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78" r:id="rId3"/>
    <p:sldId id="305" r:id="rId4"/>
    <p:sldId id="302" r:id="rId5"/>
    <p:sldId id="303" r:id="rId6"/>
    <p:sldId id="304" r:id="rId7"/>
    <p:sldId id="288" r:id="rId8"/>
    <p:sldId id="287" r:id="rId9"/>
  </p:sldIdLst>
  <p:sldSz cx="9144000" cy="5143500" type="screen16x9"/>
  <p:notesSz cx="6858000" cy="9144000"/>
  <p:embeddedFontLst>
    <p:embeddedFont>
      <p:font typeface="KoPub돋움체 Light" panose="02020603020101020101" pitchFamily="18" charset="-127"/>
      <p:regular r:id="rId10"/>
    </p:embeddedFont>
    <p:embeddedFont>
      <p:font typeface="나눔바른고딕" panose="020B0603020101020101" pitchFamily="50" charset="-127"/>
      <p:regular r:id="rId11"/>
      <p:bold r:id="rId12"/>
    </p:embeddedFont>
    <p:embeddedFont>
      <p:font typeface="KoPub돋움체 Bold" panose="02020603020101020101" pitchFamily="18" charset="-127"/>
      <p:regular r:id="rId13"/>
    </p:embeddedFont>
    <p:embeddedFont>
      <p:font typeface="KoPub돋움체 Medium" panose="02020603020101020101" pitchFamily="18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940">
          <p15:clr>
            <a:srgbClr val="A4A3A4"/>
          </p15:clr>
        </p15:guide>
        <p15:guide id="3" pos="2880">
          <p15:clr>
            <a:srgbClr val="A4A3A4"/>
          </p15:clr>
        </p15:guide>
        <p15:guide id="4" pos="295">
          <p15:clr>
            <a:srgbClr val="A4A3A4"/>
          </p15:clr>
        </p15:guide>
        <p15:guide id="5" orient="horz" pos="5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278CC"/>
    <a:srgbClr val="214F87"/>
    <a:srgbClr val="265A9A"/>
    <a:srgbClr val="2D6CB9"/>
    <a:srgbClr val="2963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318" y="120"/>
      </p:cViewPr>
      <p:guideLst>
        <p:guide orient="horz" pos="1620"/>
        <p:guide orient="horz" pos="940"/>
        <p:guide pos="2880"/>
        <p:guide pos="295"/>
        <p:guide orient="horz" pos="53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2019-06-27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2019-06-27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2019-06-27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2019-06-27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2019-06-27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2019-06-27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1FA92-05F1-46E6-BE36-B212F001B78D}" type="datetimeFigureOut">
              <a:rPr lang="ko-KR" altLang="en-US" smtClean="0"/>
              <a:pPr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H="1" flipV="1">
            <a:off x="6732240" y="0"/>
            <a:ext cx="2411760" cy="5143500"/>
          </a:xfrm>
          <a:prstGeom prst="rtTriangl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39999">
                <a:schemeClr val="accent5">
                  <a:lumMod val="60000"/>
                  <a:lumOff val="40000"/>
                </a:schemeClr>
              </a:gs>
              <a:gs pos="7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131840" y="4083918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WMC </a:t>
            </a:r>
            <a:r>
              <a:rPr lang="ko-KR" alt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목회기획실</a:t>
            </a:r>
            <a:endParaRPr lang="ko-KR" altLang="en-US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95736" y="1275606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강좌관리자교육</a:t>
            </a:r>
            <a:endParaRPr lang="ko-KR" altLang="en-US" sz="32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7684" y="2018333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rgbClr val="3278C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무들 기초 </a:t>
            </a:r>
            <a:r>
              <a:rPr lang="ko-KR" altLang="en-US" sz="4800" b="1" dirty="0" smtClean="0">
                <a:solidFill>
                  <a:srgbClr val="3278C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안내</a:t>
            </a:r>
            <a:endParaRPr lang="ko-KR" altLang="en-US" sz="4800" b="1" dirty="0">
              <a:solidFill>
                <a:srgbClr val="3278CC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</p:cSld>
  <p:clrMapOvr>
    <a:masterClrMapping/>
  </p:clrMapOvr>
  <p:transition spd="slow" advTm="1989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8313" y="381298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무들이란</a:t>
            </a:r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6364" y="1009060"/>
            <a:ext cx="813808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214F8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2002</a:t>
            </a:r>
            <a:r>
              <a:rPr lang="ko-KR" altLang="en-US" sz="1600" dirty="0" smtClean="0">
                <a:solidFill>
                  <a:srgbClr val="214F8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 </a:t>
            </a:r>
            <a:r>
              <a:rPr lang="en-US" altLang="ko-KR" sz="1600" dirty="0" smtClean="0">
                <a:solidFill>
                  <a:srgbClr val="214F8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8</a:t>
            </a:r>
            <a:r>
              <a:rPr lang="ko-KR" altLang="en-US" sz="1600" dirty="0" smtClean="0">
                <a:solidFill>
                  <a:srgbClr val="214F8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월 오픈소스로 최초 공개</a:t>
            </a:r>
            <a:endParaRPr lang="en-US" altLang="ko-KR" sz="1600" dirty="0" smtClean="0">
              <a:solidFill>
                <a:srgbClr val="214F87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214F8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 세계에서 가장 많은 사용자를 보유하고 있는 </a:t>
            </a:r>
            <a:r>
              <a:rPr lang="en-US" altLang="ko-KR" sz="1600" dirty="0" smtClean="0">
                <a:solidFill>
                  <a:srgbClr val="214F8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LMS(Learning Management System)</a:t>
            </a:r>
            <a:r>
              <a:rPr lang="en-US" altLang="ko-KR" sz="1600" dirty="0" smtClean="0">
                <a:solidFill>
                  <a:srgbClr val="3278CC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/>
            </a:r>
            <a:br>
              <a:rPr lang="en-US" altLang="ko-KR" sz="1600" dirty="0" smtClean="0">
                <a:solidFill>
                  <a:srgbClr val="3278CC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- 227</a:t>
            </a:r>
            <a:r>
              <a:rPr lang="ko-KR" altLang="en-US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 국가</a:t>
            </a:r>
            <a:r>
              <a:rPr lang="en-US" altLang="ko-KR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11</a:t>
            </a:r>
            <a:r>
              <a:rPr lang="ko-KR" altLang="en-US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만개의 교육사이트 운영</a:t>
            </a:r>
            <a:r>
              <a:rPr lang="en-US" altLang="ko-KR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1.6</a:t>
            </a:r>
            <a:r>
              <a:rPr lang="ko-KR" altLang="en-US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억 명 사용</a:t>
            </a:r>
            <a:r>
              <a:rPr lang="en-US" altLang="ko-KR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/>
            </a:r>
            <a:br>
              <a:rPr lang="en-US" altLang="ko-KR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en-US" altLang="ko-KR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- 56</a:t>
            </a:r>
            <a:r>
              <a:rPr lang="ko-KR" altLang="en-US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 국가</a:t>
            </a:r>
            <a:r>
              <a:rPr lang="en-US" altLang="ko-KR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700</a:t>
            </a:r>
            <a:r>
              <a:rPr lang="ko-KR" altLang="en-US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여명의 개발자 개발 참여 중</a:t>
            </a:r>
            <a:r>
              <a:rPr lang="en-US" altLang="ko-KR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ko-KR" altLang="en-US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연 </a:t>
            </a:r>
            <a:r>
              <a:rPr lang="en-US" altLang="ko-KR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</a:t>
            </a:r>
            <a:r>
              <a:rPr lang="ko-KR" altLang="en-US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회 메이저 업그레이드 제공</a:t>
            </a:r>
            <a:r>
              <a:rPr lang="en-US" altLang="ko-KR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/>
            </a:r>
            <a:br>
              <a:rPr lang="en-US" altLang="ko-KR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en-US" altLang="ko-KR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주요 레퍼런스</a:t>
            </a:r>
            <a:r>
              <a:rPr lang="en-US" altLang="ko-KR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UN, </a:t>
            </a:r>
            <a:r>
              <a:rPr lang="ko-KR" altLang="en-US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세계은행</a:t>
            </a:r>
            <a:r>
              <a:rPr lang="en-US" altLang="ko-KR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영국 중앙공무원 교육</a:t>
            </a:r>
            <a:r>
              <a:rPr lang="en-US" altLang="ko-KR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시스코시스템</a:t>
            </a:r>
            <a:r>
              <a:rPr lang="en-US" altLang="ko-KR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MS, </a:t>
            </a:r>
            <a:r>
              <a:rPr lang="ko-KR" altLang="en-US" sz="1400" dirty="0" err="1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캐임브리지대학</a:t>
            </a:r>
            <a:r>
              <a:rPr lang="en-US" altLang="ko-KR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UCLA</a:t>
            </a:r>
            <a:br>
              <a:rPr lang="en-US" altLang="ko-KR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en-US" altLang="ko-KR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                    </a:t>
            </a:r>
            <a:r>
              <a:rPr lang="ko-KR" altLang="en-US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서울대</a:t>
            </a:r>
            <a:r>
              <a:rPr lang="en-US" altLang="ko-KR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이화여대</a:t>
            </a:r>
            <a:r>
              <a:rPr lang="en-US" altLang="ko-KR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숙명여대</a:t>
            </a:r>
            <a:r>
              <a:rPr lang="en-US" altLang="ko-KR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건국대</a:t>
            </a:r>
            <a:r>
              <a:rPr lang="en-US" altLang="ko-KR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경찰대</a:t>
            </a:r>
            <a:r>
              <a:rPr lang="en-US" altLang="ko-KR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삼성전자</a:t>
            </a:r>
            <a:r>
              <a:rPr lang="en-US" altLang="ko-KR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SKT, KT, </a:t>
            </a:r>
            <a:r>
              <a:rPr lang="ko-KR" altLang="en-US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국가공무원인재개발원</a:t>
            </a:r>
            <a:endParaRPr lang="en-US" altLang="ko-KR" sz="1400" dirty="0" smtClean="0">
              <a:solidFill>
                <a:srgbClr val="3278CC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214F8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유치원교육부터 대학교육 및 기업교육까지 커버 가능</a:t>
            </a:r>
            <a:endParaRPr lang="en-US" altLang="ko-KR" sz="1600" dirty="0" smtClean="0">
              <a:solidFill>
                <a:srgbClr val="214F87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214F8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높은 </a:t>
            </a:r>
            <a:r>
              <a:rPr lang="ko-KR" altLang="en-US" sz="1600" dirty="0" err="1" smtClean="0">
                <a:solidFill>
                  <a:srgbClr val="214F8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자유도를</a:t>
            </a:r>
            <a:r>
              <a:rPr lang="ko-KR" altLang="en-US" sz="1600" dirty="0" smtClean="0">
                <a:solidFill>
                  <a:srgbClr val="214F8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보장하는 다양한 메뉴와 옵션 제공</a:t>
            </a:r>
            <a:endParaRPr lang="en-US" altLang="ko-KR" sz="1600" dirty="0" smtClean="0">
              <a:solidFill>
                <a:srgbClr val="214F87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214F8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PC </a:t>
            </a:r>
            <a:r>
              <a:rPr lang="ko-KR" altLang="en-US" sz="1600" dirty="0" smtClean="0">
                <a:solidFill>
                  <a:srgbClr val="214F8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및 모바일 웹사이트 및 앱 지원</a:t>
            </a:r>
            <a:endParaRPr lang="ko-KR" altLang="en-US" sz="1600" dirty="0">
              <a:solidFill>
                <a:srgbClr val="214F87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</p:cSld>
  <p:clrMapOvr>
    <a:masterClrMapping/>
  </p:clrMapOvr>
  <p:transition spd="slow" advTm="6417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8313" y="381298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무들</a:t>
            </a:r>
            <a:r>
              <a:rPr kumimoji="0" lang="ko-KR" altLang="en-US" sz="2400" b="1" i="0" u="none" strike="noStrike" kern="1200" cap="none" spc="0" normalizeH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주요 기능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6364" y="1009060"/>
            <a:ext cx="81380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F87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교육 콘텐츠 운영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F87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F87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텍스트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F87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F87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음성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F87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F87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동영상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F87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F87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양방향 콘텐츠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214F87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 smtClean="0">
                <a:solidFill>
                  <a:srgbClr val="214F8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과제 </a:t>
            </a:r>
            <a:r>
              <a:rPr lang="en-US" altLang="ko-KR" sz="1600" dirty="0" smtClean="0">
                <a:solidFill>
                  <a:srgbClr val="214F8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1600" dirty="0" err="1" smtClean="0">
                <a:solidFill>
                  <a:srgbClr val="214F8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개인과제</a:t>
            </a:r>
            <a:r>
              <a:rPr lang="en-US" altLang="ko-KR" sz="1600" dirty="0" smtClean="0">
                <a:solidFill>
                  <a:srgbClr val="214F8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 err="1" smtClean="0">
                <a:solidFill>
                  <a:srgbClr val="214F8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팀별과제</a:t>
            </a:r>
            <a:r>
              <a:rPr lang="ko-KR" altLang="en-US" sz="1600" dirty="0" smtClean="0">
                <a:solidFill>
                  <a:srgbClr val="214F8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 smtClean="0">
                <a:solidFill>
                  <a:srgbClr val="214F8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 </a:t>
            </a:r>
            <a:r>
              <a:rPr lang="ko-KR" altLang="en-US" sz="1600" dirty="0" err="1" smtClean="0">
                <a:solidFill>
                  <a:srgbClr val="214F8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파일제출</a:t>
            </a:r>
            <a:r>
              <a:rPr lang="en-US" altLang="ko-KR" sz="1600" dirty="0" smtClean="0">
                <a:solidFill>
                  <a:srgbClr val="214F8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214F8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사이트 직접 작성 과제</a:t>
            </a:r>
            <a:endParaRPr lang="en-US" altLang="ko-KR" sz="1600" dirty="0" smtClean="0">
              <a:solidFill>
                <a:srgbClr val="214F87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F87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평가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F87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4F87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필기평가</a:t>
            </a:r>
            <a:r>
              <a:rPr lang="en-US" altLang="ko-KR" sz="1600" dirty="0" smtClean="0">
                <a:solidFill>
                  <a:srgbClr val="214F8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214F8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듣기평가</a:t>
            </a:r>
            <a:r>
              <a:rPr lang="en-US" altLang="ko-KR" sz="1600" dirty="0" smtClean="0">
                <a:solidFill>
                  <a:srgbClr val="214F8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214F8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문제은행</a:t>
            </a:r>
            <a:endParaRPr lang="en-US" altLang="ko-KR" sz="1600" dirty="0" smtClean="0">
              <a:solidFill>
                <a:srgbClr val="214F87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 smtClean="0">
                <a:solidFill>
                  <a:srgbClr val="214F8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자료실</a:t>
            </a:r>
            <a:endParaRPr lang="en-US" altLang="ko-KR" sz="1600" dirty="0" smtClean="0">
              <a:solidFill>
                <a:srgbClr val="214F87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 smtClean="0">
                <a:solidFill>
                  <a:srgbClr val="214F8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용어집</a:t>
            </a:r>
            <a:endParaRPr lang="en-US" altLang="ko-KR" sz="1600" dirty="0" smtClean="0">
              <a:solidFill>
                <a:srgbClr val="214F87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F87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커뮤니케이션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F87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F87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공지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F87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F87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모바일 앱 및 이메일 푸시 메시지 발송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F87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), </a:t>
            </a:r>
            <a:r>
              <a:rPr lang="ko-KR" altLang="en-US" sz="1600" noProof="0" dirty="0" smtClean="0">
                <a:solidFill>
                  <a:srgbClr val="214F8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전체 포럼</a:t>
            </a:r>
            <a:r>
              <a:rPr lang="en-US" altLang="ko-KR" sz="1600" noProof="0" dirty="0" smtClean="0">
                <a:solidFill>
                  <a:srgbClr val="214F8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noProof="0" dirty="0" smtClean="0">
                <a:solidFill>
                  <a:srgbClr val="214F8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그룹별 포럼</a:t>
            </a:r>
            <a:endParaRPr lang="en-US" altLang="ko-KR" sz="1600" dirty="0">
              <a:solidFill>
                <a:srgbClr val="214F87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F87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출석체크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F87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1600" dirty="0" smtClean="0">
                <a:solidFill>
                  <a:srgbClr val="214F8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특정 일</a:t>
            </a:r>
            <a:r>
              <a:rPr lang="en-US" altLang="ko-KR" sz="1600" dirty="0">
                <a:solidFill>
                  <a:srgbClr val="214F8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 smtClean="0">
                <a:solidFill>
                  <a:srgbClr val="214F8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 </a:t>
            </a:r>
            <a:r>
              <a:rPr lang="ko-KR" altLang="en-US" sz="1600" dirty="0" smtClean="0">
                <a:solidFill>
                  <a:srgbClr val="214F8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특정 시간 접속 및 체크</a:t>
            </a:r>
            <a:r>
              <a:rPr lang="en-US" altLang="ko-KR" sz="1600" dirty="0" smtClean="0">
                <a:solidFill>
                  <a:srgbClr val="214F8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214F8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정해진 출석률 이하면 이메일 경고 알림 발송</a:t>
            </a:r>
            <a:endParaRPr lang="en-US" altLang="ko-KR" sz="1600" dirty="0" smtClean="0">
              <a:solidFill>
                <a:srgbClr val="214F87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F87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설문</a:t>
            </a:r>
            <a:r>
              <a:rPr kumimoji="0" lang="en-US" altLang="ko-KR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214F87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kumimoji="0" lang="ko-KR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214F87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피드백</a:t>
            </a:r>
            <a:r>
              <a:rPr kumimoji="0" lang="en-US" altLang="ko-KR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214F87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F87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F87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F87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교육요구사항</a:t>
            </a:r>
            <a:r>
              <a:rPr lang="en-US" altLang="ko-KR" sz="1600" dirty="0">
                <a:solidFill>
                  <a:srgbClr val="214F8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rgbClr val="214F8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만족도 조사</a:t>
            </a:r>
            <a:r>
              <a:rPr lang="en-US" altLang="ko-KR" sz="1600" dirty="0" smtClean="0">
                <a:solidFill>
                  <a:srgbClr val="214F8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214F8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강의평가</a:t>
            </a:r>
            <a:endParaRPr lang="en-US" altLang="ko-KR" sz="1600" dirty="0" smtClean="0">
              <a:solidFill>
                <a:srgbClr val="214F87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 smtClean="0">
                <a:solidFill>
                  <a:srgbClr val="214F8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보고 </a:t>
            </a:r>
            <a:r>
              <a:rPr lang="en-US" altLang="ko-KR" sz="1600" dirty="0" smtClean="0">
                <a:solidFill>
                  <a:srgbClr val="214F8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DB</a:t>
            </a:r>
            <a:r>
              <a:rPr lang="ko-KR" altLang="en-US" sz="1600" dirty="0" smtClean="0">
                <a:solidFill>
                  <a:srgbClr val="214F8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형태로 보고 운영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14F87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5258306"/>
      </p:ext>
    </p:extLst>
  </p:cSld>
  <p:clrMapOvr>
    <a:masterClrMapping/>
  </p:clrMapOvr>
  <p:transition spd="slow" advTm="6417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8313" y="381298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무들 시스템 구성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059582"/>
            <a:ext cx="5184576" cy="396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37319"/>
      </p:ext>
    </p:extLst>
  </p:cSld>
  <p:clrMapOvr>
    <a:masterClrMapping/>
  </p:clrMapOvr>
  <p:transition spd="slow" advTm="6417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8312" y="381298"/>
            <a:ext cx="4175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무들 사용자의 종류 및 권한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6364" y="1009060"/>
            <a:ext cx="81380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 smtClean="0">
                <a:solidFill>
                  <a:srgbClr val="214F8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관리자 </a:t>
            </a:r>
            <a:r>
              <a:rPr lang="en-US" altLang="ko-KR" sz="1600" dirty="0" smtClean="0">
                <a:solidFill>
                  <a:srgbClr val="214F8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1600" dirty="0" smtClean="0">
                <a:solidFill>
                  <a:srgbClr val="214F8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무들 사이트 관리자로 전체 권한을 가짐</a:t>
            </a:r>
            <a:endParaRPr lang="en-US" altLang="ko-KR" sz="1600" dirty="0" smtClean="0">
              <a:solidFill>
                <a:srgbClr val="214F87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4F87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강좌생성자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F87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F87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F87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무들 사이트에 강좌를 생성할 수 있음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214F87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 smtClean="0">
                <a:solidFill>
                  <a:srgbClr val="3278CC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관리자와 강좌생성자는 카테고리별로 권한 부여 가능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3278CC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 smtClean="0">
                <a:solidFill>
                  <a:srgbClr val="214F8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교사</a:t>
            </a:r>
            <a:r>
              <a:rPr lang="en-US" altLang="ko-KR" sz="1600" dirty="0" smtClean="0">
                <a:solidFill>
                  <a:srgbClr val="214F8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(Editing Teacher) </a:t>
            </a:r>
            <a:r>
              <a:rPr lang="en-US" altLang="ko-KR" sz="1600" dirty="0" smtClean="0">
                <a:solidFill>
                  <a:srgbClr val="214F8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1600" dirty="0" smtClean="0">
                <a:solidFill>
                  <a:srgbClr val="214F8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강좌의 관리자로 특정 강좌 안에서는 관리자와 동급의 권한 보유</a:t>
            </a:r>
            <a:endParaRPr lang="en-US" altLang="ko-KR" sz="1600" dirty="0" smtClean="0">
              <a:solidFill>
                <a:srgbClr val="214F87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F87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편집권한이 없는 교사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F87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(Non-editing Teacher)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F87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F87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강좌의 편집 권한 없이 교육만 가능한 교사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214F87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noProof="0" dirty="0" smtClean="0">
                <a:solidFill>
                  <a:srgbClr val="214F8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학생 </a:t>
            </a:r>
            <a:r>
              <a:rPr lang="en-US" altLang="ko-KR" sz="1600" noProof="0" dirty="0" smtClean="0">
                <a:solidFill>
                  <a:srgbClr val="214F8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1600" noProof="0" dirty="0" smtClean="0">
                <a:solidFill>
                  <a:srgbClr val="214F8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강좌에 등록된 회원으로 강좌 내 콘텐츠 이용 가능</a:t>
            </a:r>
            <a:endParaRPr lang="en-US" altLang="ko-KR" sz="1600" noProof="0" dirty="0" smtClean="0">
              <a:solidFill>
                <a:srgbClr val="214F87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 err="1" smtClean="0">
                <a:solidFill>
                  <a:srgbClr val="214F8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인증회원</a:t>
            </a:r>
            <a:r>
              <a:rPr lang="ko-KR" altLang="en-US" sz="1600" dirty="0" smtClean="0">
                <a:solidFill>
                  <a:srgbClr val="214F8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 smtClean="0">
                <a:solidFill>
                  <a:srgbClr val="214F8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1600" dirty="0" smtClean="0">
                <a:solidFill>
                  <a:srgbClr val="214F8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무들 교육 사이트에 </a:t>
            </a:r>
            <a:r>
              <a:rPr lang="ko-KR" altLang="en-US" sz="1600" dirty="0" err="1" smtClean="0">
                <a:solidFill>
                  <a:srgbClr val="214F8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로그인이</a:t>
            </a:r>
            <a:r>
              <a:rPr lang="ko-KR" altLang="en-US" sz="1600" dirty="0" smtClean="0">
                <a:solidFill>
                  <a:srgbClr val="214F8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가능한 회원으로 강좌의 목록을 조회할 수 있음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14F87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4347253"/>
      </p:ext>
    </p:extLst>
  </p:cSld>
  <p:clrMapOvr>
    <a:masterClrMapping/>
  </p:clrMapOvr>
  <p:transition spd="slow" advTm="6417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8313" y="381298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WMCLS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운영현황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6364" y="1009060"/>
            <a:ext cx="813808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 dirty="0" smtClean="0">
                <a:solidFill>
                  <a:srgbClr val="214F8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600" dirty="0" smtClean="0">
                <a:solidFill>
                  <a:srgbClr val="214F8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 </a:t>
            </a:r>
            <a:r>
              <a:rPr lang="ko-KR" altLang="en-US" sz="1600" dirty="0" err="1" smtClean="0">
                <a:solidFill>
                  <a:srgbClr val="214F8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동계팀용</a:t>
            </a:r>
            <a:r>
              <a:rPr lang="ko-KR" altLang="en-US" sz="1600" dirty="0" smtClean="0">
                <a:solidFill>
                  <a:srgbClr val="214F8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최초 개설</a:t>
            </a:r>
            <a:r>
              <a:rPr lang="en-US" altLang="ko-KR" sz="1600" dirty="0" smtClean="0">
                <a:solidFill>
                  <a:srgbClr val="214F8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/>
            </a:r>
            <a:br>
              <a:rPr lang="en-US" altLang="ko-KR" sz="1600" dirty="0" smtClean="0">
                <a:solidFill>
                  <a:srgbClr val="214F8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</a:br>
            <a:r>
              <a:rPr lang="en-US" altLang="ko-KR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스페인어</a:t>
            </a:r>
            <a:r>
              <a:rPr lang="en-US" altLang="ko-KR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러시아어 교육 강좌 개설</a:t>
            </a:r>
            <a:endParaRPr lang="en-US" altLang="ko-KR" sz="1400" dirty="0" smtClean="0">
              <a:solidFill>
                <a:srgbClr val="3278CC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F87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현재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F87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29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F87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개 언어</a:t>
            </a:r>
            <a:r>
              <a:rPr kumimoji="0" lang="ko-KR" altLang="en-US" sz="1600" b="0" i="0" u="none" strike="noStrike" kern="1200" cap="none" spc="0" normalizeH="0" noProof="0" dirty="0" smtClean="0">
                <a:ln>
                  <a:noFill/>
                </a:ln>
                <a:solidFill>
                  <a:srgbClr val="214F87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noProof="0" dirty="0" smtClean="0">
                <a:ln>
                  <a:noFill/>
                </a:ln>
                <a:solidFill>
                  <a:srgbClr val="214F87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231</a:t>
            </a:r>
            <a:r>
              <a:rPr kumimoji="0" lang="ko-KR" altLang="en-US" sz="1600" b="0" i="0" u="none" strike="noStrike" kern="1200" cap="none" spc="0" normalizeH="0" noProof="0" dirty="0" smtClean="0">
                <a:ln>
                  <a:noFill/>
                </a:ln>
                <a:solidFill>
                  <a:srgbClr val="214F87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개 강좌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F87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, 8,908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F87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명 회원 운영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F87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/>
            </a:r>
            <a:b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F87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278CC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</a:t>
            </a: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rgbClr val="3278CC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kumimoji="0" lang="ko-KR" alt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3278CC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운영 내용</a:t>
            </a: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rgbClr val="3278CC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kumimoji="0" lang="ko-KR" alt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3278CC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언어교육</a:t>
            </a: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rgbClr val="3278CC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400" noProof="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소양교육</a:t>
            </a:r>
            <a:r>
              <a:rPr lang="en-US" altLang="ko-KR" sz="1400" noProof="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400" noProof="0" dirty="0" err="1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통신교재</a:t>
            </a:r>
            <a:r>
              <a:rPr lang="en-US" altLang="ko-KR" sz="1400" noProof="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400" noProof="0" dirty="0" err="1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집체교육</a:t>
            </a:r>
            <a:r>
              <a:rPr lang="en-US" altLang="ko-KR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), </a:t>
            </a:r>
            <a:r>
              <a:rPr lang="ko-KR" altLang="en-US" sz="1400" dirty="0" err="1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부서운영</a:t>
            </a:r>
            <a:r>
              <a:rPr lang="en-US" altLang="ko-KR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결과보고</a:t>
            </a:r>
            <a:r>
              <a:rPr lang="en-US" altLang="ko-KR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발표력경연대회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F87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/>
            </a:r>
            <a:b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F87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278CC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- 2019 </a:t>
            </a:r>
            <a:r>
              <a:rPr kumimoji="0" lang="ko-KR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278CC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하계팀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278CC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강좌 현황</a:t>
            </a:r>
            <a:r>
              <a:rPr lang="en-US" altLang="ko-KR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20</a:t>
            </a:r>
            <a:r>
              <a:rPr lang="ko-KR" altLang="en-US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 언어 교육 강좌</a:t>
            </a:r>
            <a:r>
              <a:rPr lang="en-US" altLang="ko-KR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36</a:t>
            </a:r>
            <a:r>
              <a:rPr lang="ko-KR" altLang="en-US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 </a:t>
            </a:r>
            <a:r>
              <a:rPr lang="ko-KR" altLang="en-US" sz="1400" dirty="0" err="1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부서운영</a:t>
            </a:r>
            <a:r>
              <a:rPr lang="ko-KR" altLang="en-US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강좌 진행 중</a:t>
            </a:r>
            <a:endParaRPr lang="en-US" altLang="ko-KR" sz="1400" dirty="0" smtClean="0">
              <a:solidFill>
                <a:srgbClr val="3278CC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>
                <a:solidFill>
                  <a:srgbClr val="214F8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온라인 </a:t>
            </a:r>
            <a:r>
              <a:rPr lang="ko-KR" altLang="en-US" sz="1600" dirty="0" smtClean="0">
                <a:solidFill>
                  <a:srgbClr val="214F8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교육 </a:t>
            </a:r>
            <a:r>
              <a:rPr lang="ko-KR" altLang="en-US" sz="1600" dirty="0">
                <a:solidFill>
                  <a:srgbClr val="214F8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설문조사 </a:t>
            </a:r>
            <a:r>
              <a:rPr lang="ko-KR" altLang="en-US" sz="1600" dirty="0" smtClean="0">
                <a:solidFill>
                  <a:srgbClr val="214F8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결과</a:t>
            </a:r>
            <a:r>
              <a:rPr lang="en-US" altLang="ko-KR" sz="1400" dirty="0" smtClean="0">
                <a:solidFill>
                  <a:srgbClr val="214F8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(2018</a:t>
            </a:r>
            <a:r>
              <a:rPr lang="ko-KR" altLang="en-US" sz="1400" dirty="0" smtClean="0">
                <a:solidFill>
                  <a:srgbClr val="214F8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 </a:t>
            </a:r>
            <a:r>
              <a:rPr lang="en-US" altLang="ko-KR" sz="1400" dirty="0" smtClean="0">
                <a:solidFill>
                  <a:srgbClr val="214F8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1-2</a:t>
            </a:r>
            <a:r>
              <a:rPr lang="ko-KR" altLang="en-US" sz="1400" dirty="0" err="1" smtClean="0">
                <a:solidFill>
                  <a:srgbClr val="214F8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월팀</a:t>
            </a:r>
            <a:r>
              <a:rPr lang="ko-KR" altLang="en-US" sz="1400" dirty="0" smtClean="0">
                <a:solidFill>
                  <a:srgbClr val="214F8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대상</a:t>
            </a:r>
            <a:r>
              <a:rPr lang="en-US" altLang="ko-KR" sz="1400" dirty="0" smtClean="0">
                <a:solidFill>
                  <a:srgbClr val="214F8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lang="en-US" altLang="ko-KR" sz="1600" dirty="0">
              <a:solidFill>
                <a:srgbClr val="214F87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214F8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강좌 </a:t>
            </a:r>
            <a:r>
              <a:rPr lang="ko-KR" altLang="en-US" sz="1600" dirty="0" smtClean="0">
                <a:solidFill>
                  <a:srgbClr val="214F8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시연</a:t>
            </a:r>
            <a:r>
              <a:rPr lang="en-US" altLang="ko-KR" sz="1600" dirty="0" smtClean="0">
                <a:solidFill>
                  <a:srgbClr val="214F8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/>
            </a:r>
            <a:br>
              <a:rPr lang="en-US" altLang="ko-KR" sz="1600" dirty="0" smtClean="0">
                <a:solidFill>
                  <a:srgbClr val="214F8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</a:br>
            <a:r>
              <a:rPr lang="en-US" altLang="ko-KR" sz="1400" dirty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en-US" altLang="ko-KR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2019 Summer </a:t>
            </a:r>
            <a:r>
              <a:rPr lang="ko-KR" altLang="en-US" sz="1400" dirty="0" err="1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캄보디아어</a:t>
            </a:r>
            <a:r>
              <a:rPr lang="ko-KR" altLang="en-US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교육 강좌</a:t>
            </a:r>
            <a:r>
              <a:rPr lang="en-US" altLang="ko-KR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/>
            </a:r>
            <a:br>
              <a:rPr lang="en-US" altLang="ko-KR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en-US" altLang="ko-KR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en-US" altLang="ko-KR" sz="1400" dirty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2019 Summer </a:t>
            </a:r>
            <a:r>
              <a:rPr lang="ko-KR" altLang="en-US" sz="1400" dirty="0" err="1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오프세니아</a:t>
            </a:r>
            <a:r>
              <a:rPr lang="ko-KR" altLang="en-US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400" dirty="0" err="1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부서운영</a:t>
            </a:r>
            <a:r>
              <a:rPr lang="ko-KR" altLang="en-US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강좌</a:t>
            </a:r>
            <a:r>
              <a:rPr lang="en-US" altLang="ko-KR" sz="1400" dirty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/>
            </a:r>
            <a:br>
              <a:rPr lang="en-US" altLang="ko-KR" sz="1400" dirty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en-US" altLang="ko-KR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400" dirty="0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엑셀 </a:t>
            </a:r>
            <a:r>
              <a:rPr lang="ko-KR" altLang="en-US" sz="1400" dirty="0" err="1" smtClean="0">
                <a:solidFill>
                  <a:srgbClr val="3278CC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중급교육</a:t>
            </a:r>
            <a:endParaRPr lang="en-US" altLang="ko-KR" sz="1400" dirty="0" smtClean="0">
              <a:solidFill>
                <a:srgbClr val="3278CC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0020778"/>
      </p:ext>
    </p:extLst>
  </p:cSld>
  <p:clrMapOvr>
    <a:masterClrMapping/>
  </p:clrMapOvr>
  <p:transition spd="slow" advTm="6417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851920" y="3232016"/>
            <a:ext cx="144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 smtClean="0">
                <a:solidFill>
                  <a:schemeClr val="accent5">
                    <a:lumMod val="75000"/>
                  </a:schemeClr>
                </a:solidFill>
              </a:rPr>
              <a:t>QnA</a:t>
            </a:r>
            <a:endParaRPr lang="ko-KR" altLang="en-US"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074" name="Picture 2" descr="http://www.bmmedia.co.kr/wp-content/uploads/2015/05/%EB%B9%84%EC%97%A0%EB%AF%B8%EB%94%94%EC%96%B4-qna-picto@2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843558"/>
            <a:ext cx="3143894" cy="2797058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672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H="1" flipV="1">
            <a:off x="6732240" y="0"/>
            <a:ext cx="2411760" cy="5143500"/>
          </a:xfrm>
          <a:prstGeom prst="rtTriangl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39999">
                <a:schemeClr val="accent5">
                  <a:lumMod val="60000"/>
                  <a:lumOff val="40000"/>
                </a:schemeClr>
              </a:gs>
              <a:gs pos="7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79712" y="2178898"/>
            <a:ext cx="51845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3200" b="1" dirty="0" smtClean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아버지</a:t>
            </a:r>
            <a:r>
              <a:rPr lang="en-US" altLang="ko-KR" sz="3200" b="1" dirty="0" smtClean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3200" b="1" dirty="0" smtClean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어머니 감사합니다</a:t>
            </a:r>
            <a:r>
              <a:rPr lang="en-US" altLang="ko-KR" sz="3200" b="1" dirty="0" smtClean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</p:cSld>
  <p:clrMapOvr>
    <a:masterClrMapping/>
  </p:clrMapOvr>
  <p:transition spd="slow" advTm="1424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4669</TotalTime>
  <Words>210</Words>
  <Application>Microsoft Office PowerPoint</Application>
  <PresentationFormat>화면 슬라이드 쇼(16:9)</PresentationFormat>
  <Paragraphs>35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KoPub돋움체 Light</vt:lpstr>
      <vt:lpstr>나눔바른고딕</vt:lpstr>
      <vt:lpstr>KoPub돋움체 Bold</vt:lpstr>
      <vt:lpstr>KoPub돋움체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안희영</cp:lastModifiedBy>
  <cp:revision>92</cp:revision>
  <dcterms:created xsi:type="dcterms:W3CDTF">2016-06-29T02:36:59Z</dcterms:created>
  <dcterms:modified xsi:type="dcterms:W3CDTF">2019-06-27T02:26:05Z</dcterms:modified>
</cp:coreProperties>
</file>