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Light" charset="1" panose="020B0306030504020204"/>
      <p:regular r:id="rId10"/>
    </p:embeddedFont>
    <p:embeddedFont>
      <p:font typeface="Open Sans Light Bold" charset="1" panose="020B0806030504020204"/>
      <p:regular r:id="rId11"/>
    </p:embeddedFont>
    <p:embeddedFont>
      <p:font typeface="Open Sans Light Italics" charset="1" panose="020B0306030504020204"/>
      <p:regular r:id="rId12"/>
    </p:embeddedFont>
    <p:embeddedFont>
      <p:font typeface="Open Sans Light Bold Italics" charset="1" panose="020B0806030504020204"/>
      <p:regular r:id="rId13"/>
    </p:embeddedFont>
    <p:embeddedFont>
      <p:font typeface="Open Sans Extra Bold" charset="1" panose="020B0906030804020204"/>
      <p:regular r:id="rId14"/>
    </p:embeddedFont>
    <p:embeddedFont>
      <p:font typeface="Open Sans Extra Bold Italics" charset="1" panose="020B0906030804020204"/>
      <p:regular r:id="rId15"/>
    </p:embeddedFont>
    <p:embeddedFont>
      <p:font typeface="Muli Regular" charset="1" panose="00000500000000000000"/>
      <p:regular r:id="rId16"/>
    </p:embeddedFont>
    <p:embeddedFont>
      <p:font typeface="Muli Regular Bold" charset="1" panose="00000700000000000000"/>
      <p:regular r:id="rId17"/>
    </p:embeddedFont>
    <p:embeddedFont>
      <p:font typeface="Muli Regular Italics" charset="1" panose="00000500000000000000"/>
      <p:regular r:id="rId18"/>
    </p:embeddedFont>
    <p:embeddedFont>
      <p:font typeface="Muli Regular Bold Italics" charset="1" panose="00000700000000000000"/>
      <p:regular r:id="rId19"/>
    </p:embeddedFont>
    <p:embeddedFont>
      <p:font typeface="Muli Black" charset="1" panose="00000A00000000000000"/>
      <p:regular r:id="rId20"/>
    </p:embeddedFont>
    <p:embeddedFont>
      <p:font typeface="Muli Black Italics" charset="1" panose="00000A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33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14.png" Type="http://schemas.openxmlformats.org/officeDocument/2006/relationships/image"/><Relationship Id="rId4" Target="../media/image15.jpeg" Type="http://schemas.openxmlformats.org/officeDocument/2006/relationships/image"/><Relationship Id="rId5" Target="../media/image2.png" Type="http://schemas.openxmlformats.org/officeDocument/2006/relationships/image"/><Relationship Id="rId6" Target="../media/image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12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00150"/>
            <a:ext cx="11948346" cy="3243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599"/>
              </a:lnSpc>
            </a:pPr>
            <a:r>
              <a:rPr lang="en-US" sz="12000" spc="-120">
                <a:solidFill>
                  <a:srgbClr val="F8F8F8"/>
                </a:solidFill>
                <a:latin typeface="Muli Black Bold"/>
              </a:rPr>
              <a:t>HefestoTech</a:t>
            </a:r>
          </a:p>
          <a:p>
            <a:pPr>
              <a:lnSpc>
                <a:spcPts val="12600"/>
              </a:lnSpc>
            </a:pPr>
            <a:r>
              <a:rPr lang="en-US" sz="11999" spc="-119">
                <a:solidFill>
                  <a:srgbClr val="F8F8F8"/>
                </a:solidFill>
                <a:latin typeface="Muli Black Bold"/>
              </a:rPr>
              <a:t>Odonto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8186" y="4960014"/>
            <a:ext cx="18304372" cy="2508059"/>
            <a:chOff x="0" y="0"/>
            <a:chExt cx="24405829" cy="3344078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8323404" y="0"/>
              <a:ext cx="8466021" cy="3344078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8466021" cy="3344078"/>
            </a:xfrm>
            <a:prstGeom prst="rect">
              <a:avLst/>
            </a:prstGeom>
          </p:spPr>
        </p:pic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0" t="0" r="8125" b="0"/>
            <a:stretch>
              <a:fillRect/>
            </a:stretch>
          </p:blipFill>
          <p:spPr>
            <a:xfrm flipH="false" flipV="false" rot="0">
              <a:off x="16627733" y="0"/>
              <a:ext cx="7778096" cy="3344078"/>
            </a:xfrm>
            <a:prstGeom prst="rect">
              <a:avLst/>
            </a:prstGeom>
          </p:spPr>
        </p:pic>
      </p:grpSp>
      <p:sp>
        <p:nvSpPr>
          <p:cNvPr name="AutoShape 7" id="7"/>
          <p:cNvSpPr/>
          <p:nvPr/>
        </p:nvSpPr>
        <p:spPr>
          <a:xfrm rot="0">
            <a:off x="-8186" y="7398226"/>
            <a:ext cx="18304372" cy="2888774"/>
          </a:xfrm>
          <a:prstGeom prst="rect">
            <a:avLst/>
          </a:prstGeom>
          <a:solidFill>
            <a:srgbClr val="2620F6"/>
          </a:solidFill>
        </p:spPr>
      </p:sp>
      <p:grpSp>
        <p:nvGrpSpPr>
          <p:cNvPr name="Group 8" id="8"/>
          <p:cNvGrpSpPr/>
          <p:nvPr/>
        </p:nvGrpSpPr>
        <p:grpSpPr>
          <a:xfrm rot="0">
            <a:off x="16316341" y="8383568"/>
            <a:ext cx="942959" cy="874732"/>
            <a:chOff x="0" y="0"/>
            <a:chExt cx="1257278" cy="1166309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257278" cy="1166309"/>
              <a:chOff x="0" y="0"/>
              <a:chExt cx="711909" cy="6604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0" y="0"/>
                <a:ext cx="711910" cy="660400"/>
              </a:xfrm>
              <a:custGeom>
                <a:avLst/>
                <a:gdLst/>
                <a:ahLst/>
                <a:cxnLst/>
                <a:rect r="r" b="b" t="t" l="l"/>
                <a:pathLst>
                  <a:path h="660400" w="711910">
                    <a:moveTo>
                      <a:pt x="587449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87450" y="0"/>
                    </a:lnTo>
                    <a:cubicBezTo>
                      <a:pt x="656030" y="0"/>
                      <a:pt x="711910" y="55880"/>
                      <a:pt x="711910" y="124460"/>
                    </a:cubicBezTo>
                    <a:lnTo>
                      <a:pt x="711910" y="535940"/>
                    </a:lnTo>
                    <a:cubicBezTo>
                      <a:pt x="711910" y="604520"/>
                      <a:pt x="656030" y="660400"/>
                      <a:pt x="587450" y="660400"/>
                    </a:cubicBezTo>
                    <a:close/>
                  </a:path>
                </a:pathLst>
              </a:custGeom>
              <a:solidFill>
                <a:srgbClr val="231279"/>
              </a:solidFill>
            </p:spPr>
          </p:sp>
        </p:grpSp>
        <p:grpSp>
          <p:nvGrpSpPr>
            <p:cNvPr name="Group 11" id="11"/>
            <p:cNvGrpSpPr>
              <a:grpSpLocks noChangeAspect="true"/>
            </p:cNvGrpSpPr>
            <p:nvPr/>
          </p:nvGrpSpPr>
          <p:grpSpPr>
            <a:xfrm rot="-5400000">
              <a:off x="480448" y="452754"/>
              <a:ext cx="387885" cy="260802"/>
              <a:chOff x="0" y="0"/>
              <a:chExt cx="1930400" cy="129794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0"/>
                <a:ext cx="1930400" cy="1297940"/>
              </a:xfrm>
              <a:custGeom>
                <a:avLst/>
                <a:gdLst/>
                <a:ahLst/>
                <a:cxnLst/>
                <a:rect r="r" b="b" t="t" l="l"/>
                <a:pathLst>
                  <a:path h="1297940" w="193040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F8F8F8"/>
              </a:solidFill>
            </p:spPr>
          </p:sp>
        </p:grp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3"/>
          <a:srcRect l="0" t="29669" r="7164" b="0"/>
          <a:stretch>
            <a:fillRect/>
          </a:stretch>
        </p:blipFill>
        <p:spPr>
          <a:xfrm flipH="false" flipV="false" rot="0">
            <a:off x="15932132" y="26720"/>
            <a:ext cx="2283224" cy="1608649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316341" y="1283168"/>
            <a:ext cx="1079964" cy="10799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12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143500"/>
            <a:ext cx="4566630" cy="1086796"/>
            <a:chOff x="0" y="0"/>
            <a:chExt cx="2774948" cy="6604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774948" cy="660400"/>
            </a:xfrm>
            <a:custGeom>
              <a:avLst/>
              <a:gdLst/>
              <a:ahLst/>
              <a:cxnLst/>
              <a:rect r="r" b="b" t="t" l="l"/>
              <a:pathLst>
                <a:path h="660400" w="2774948">
                  <a:moveTo>
                    <a:pt x="265048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50488" y="0"/>
                  </a:lnTo>
                  <a:cubicBezTo>
                    <a:pt x="2719069" y="0"/>
                    <a:pt x="2774948" y="55880"/>
                    <a:pt x="2774948" y="124460"/>
                  </a:cubicBezTo>
                  <a:lnTo>
                    <a:pt x="2774948" y="535940"/>
                  </a:lnTo>
                  <a:cubicBezTo>
                    <a:pt x="2774948" y="604520"/>
                    <a:pt x="2719069" y="660400"/>
                    <a:pt x="2650488" y="660400"/>
                  </a:cubicBezTo>
                  <a:close/>
                </a:path>
              </a:pathLst>
            </a:custGeom>
            <a:solidFill>
              <a:srgbClr val="2620F6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480942" y="5430714"/>
            <a:ext cx="3662145" cy="483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00"/>
              </a:lnSpc>
              <a:spcBef>
                <a:spcPct val="0"/>
              </a:spcBef>
            </a:pPr>
            <a:r>
              <a:rPr lang="en-US" sz="3000" spc="-30" u="none">
                <a:solidFill>
                  <a:srgbClr val="F8F8F8"/>
                </a:solidFill>
                <a:latin typeface="Muli Black Bold"/>
              </a:rPr>
              <a:t>1.9 Billion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641174"/>
            <a:ext cx="4566630" cy="427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00"/>
              </a:lnSpc>
            </a:pPr>
            <a:r>
              <a:rPr lang="en-US" sz="2500">
                <a:solidFill>
                  <a:srgbClr val="F8F8F8"/>
                </a:solidFill>
                <a:latin typeface="Muli Regular"/>
              </a:rPr>
              <a:t>Nos primeiros  2 anos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19723" y="971550"/>
            <a:ext cx="9894209" cy="1010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175"/>
              </a:lnSpc>
              <a:spcBef>
                <a:spcPct val="0"/>
              </a:spcBef>
            </a:pPr>
            <a:r>
              <a:rPr lang="en-US" sz="6288" spc="-62">
                <a:solidFill>
                  <a:srgbClr val="F8F8F8"/>
                </a:solidFill>
                <a:latin typeface="Muli Black Bold"/>
              </a:rPr>
              <a:t>Investimento Necessário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19723" y="2556015"/>
            <a:ext cx="8959401" cy="1342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39"/>
              </a:lnSpc>
            </a:pPr>
            <a:r>
              <a:rPr lang="en-US" sz="2599">
                <a:solidFill>
                  <a:srgbClr val="F8F8F8"/>
                </a:solidFill>
                <a:latin typeface="Muli Regular"/>
              </a:rPr>
              <a:t>O Odonto está desenvolvido, mas podendo receber ainda novas funcionalidades. O Investimento seria mais para a parte de divulgação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6860685" y="5143500"/>
            <a:ext cx="4566630" cy="1086796"/>
            <a:chOff x="0" y="0"/>
            <a:chExt cx="2774948" cy="66040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2774948" cy="660400"/>
            </a:xfrm>
            <a:custGeom>
              <a:avLst/>
              <a:gdLst/>
              <a:ahLst/>
              <a:cxnLst/>
              <a:rect r="r" b="b" t="t" l="l"/>
              <a:pathLst>
                <a:path h="660400" w="2774948">
                  <a:moveTo>
                    <a:pt x="265048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50488" y="0"/>
                  </a:lnTo>
                  <a:cubicBezTo>
                    <a:pt x="2719069" y="0"/>
                    <a:pt x="2774948" y="55880"/>
                    <a:pt x="2774948" y="124460"/>
                  </a:cubicBezTo>
                  <a:lnTo>
                    <a:pt x="2774948" y="535940"/>
                  </a:lnTo>
                  <a:cubicBezTo>
                    <a:pt x="2774948" y="604520"/>
                    <a:pt x="2719069" y="660400"/>
                    <a:pt x="2650488" y="660400"/>
                  </a:cubicBezTo>
                  <a:close/>
                </a:path>
              </a:pathLst>
            </a:custGeom>
            <a:solidFill>
              <a:srgbClr val="2620F6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7312928" y="5430714"/>
            <a:ext cx="3662145" cy="483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00"/>
              </a:lnSpc>
              <a:spcBef>
                <a:spcPct val="0"/>
              </a:spcBef>
            </a:pPr>
            <a:r>
              <a:rPr lang="en-US" sz="3000" spc="-30" u="none">
                <a:solidFill>
                  <a:srgbClr val="F8F8F8"/>
                </a:solidFill>
                <a:latin typeface="Muli Black Bold"/>
              </a:rPr>
              <a:t>53 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860685" y="6641174"/>
            <a:ext cx="4566630" cy="427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00"/>
              </a:lnSpc>
            </a:pPr>
            <a:r>
              <a:rPr lang="en-US" sz="2500">
                <a:solidFill>
                  <a:srgbClr val="F8F8F8"/>
                </a:solidFill>
                <a:latin typeface="Muli Regular"/>
              </a:rPr>
              <a:t>Até o 3º ano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2692670" y="5143500"/>
            <a:ext cx="4566630" cy="1086796"/>
            <a:chOff x="0" y="0"/>
            <a:chExt cx="2774948" cy="660400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2774948" cy="660400"/>
            </a:xfrm>
            <a:custGeom>
              <a:avLst/>
              <a:gdLst/>
              <a:ahLst/>
              <a:cxnLst/>
              <a:rect r="r" b="b" t="t" l="l"/>
              <a:pathLst>
                <a:path h="660400" w="2774948">
                  <a:moveTo>
                    <a:pt x="265048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50488" y="0"/>
                  </a:lnTo>
                  <a:cubicBezTo>
                    <a:pt x="2719069" y="0"/>
                    <a:pt x="2774948" y="55880"/>
                    <a:pt x="2774948" y="124460"/>
                  </a:cubicBezTo>
                  <a:lnTo>
                    <a:pt x="2774948" y="535940"/>
                  </a:lnTo>
                  <a:cubicBezTo>
                    <a:pt x="2774948" y="604520"/>
                    <a:pt x="2719069" y="660400"/>
                    <a:pt x="2650488" y="660400"/>
                  </a:cubicBezTo>
                  <a:close/>
                </a:path>
              </a:pathLst>
            </a:custGeom>
            <a:solidFill>
              <a:srgbClr val="2620F6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3144913" y="5430714"/>
            <a:ext cx="3662145" cy="483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00"/>
              </a:lnSpc>
              <a:spcBef>
                <a:spcPct val="0"/>
              </a:spcBef>
            </a:pPr>
            <a:r>
              <a:rPr lang="en-US" sz="3000" spc="-30" u="none">
                <a:solidFill>
                  <a:srgbClr val="F8F8F8"/>
                </a:solidFill>
                <a:latin typeface="Muli Black Bold"/>
              </a:rPr>
              <a:t>10.6M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692670" y="6641174"/>
            <a:ext cx="4566630" cy="427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00"/>
              </a:lnSpc>
            </a:pPr>
            <a:r>
              <a:rPr lang="en-US" sz="2500">
                <a:solidFill>
                  <a:srgbClr val="F8F8F8"/>
                </a:solidFill>
                <a:latin typeface="Muli Regular"/>
              </a:rPr>
              <a:t>Até o 5º ano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6316341" y="8383568"/>
            <a:ext cx="942959" cy="874732"/>
            <a:chOff x="0" y="0"/>
            <a:chExt cx="1257278" cy="1166309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1257278" cy="1166309"/>
              <a:chOff x="0" y="0"/>
              <a:chExt cx="711909" cy="660400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0" y="0"/>
                <a:ext cx="711910" cy="660400"/>
              </a:xfrm>
              <a:custGeom>
                <a:avLst/>
                <a:gdLst/>
                <a:ahLst/>
                <a:cxnLst/>
                <a:rect r="r" b="b" t="t" l="l"/>
                <a:pathLst>
                  <a:path h="660400" w="711910">
                    <a:moveTo>
                      <a:pt x="587449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87450" y="0"/>
                    </a:lnTo>
                    <a:cubicBezTo>
                      <a:pt x="656030" y="0"/>
                      <a:pt x="711910" y="55880"/>
                      <a:pt x="711910" y="124460"/>
                    </a:cubicBezTo>
                    <a:lnTo>
                      <a:pt x="711910" y="535940"/>
                    </a:lnTo>
                    <a:cubicBezTo>
                      <a:pt x="711910" y="604520"/>
                      <a:pt x="656030" y="660400"/>
                      <a:pt x="587450" y="660400"/>
                    </a:cubicBezTo>
                    <a:close/>
                  </a:path>
                </a:pathLst>
              </a:custGeom>
              <a:solidFill>
                <a:srgbClr val="2620F6"/>
              </a:solidFill>
            </p:spPr>
          </p:sp>
        </p:grpSp>
        <p:grpSp>
          <p:nvGrpSpPr>
            <p:cNvPr name="Group 19" id="19"/>
            <p:cNvGrpSpPr>
              <a:grpSpLocks noChangeAspect="true"/>
            </p:cNvGrpSpPr>
            <p:nvPr/>
          </p:nvGrpSpPr>
          <p:grpSpPr>
            <a:xfrm rot="-5400000">
              <a:off x="480448" y="452754"/>
              <a:ext cx="387885" cy="260802"/>
              <a:chOff x="0" y="0"/>
              <a:chExt cx="1930400" cy="1297940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0" y="0"/>
                <a:ext cx="1930400" cy="1297940"/>
              </a:xfrm>
              <a:custGeom>
                <a:avLst/>
                <a:gdLst/>
                <a:ahLst/>
                <a:cxnLst/>
                <a:rect r="r" b="b" t="t" l="l"/>
                <a:pathLst>
                  <a:path h="1297940" w="193040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F8F8F8"/>
              </a:solidFill>
            </p:spPr>
          </p:sp>
        </p:grpSp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2"/>
          <a:srcRect l="61962" t="0" r="0" b="0"/>
          <a:stretch>
            <a:fillRect/>
          </a:stretch>
        </p:blipFill>
        <p:spPr>
          <a:xfrm flipH="false" flipV="false" rot="0">
            <a:off x="-7515" y="1028700"/>
            <a:ext cx="1092582" cy="267128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12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42863" y="3460095"/>
            <a:ext cx="1870661" cy="1870653"/>
            <a:chOff x="0" y="0"/>
            <a:chExt cx="6350000" cy="6349975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r="0" t="0" b="-50094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293166" y="3460095"/>
            <a:ext cx="1870661" cy="1870653"/>
            <a:chOff x="0" y="0"/>
            <a:chExt cx="6350000" cy="6349975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3285" r="-3008" t="-3182" b="-3111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9364551" y="3460095"/>
            <a:ext cx="1870661" cy="1870653"/>
            <a:chOff x="0" y="0"/>
            <a:chExt cx="6350000" cy="6349975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92248" r="-59818" t="-27169" b="-4077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6316341" y="8383568"/>
            <a:ext cx="942959" cy="874732"/>
            <a:chOff x="0" y="0"/>
            <a:chExt cx="1257278" cy="1166309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257278" cy="1166309"/>
              <a:chOff x="0" y="0"/>
              <a:chExt cx="711909" cy="6604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0" y="0"/>
                <a:ext cx="711910" cy="660400"/>
              </a:xfrm>
              <a:custGeom>
                <a:avLst/>
                <a:gdLst/>
                <a:ahLst/>
                <a:cxnLst/>
                <a:rect r="r" b="b" t="t" l="l"/>
                <a:pathLst>
                  <a:path h="660400" w="711910">
                    <a:moveTo>
                      <a:pt x="587449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87450" y="0"/>
                    </a:lnTo>
                    <a:cubicBezTo>
                      <a:pt x="656030" y="0"/>
                      <a:pt x="711910" y="55880"/>
                      <a:pt x="711910" y="124460"/>
                    </a:cubicBezTo>
                    <a:lnTo>
                      <a:pt x="711910" y="535940"/>
                    </a:lnTo>
                    <a:cubicBezTo>
                      <a:pt x="711910" y="604520"/>
                      <a:pt x="656030" y="660400"/>
                      <a:pt x="587450" y="660400"/>
                    </a:cubicBezTo>
                    <a:close/>
                  </a:path>
                </a:pathLst>
              </a:custGeom>
              <a:solidFill>
                <a:srgbClr val="231279"/>
              </a:solidFill>
            </p:spPr>
          </p:sp>
        </p:grpSp>
        <p:grpSp>
          <p:nvGrpSpPr>
            <p:cNvPr name="Group 11" id="11"/>
            <p:cNvGrpSpPr>
              <a:grpSpLocks noChangeAspect="true"/>
            </p:cNvGrpSpPr>
            <p:nvPr/>
          </p:nvGrpSpPr>
          <p:grpSpPr>
            <a:xfrm rot="-5400000">
              <a:off x="480448" y="452754"/>
              <a:ext cx="387885" cy="260802"/>
              <a:chOff x="0" y="0"/>
              <a:chExt cx="1930400" cy="129794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0"/>
                <a:ext cx="1930400" cy="1297940"/>
              </a:xfrm>
              <a:custGeom>
                <a:avLst/>
                <a:gdLst/>
                <a:ahLst/>
                <a:cxnLst/>
                <a:rect r="r" b="b" t="t" l="l"/>
                <a:pathLst>
                  <a:path h="1297940" w="193040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F8F8F8"/>
              </a:solidFill>
            </p:spPr>
          </p:sp>
        </p:grp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5"/>
          <a:srcRect l="0" t="34644" r="8974" b="0"/>
          <a:stretch>
            <a:fillRect/>
          </a:stretch>
        </p:blipFill>
        <p:spPr>
          <a:xfrm flipH="false" flipV="false" rot="0">
            <a:off x="15600785" y="53440"/>
            <a:ext cx="2614570" cy="174584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6247838" y="1597507"/>
            <a:ext cx="1079964" cy="1079964"/>
          </a:xfrm>
          <a:prstGeom prst="rect">
            <a:avLst/>
          </a:prstGeom>
        </p:spPr>
      </p:pic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13730124" y="3460095"/>
            <a:ext cx="1870661" cy="1870653"/>
            <a:chOff x="0" y="0"/>
            <a:chExt cx="6350000" cy="6349975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92248" r="-59818" t="-27169" b="-4077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590224" y="5785769"/>
            <a:ext cx="3804707" cy="895861"/>
            <a:chOff x="0" y="0"/>
            <a:chExt cx="5072942" cy="1194481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28575"/>
              <a:ext cx="5072942" cy="6337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900"/>
                </a:lnSpc>
                <a:spcBef>
                  <a:spcPct val="0"/>
                </a:spcBef>
              </a:pPr>
              <a:r>
                <a:rPr lang="en-US" sz="3000" spc="-30">
                  <a:solidFill>
                    <a:srgbClr val="F8F8F8"/>
                  </a:solidFill>
                  <a:latin typeface="Muli Black Bold"/>
                </a:rPr>
                <a:t>Arthur FIgueiredo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653373"/>
              <a:ext cx="5072942" cy="5411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499"/>
                </a:lnSpc>
              </a:pPr>
              <a:r>
                <a:rPr lang="en-US" sz="2499">
                  <a:solidFill>
                    <a:srgbClr val="F8F8F8"/>
                  </a:solidFill>
                  <a:latin typeface="Muli Regular"/>
                </a:rPr>
                <a:t>Desenvolvedor Front-End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856818" y="5785769"/>
            <a:ext cx="3724547" cy="895861"/>
            <a:chOff x="0" y="0"/>
            <a:chExt cx="4966063" cy="1194481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19050"/>
              <a:ext cx="4966063" cy="6242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899"/>
                </a:lnSpc>
                <a:spcBef>
                  <a:spcPct val="0"/>
                </a:spcBef>
              </a:pPr>
              <a:r>
                <a:rPr lang="en-US" sz="2999" spc="-29">
                  <a:solidFill>
                    <a:srgbClr val="F8F8F8"/>
                  </a:solidFill>
                  <a:latin typeface="Muli Black Bold"/>
                </a:rPr>
                <a:t>Felipe Conceição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653373"/>
              <a:ext cx="4966063" cy="5411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499"/>
                </a:lnSpc>
              </a:pPr>
              <a:r>
                <a:rPr lang="en-US" sz="2499">
                  <a:solidFill>
                    <a:srgbClr val="F8F8F8"/>
                  </a:solidFill>
                  <a:latin typeface="Muli Regular"/>
                </a:rPr>
                <a:t>Desenvolvedor Back-End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144000" y="5785769"/>
            <a:ext cx="3804707" cy="895861"/>
            <a:chOff x="0" y="0"/>
            <a:chExt cx="5072942" cy="1194481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-28575"/>
              <a:ext cx="5072942" cy="6337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900"/>
                </a:lnSpc>
                <a:spcBef>
                  <a:spcPct val="0"/>
                </a:spcBef>
              </a:pPr>
              <a:r>
                <a:rPr lang="en-US" sz="3000" spc="-30">
                  <a:solidFill>
                    <a:srgbClr val="F8F8F8"/>
                  </a:solidFill>
                  <a:latin typeface="Muli Black Bold"/>
                </a:rPr>
                <a:t>Matheus Ferreira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643848"/>
              <a:ext cx="5072942" cy="5506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500"/>
                </a:lnSpc>
              </a:pPr>
              <a:r>
                <a:rPr lang="en-US" sz="2500">
                  <a:solidFill>
                    <a:srgbClr val="F8F8F8"/>
                  </a:solidFill>
                  <a:latin typeface="Muli Regular"/>
                </a:rPr>
                <a:t>Desenvolvedor Front-End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043659" y="962025"/>
            <a:ext cx="8499013" cy="1028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242"/>
              </a:lnSpc>
              <a:spcBef>
                <a:spcPct val="0"/>
              </a:spcBef>
            </a:pPr>
            <a:r>
              <a:rPr lang="en-US" sz="6340" spc="-63">
                <a:solidFill>
                  <a:srgbClr val="F8F8F8"/>
                </a:solidFill>
                <a:latin typeface="Muli Black Bold"/>
              </a:rPr>
              <a:t>Nossa Equipe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3454593" y="5785769"/>
            <a:ext cx="3804707" cy="895861"/>
            <a:chOff x="0" y="0"/>
            <a:chExt cx="5072942" cy="1194481"/>
          </a:xfrm>
        </p:grpSpPr>
        <p:sp>
          <p:nvSpPr>
            <p:cNvPr name="TextBox 28" id="28"/>
            <p:cNvSpPr txBox="true"/>
            <p:nvPr/>
          </p:nvSpPr>
          <p:spPr>
            <a:xfrm rot="0">
              <a:off x="0" y="-28575"/>
              <a:ext cx="5072942" cy="6337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900"/>
                </a:lnSpc>
                <a:spcBef>
                  <a:spcPct val="0"/>
                </a:spcBef>
              </a:pPr>
              <a:r>
                <a:rPr lang="en-US" sz="3000" spc="-30">
                  <a:solidFill>
                    <a:srgbClr val="F8F8F8"/>
                  </a:solidFill>
                  <a:latin typeface="Muli Black Bold"/>
                </a:rPr>
                <a:t>Matheus Pinheiro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0" y="643848"/>
              <a:ext cx="5072942" cy="5506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500"/>
                </a:lnSpc>
              </a:pPr>
              <a:r>
                <a:rPr lang="en-US" sz="2500">
                  <a:solidFill>
                    <a:srgbClr val="F8F8F8"/>
                  </a:solidFill>
                  <a:latin typeface="Muli Regular"/>
                </a:rPr>
                <a:t>Desenvolvedor Front-End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12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3958595"/>
          </a:xfrm>
          <a:prstGeom prst="rect">
            <a:avLst/>
          </a:prstGeom>
          <a:solidFill>
            <a:srgbClr val="2620F6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38414" t="0" r="0" b="37661"/>
          <a:stretch>
            <a:fillRect/>
          </a:stretch>
        </p:blipFill>
        <p:spPr>
          <a:xfrm flipH="false" flipV="false" rot="0">
            <a:off x="19205" y="8595138"/>
            <a:ext cx="1768957" cy="166524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163629" y="8111523"/>
            <a:ext cx="1079964" cy="1079964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2284862" y="1572473"/>
            <a:ext cx="4974438" cy="813650"/>
            <a:chOff x="0" y="0"/>
            <a:chExt cx="6632585" cy="108486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1545264" y="244968"/>
              <a:ext cx="5087321" cy="5473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550"/>
                </a:lnSpc>
                <a:spcBef>
                  <a:spcPct val="0"/>
                </a:spcBef>
              </a:pPr>
              <a:r>
                <a:rPr lang="en-US" sz="2500">
                  <a:solidFill>
                    <a:srgbClr val="F8F8F8"/>
                  </a:solidFill>
                  <a:latin typeface="Muli Regular"/>
                </a:rPr>
                <a:t>http://52.20.185.38:3000/</a:t>
              </a:r>
            </a:p>
          </p:txBody>
        </p:sp>
        <p:grpSp>
          <p:nvGrpSpPr>
            <p:cNvPr name="Group 7" id="7"/>
            <p:cNvGrpSpPr/>
            <p:nvPr/>
          </p:nvGrpSpPr>
          <p:grpSpPr>
            <a:xfrm rot="0">
              <a:off x="0" y="0"/>
              <a:ext cx="1169483" cy="1084866"/>
              <a:chOff x="0" y="0"/>
              <a:chExt cx="711909" cy="66040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0" y="0"/>
                <a:ext cx="711910" cy="660400"/>
              </a:xfrm>
              <a:custGeom>
                <a:avLst/>
                <a:gdLst/>
                <a:ahLst/>
                <a:cxnLst/>
                <a:rect r="r" b="b" t="t" l="l"/>
                <a:pathLst>
                  <a:path h="660400" w="711910">
                    <a:moveTo>
                      <a:pt x="587449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87450" y="0"/>
                    </a:lnTo>
                    <a:cubicBezTo>
                      <a:pt x="656030" y="0"/>
                      <a:pt x="711910" y="55880"/>
                      <a:pt x="711910" y="124460"/>
                    </a:cubicBezTo>
                    <a:lnTo>
                      <a:pt x="711910" y="535940"/>
                    </a:lnTo>
                    <a:cubicBezTo>
                      <a:pt x="711910" y="604520"/>
                      <a:pt x="656030" y="660400"/>
                      <a:pt x="587450" y="660400"/>
                    </a:cubicBezTo>
                    <a:close/>
                  </a:path>
                </a:pathLst>
              </a:custGeom>
              <a:solidFill>
                <a:srgbClr val="231279"/>
              </a:solidFill>
            </p:spPr>
          </p:sp>
        </p:grpSp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4"/>
            <a:srcRect l="0" t="0" r="0" b="0"/>
            <a:stretch>
              <a:fillRect/>
            </a:stretch>
          </p:blipFill>
          <p:spPr>
            <a:xfrm flipH="false" flipV="false" rot="0">
              <a:off x="225060" y="182751"/>
              <a:ext cx="719363" cy="719363"/>
            </a:xfrm>
            <a:prstGeom prst="rect">
              <a:avLst/>
            </a:prstGeom>
          </p:spPr>
        </p:pic>
      </p:grpSp>
      <p:grpSp>
        <p:nvGrpSpPr>
          <p:cNvPr name="Group 10" id="10"/>
          <p:cNvGrpSpPr/>
          <p:nvPr/>
        </p:nvGrpSpPr>
        <p:grpSpPr>
          <a:xfrm rot="0">
            <a:off x="1028700" y="1572473"/>
            <a:ext cx="4884163" cy="813650"/>
            <a:chOff x="0" y="0"/>
            <a:chExt cx="6512217" cy="1084866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1545264" y="225650"/>
              <a:ext cx="4966953" cy="5473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550"/>
                </a:lnSpc>
                <a:spcBef>
                  <a:spcPct val="0"/>
                </a:spcBef>
              </a:pPr>
              <a:r>
                <a:rPr lang="en-US" sz="2500">
                  <a:solidFill>
                    <a:srgbClr val="F8F8F8"/>
                  </a:solidFill>
                  <a:latin typeface="Muli Regular"/>
                </a:rPr>
                <a:t>@hefesto.tec</a:t>
              </a:r>
            </a:p>
          </p:txBody>
        </p:sp>
        <p:grpSp>
          <p:nvGrpSpPr>
            <p:cNvPr name="Group 12" id="12"/>
            <p:cNvGrpSpPr/>
            <p:nvPr/>
          </p:nvGrpSpPr>
          <p:grpSpPr>
            <a:xfrm rot="0">
              <a:off x="0" y="0"/>
              <a:ext cx="1169483" cy="1084866"/>
              <a:chOff x="0" y="0"/>
              <a:chExt cx="711909" cy="660400"/>
            </a:xfrm>
          </p:grpSpPr>
          <p:sp>
            <p:nvSpPr>
              <p:cNvPr name="Freeform 13" id="13"/>
              <p:cNvSpPr/>
              <p:nvPr/>
            </p:nvSpPr>
            <p:spPr>
              <a:xfrm>
                <a:off x="0" y="0"/>
                <a:ext cx="711910" cy="660400"/>
              </a:xfrm>
              <a:custGeom>
                <a:avLst/>
                <a:gdLst/>
                <a:ahLst/>
                <a:cxnLst/>
                <a:rect r="r" b="b" t="t" l="l"/>
                <a:pathLst>
                  <a:path h="660400" w="711910">
                    <a:moveTo>
                      <a:pt x="587449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87450" y="0"/>
                    </a:lnTo>
                    <a:cubicBezTo>
                      <a:pt x="656030" y="0"/>
                      <a:pt x="711910" y="55880"/>
                      <a:pt x="711910" y="124460"/>
                    </a:cubicBezTo>
                    <a:lnTo>
                      <a:pt x="711910" y="535940"/>
                    </a:lnTo>
                    <a:cubicBezTo>
                      <a:pt x="711910" y="604520"/>
                      <a:pt x="656030" y="660400"/>
                      <a:pt x="587450" y="660400"/>
                    </a:cubicBezTo>
                    <a:close/>
                  </a:path>
                </a:pathLst>
              </a:custGeom>
              <a:solidFill>
                <a:srgbClr val="231279"/>
              </a:solidFill>
            </p:spPr>
          </p:sp>
        </p:grpSp>
      </p:grpSp>
      <p:grpSp>
        <p:nvGrpSpPr>
          <p:cNvPr name="Group 14" id="14"/>
          <p:cNvGrpSpPr/>
          <p:nvPr/>
        </p:nvGrpSpPr>
        <p:grpSpPr>
          <a:xfrm rot="0">
            <a:off x="6611643" y="1572473"/>
            <a:ext cx="4974438" cy="813650"/>
            <a:chOff x="0" y="0"/>
            <a:chExt cx="6632585" cy="1084866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1545264" y="244968"/>
              <a:ext cx="5087321" cy="5473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550"/>
                </a:lnSpc>
                <a:spcBef>
                  <a:spcPct val="0"/>
                </a:spcBef>
              </a:pPr>
              <a:r>
                <a:rPr lang="en-US" sz="2500">
                  <a:solidFill>
                    <a:srgbClr val="F8F8F8"/>
                  </a:solidFill>
                  <a:latin typeface="Muli Regular"/>
                </a:rPr>
                <a:t>hefestotech@gmail.com</a:t>
              </a:r>
            </a:p>
          </p:txBody>
        </p:sp>
        <p:grpSp>
          <p:nvGrpSpPr>
            <p:cNvPr name="Group 16" id="16"/>
            <p:cNvGrpSpPr/>
            <p:nvPr/>
          </p:nvGrpSpPr>
          <p:grpSpPr>
            <a:xfrm rot="0">
              <a:off x="0" y="0"/>
              <a:ext cx="1169483" cy="1084866"/>
              <a:chOff x="0" y="0"/>
              <a:chExt cx="711909" cy="660400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0" y="0"/>
                <a:ext cx="711910" cy="660400"/>
              </a:xfrm>
              <a:custGeom>
                <a:avLst/>
                <a:gdLst/>
                <a:ahLst/>
                <a:cxnLst/>
                <a:rect r="r" b="b" t="t" l="l"/>
                <a:pathLst>
                  <a:path h="660400" w="711910">
                    <a:moveTo>
                      <a:pt x="587449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87450" y="0"/>
                    </a:lnTo>
                    <a:cubicBezTo>
                      <a:pt x="656030" y="0"/>
                      <a:pt x="711910" y="55880"/>
                      <a:pt x="711910" y="124460"/>
                    </a:cubicBezTo>
                    <a:lnTo>
                      <a:pt x="711910" y="535940"/>
                    </a:lnTo>
                    <a:cubicBezTo>
                      <a:pt x="711910" y="604520"/>
                      <a:pt x="656030" y="660400"/>
                      <a:pt x="587450" y="660400"/>
                    </a:cubicBezTo>
                    <a:close/>
                  </a:path>
                </a:pathLst>
              </a:custGeom>
              <a:solidFill>
                <a:srgbClr val="231279"/>
              </a:solidFill>
            </p:spPr>
          </p:sp>
        </p:grpSp>
        <p:pic>
          <p:nvPicPr>
            <p:cNvPr name="Picture 18" id="18"/>
            <p:cNvPicPr>
              <a:picLocks noChangeAspect="true"/>
            </p:cNvPicPr>
            <p:nvPr/>
          </p:nvPicPr>
          <p:blipFill>
            <a:blip r:embed="rId5"/>
            <a:srcRect l="0" t="0" r="0" b="0"/>
            <a:stretch>
              <a:fillRect/>
            </a:stretch>
          </p:blipFill>
          <p:spPr>
            <a:xfrm flipH="false" flipV="false" rot="0">
              <a:off x="215980" y="173672"/>
              <a:ext cx="737523" cy="737523"/>
            </a:xfrm>
            <a:prstGeom prst="rect">
              <a:avLst/>
            </a:prstGeom>
          </p:spPr>
        </p:pic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6"/>
          <a:srcRect l="0" t="3551" r="0" b="3551"/>
          <a:stretch>
            <a:fillRect/>
          </a:stretch>
        </p:blipFill>
        <p:spPr>
          <a:xfrm flipH="false" flipV="false" rot="0">
            <a:off x="903683" y="1599808"/>
            <a:ext cx="1128578" cy="786314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2964954" y="4981575"/>
            <a:ext cx="12358093" cy="1395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31"/>
              </a:lnSpc>
            </a:pPr>
            <a:r>
              <a:rPr lang="en-US" sz="8094">
                <a:solidFill>
                  <a:srgbClr val="FFFFFF"/>
                </a:solidFill>
                <a:latin typeface="Open Sans Extra Bold"/>
              </a:rPr>
              <a:t>Obrigado Pela Atenção.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3351" t="0" r="3351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16341" y="8383568"/>
            <a:ext cx="942959" cy="874732"/>
            <a:chOff x="0" y="0"/>
            <a:chExt cx="1257278" cy="11663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257278" cy="1166309"/>
              <a:chOff x="0" y="0"/>
              <a:chExt cx="711909" cy="6604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711910" cy="660400"/>
              </a:xfrm>
              <a:custGeom>
                <a:avLst/>
                <a:gdLst/>
                <a:ahLst/>
                <a:cxnLst/>
                <a:rect r="r" b="b" t="t" l="l"/>
                <a:pathLst>
                  <a:path h="660400" w="711910">
                    <a:moveTo>
                      <a:pt x="587449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87450" y="0"/>
                    </a:lnTo>
                    <a:cubicBezTo>
                      <a:pt x="656030" y="0"/>
                      <a:pt x="711910" y="55880"/>
                      <a:pt x="711910" y="124460"/>
                    </a:cubicBezTo>
                    <a:lnTo>
                      <a:pt x="711910" y="535940"/>
                    </a:lnTo>
                    <a:cubicBezTo>
                      <a:pt x="711910" y="604520"/>
                      <a:pt x="656030" y="660400"/>
                      <a:pt x="587450" y="660400"/>
                    </a:cubicBezTo>
                    <a:close/>
                  </a:path>
                </a:pathLst>
              </a:custGeom>
              <a:solidFill>
                <a:srgbClr val="231279"/>
              </a:solidFill>
            </p:spPr>
          </p:sp>
        </p:grpSp>
        <p:grpSp>
          <p:nvGrpSpPr>
            <p:cNvPr name="Group 5" id="5"/>
            <p:cNvGrpSpPr>
              <a:grpSpLocks noChangeAspect="true"/>
            </p:cNvGrpSpPr>
            <p:nvPr/>
          </p:nvGrpSpPr>
          <p:grpSpPr>
            <a:xfrm rot="-5400000">
              <a:off x="480448" y="452754"/>
              <a:ext cx="387885" cy="260802"/>
              <a:chOff x="0" y="0"/>
              <a:chExt cx="1930400" cy="129794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1930400" cy="1297940"/>
              </a:xfrm>
              <a:custGeom>
                <a:avLst/>
                <a:gdLst/>
                <a:ahLst/>
                <a:cxnLst/>
                <a:rect r="r" b="b" t="t" l="l"/>
                <a:pathLst>
                  <a:path h="1297940" w="193040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F8F8F8"/>
              </a:solidFill>
            </p:spPr>
          </p:sp>
        </p:grp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38204" b="0"/>
          <a:stretch>
            <a:fillRect/>
          </a:stretch>
        </p:blipFill>
        <p:spPr>
          <a:xfrm flipH="false" flipV="false" rot="0">
            <a:off x="16787821" y="1028700"/>
            <a:ext cx="1427535" cy="2148398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28700" y="385763"/>
            <a:ext cx="6452131" cy="2538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</a:pPr>
            <a:r>
              <a:rPr lang="en-US" sz="8000">
                <a:solidFill>
                  <a:srgbClr val="1D1233"/>
                </a:solidFill>
                <a:latin typeface="Muli Black Bold"/>
              </a:rPr>
              <a:t>Mercado</a:t>
            </a:r>
          </a:p>
          <a:p>
            <a:pPr algn="l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sz="8000">
                <a:solidFill>
                  <a:srgbClr val="1D1233"/>
                </a:solidFill>
                <a:latin typeface="Muli Black Bold"/>
              </a:rPr>
              <a:t>Em Alta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221497"/>
            <a:ext cx="7300746" cy="6036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1D1233"/>
                </a:solidFill>
                <a:latin typeface="Muli Regular"/>
              </a:rPr>
              <a:t>- 44,5 mil clínicas odontológicas no Brasil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1D1233"/>
                </a:solidFill>
                <a:latin typeface="Muli Regular"/>
              </a:rPr>
              <a:t>- 20% dos dentistas do mundo estão no Brasil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1D1233"/>
                </a:solidFill>
                <a:latin typeface="Muli Regular"/>
              </a:rPr>
              <a:t>- 330 mil dentistas.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1D1233"/>
                </a:solidFill>
                <a:latin typeface="Muli Regular"/>
              </a:rPr>
              <a:t>- Lucro de cerca de R$ 38 bilhões por ano.</a:t>
            </a:r>
          </a:p>
          <a:p>
            <a:pPr>
              <a:lnSpc>
                <a:spcPts val="4145"/>
              </a:lnSpc>
            </a:pPr>
          </a:p>
          <a:p>
            <a:pPr>
              <a:lnSpc>
                <a:spcPts val="4145"/>
              </a:lnSpc>
            </a:pPr>
          </a:p>
          <a:p>
            <a:pPr marL="0" indent="0" lvl="0">
              <a:lnSpc>
                <a:spcPts val="4145"/>
              </a:lnSpc>
            </a:pPr>
            <a:r>
              <a:rPr lang="en-US" sz="2961">
                <a:solidFill>
                  <a:srgbClr val="1D1233"/>
                </a:solidFill>
                <a:latin typeface="Muli Regular"/>
              </a:rPr>
              <a:t>Fonte: CFO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20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5239343" cy="2672896"/>
            <a:chOff x="0" y="0"/>
            <a:chExt cx="6985790" cy="356386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28575"/>
              <a:ext cx="6985790" cy="27105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177"/>
                </a:lnSpc>
                <a:spcBef>
                  <a:spcPct val="0"/>
                </a:spcBef>
              </a:pPr>
              <a:r>
                <a:rPr lang="en-US" sz="6490" u="none">
                  <a:solidFill>
                    <a:srgbClr val="F8F8F8"/>
                  </a:solidFill>
                  <a:latin typeface="Muli Black Bold"/>
                </a:rPr>
                <a:t>Problemas</a:t>
              </a:r>
            </a:p>
            <a:p>
              <a:pPr algn="l" marL="0" indent="0" lvl="0">
                <a:lnSpc>
                  <a:spcPts val="8177"/>
                </a:lnSpc>
                <a:spcBef>
                  <a:spcPct val="0"/>
                </a:spcBef>
              </a:pPr>
              <a:r>
                <a:rPr lang="en-US" sz="6490" u="none">
                  <a:solidFill>
                    <a:srgbClr val="F8F8F8"/>
                  </a:solidFill>
                  <a:latin typeface="Muli Black Bold"/>
                </a:rPr>
                <a:t>Encontrados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108384"/>
              <a:ext cx="6985790" cy="4554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53"/>
                </a:lnSpc>
              </a:pPr>
              <a:r>
                <a:rPr lang="en-US" sz="2109" u="none">
                  <a:solidFill>
                    <a:srgbClr val="F8F8F8"/>
                  </a:solidFill>
                  <a:latin typeface="Muli Regular"/>
                </a:rPr>
                <a:t>.</a:t>
              </a: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57867" b="0"/>
          <a:stretch>
            <a:fillRect/>
          </a:stretch>
        </p:blipFill>
        <p:spPr>
          <a:xfrm flipH="false" flipV="false" rot="0">
            <a:off x="17259300" y="208367"/>
            <a:ext cx="1036215" cy="2287272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9070116" y="3701596"/>
            <a:ext cx="5790150" cy="1835907"/>
            <a:chOff x="0" y="0"/>
            <a:chExt cx="7720199" cy="2447876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47625"/>
              <a:ext cx="7720199" cy="10544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500"/>
                </a:lnSpc>
                <a:spcBef>
                  <a:spcPct val="0"/>
                </a:spcBef>
              </a:pPr>
              <a:r>
                <a:rPr lang="en-US" sz="5000" spc="-50" u="none">
                  <a:solidFill>
                    <a:srgbClr val="F8F8F8"/>
                  </a:solidFill>
                  <a:latin typeface="Muli Black Bold"/>
                </a:rPr>
                <a:t>Problema 2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260762"/>
              <a:ext cx="7720199" cy="11871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40"/>
                </a:lnSpc>
              </a:pPr>
              <a:r>
                <a:rPr lang="en-US" sz="2600">
                  <a:solidFill>
                    <a:srgbClr val="F8F8F8"/>
                  </a:solidFill>
                  <a:latin typeface="Muli Regular"/>
                </a:rPr>
                <a:t>43%</a:t>
              </a:r>
              <a:r>
                <a:rPr lang="en-US" sz="2600" u="none">
                  <a:solidFill>
                    <a:srgbClr val="F8F8F8"/>
                  </a:solidFill>
                  <a:latin typeface="Muli Regular"/>
                </a:rPr>
                <a:t> dos dentistas brasileiros trabalham sozinhos..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070116" y="1028700"/>
            <a:ext cx="5790150" cy="1375579"/>
            <a:chOff x="0" y="0"/>
            <a:chExt cx="7720199" cy="1834105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47625"/>
              <a:ext cx="7720199" cy="10544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500"/>
                </a:lnSpc>
                <a:spcBef>
                  <a:spcPct val="0"/>
                </a:spcBef>
              </a:pPr>
              <a:r>
                <a:rPr lang="en-US" sz="5000" spc="-50" u="none">
                  <a:solidFill>
                    <a:srgbClr val="F8F8F8"/>
                  </a:solidFill>
                  <a:latin typeface="Muli Black Bold"/>
                </a:rPr>
                <a:t>Problema 1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260762"/>
              <a:ext cx="7720199" cy="5733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</a:pPr>
              <a:r>
                <a:rPr lang="en-US" sz="2599">
                  <a:solidFill>
                    <a:srgbClr val="F8F8F8"/>
                  </a:solidFill>
                  <a:latin typeface="Muli Regular"/>
                </a:rPr>
                <a:t>Sobrecarga de trabalho.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070116" y="6908886"/>
            <a:ext cx="5790150" cy="1468616"/>
            <a:chOff x="0" y="0"/>
            <a:chExt cx="7720199" cy="1958154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47625"/>
              <a:ext cx="7720199" cy="10544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500"/>
                </a:lnSpc>
                <a:spcBef>
                  <a:spcPct val="0"/>
                </a:spcBef>
              </a:pPr>
              <a:r>
                <a:rPr lang="en-US" sz="5000" spc="-50" u="none">
                  <a:solidFill>
                    <a:srgbClr val="F8F8F8"/>
                  </a:solidFill>
                  <a:latin typeface="Muli Black Bold"/>
                </a:rPr>
                <a:t>Problema 3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384811"/>
              <a:ext cx="7720199" cy="5733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40"/>
                </a:lnSpc>
              </a:pPr>
              <a:r>
                <a:rPr lang="en-US" sz="2600">
                  <a:solidFill>
                    <a:srgbClr val="F8F8F8"/>
                  </a:solidFill>
                  <a:latin typeface="Muli Regular"/>
                </a:rPr>
                <a:t>O alto uso de papel pelas clínicas.</a:t>
              </a:r>
            </a:p>
          </p:txBody>
        </p:sp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978340" y="1160917"/>
            <a:ext cx="568160" cy="56816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978340" y="3833813"/>
            <a:ext cx="568160" cy="56816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978340" y="7041104"/>
            <a:ext cx="568160" cy="56816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 rot="0">
            <a:off x="16316341" y="8383568"/>
            <a:ext cx="942959" cy="874732"/>
            <a:chOff x="0" y="0"/>
            <a:chExt cx="1257278" cy="1166309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1257278" cy="1166309"/>
              <a:chOff x="0" y="0"/>
              <a:chExt cx="711909" cy="660400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0" y="0"/>
                <a:ext cx="711910" cy="660400"/>
              </a:xfrm>
              <a:custGeom>
                <a:avLst/>
                <a:gdLst/>
                <a:ahLst/>
                <a:cxnLst/>
                <a:rect r="r" b="b" t="t" l="l"/>
                <a:pathLst>
                  <a:path h="660400" w="711910">
                    <a:moveTo>
                      <a:pt x="587449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87450" y="0"/>
                    </a:lnTo>
                    <a:cubicBezTo>
                      <a:pt x="656030" y="0"/>
                      <a:pt x="711910" y="55880"/>
                      <a:pt x="711910" y="124460"/>
                    </a:cubicBezTo>
                    <a:lnTo>
                      <a:pt x="711910" y="535940"/>
                    </a:lnTo>
                    <a:cubicBezTo>
                      <a:pt x="711910" y="604520"/>
                      <a:pt x="656030" y="660400"/>
                      <a:pt x="587450" y="660400"/>
                    </a:cubicBezTo>
                    <a:close/>
                  </a:path>
                </a:pathLst>
              </a:custGeom>
              <a:solidFill>
                <a:srgbClr val="231279"/>
              </a:solidFill>
            </p:spPr>
          </p:sp>
        </p:grpSp>
        <p:grpSp>
          <p:nvGrpSpPr>
            <p:cNvPr name="Group 21" id="21"/>
            <p:cNvGrpSpPr>
              <a:grpSpLocks noChangeAspect="true"/>
            </p:cNvGrpSpPr>
            <p:nvPr/>
          </p:nvGrpSpPr>
          <p:grpSpPr>
            <a:xfrm rot="-5400000">
              <a:off x="480448" y="452754"/>
              <a:ext cx="387885" cy="260802"/>
              <a:chOff x="0" y="0"/>
              <a:chExt cx="1930400" cy="1297940"/>
            </a:xfrm>
          </p:grpSpPr>
          <p:sp>
            <p:nvSpPr>
              <p:cNvPr name="Freeform 22" id="22"/>
              <p:cNvSpPr/>
              <p:nvPr/>
            </p:nvSpPr>
            <p:spPr>
              <a:xfrm>
                <a:off x="0" y="0"/>
                <a:ext cx="1930400" cy="1297940"/>
              </a:xfrm>
              <a:custGeom>
                <a:avLst/>
                <a:gdLst/>
                <a:ahLst/>
                <a:cxnLst/>
                <a:rect r="r" b="b" t="t" l="l"/>
                <a:pathLst>
                  <a:path h="1297940" w="193040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F8F8F8"/>
              </a:solidFill>
            </p:spPr>
          </p:sp>
        </p:grpSp>
      </p:grpSp>
      <p:sp>
        <p:nvSpPr>
          <p:cNvPr name="TextBox 23" id="23"/>
          <p:cNvSpPr txBox="true"/>
          <p:nvPr/>
        </p:nvSpPr>
        <p:spPr>
          <a:xfrm rot="0">
            <a:off x="1028700" y="9191625"/>
            <a:ext cx="498916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Open Sans Light"/>
              </a:rPr>
              <a:t>Fonte: Indicadores Tomaz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16341" y="8383568"/>
            <a:ext cx="942959" cy="874732"/>
            <a:chOff x="0" y="0"/>
            <a:chExt cx="1257278" cy="11663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257278" cy="1166309"/>
              <a:chOff x="0" y="0"/>
              <a:chExt cx="711909" cy="6604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711910" cy="660400"/>
              </a:xfrm>
              <a:custGeom>
                <a:avLst/>
                <a:gdLst/>
                <a:ahLst/>
                <a:cxnLst/>
                <a:rect r="r" b="b" t="t" l="l"/>
                <a:pathLst>
                  <a:path h="660400" w="711910">
                    <a:moveTo>
                      <a:pt x="587449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87450" y="0"/>
                    </a:lnTo>
                    <a:cubicBezTo>
                      <a:pt x="656030" y="0"/>
                      <a:pt x="711910" y="55880"/>
                      <a:pt x="711910" y="124460"/>
                    </a:cubicBezTo>
                    <a:lnTo>
                      <a:pt x="711910" y="535940"/>
                    </a:lnTo>
                    <a:cubicBezTo>
                      <a:pt x="711910" y="604520"/>
                      <a:pt x="656030" y="660400"/>
                      <a:pt x="587450" y="660400"/>
                    </a:cubicBezTo>
                    <a:close/>
                  </a:path>
                </a:pathLst>
              </a:custGeom>
              <a:solidFill>
                <a:srgbClr val="231279"/>
              </a:solidFill>
            </p:spPr>
          </p:sp>
        </p:grpSp>
        <p:grpSp>
          <p:nvGrpSpPr>
            <p:cNvPr name="Group 5" id="5"/>
            <p:cNvGrpSpPr>
              <a:grpSpLocks noChangeAspect="true"/>
            </p:cNvGrpSpPr>
            <p:nvPr/>
          </p:nvGrpSpPr>
          <p:grpSpPr>
            <a:xfrm rot="-5400000">
              <a:off x="480448" y="452754"/>
              <a:ext cx="387885" cy="260802"/>
              <a:chOff x="0" y="0"/>
              <a:chExt cx="1930400" cy="129794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1930400" cy="1297940"/>
              </a:xfrm>
              <a:custGeom>
                <a:avLst/>
                <a:gdLst/>
                <a:ahLst/>
                <a:cxnLst/>
                <a:rect r="r" b="b" t="t" l="l"/>
                <a:pathLst>
                  <a:path h="1297940" w="193040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F8F8F8"/>
              </a:solidFill>
            </p:spPr>
          </p:sp>
        </p:grp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58954" t="0" r="0" b="0"/>
          <a:stretch>
            <a:fillRect/>
          </a:stretch>
        </p:blipFill>
        <p:spPr>
          <a:xfrm flipH="false" flipV="false" rot="0">
            <a:off x="19205" y="208367"/>
            <a:ext cx="1009495" cy="2287272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11335319" y="1069812"/>
            <a:ext cx="4981022" cy="2578766"/>
            <a:chOff x="0" y="0"/>
            <a:chExt cx="6641363" cy="343835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28575"/>
              <a:ext cx="6641363" cy="2720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8193"/>
                </a:lnSpc>
              </a:pPr>
              <a:r>
                <a:rPr lang="en-US" sz="6502">
                  <a:solidFill>
                    <a:srgbClr val="1D1233"/>
                  </a:solidFill>
                  <a:latin typeface="Muli Black Bold"/>
                </a:rPr>
                <a:t>Nossas</a:t>
              </a:r>
            </a:p>
            <a:p>
              <a:pPr algn="r" marL="0" indent="0" lvl="0">
                <a:lnSpc>
                  <a:spcPts val="8193"/>
                </a:lnSpc>
                <a:spcBef>
                  <a:spcPct val="0"/>
                </a:spcBef>
              </a:pPr>
              <a:r>
                <a:rPr lang="en-US" sz="6502">
                  <a:solidFill>
                    <a:srgbClr val="1D1233"/>
                  </a:solidFill>
                  <a:latin typeface="Muli Black Bold"/>
                </a:rPr>
                <a:t>Soluções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979297"/>
              <a:ext cx="6641363" cy="4590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2958"/>
                </a:lnSpc>
              </a:pPr>
              <a:r>
                <a:rPr lang="en-US" sz="2113" u="none">
                  <a:solidFill>
                    <a:srgbClr val="1D1233"/>
                  </a:solidFill>
                  <a:latin typeface="Muli Regular"/>
                </a:rPr>
                <a:t>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172761" y="4920095"/>
            <a:ext cx="5888783" cy="1386250"/>
            <a:chOff x="0" y="0"/>
            <a:chExt cx="7851710" cy="184833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47625"/>
              <a:ext cx="7851710" cy="1051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6500"/>
                </a:lnSpc>
                <a:spcBef>
                  <a:spcPct val="0"/>
                </a:spcBef>
              </a:pPr>
              <a:r>
                <a:rPr lang="en-US" sz="5000" spc="-50" u="none">
                  <a:solidFill>
                    <a:srgbClr val="1D1233"/>
                  </a:solidFill>
                  <a:latin typeface="Muli Black Bold"/>
                </a:rPr>
                <a:t>Solução 2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279119"/>
              <a:ext cx="7851710" cy="5692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640"/>
                </a:lnSpc>
              </a:pPr>
              <a:r>
                <a:rPr lang="en-US" sz="2599">
                  <a:solidFill>
                    <a:srgbClr val="1D1233"/>
                  </a:solidFill>
                  <a:latin typeface="Muli Regular"/>
                </a:rPr>
                <a:t>Menor necessidade de Secretários(as)</a:t>
              </a:r>
              <a:r>
                <a:rPr lang="en-US" sz="2600">
                  <a:solidFill>
                    <a:srgbClr val="1D1233"/>
                  </a:solidFill>
                  <a:latin typeface="Muli Regular"/>
                </a:rPr>
                <a:t>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172761" y="1618682"/>
            <a:ext cx="5888783" cy="2300713"/>
            <a:chOff x="0" y="0"/>
            <a:chExt cx="7851710" cy="3067617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47625"/>
              <a:ext cx="7851710" cy="1051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6500"/>
                </a:lnSpc>
                <a:spcBef>
                  <a:spcPct val="0"/>
                </a:spcBef>
              </a:pPr>
              <a:r>
                <a:rPr lang="en-US" sz="5000" spc="-50" u="none">
                  <a:solidFill>
                    <a:srgbClr val="1D1233"/>
                  </a:solidFill>
                  <a:latin typeface="Muli Black Bold"/>
                </a:rPr>
                <a:t>Solução 1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279119"/>
              <a:ext cx="7851710" cy="17884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640"/>
                </a:lnSpc>
              </a:pPr>
              <a:r>
                <a:rPr lang="en-US" sz="2600">
                  <a:solidFill>
                    <a:srgbClr val="1D1233"/>
                  </a:solidFill>
                  <a:latin typeface="Muli Regular"/>
                </a:rPr>
                <a:t>Facilidade para fazer as ações básica (Agendar Consulta, Remarcar, Cancelar, etc)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172761" y="7335165"/>
            <a:ext cx="5888783" cy="1485769"/>
            <a:chOff x="0" y="0"/>
            <a:chExt cx="7851710" cy="1981025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47625"/>
              <a:ext cx="7851710" cy="1051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6500"/>
                </a:lnSpc>
                <a:spcBef>
                  <a:spcPct val="0"/>
                </a:spcBef>
              </a:pPr>
              <a:r>
                <a:rPr lang="en-US" sz="5000" spc="-50" u="none">
                  <a:solidFill>
                    <a:srgbClr val="1D1233"/>
                  </a:solidFill>
                  <a:latin typeface="Muli Black Bold"/>
                </a:rPr>
                <a:t>Solução 3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1411812"/>
              <a:ext cx="7851710" cy="5692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640"/>
                </a:lnSpc>
              </a:pPr>
              <a:r>
                <a:rPr lang="en-US" sz="2600">
                  <a:solidFill>
                    <a:srgbClr val="1D1233"/>
                  </a:solidFill>
                  <a:latin typeface="Muli Regular"/>
                </a:rPr>
                <a:t>Redução do gasto de papel. </a:t>
              </a:r>
            </a:p>
          </p:txBody>
        </p:sp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8896967" y="1714752"/>
            <a:ext cx="640147" cy="644443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8850646" y="5089039"/>
            <a:ext cx="640147" cy="644443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8896967" y="7431234"/>
            <a:ext cx="640147" cy="6444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12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0800000">
            <a:off x="0" y="9258300"/>
            <a:ext cx="18288000" cy="1028700"/>
          </a:xfrm>
          <a:prstGeom prst="rect">
            <a:avLst/>
          </a:prstGeom>
          <a:solidFill>
            <a:srgbClr val="2620F6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2291" r="0" b="2291"/>
          <a:stretch>
            <a:fillRect/>
          </a:stretch>
        </p:blipFill>
        <p:spPr>
          <a:xfrm flipH="false" flipV="false" rot="0">
            <a:off x="1529171" y="3964533"/>
            <a:ext cx="5225258" cy="98856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529171" y="6455677"/>
            <a:ext cx="1309115" cy="130911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740232" y="3462511"/>
            <a:ext cx="1680989" cy="1680989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0740232" y="6271046"/>
            <a:ext cx="4191408" cy="1493746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194953" y="725983"/>
            <a:ext cx="6157907" cy="1142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232"/>
              </a:lnSpc>
              <a:spcBef>
                <a:spcPct val="0"/>
              </a:spcBef>
            </a:pPr>
            <a:r>
              <a:rPr lang="en-US" sz="7101" spc="-71">
                <a:solidFill>
                  <a:srgbClr val="F8F8F8"/>
                </a:solidFill>
                <a:latin typeface="Muli Black Bold"/>
              </a:rPr>
              <a:t>Concorrentes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38287" y="6658553"/>
            <a:ext cx="2928728" cy="817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1"/>
              </a:lnSpc>
            </a:pPr>
            <a:r>
              <a:rPr lang="en-US" sz="4844">
                <a:solidFill>
                  <a:srgbClr val="FFFFFF"/>
                </a:solidFill>
                <a:latin typeface="Open Sans Light"/>
              </a:rPr>
              <a:t>Serodonto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835936" y="3878808"/>
            <a:ext cx="4322814" cy="762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72"/>
              </a:lnSpc>
            </a:pPr>
            <a:r>
              <a:rPr lang="en-US" sz="4480">
                <a:solidFill>
                  <a:srgbClr val="FFFFFF"/>
                </a:solidFill>
                <a:latin typeface="Open Sans Light"/>
              </a:rPr>
              <a:t>Controle Odonto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47606" y="1070251"/>
            <a:ext cx="7896394" cy="2364847"/>
            <a:chOff x="0" y="0"/>
            <a:chExt cx="10528525" cy="315312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38100"/>
              <a:ext cx="10528525" cy="8712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5337"/>
                </a:lnSpc>
                <a:spcBef>
                  <a:spcPct val="0"/>
                </a:spcBef>
              </a:pPr>
              <a:r>
                <a:rPr lang="en-US" sz="4105" spc="-41">
                  <a:solidFill>
                    <a:srgbClr val="1D1233"/>
                  </a:solidFill>
                  <a:latin typeface="Muli Black Bold"/>
                </a:rPr>
                <a:t>Diferencial</a:t>
              </a:r>
              <a:r>
                <a:rPr lang="en-US" sz="4105" spc="-41" u="none">
                  <a:solidFill>
                    <a:srgbClr val="1D1233"/>
                  </a:solidFill>
                  <a:latin typeface="Muli Black Bold"/>
                </a:rPr>
                <a:t> 1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118996"/>
              <a:ext cx="10528525" cy="20341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05"/>
                </a:lnSpc>
              </a:pPr>
              <a:r>
                <a:rPr lang="en-US" sz="2932">
                  <a:solidFill>
                    <a:srgbClr val="1D1233"/>
                  </a:solidFill>
                  <a:latin typeface="Muli Regular"/>
                </a:rPr>
                <a:t>Fácil uso. Até quem não tem muito conhecimento sobre informática consegue utilizar.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47606" y="3907420"/>
            <a:ext cx="7994310" cy="1924128"/>
            <a:chOff x="0" y="0"/>
            <a:chExt cx="10659080" cy="2565504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26332"/>
              <a:ext cx="10659080" cy="8911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5403"/>
                </a:lnSpc>
                <a:spcBef>
                  <a:spcPct val="0"/>
                </a:spcBef>
              </a:pPr>
              <a:r>
                <a:rPr lang="en-US" sz="4156" spc="-41">
                  <a:solidFill>
                    <a:srgbClr val="1D1233"/>
                  </a:solidFill>
                  <a:latin typeface="Muli Black Bold"/>
                </a:rPr>
                <a:t>Diferencial</a:t>
              </a:r>
              <a:r>
                <a:rPr lang="en-US" sz="4156" spc="-41" u="none">
                  <a:solidFill>
                    <a:srgbClr val="1D1233"/>
                  </a:solidFill>
                  <a:latin typeface="Muli Black Bold"/>
                </a:rPr>
                <a:t> 2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207537"/>
              <a:ext cx="10659080" cy="13579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56"/>
                </a:lnSpc>
              </a:pPr>
              <a:r>
                <a:rPr lang="en-US" sz="2968">
                  <a:solidFill>
                    <a:srgbClr val="1D1233"/>
                  </a:solidFill>
                  <a:latin typeface="Muli Regular"/>
                </a:rPr>
                <a:t>Opção do cliente avaliar a consulta ao término dela.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192773" y="1070251"/>
            <a:ext cx="8095227" cy="1948598"/>
            <a:chOff x="0" y="0"/>
            <a:chExt cx="10793636" cy="2598131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36798"/>
              <a:ext cx="10793636" cy="892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5472"/>
                </a:lnSpc>
                <a:spcBef>
                  <a:spcPct val="0"/>
                </a:spcBef>
              </a:pPr>
              <a:r>
                <a:rPr lang="en-US" sz="4209" spc="-42">
                  <a:solidFill>
                    <a:srgbClr val="1D1233"/>
                  </a:solidFill>
                  <a:latin typeface="Muli Black Bold"/>
                </a:rPr>
                <a:t>Diferencial</a:t>
              </a:r>
              <a:r>
                <a:rPr lang="en-US" sz="4209" spc="-42" u="none">
                  <a:solidFill>
                    <a:srgbClr val="1D1233"/>
                  </a:solidFill>
                  <a:latin typeface="Muli Black Bold"/>
                </a:rPr>
                <a:t> 3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223621"/>
              <a:ext cx="10793636" cy="13745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09"/>
                </a:lnSpc>
              </a:pPr>
              <a:r>
                <a:rPr lang="en-US" sz="3006">
                  <a:solidFill>
                    <a:srgbClr val="1D1233"/>
                  </a:solidFill>
                  <a:latin typeface="Muli Regular"/>
                </a:rPr>
                <a:t>O funcionário pode fazer diversos tipos de relatórios.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192773" y="3949468"/>
            <a:ext cx="8095227" cy="1892585"/>
            <a:chOff x="0" y="0"/>
            <a:chExt cx="10793636" cy="2523446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38100"/>
              <a:ext cx="10793636" cy="892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5472"/>
                </a:lnSpc>
                <a:spcBef>
                  <a:spcPct val="0"/>
                </a:spcBef>
              </a:pPr>
              <a:r>
                <a:rPr lang="en-US" sz="4209" spc="-42">
                  <a:solidFill>
                    <a:srgbClr val="1D1233"/>
                  </a:solidFill>
                  <a:latin typeface="Muli Black Bold"/>
                </a:rPr>
                <a:t>Diferencial 4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148937"/>
              <a:ext cx="10793636" cy="13745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09"/>
                </a:lnSpc>
              </a:pPr>
              <a:r>
                <a:rPr lang="en-US" sz="3006">
                  <a:solidFill>
                    <a:srgbClr val="1D1233"/>
                  </a:solidFill>
                  <a:latin typeface="Muli Regular"/>
                </a:rPr>
                <a:t>Usamos a nuvem da AWS. Melhor tecnologia disponivel no mercado.</a:t>
              </a: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460399" y="1150271"/>
            <a:ext cx="327299" cy="327299"/>
            <a:chOff x="1371600" y="6705600"/>
            <a:chExt cx="10972800" cy="10972800"/>
          </a:xfrm>
        </p:grpSpPr>
        <p:sp>
          <p:nvSpPr>
            <p:cNvPr name="Freeform 15" id="15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620F6"/>
            </a:solid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460399" y="3980831"/>
            <a:ext cx="327299" cy="327299"/>
            <a:chOff x="1371600" y="6705600"/>
            <a:chExt cx="10972800" cy="10972800"/>
          </a:xfrm>
        </p:grpSpPr>
        <p:sp>
          <p:nvSpPr>
            <p:cNvPr name="Freeform 17" id="17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620F6"/>
            </a:solid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9405566" y="1150271"/>
            <a:ext cx="327299" cy="327299"/>
            <a:chOff x="1371600" y="6705600"/>
            <a:chExt cx="10972800" cy="10972800"/>
          </a:xfrm>
        </p:grpSpPr>
        <p:sp>
          <p:nvSpPr>
            <p:cNvPr name="Freeform 19" id="19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620F6"/>
            </a:solid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9405566" y="3980831"/>
            <a:ext cx="327299" cy="327299"/>
            <a:chOff x="1371600" y="6705600"/>
            <a:chExt cx="10972800" cy="10972800"/>
          </a:xfrm>
        </p:grpSpPr>
        <p:sp>
          <p:nvSpPr>
            <p:cNvPr name="Freeform 21" id="21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620F6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861301" y="6979975"/>
            <a:ext cx="8595564" cy="2077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299"/>
              </a:lnSpc>
            </a:pPr>
            <a:r>
              <a:rPr lang="en-US" sz="6384" spc="-63">
                <a:solidFill>
                  <a:srgbClr val="1D1233"/>
                </a:solidFill>
                <a:latin typeface="Muli Black Bold"/>
              </a:rPr>
              <a:t>Nossos</a:t>
            </a:r>
          </a:p>
          <a:p>
            <a:pPr algn="l" marL="0" indent="0" lvl="0">
              <a:lnSpc>
                <a:spcPts val="8299"/>
              </a:lnSpc>
              <a:spcBef>
                <a:spcPct val="0"/>
              </a:spcBef>
            </a:pPr>
            <a:r>
              <a:rPr lang="en-US" sz="6384" spc="-63">
                <a:solidFill>
                  <a:srgbClr val="1D1233"/>
                </a:solidFill>
                <a:latin typeface="Muli Black Bold"/>
              </a:rPr>
              <a:t>Diferenciais</a:t>
            </a:r>
          </a:p>
        </p:txBody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2"/>
          <a:srcRect l="62739" t="0" r="0" b="0"/>
          <a:stretch>
            <a:fillRect/>
          </a:stretch>
        </p:blipFill>
        <p:spPr>
          <a:xfrm flipH="false" flipV="false" rot="0">
            <a:off x="99364" y="6587013"/>
            <a:ext cx="1070255" cy="2671287"/>
          </a:xfrm>
          <a:prstGeom prst="rect">
            <a:avLst/>
          </a:prstGeom>
        </p:spPr>
      </p:pic>
      <p:grpSp>
        <p:nvGrpSpPr>
          <p:cNvPr name="Group 24" id="24"/>
          <p:cNvGrpSpPr/>
          <p:nvPr/>
        </p:nvGrpSpPr>
        <p:grpSpPr>
          <a:xfrm rot="0">
            <a:off x="16316341" y="8383568"/>
            <a:ext cx="942959" cy="874732"/>
            <a:chOff x="0" y="0"/>
            <a:chExt cx="1257278" cy="1166309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1257278" cy="1166309"/>
              <a:chOff x="0" y="0"/>
              <a:chExt cx="711909" cy="660400"/>
            </a:xfrm>
          </p:grpSpPr>
          <p:sp>
            <p:nvSpPr>
              <p:cNvPr name="Freeform 26" id="26"/>
              <p:cNvSpPr/>
              <p:nvPr/>
            </p:nvSpPr>
            <p:spPr>
              <a:xfrm>
                <a:off x="0" y="0"/>
                <a:ext cx="711910" cy="660400"/>
              </a:xfrm>
              <a:custGeom>
                <a:avLst/>
                <a:gdLst/>
                <a:ahLst/>
                <a:cxnLst/>
                <a:rect r="r" b="b" t="t" l="l"/>
                <a:pathLst>
                  <a:path h="660400" w="711910">
                    <a:moveTo>
                      <a:pt x="587449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87450" y="0"/>
                    </a:lnTo>
                    <a:cubicBezTo>
                      <a:pt x="656030" y="0"/>
                      <a:pt x="711910" y="55880"/>
                      <a:pt x="711910" y="124460"/>
                    </a:cubicBezTo>
                    <a:lnTo>
                      <a:pt x="711910" y="535940"/>
                    </a:lnTo>
                    <a:cubicBezTo>
                      <a:pt x="711910" y="604520"/>
                      <a:pt x="656030" y="660400"/>
                      <a:pt x="587450" y="660400"/>
                    </a:cubicBezTo>
                    <a:close/>
                  </a:path>
                </a:pathLst>
              </a:custGeom>
              <a:solidFill>
                <a:srgbClr val="231279"/>
              </a:solidFill>
            </p:spPr>
          </p:sp>
        </p:grpSp>
        <p:grpSp>
          <p:nvGrpSpPr>
            <p:cNvPr name="Group 27" id="27"/>
            <p:cNvGrpSpPr>
              <a:grpSpLocks noChangeAspect="true"/>
            </p:cNvGrpSpPr>
            <p:nvPr/>
          </p:nvGrpSpPr>
          <p:grpSpPr>
            <a:xfrm rot="-5400000">
              <a:off x="480448" y="452754"/>
              <a:ext cx="387885" cy="260802"/>
              <a:chOff x="0" y="0"/>
              <a:chExt cx="1930400" cy="1297940"/>
            </a:xfrm>
          </p:grpSpPr>
          <p:sp>
            <p:nvSpPr>
              <p:cNvPr name="Freeform 28" id="28"/>
              <p:cNvSpPr/>
              <p:nvPr/>
            </p:nvSpPr>
            <p:spPr>
              <a:xfrm>
                <a:off x="0" y="0"/>
                <a:ext cx="1930400" cy="1297940"/>
              </a:xfrm>
              <a:custGeom>
                <a:avLst/>
                <a:gdLst/>
                <a:ahLst/>
                <a:cxnLst/>
                <a:rect r="r" b="b" t="t" l="l"/>
                <a:pathLst>
                  <a:path h="1297940" w="193040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F8F8F8"/>
              </a:solidFill>
            </p:spPr>
          </p:sp>
        </p:grp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20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16341" y="8383568"/>
            <a:ext cx="942959" cy="874732"/>
            <a:chOff x="0" y="0"/>
            <a:chExt cx="1257278" cy="11663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257278" cy="1166309"/>
              <a:chOff x="0" y="0"/>
              <a:chExt cx="711909" cy="6604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711910" cy="660400"/>
              </a:xfrm>
              <a:custGeom>
                <a:avLst/>
                <a:gdLst/>
                <a:ahLst/>
                <a:cxnLst/>
                <a:rect r="r" b="b" t="t" l="l"/>
                <a:pathLst>
                  <a:path h="660400" w="711910">
                    <a:moveTo>
                      <a:pt x="587449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87450" y="0"/>
                    </a:lnTo>
                    <a:cubicBezTo>
                      <a:pt x="656030" y="0"/>
                      <a:pt x="711910" y="55880"/>
                      <a:pt x="711910" y="124460"/>
                    </a:cubicBezTo>
                    <a:lnTo>
                      <a:pt x="711910" y="535940"/>
                    </a:lnTo>
                    <a:cubicBezTo>
                      <a:pt x="711910" y="604520"/>
                      <a:pt x="656030" y="660400"/>
                      <a:pt x="587450" y="660400"/>
                    </a:cubicBezTo>
                    <a:close/>
                  </a:path>
                </a:pathLst>
              </a:custGeom>
              <a:solidFill>
                <a:srgbClr val="231279"/>
              </a:solidFill>
            </p:spPr>
          </p:sp>
        </p:grpSp>
        <p:grpSp>
          <p:nvGrpSpPr>
            <p:cNvPr name="Group 5" id="5"/>
            <p:cNvGrpSpPr>
              <a:grpSpLocks noChangeAspect="true"/>
            </p:cNvGrpSpPr>
            <p:nvPr/>
          </p:nvGrpSpPr>
          <p:grpSpPr>
            <a:xfrm rot="-5400000">
              <a:off x="480448" y="452754"/>
              <a:ext cx="387885" cy="260802"/>
              <a:chOff x="0" y="0"/>
              <a:chExt cx="1930400" cy="129794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1930400" cy="1297940"/>
              </a:xfrm>
              <a:custGeom>
                <a:avLst/>
                <a:gdLst/>
                <a:ahLst/>
                <a:cxnLst/>
                <a:rect r="r" b="b" t="t" l="l"/>
                <a:pathLst>
                  <a:path h="1297940" w="193040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F8F8F8"/>
              </a:solidFill>
            </p:spPr>
          </p:sp>
        </p:grpSp>
      </p:grpSp>
      <p:sp>
        <p:nvSpPr>
          <p:cNvPr name="TextBox 7" id="7"/>
          <p:cNvSpPr txBox="true"/>
          <p:nvPr/>
        </p:nvSpPr>
        <p:spPr>
          <a:xfrm rot="0">
            <a:off x="1189019" y="448136"/>
            <a:ext cx="7309050" cy="971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27"/>
              </a:lnSpc>
              <a:spcBef>
                <a:spcPct val="0"/>
              </a:spcBef>
            </a:pPr>
            <a:r>
              <a:rPr lang="en-US" sz="6021" spc="-60">
                <a:solidFill>
                  <a:srgbClr val="F8F8F8"/>
                </a:solidFill>
                <a:latin typeface="Muli Black Bold"/>
              </a:rPr>
              <a:t>Venda do </a:t>
            </a:r>
            <a:r>
              <a:rPr lang="en-US" sz="6021" spc="-60">
                <a:solidFill>
                  <a:srgbClr val="F8F8F8"/>
                </a:solidFill>
                <a:latin typeface="Muli Black Bold"/>
              </a:rPr>
              <a:t>Produto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56954" b="0"/>
          <a:stretch>
            <a:fillRect/>
          </a:stretch>
        </p:blipFill>
        <p:spPr>
          <a:xfrm flipH="false" flipV="false" rot="0">
            <a:off x="17005644" y="1028700"/>
            <a:ext cx="1236432" cy="2671287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189019" y="2107594"/>
            <a:ext cx="11909317" cy="967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19"/>
              </a:lnSpc>
            </a:pPr>
            <a:r>
              <a:rPr lang="en-US" sz="2800">
                <a:solidFill>
                  <a:srgbClr val="F8F8F8"/>
                </a:solidFill>
                <a:latin typeface="Muli Regular"/>
              </a:rPr>
              <a:t>Para que consigam</a:t>
            </a:r>
            <a:r>
              <a:rPr lang="en-US" sz="2800" u="none">
                <a:solidFill>
                  <a:srgbClr val="F8F8F8"/>
                </a:solidFill>
                <a:latin typeface="Muli Regular"/>
              </a:rPr>
              <a:t>os alcance do nosso produto, iremos investir em divulgação. Os canais de divugação serão:​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89019" y="4015058"/>
            <a:ext cx="13272383" cy="5043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848"/>
              </a:lnSpc>
            </a:pPr>
            <a:r>
              <a:rPr lang="en-US" sz="4177">
                <a:solidFill>
                  <a:srgbClr val="F8F8F8"/>
                </a:solidFill>
                <a:latin typeface="Muli Regular"/>
              </a:rPr>
              <a:t> - Propagand</a:t>
            </a:r>
            <a:r>
              <a:rPr lang="en-US" sz="4177" u="none">
                <a:solidFill>
                  <a:srgbClr val="F8F8F8"/>
                </a:solidFill>
                <a:latin typeface="Muli Regular"/>
              </a:rPr>
              <a:t>as televisivas .</a:t>
            </a:r>
          </a:p>
          <a:p>
            <a:pPr marL="0" indent="0" lvl="0">
              <a:lnSpc>
                <a:spcPts val="5848"/>
              </a:lnSpc>
            </a:pPr>
            <a:r>
              <a:rPr lang="en-US" sz="4177" u="none">
                <a:solidFill>
                  <a:srgbClr val="F8F8F8"/>
                </a:solidFill>
                <a:latin typeface="Muli Regular"/>
              </a:rPr>
              <a:t> - </a:t>
            </a:r>
            <a:r>
              <a:rPr lang="en-US" sz="4177" u="none">
                <a:solidFill>
                  <a:srgbClr val="F8F8F8"/>
                </a:solidFill>
                <a:latin typeface="Muli Regular"/>
              </a:rPr>
              <a:t>Google Ads​.</a:t>
            </a:r>
          </a:p>
          <a:p>
            <a:pPr marL="0" indent="0" lvl="0">
              <a:lnSpc>
                <a:spcPts val="5848"/>
              </a:lnSpc>
            </a:pPr>
            <a:r>
              <a:rPr lang="en-US" sz="4177" u="none">
                <a:solidFill>
                  <a:srgbClr val="F8F8F8"/>
                </a:solidFill>
                <a:latin typeface="Muli Regular"/>
              </a:rPr>
              <a:t> - </a:t>
            </a:r>
            <a:r>
              <a:rPr lang="en-US" sz="4177" u="none">
                <a:solidFill>
                  <a:srgbClr val="F8F8F8"/>
                </a:solidFill>
                <a:latin typeface="Muli Regular"/>
              </a:rPr>
              <a:t>Facebook Business.</a:t>
            </a:r>
          </a:p>
          <a:p>
            <a:pPr marL="0" indent="0" lvl="0">
              <a:lnSpc>
                <a:spcPts val="5848"/>
              </a:lnSpc>
            </a:pPr>
            <a:r>
              <a:rPr lang="en-US" sz="4177" u="none">
                <a:solidFill>
                  <a:srgbClr val="F8F8F8"/>
                </a:solidFill>
                <a:latin typeface="Muli Regular"/>
              </a:rPr>
              <a:t> - </a:t>
            </a:r>
            <a:r>
              <a:rPr lang="en-US" sz="4177" u="none">
                <a:solidFill>
                  <a:srgbClr val="F8F8F8"/>
                </a:solidFill>
                <a:latin typeface="Muli Regular"/>
              </a:rPr>
              <a:t>Instagram Business.</a:t>
            </a:r>
          </a:p>
          <a:p>
            <a:pPr marL="0" indent="0" lvl="0">
              <a:lnSpc>
                <a:spcPts val="5848"/>
              </a:lnSpc>
            </a:pPr>
            <a:r>
              <a:rPr lang="en-US" sz="4177" u="none">
                <a:solidFill>
                  <a:srgbClr val="F8F8F8"/>
                </a:solidFill>
                <a:latin typeface="Muli Regular"/>
              </a:rPr>
              <a:t> - YouTube Ads.</a:t>
            </a:r>
          </a:p>
          <a:p>
            <a:pPr marL="0" indent="0" lvl="0">
              <a:lnSpc>
                <a:spcPts val="5848"/>
              </a:lnSpc>
            </a:pPr>
            <a:r>
              <a:rPr lang="en-US" sz="4177" u="none">
                <a:solidFill>
                  <a:srgbClr val="F8F8F8"/>
                </a:solidFill>
                <a:latin typeface="Muli Regular"/>
              </a:rPr>
              <a:t> - Parcerias com canais no YouTube que tem foco na                     área odontológica.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66715" t="0" r="0" b="0"/>
          <a:stretch>
            <a:fillRect/>
          </a:stretch>
        </p:blipFill>
        <p:spPr>
          <a:xfrm flipH="false" flipV="false" rot="0">
            <a:off x="72644" y="4257835"/>
            <a:ext cx="956056" cy="267128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090115" y="3858748"/>
            <a:ext cx="14124150" cy="1402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42"/>
              </a:lnSpc>
            </a:pPr>
            <a:r>
              <a:rPr lang="en-US" sz="4030">
                <a:solidFill>
                  <a:srgbClr val="1D1233"/>
                </a:solidFill>
                <a:latin typeface="Muli Regular"/>
              </a:rPr>
              <a:t>Plano Simples – 3 Usuários | R$ 69,99 por mês ou R$ </a:t>
            </a:r>
          </a:p>
          <a:p>
            <a:pPr marL="0" indent="0" lvl="0">
              <a:lnSpc>
                <a:spcPts val="5642"/>
              </a:lnSpc>
            </a:pPr>
            <a:r>
              <a:rPr lang="en-US" sz="4030">
                <a:solidFill>
                  <a:srgbClr val="1D1233"/>
                </a:solidFill>
                <a:latin typeface="Muli Regular"/>
              </a:rPr>
              <a:t>797, 99 anual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090115" y="7107187"/>
            <a:ext cx="14042661" cy="139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609"/>
              </a:lnSpc>
            </a:pPr>
            <a:r>
              <a:rPr lang="en-US" sz="4006" u="none">
                <a:solidFill>
                  <a:srgbClr val="1D1233"/>
                </a:solidFill>
                <a:latin typeface="Muli Regular"/>
              </a:rPr>
              <a:t>​Plano Completo – 5 Usuários | R$ 89,99 por mês ou R$ 1.025,99 anual ​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43771" y="971550"/>
            <a:ext cx="6768950" cy="994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995"/>
              </a:lnSpc>
              <a:spcBef>
                <a:spcPct val="0"/>
              </a:spcBef>
            </a:pPr>
            <a:r>
              <a:rPr lang="en-US" sz="6150" spc="-61">
                <a:solidFill>
                  <a:srgbClr val="1D1233"/>
                </a:solidFill>
                <a:latin typeface="Muli Black Bold"/>
              </a:rPr>
              <a:t>Nossos Planos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534806" y="6089018"/>
            <a:ext cx="14597969" cy="563735"/>
            <a:chOff x="0" y="0"/>
            <a:chExt cx="14799053" cy="571500"/>
          </a:xfrm>
        </p:grpSpPr>
        <p:sp>
          <p:nvSpPr>
            <p:cNvPr name="Freeform 7" id="7"/>
            <p:cNvSpPr/>
            <p:nvPr/>
          </p:nvSpPr>
          <p:spPr>
            <a:xfrm>
              <a:off x="0" y="255270"/>
              <a:ext cx="14799053" cy="69850"/>
            </a:xfrm>
            <a:custGeom>
              <a:avLst/>
              <a:gdLst/>
              <a:ahLst/>
              <a:cxnLst/>
              <a:rect r="r" b="b" t="t" l="l"/>
              <a:pathLst>
                <a:path h="69850" w="14799053">
                  <a:moveTo>
                    <a:pt x="14508223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4799053" y="69850"/>
                  </a:lnTo>
                  <a:lnTo>
                    <a:pt x="14799053" y="0"/>
                  </a:lnTo>
                  <a:close/>
                </a:path>
              </a:pathLst>
            </a:custGeom>
            <a:solidFill>
              <a:srgbClr val="231279">
                <a:alpha val="19607"/>
              </a:srgbClr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045939" y="6089018"/>
            <a:ext cx="488867" cy="488867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2534806" y="2684745"/>
            <a:ext cx="14679459" cy="563735"/>
            <a:chOff x="0" y="0"/>
            <a:chExt cx="14881665" cy="571500"/>
          </a:xfrm>
        </p:grpSpPr>
        <p:sp>
          <p:nvSpPr>
            <p:cNvPr name="Freeform 10" id="10"/>
            <p:cNvSpPr/>
            <p:nvPr/>
          </p:nvSpPr>
          <p:spPr>
            <a:xfrm>
              <a:off x="0" y="255270"/>
              <a:ext cx="14881665" cy="69850"/>
            </a:xfrm>
            <a:custGeom>
              <a:avLst/>
              <a:gdLst/>
              <a:ahLst/>
              <a:cxnLst/>
              <a:rect r="r" b="b" t="t" l="l"/>
              <a:pathLst>
                <a:path h="69850" w="14881665">
                  <a:moveTo>
                    <a:pt x="14590835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4881665" y="69850"/>
                  </a:lnTo>
                  <a:lnTo>
                    <a:pt x="14881665" y="0"/>
                  </a:lnTo>
                  <a:close/>
                </a:path>
              </a:pathLst>
            </a:custGeom>
            <a:solidFill>
              <a:srgbClr val="231279">
                <a:alpha val="19607"/>
              </a:srgbClr>
            </a:solidFill>
          </p:spPr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045939" y="2684745"/>
            <a:ext cx="488867" cy="4888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12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876302"/>
            <a:ext cx="4566630" cy="1086796"/>
            <a:chOff x="0" y="0"/>
            <a:chExt cx="2774948" cy="6604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774948" cy="660400"/>
            </a:xfrm>
            <a:custGeom>
              <a:avLst/>
              <a:gdLst/>
              <a:ahLst/>
              <a:cxnLst/>
              <a:rect r="r" b="b" t="t" l="l"/>
              <a:pathLst>
                <a:path h="660400" w="2774948">
                  <a:moveTo>
                    <a:pt x="265048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50488" y="0"/>
                  </a:lnTo>
                  <a:cubicBezTo>
                    <a:pt x="2719069" y="0"/>
                    <a:pt x="2774948" y="55880"/>
                    <a:pt x="2774948" y="124460"/>
                  </a:cubicBezTo>
                  <a:lnTo>
                    <a:pt x="2774948" y="535940"/>
                  </a:lnTo>
                  <a:cubicBezTo>
                    <a:pt x="2774948" y="604520"/>
                    <a:pt x="2719069" y="660400"/>
                    <a:pt x="2650488" y="660400"/>
                  </a:cubicBezTo>
                  <a:close/>
                </a:path>
              </a:pathLst>
            </a:custGeom>
            <a:solidFill>
              <a:srgbClr val="2620F6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480942" y="5163516"/>
            <a:ext cx="3662145" cy="483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00"/>
              </a:lnSpc>
              <a:spcBef>
                <a:spcPct val="0"/>
              </a:spcBef>
            </a:pPr>
            <a:r>
              <a:rPr lang="en-US" sz="3000" spc="-30" u="none">
                <a:solidFill>
                  <a:srgbClr val="F8F8F8"/>
                </a:solidFill>
                <a:latin typeface="Muli Black Bold"/>
              </a:rPr>
              <a:t>1.9 Billion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373976"/>
            <a:ext cx="4566630" cy="427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00"/>
              </a:lnSpc>
            </a:pPr>
            <a:r>
              <a:rPr lang="en-US" sz="2500">
                <a:solidFill>
                  <a:srgbClr val="F8F8F8"/>
                </a:solidFill>
                <a:latin typeface="Muli Regular"/>
              </a:rPr>
              <a:t>Nos primeiros 2 anos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04731" y="971550"/>
            <a:ext cx="6798226" cy="10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170"/>
              </a:lnSpc>
              <a:spcBef>
                <a:spcPct val="0"/>
              </a:spcBef>
            </a:pPr>
            <a:r>
              <a:rPr lang="en-US" sz="6285" spc="-62">
                <a:solidFill>
                  <a:srgbClr val="F8F8F8"/>
                </a:solidFill>
                <a:latin typeface="Muli Black Bold"/>
              </a:rPr>
              <a:t>Ganho Esperado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04731" y="2316718"/>
            <a:ext cx="8959401" cy="888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39"/>
              </a:lnSpc>
            </a:pPr>
            <a:r>
              <a:rPr lang="en-US" sz="2599">
                <a:solidFill>
                  <a:srgbClr val="F8F8F8"/>
                </a:solidFill>
                <a:latin typeface="Muli Regular"/>
              </a:rPr>
              <a:t>Em 5 anos planejamos ser usado por 10% das clinicas. Equivalente hoje a 4.45 mil clínicas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6860685" y="4876302"/>
            <a:ext cx="4566630" cy="1086796"/>
            <a:chOff x="0" y="0"/>
            <a:chExt cx="2774948" cy="66040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2774948" cy="660400"/>
            </a:xfrm>
            <a:custGeom>
              <a:avLst/>
              <a:gdLst/>
              <a:ahLst/>
              <a:cxnLst/>
              <a:rect r="r" b="b" t="t" l="l"/>
              <a:pathLst>
                <a:path h="660400" w="2774948">
                  <a:moveTo>
                    <a:pt x="265048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50488" y="0"/>
                  </a:lnTo>
                  <a:cubicBezTo>
                    <a:pt x="2719069" y="0"/>
                    <a:pt x="2774948" y="55880"/>
                    <a:pt x="2774948" y="124460"/>
                  </a:cubicBezTo>
                  <a:lnTo>
                    <a:pt x="2774948" y="535940"/>
                  </a:lnTo>
                  <a:cubicBezTo>
                    <a:pt x="2774948" y="604520"/>
                    <a:pt x="2719069" y="660400"/>
                    <a:pt x="2650488" y="660400"/>
                  </a:cubicBezTo>
                  <a:close/>
                </a:path>
              </a:pathLst>
            </a:custGeom>
            <a:solidFill>
              <a:srgbClr val="2620F6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7312928" y="5163516"/>
            <a:ext cx="3662145" cy="483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00"/>
              </a:lnSpc>
              <a:spcBef>
                <a:spcPct val="0"/>
              </a:spcBef>
            </a:pPr>
            <a:r>
              <a:rPr lang="en-US" sz="3000" spc="-30" u="none">
                <a:solidFill>
                  <a:srgbClr val="F8F8F8"/>
                </a:solidFill>
                <a:latin typeface="Muli Black Bold"/>
              </a:rPr>
              <a:t>53 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860685" y="6373976"/>
            <a:ext cx="4566630" cy="427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00"/>
              </a:lnSpc>
            </a:pPr>
            <a:r>
              <a:rPr lang="en-US" sz="2500">
                <a:solidFill>
                  <a:srgbClr val="F8F8F8"/>
                </a:solidFill>
                <a:latin typeface="Muli Regular"/>
              </a:rPr>
              <a:t>Até o 3º ano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2692670" y="4876302"/>
            <a:ext cx="4566630" cy="1086796"/>
            <a:chOff x="0" y="0"/>
            <a:chExt cx="2774948" cy="660400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2774948" cy="660400"/>
            </a:xfrm>
            <a:custGeom>
              <a:avLst/>
              <a:gdLst/>
              <a:ahLst/>
              <a:cxnLst/>
              <a:rect r="r" b="b" t="t" l="l"/>
              <a:pathLst>
                <a:path h="660400" w="2774948">
                  <a:moveTo>
                    <a:pt x="265048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50488" y="0"/>
                  </a:lnTo>
                  <a:cubicBezTo>
                    <a:pt x="2719069" y="0"/>
                    <a:pt x="2774948" y="55880"/>
                    <a:pt x="2774948" y="124460"/>
                  </a:cubicBezTo>
                  <a:lnTo>
                    <a:pt x="2774948" y="535940"/>
                  </a:lnTo>
                  <a:cubicBezTo>
                    <a:pt x="2774948" y="604520"/>
                    <a:pt x="2719069" y="660400"/>
                    <a:pt x="2650488" y="660400"/>
                  </a:cubicBezTo>
                  <a:close/>
                </a:path>
              </a:pathLst>
            </a:custGeom>
            <a:solidFill>
              <a:srgbClr val="2620F6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3144913" y="5163516"/>
            <a:ext cx="3662145" cy="483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00"/>
              </a:lnSpc>
              <a:spcBef>
                <a:spcPct val="0"/>
              </a:spcBef>
            </a:pPr>
            <a:r>
              <a:rPr lang="en-US" sz="3000" spc="-30" u="none">
                <a:solidFill>
                  <a:srgbClr val="F8F8F8"/>
                </a:solidFill>
                <a:latin typeface="Muli Black Bold"/>
              </a:rPr>
              <a:t>10.6M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692670" y="6373976"/>
            <a:ext cx="4566630" cy="427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00"/>
              </a:lnSpc>
            </a:pPr>
            <a:r>
              <a:rPr lang="en-US" sz="2500">
                <a:solidFill>
                  <a:srgbClr val="F8F8F8"/>
                </a:solidFill>
                <a:latin typeface="Muli Regular"/>
              </a:rPr>
              <a:t>Até o 5º ano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6316341" y="8383568"/>
            <a:ext cx="942959" cy="874732"/>
            <a:chOff x="0" y="0"/>
            <a:chExt cx="1257278" cy="1166309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1257278" cy="1166309"/>
              <a:chOff x="0" y="0"/>
              <a:chExt cx="711909" cy="660400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0" y="0"/>
                <a:ext cx="711910" cy="660400"/>
              </a:xfrm>
              <a:custGeom>
                <a:avLst/>
                <a:gdLst/>
                <a:ahLst/>
                <a:cxnLst/>
                <a:rect r="r" b="b" t="t" l="l"/>
                <a:pathLst>
                  <a:path h="660400" w="711910">
                    <a:moveTo>
                      <a:pt x="587449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87450" y="0"/>
                    </a:lnTo>
                    <a:cubicBezTo>
                      <a:pt x="656030" y="0"/>
                      <a:pt x="711910" y="55880"/>
                      <a:pt x="711910" y="124460"/>
                    </a:cubicBezTo>
                    <a:lnTo>
                      <a:pt x="711910" y="535940"/>
                    </a:lnTo>
                    <a:cubicBezTo>
                      <a:pt x="711910" y="604520"/>
                      <a:pt x="656030" y="660400"/>
                      <a:pt x="587450" y="660400"/>
                    </a:cubicBezTo>
                    <a:close/>
                  </a:path>
                </a:pathLst>
              </a:custGeom>
              <a:solidFill>
                <a:srgbClr val="231279"/>
              </a:solidFill>
            </p:spPr>
          </p:sp>
        </p:grpSp>
        <p:grpSp>
          <p:nvGrpSpPr>
            <p:cNvPr name="Group 19" id="19"/>
            <p:cNvGrpSpPr>
              <a:grpSpLocks noChangeAspect="true"/>
            </p:cNvGrpSpPr>
            <p:nvPr/>
          </p:nvGrpSpPr>
          <p:grpSpPr>
            <a:xfrm rot="-5400000">
              <a:off x="480448" y="452754"/>
              <a:ext cx="387885" cy="260802"/>
              <a:chOff x="0" y="0"/>
              <a:chExt cx="1930400" cy="1297940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0" y="0"/>
                <a:ext cx="1930400" cy="1297940"/>
              </a:xfrm>
              <a:custGeom>
                <a:avLst/>
                <a:gdLst/>
                <a:ahLst/>
                <a:cxnLst/>
                <a:rect r="r" b="b" t="t" l="l"/>
                <a:pathLst>
                  <a:path h="1297940" w="193040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F8F8F8"/>
              </a:solidFill>
            </p:spPr>
          </p:sp>
        </p:grpSp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2"/>
          <a:srcRect l="62892" t="0" r="0" b="0"/>
          <a:stretch>
            <a:fillRect/>
          </a:stretch>
        </p:blipFill>
        <p:spPr>
          <a:xfrm flipH="false" flipV="false" rot="0">
            <a:off x="19205" y="1028700"/>
            <a:ext cx="1065862" cy="2671287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0" y="8523436"/>
            <a:ext cx="15673972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Open Sans Light"/>
              </a:rPr>
              <a:t>*Baseado com 70% usando o plano simples e 30% usando o plano completo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DAEOC3Tzg8c</dc:identifier>
  <dcterms:modified xsi:type="dcterms:W3CDTF">2011-08-01T06:04:30Z</dcterms:modified>
  <cp:revision>1</cp:revision>
  <dc:title>HefestoTech Odonto</dc:title>
</cp:coreProperties>
</file>