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4"/>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7" r:id="rId19"/>
    <p:sldId id="278" r:id="rId20"/>
    <p:sldId id="297" r:id="rId21"/>
    <p:sldId id="298" r:id="rId22"/>
    <p:sldId id="269"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587"/>
    <a:srgbClr val="1F4E79"/>
    <a:srgbClr val="203864"/>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p:cNvSpPr/>
          <p:nvPr/>
        </p:nvSpPr>
        <p:spPr>
          <a:xfrm>
            <a:off x="187975" y="1296140"/>
            <a:ext cx="11867901" cy="3970318"/>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b="1" dirty="0">
                <a:solidFill>
                  <a:srgbClr val="1F4E79"/>
                </a:solidFill>
              </a:rPr>
              <a:t>为什么这种解决方案叫最大努力通知： 顾名思 义就是分布式节点之间传递消息是做最大努力传递</a:t>
            </a:r>
            <a:r>
              <a:rPr lang="en-US" altLang="zh-CN" sz="1400" b="1" dirty="0">
                <a:solidFill>
                  <a:srgbClr val="1F4E79"/>
                </a:solidFill>
              </a:rPr>
              <a:t>(</a:t>
            </a:r>
            <a:r>
              <a:rPr lang="zh-CN" altLang="en-US" sz="1400" b="1" dirty="0">
                <a:solidFill>
                  <a:srgbClr val="1F4E79"/>
                </a:solidFill>
              </a:rPr>
              <a:t>通知</a:t>
            </a:r>
            <a:r>
              <a:rPr lang="en-US" altLang="zh-CN" sz="1400" b="1" dirty="0">
                <a:solidFill>
                  <a:srgbClr val="1F4E79"/>
                </a:solidFill>
              </a:rPr>
              <a:t>)N</a:t>
            </a:r>
            <a:r>
              <a:rPr lang="zh-CN" altLang="en-US" sz="1400" b="1" dirty="0">
                <a:solidFill>
                  <a:srgbClr val="1F4E79"/>
                </a:solidFill>
              </a:rPr>
              <a:t>次，如果</a:t>
            </a:r>
            <a:r>
              <a:rPr lang="en-US" altLang="zh-CN" sz="1400" b="1" dirty="0">
                <a:solidFill>
                  <a:srgbClr val="1F4E79"/>
                </a:solidFill>
              </a:rPr>
              <a:t>N</a:t>
            </a:r>
            <a:r>
              <a:rPr lang="zh-CN" altLang="en-US" sz="1400" b="1" dirty="0">
                <a:solidFill>
                  <a:srgbClr val="1F4E79"/>
                </a:solidFill>
              </a:rPr>
              <a:t>次尝试都失败了就认为消息处理失败，定期校对就是可以定期的校对失败的消息 </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a:t>
            </a:r>
            <a:r>
              <a:rPr lang="zh-CN" altLang="en-US" sz="1400" b="1" dirty="0"/>
              <a:t>消息</a:t>
            </a:r>
            <a:r>
              <a:rPr lang="zh-CN" altLang="en-US" sz="1400" dirty="0"/>
              <a:t>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r>
              <a:rPr lang="zh-CN" altLang="en-US" sz="1400" dirty="0"/>
              <a:t>以此来</a:t>
            </a:r>
            <a:endParaRPr lang="en-US" altLang="zh-CN" sz="1400" dirty="0"/>
          </a:p>
          <a:p>
            <a:r>
              <a:rPr lang="zh-CN" altLang="en-US" sz="1400" dirty="0"/>
              <a:t>保证最终的一致性</a:t>
            </a:r>
            <a:endParaRPr lang="en-US" altLang="zh-CN" sz="1400" dirty="0"/>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84186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b="1" i="1" dirty="0"/>
              <a:t>超过了重试的上限</a:t>
            </a:r>
            <a:r>
              <a:rPr lang="zh-CN" altLang="en-US" sz="1400" i="1" dirty="0"/>
              <a:t>仍然投递失败，那么消息中间件不再投递该消息，而是</a:t>
            </a:r>
            <a:r>
              <a:rPr lang="zh-CN" altLang="en-US" sz="1400" b="1" i="1" dirty="0"/>
              <a:t>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实现分布式事务（保证消息的成功传递）</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a:t>
            </a:r>
            <a:r>
              <a:rPr lang="zh-CN" altLang="en-US" sz="1400" b="1" dirty="0">
                <a:solidFill>
                  <a:srgbClr val="2F353B"/>
                </a:solidFill>
                <a:latin typeface="Open Sans"/>
              </a:rPr>
              <a:t>这个接口调用后，立即返回</a:t>
            </a:r>
            <a:r>
              <a:rPr lang="zh-CN" altLang="en-US" sz="1400" dirty="0">
                <a:solidFill>
                  <a:srgbClr val="2F353B"/>
                </a:solidFill>
                <a:latin typeface="Open Sans"/>
              </a:rPr>
              <a:t>，进入第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、短信平台更新短信发送状态为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5580054" cy="505138"/>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 TCC </a:t>
            </a:r>
            <a:r>
              <a:rPr lang="en-US" altLang="zh-CN" b="1" dirty="0">
                <a:solidFill>
                  <a:srgbClr val="4F4F4F"/>
                </a:solidFill>
                <a:latin typeface="-apple-system"/>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补偿性事务（</a:t>
            </a: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584042"/>
            <a:ext cx="7167239" cy="954107"/>
          </a:xfrm>
          <a:prstGeom prst="rect">
            <a:avLst/>
          </a:prstGeom>
        </p:spPr>
        <p:txBody>
          <a:bodyPr wrap="square">
            <a:spAutoFit/>
          </a:bodyPr>
          <a:lstStyle/>
          <a:p>
            <a:r>
              <a:rPr lang="en-US" altLang="zh-CN" sz="1400" dirty="0"/>
              <a:t>XA</a:t>
            </a:r>
            <a:r>
              <a:rPr lang="zh-CN" altLang="en-US" sz="1400" dirty="0"/>
              <a:t>规范是接口规范</a:t>
            </a:r>
            <a:endParaRPr lang="en-US" altLang="zh-CN" sz="1400" dirty="0"/>
          </a:p>
          <a:p>
            <a:endParaRPr lang="en-US" altLang="zh-CN" sz="1400" dirty="0"/>
          </a:p>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a:t>
            </a:r>
            <a:r>
              <a:rPr lang="zh-CN" altLang="en-US" sz="1400" b="1" dirty="0"/>
              <a:t>数据库</a:t>
            </a:r>
            <a:r>
              <a:rPr lang="zh-CN" altLang="en-US" sz="1400" dirty="0"/>
              <a:t>之间的</a:t>
            </a:r>
            <a:r>
              <a:rPr lang="zh-CN" altLang="en-US" sz="1400" b="1" dirty="0"/>
              <a:t>接口规范</a:t>
            </a:r>
            <a:r>
              <a:rPr lang="en-US" altLang="zh-CN" sz="1400" dirty="0"/>
              <a:t>,</a:t>
            </a:r>
            <a:r>
              <a:rPr lang="zh-CN" altLang="en-US" sz="1400" dirty="0"/>
              <a:t>交易中间件用它来通知数据库事务的开始、结束以及提交、回滚等。 </a:t>
            </a:r>
            <a:r>
              <a:rPr lang="en-US" altLang="zh-CN" sz="1400" dirty="0">
                <a:solidFill>
                  <a:srgbClr val="536587"/>
                </a:solidFill>
              </a:rPr>
              <a:t>XA </a:t>
            </a:r>
            <a:r>
              <a:rPr lang="zh-CN" altLang="en-US" sz="1400" dirty="0">
                <a:solidFill>
                  <a:srgbClr val="536587"/>
                </a:solidFill>
              </a:rPr>
              <a:t>接口函数由数据库厂商提供</a:t>
            </a:r>
          </a:p>
        </p:txBody>
      </p:sp>
      <p:sp>
        <p:nvSpPr>
          <p:cNvPr id="5" name="矩形 4"/>
          <p:cNvSpPr/>
          <p:nvPr/>
        </p:nvSpPr>
        <p:spPr>
          <a:xfrm flipV="1">
            <a:off x="4884512" y="394609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p:cNvSpPr/>
          <p:nvPr/>
        </p:nvSpPr>
        <p:spPr>
          <a:xfrm>
            <a:off x="4947424" y="3996528"/>
            <a:ext cx="6858307" cy="646331"/>
          </a:xfrm>
          <a:prstGeom prst="rect">
            <a:avLst/>
          </a:prstGeom>
        </p:spPr>
        <p:txBody>
          <a:bodyPr wrap="square">
            <a:spAutoFit/>
          </a:bodyPr>
          <a:lstStyle/>
          <a:p>
            <a:r>
              <a:rPr lang="zh-CN" altLang="en-US" sz="1200" b="1" dirty="0">
                <a:solidFill>
                  <a:srgbClr val="536587"/>
                </a:solidFill>
              </a:rPr>
              <a:t>交易中间件</a:t>
            </a:r>
            <a:r>
              <a:rPr lang="zh-CN" altLang="en-US" sz="1200" dirty="0"/>
              <a:t>是专门针对</a:t>
            </a:r>
            <a:r>
              <a:rPr lang="zh-CN" altLang="en-US" sz="1200" b="1" dirty="0"/>
              <a:t>联机交易处理系统</a:t>
            </a:r>
            <a:r>
              <a:rPr lang="zh-CN" altLang="en-US" sz="1200" dirty="0"/>
              <a:t>而设计的，是基于消息的传输，也可支持同步和异步方式，属于</a:t>
            </a:r>
            <a:r>
              <a:rPr lang="zh-CN" altLang="en-US" sz="1200" b="1" dirty="0"/>
              <a:t>一种较专用的中间件</a:t>
            </a:r>
            <a:r>
              <a:rPr lang="zh-CN" altLang="en-US" sz="1200" dirty="0"/>
              <a:t>。是用来做联机事务处理平台软件</a:t>
            </a:r>
          </a:p>
          <a:p>
            <a:endParaRPr lang="zh-CN" altLang="en-US" sz="1200" dirty="0"/>
          </a:p>
        </p:txBody>
      </p:sp>
      <p:sp>
        <p:nvSpPr>
          <p:cNvPr id="9" name="矩形 8"/>
          <p:cNvSpPr/>
          <p:nvPr/>
        </p:nvSpPr>
        <p:spPr>
          <a:xfrm>
            <a:off x="4821597" y="4976520"/>
            <a:ext cx="6984134" cy="523220"/>
          </a:xfrm>
          <a:prstGeom prst="rect">
            <a:avLst/>
          </a:prstGeom>
        </p:spPr>
        <p:txBody>
          <a:bodyPr wrap="square">
            <a:spAutoFit/>
          </a:bodyPr>
          <a:lstStyle/>
          <a:p>
            <a:r>
              <a:rPr lang="en-US" altLang="zh-CN" sz="1400" dirty="0"/>
              <a:t>XA</a:t>
            </a:r>
            <a:r>
              <a:rPr lang="zh-CN" altLang="en-US" sz="1400" dirty="0"/>
              <a:t>接口是</a:t>
            </a:r>
            <a:r>
              <a:rPr lang="zh-CN" altLang="en-US" sz="1400" b="1" dirty="0"/>
              <a:t>双向的系统接口</a:t>
            </a:r>
            <a:r>
              <a:rPr lang="zh-CN" altLang="en-US" sz="1400" dirty="0"/>
              <a:t>，在事务管理器（</a:t>
            </a:r>
            <a:r>
              <a:rPr lang="en-US" altLang="zh-CN" sz="1400" dirty="0"/>
              <a:t>Transaction Manager</a:t>
            </a:r>
            <a:r>
              <a:rPr lang="zh-CN" altLang="en-US" sz="1400" dirty="0"/>
              <a:t>）以及一个或多个资源管理器（</a:t>
            </a:r>
            <a:r>
              <a:rPr lang="en-US" altLang="zh-CN" sz="1400" dirty="0"/>
              <a:t>Resource Manager</a:t>
            </a:r>
            <a:r>
              <a:rPr lang="zh-CN" altLang="en-US" sz="1400" dirty="0"/>
              <a:t>）之间形成通信桥梁。 </a:t>
            </a:r>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将一个较大的分布式事务的提交，拆分成两个阶段来处理。   </a:t>
            </a:r>
          </a:p>
        </p:txBody>
      </p:sp>
      <p:pic>
        <p:nvPicPr>
          <p:cNvPr id="1026"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a:t>
            </a:r>
            <a:r>
              <a:rPr lang="zh-CN" altLang="en-US" sz="1600" b="1" dirty="0">
                <a:solidFill>
                  <a:srgbClr val="536587"/>
                </a:solidFill>
                <a:latin typeface="+mn-ea"/>
                <a:ea typeface="+mn-ea"/>
              </a:rPr>
              <a:t>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65621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2890535"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我们的应用程序发起一个开始请求到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a:t>
            </a:r>
            <a:r>
              <a:rPr lang="zh-CN" altLang="en-US" sz="1200" b="1" dirty="0">
                <a:solidFill>
                  <a:srgbClr val="000000"/>
                </a:solidFill>
                <a:latin typeface="Verdana" panose="020B0604030504040204" pitchFamily="34" charset="0"/>
              </a:rPr>
              <a:t>故障后恢复用</a:t>
            </a:r>
            <a:r>
              <a:rPr lang="zh-CN" altLang="en-US" sz="1200" dirty="0">
                <a:solidFill>
                  <a:srgbClr val="000000"/>
                </a:solidFill>
                <a:latin typeface="Verdana" panose="020B0604030504040204" pitchFamily="34" charset="0"/>
              </a:rPr>
              <a:t>。如某一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a:t>
            </a:r>
            <a:r>
              <a:rPr lang="en-US" altLang="zh-CN" sz="1600" dirty="0">
                <a:solidFill>
                  <a:srgbClr val="3D464D"/>
                </a:solidFill>
                <a:latin typeface="-apple-system"/>
              </a:rPr>
              <a:t>/</a:t>
            </a:r>
            <a:r>
              <a:rPr lang="zh-CN" altLang="en-US" sz="1600" dirty="0">
                <a:solidFill>
                  <a:srgbClr val="3D464D"/>
                </a:solidFill>
                <a:latin typeface="-apple-system"/>
              </a:rPr>
              <a:t>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矩形 10"/>
          <p:cNvSpPr/>
          <p:nvPr/>
        </p:nvSpPr>
        <p:spPr>
          <a:xfrm>
            <a:off x="106531" y="1884581"/>
            <a:ext cx="3701654"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  与两阶段提交相比三阶段提交有两个改动点</a:t>
            </a:r>
          </a:p>
        </p:txBody>
      </p:sp>
      <p:pic>
        <p:nvPicPr>
          <p:cNvPr id="12" name="图片 11"/>
          <p:cNvPicPr>
            <a:picLocks noChangeAspect="1"/>
          </p:cNvPicPr>
          <p:nvPr/>
        </p:nvPicPr>
        <p:blipFill>
          <a:blip r:embed="rId2"/>
          <a:stretch>
            <a:fillRect/>
          </a:stretch>
        </p:blipFill>
        <p:spPr>
          <a:xfrm>
            <a:off x="239052" y="2201225"/>
            <a:ext cx="6786186" cy="530023"/>
          </a:xfrm>
          <a:prstGeom prst="rect">
            <a:avLst/>
          </a:prstGeom>
        </p:spPr>
      </p:pic>
      <p:sp>
        <p:nvSpPr>
          <p:cNvPr id="14" name="矩形 13"/>
          <p:cNvSpPr/>
          <p:nvPr/>
        </p:nvSpPr>
        <p:spPr>
          <a:xfrm>
            <a:off x="109331" y="2973821"/>
            <a:ext cx="8907234"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93E0223-3140-4FB7-AA63-0B45A4414A55}"/>
              </a:ext>
            </a:extLst>
          </p:cNvPr>
          <p:cNvPicPr>
            <a:picLocks noChangeAspect="1"/>
          </p:cNvPicPr>
          <p:nvPr/>
        </p:nvPicPr>
        <p:blipFill rotWithShape="1">
          <a:blip r:embed="rId3"/>
          <a:srcRect t="2488"/>
          <a:stretch/>
        </p:blipFill>
        <p:spPr>
          <a:xfrm>
            <a:off x="106531" y="4183218"/>
            <a:ext cx="8207451" cy="2021239"/>
          </a:xfrm>
          <a:prstGeom prst="rect">
            <a:avLst/>
          </a:prstGeom>
        </p:spPr>
      </p:pic>
      <p:pic>
        <p:nvPicPr>
          <p:cNvPr id="15" name="Picture 2" descr="åå¸å¼ä¸è´æ§ç®æ³2PCå3PC">
            <a:extLst>
              <a:ext uri="{FF2B5EF4-FFF2-40B4-BE49-F238E27FC236}">
                <a16:creationId xmlns:a16="http://schemas.microsoft.com/office/drawing/2014/main" id="{7C2FA0B8-72DD-43CD-A207-0FD7F1665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565" y="603448"/>
            <a:ext cx="2828798" cy="3515792"/>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C0ED8736-9DCA-49F0-A954-70F12E0FCBC3}"/>
              </a:ext>
            </a:extLst>
          </p:cNvPr>
          <p:cNvSpPr/>
          <p:nvPr/>
        </p:nvSpPr>
        <p:spPr>
          <a:xfrm>
            <a:off x="8313982" y="4529431"/>
            <a:ext cx="3878018" cy="1815882"/>
          </a:xfrm>
          <a:prstGeom prst="rect">
            <a:avLst/>
          </a:prstGeom>
        </p:spPr>
        <p:txBody>
          <a:bodyPr wrap="square">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这里应该是看自己是否能够获取执行事务的资源。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7233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841662"/>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解决了什么问题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796317"/>
            <a:ext cx="3681618" cy="199192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CFA839D-3F80-4A7E-B026-6D2192A32848}"/>
              </a:ext>
            </a:extLst>
          </p:cNvPr>
          <p:cNvSpPr/>
          <p:nvPr/>
        </p:nvSpPr>
        <p:spPr>
          <a:xfrm>
            <a:off x="0" y="621414"/>
            <a:ext cx="11780668" cy="954107"/>
          </a:xfrm>
          <a:prstGeom prst="rect">
            <a:avLst/>
          </a:prstGeom>
        </p:spPr>
        <p:txBody>
          <a:bodyPr wrap="square">
            <a:spAutoFit/>
          </a:bodyPr>
          <a:lstStyle/>
          <a:p>
            <a:r>
              <a:rPr lang="zh-CN" altLang="en-US" sz="1400" dirty="0">
                <a:solidFill>
                  <a:srgbClr val="4B4B4B"/>
                </a:solidFill>
                <a:latin typeface="Verdana" panose="020B0604030504040204" pitchFamily="34" charset="0"/>
              </a:rPr>
              <a:t>相对于</a:t>
            </a:r>
            <a:r>
              <a:rPr lang="en-US" altLang="zh-CN" sz="1400" dirty="0">
                <a:solidFill>
                  <a:srgbClr val="4B4B4B"/>
                </a:solidFill>
                <a:latin typeface="Verdana" panose="020B0604030504040204" pitchFamily="34" charset="0"/>
              </a:rPr>
              <a:t>2PC</a:t>
            </a:r>
            <a:r>
              <a:rPr lang="zh-CN" altLang="en-US" sz="1400" dirty="0">
                <a:solidFill>
                  <a:srgbClr val="4B4B4B"/>
                </a:solidFill>
                <a:latin typeface="Verdana" panose="020B0604030504040204" pitchFamily="34" charset="0"/>
              </a:rPr>
              <a:t>，</a:t>
            </a:r>
            <a:r>
              <a:rPr lang="en-US" altLang="zh-CN" sz="1400" dirty="0">
                <a:solidFill>
                  <a:srgbClr val="4B4B4B"/>
                </a:solidFill>
                <a:latin typeface="Verdana" panose="020B0604030504040204" pitchFamily="34" charset="0"/>
              </a:rPr>
              <a:t>3PC</a:t>
            </a:r>
            <a:r>
              <a:rPr lang="zh-CN" altLang="en-US" sz="1400" dirty="0">
                <a:solidFill>
                  <a:srgbClr val="4B4B4B"/>
                </a:solidFill>
                <a:latin typeface="Verdana" panose="020B0604030504040204" pitchFamily="34" charset="0"/>
              </a:rPr>
              <a:t>主要解决的单点故障问题，并减少阻塞。 因为在进入第三阶段一旦参与者无法</a:t>
            </a:r>
            <a:r>
              <a:rPr lang="zh-CN" altLang="en-US" sz="1400" b="1" dirty="0">
                <a:solidFill>
                  <a:srgbClr val="4B4B4B"/>
                </a:solidFill>
                <a:latin typeface="Verdana" panose="020B0604030504040204" pitchFamily="34" charset="0"/>
              </a:rPr>
              <a:t>及时</a:t>
            </a:r>
            <a:r>
              <a:rPr lang="zh-CN" altLang="en-US" sz="1400" dirty="0">
                <a:solidFill>
                  <a:srgbClr val="4B4B4B"/>
                </a:solidFill>
                <a:latin typeface="Verdana" panose="020B0604030504040204" pitchFamily="34" charset="0"/>
              </a:rPr>
              <a:t>收到来自协调者的信息之后，他会默认执行</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。而不会一直持有事务资源并处于阻塞状态。但是这种机制也会导致数据一致性问题，因为，由于网络原因，协调者发送的</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提交失败，超时后协调者没有参与者的响应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没有及时被参与者接收到，那么参与者在等待超时之后执行了</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操作。这样就和其他接到</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命令并执行回滚的参与者之间存在数据不一致的情况</a:t>
            </a:r>
            <a:endParaRPr lang="zh-CN"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但是他无法知道其他节点上的数据操作，所以需要引入一个旁观者来统一协调。所以分布式事务就需要解决的一点就是</a:t>
            </a:r>
            <a:r>
              <a:rPr lang="zh-CN" altLang="en-US" sz="1600" b="1" dirty="0">
                <a:solidFill>
                  <a:srgbClr val="555555"/>
                </a:solidFill>
                <a:latin typeface="+mn-ea"/>
                <a:ea typeface="+mn-ea"/>
                <a:cs typeface="+mn-ea"/>
              </a:rPr>
              <a:t>消息的成功传递</a:t>
            </a:r>
            <a:r>
              <a:rPr lang="zh-CN" altLang="en-US" sz="1600" dirty="0">
                <a:solidFill>
                  <a:srgbClr val="555555"/>
                </a:solidFill>
                <a:latin typeface="+mn-ea"/>
                <a:ea typeface="+mn-ea"/>
                <a:cs typeface="+mn-ea"/>
              </a:rPr>
              <a:t>。</a:t>
            </a: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5809026"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一、结合支持事务消息中间件实现的可靠消息最终一致性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这几种方案追求的都是最终一致性，解决的都是保证节点之间的信息能够正确的传递</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r>
              <a:rPr lang="en-US" altLang="zh-CN" sz="1600" dirty="0"/>
              <a:t>(</a:t>
            </a:r>
            <a:r>
              <a:rPr lang="zh-CN" altLang="en-US" sz="1600" dirty="0"/>
              <a:t>消息中间件</a:t>
            </a:r>
            <a:r>
              <a:rPr lang="en-US" altLang="zh-CN" sz="1600" dirty="0"/>
              <a:t>)</a:t>
            </a:r>
            <a:endParaRPr lang="zh-CN" altLang="en-US" sz="1600" dirty="0"/>
          </a:p>
        </p:txBody>
      </p:sp>
      <p:pic>
        <p:nvPicPr>
          <p:cNvPr id="4098"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a:t>
            </a:r>
            <a:r>
              <a:rPr lang="en-US" altLang="zh-CN" sz="1400" dirty="0"/>
              <a:t>(</a:t>
            </a:r>
            <a:r>
              <a:rPr lang="zh-CN" altLang="en-US" sz="1400" b="1" dirty="0"/>
              <a:t>上游到中间件间的通信是异步</a:t>
            </a:r>
            <a:r>
              <a:rPr lang="zh-CN" altLang="en-US" sz="1400" dirty="0"/>
              <a:t>的</a:t>
            </a:r>
            <a:r>
              <a:rPr lang="en-US" altLang="zh-CN" sz="1400" dirty="0"/>
              <a:t>)</a:t>
            </a:r>
            <a:r>
              <a:rPr lang="zh-CN" altLang="en-US" sz="1400" dirty="0"/>
              <a:t>，接下来</a:t>
            </a:r>
            <a:r>
              <a:rPr lang="zh-CN" altLang="en-US" sz="1400" b="1" dirty="0"/>
              <a:t>消息中间件一定会保证消息被下游系统成功消费</a:t>
            </a:r>
            <a:r>
              <a:rPr lang="zh-CN" altLang="en-US" sz="1400" dirty="0"/>
              <a:t>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a:t>
            </a:r>
            <a:r>
              <a:rPr lang="zh-CN" altLang="en-US" sz="1400" b="1" dirty="0"/>
              <a:t>阻塞等待状态</a:t>
            </a:r>
            <a:r>
              <a:rPr lang="en-US" altLang="zh-CN" sz="1400" b="1" dirty="0"/>
              <a:t>(</a:t>
            </a:r>
            <a:r>
              <a:rPr lang="zh-CN" altLang="en-US" sz="1400" b="1" dirty="0"/>
              <a:t>同步通信</a:t>
            </a:r>
            <a:r>
              <a:rPr lang="en-US" altLang="zh-CN" sz="1400" b="1" dirty="0"/>
              <a:t>)</a:t>
            </a:r>
            <a:r>
              <a:rPr lang="zh-CN" altLang="en-US" sz="1400" dirty="0"/>
              <a:t>，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a:t>
            </a:r>
            <a:r>
              <a:rPr lang="zh-CN" altLang="en-US" sz="1400" b="1" dirty="0"/>
              <a:t>消费成功响应</a:t>
            </a:r>
            <a:r>
              <a:rPr lang="zh-CN" altLang="en-US" sz="1400" dirty="0"/>
              <a:t>为止。当然，一般消息中间件可以设置消息重试的次数和时间间隔，比如：当第一次投递失败后，每隔五分钟重试一次，一共重试</a:t>
            </a:r>
            <a:r>
              <a:rPr lang="en-US" altLang="zh-CN" sz="1400" dirty="0"/>
              <a:t>3</a:t>
            </a:r>
            <a:r>
              <a:rPr lang="zh-CN" altLang="en-US" sz="1400" dirty="0"/>
              <a:t>次。如果</a:t>
            </a:r>
            <a:r>
              <a:rPr lang="zh-CN" altLang="en-US" sz="1400" b="1" dirty="0"/>
              <a:t>重试</a:t>
            </a:r>
            <a:r>
              <a:rPr lang="en-US" altLang="zh-CN" sz="1400" dirty="0"/>
              <a:t>3</a:t>
            </a:r>
            <a:r>
              <a:rPr lang="zh-CN" altLang="en-US" sz="1400" dirty="0"/>
              <a:t>次之后仍然</a:t>
            </a:r>
            <a:r>
              <a:rPr lang="zh-CN" altLang="en-US" sz="1400" b="1" dirty="0"/>
              <a:t>投递失败</a:t>
            </a:r>
            <a:r>
              <a:rPr lang="zh-CN" altLang="en-US" sz="1400" dirty="0"/>
              <a:t>，那么这条消息就需要</a:t>
            </a:r>
            <a:r>
              <a:rPr lang="zh-CN" altLang="en-US" sz="1400" b="1" dirty="0"/>
              <a:t>人工干预</a:t>
            </a:r>
            <a:r>
              <a:rPr lang="zh-CN" altLang="en-US" sz="1400" dirty="0"/>
              <a:t>。（没有回滚） </a:t>
            </a:r>
          </a:p>
        </p:txBody>
      </p:sp>
      <p:pic>
        <p:nvPicPr>
          <p:cNvPr id="5122"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a:t>
            </a:r>
            <a:r>
              <a:rPr lang="zh-CN" altLang="en-US" sz="1400" b="1" dirty="0">
                <a:solidFill>
                  <a:srgbClr val="FF0000"/>
                </a:solidFill>
                <a:latin typeface="-apple-system"/>
              </a:rPr>
              <a:t>不回滚</a:t>
            </a:r>
            <a:r>
              <a:rPr lang="zh-CN" altLang="en-US" sz="1400" b="1" dirty="0">
                <a:solidFill>
                  <a:srgbClr val="1F4E79"/>
                </a:solidFill>
                <a:latin typeface="-apple-system"/>
              </a:rPr>
              <a:t>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2893100"/>
          </a:xfrm>
          <a:prstGeom prst="rect">
            <a:avLst/>
          </a:prstGeom>
        </p:spPr>
        <p:txBody>
          <a:bodyPr wrap="square">
            <a:spAutoFit/>
          </a:bodyPr>
          <a:lstStyle/>
          <a:p>
            <a:r>
              <a:rPr lang="zh-CN" altLang="en-US" sz="1400" dirty="0"/>
              <a:t>消息投递失败有两种情况：</a:t>
            </a:r>
            <a:r>
              <a:rPr lang="en-US" altLang="zh-CN" sz="1400" dirty="0"/>
              <a:t>1:</a:t>
            </a:r>
            <a:r>
              <a:rPr lang="zh-CN" altLang="en-US" sz="1400" dirty="0"/>
              <a:t>消息丢失，没有投到下游系统。 </a:t>
            </a:r>
            <a:r>
              <a:rPr lang="en-US" altLang="zh-CN" sz="1400" dirty="0"/>
              <a:t>2</a:t>
            </a:r>
            <a:r>
              <a:rPr lang="zh-CN" altLang="en-US" sz="1400" dirty="0"/>
              <a:t>：下游系统始终消息失败，无法返回消费成功响应</a:t>
            </a:r>
            <a:endParaRPr lang="en-US" altLang="zh-CN" sz="1400" dirty="0"/>
          </a:p>
          <a:p>
            <a:endParaRPr lang="en-US" altLang="zh-CN" sz="1400" dirty="0"/>
          </a:p>
          <a:p>
            <a:r>
              <a:rPr lang="en-US" altLang="zh-CN" sz="1400" dirty="0"/>
              <a:t>1.</a:t>
            </a:r>
            <a:r>
              <a:rPr lang="zh-CN" altLang="en-US" sz="1400" dirty="0"/>
              <a:t>这里投递失败，从概率上来说很大可能是网络问题，下游系统没有接收到消息。而不是下游系统处理失败需要回滚，如果只是投递失败就会滚会增加开销，损耗性能。</a:t>
            </a:r>
            <a:endParaRPr lang="en-US" altLang="zh-CN" sz="1400" dirty="0"/>
          </a:p>
          <a:p>
            <a:endParaRPr lang="en-US" altLang="zh-CN" sz="1400" dirty="0"/>
          </a:p>
          <a:p>
            <a:pPr fontAlgn="b"/>
            <a:r>
              <a:rPr lang="en-US" altLang="zh-CN" sz="1400" b="1" dirty="0">
                <a:latin typeface="+mn-ea"/>
                <a:ea typeface="+mn-ea"/>
              </a:rPr>
              <a:t>2.</a:t>
            </a:r>
            <a:r>
              <a:rPr lang="zh-CN" altLang="en-US" sz="1400" b="1" dirty="0">
                <a:latin typeface="+mn-ea"/>
                <a:ea typeface="+mn-ea"/>
              </a:rPr>
              <a:t>这涉及到整套分布式事务系统的实现成本</a:t>
            </a:r>
            <a:r>
              <a:rPr lang="zh-CN" altLang="en-US" sz="1400" dirty="0">
                <a:latin typeface="+mn-ea"/>
                <a:ea typeface="+mn-ea"/>
              </a:rPr>
              <a:t>问题。我们知道，当系统</a:t>
            </a:r>
            <a:r>
              <a:rPr lang="en-US" altLang="zh-CN" sz="1400" dirty="0">
                <a:latin typeface="+mn-ea"/>
                <a:ea typeface="+mn-ea"/>
              </a:rPr>
              <a:t>A</a:t>
            </a:r>
            <a:r>
              <a:rPr lang="zh-CN" altLang="en-US" sz="1400" dirty="0">
                <a:latin typeface="+mn-ea"/>
                <a:ea typeface="+mn-ea"/>
              </a:rPr>
              <a:t>将向消息中间件发送</a:t>
            </a:r>
            <a:r>
              <a:rPr lang="en-US" altLang="zh-CN" sz="1400" dirty="0">
                <a:latin typeface="+mn-ea"/>
                <a:ea typeface="+mn-ea"/>
              </a:rPr>
              <a:t>Commit</a:t>
            </a:r>
            <a:r>
              <a:rPr lang="zh-CN" altLang="en-US" sz="1400" dirty="0">
                <a:latin typeface="+mn-ea"/>
                <a:ea typeface="+mn-ea"/>
              </a:rPr>
              <a:t>指令后，它便去做别的事情了。如果此时消息投递失败，需要回滚的话，就需要让系统</a:t>
            </a:r>
            <a:r>
              <a:rPr lang="en-US" altLang="zh-CN" sz="1400" dirty="0">
                <a:latin typeface="+mn-ea"/>
                <a:ea typeface="+mn-ea"/>
              </a:rPr>
              <a:t>A</a:t>
            </a:r>
            <a:r>
              <a:rPr lang="zh-CN" altLang="en-US" sz="1400" dirty="0">
                <a:latin typeface="+mn-ea"/>
                <a:ea typeface="+mn-ea"/>
              </a:rPr>
              <a:t>事先提供回滚接口，这无疑增加了额外的开发成本，业务系统的复杂度也将提高。对于一个业务系统的设计目标是，在保证性能的前提下，最大限度地降低系统复杂度，从而能够降低系统的运维成本。</a:t>
            </a:r>
            <a:endParaRPr lang="en-US" altLang="zh-CN" sz="1400" dirty="0">
              <a:latin typeface="+mn-ea"/>
              <a:ea typeface="+mn-ea"/>
            </a:endParaRPr>
          </a:p>
        </p:txBody>
      </p:sp>
      <p:sp>
        <p:nvSpPr>
          <p:cNvPr id="3" name="矩形 2"/>
          <p:cNvSpPr/>
          <p:nvPr/>
        </p:nvSpPr>
        <p:spPr>
          <a:xfrm>
            <a:off x="6952341" y="602940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
        <p:nvSpPr>
          <p:cNvPr id="4" name="矩形 3">
            <a:extLst>
              <a:ext uri="{FF2B5EF4-FFF2-40B4-BE49-F238E27FC236}">
                <a16:creationId xmlns:a16="http://schemas.microsoft.com/office/drawing/2014/main" id="{174CD239-4656-4CA2-AA8B-0006110CD9DA}"/>
              </a:ext>
            </a:extLst>
          </p:cNvPr>
          <p:cNvSpPr/>
          <p:nvPr/>
        </p:nvSpPr>
        <p:spPr>
          <a:xfrm>
            <a:off x="7104452" y="6406706"/>
            <a:ext cx="902811" cy="307777"/>
          </a:xfrm>
          <a:prstGeom prst="rect">
            <a:avLst/>
          </a:prstGeom>
        </p:spPr>
        <p:txBody>
          <a:bodyPr wrap="none">
            <a:spAutoFit/>
          </a:bodyPr>
          <a:lstStyle/>
          <a:p>
            <a:r>
              <a:rPr lang="zh-CN" altLang="en-US" sz="1400" dirty="0">
                <a:latin typeface="+mn-ea"/>
              </a:rPr>
              <a:t>人工干预</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上游系统和消息中间件之间为什么采用异步通信？消息中间件和下游系统之间为什么要采用同步通信呢？</a:t>
            </a: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上游系统和消息中间件之间为什么采用</a:t>
            </a:r>
            <a:r>
              <a:rPr lang="zh-CN" altLang="en-US" sz="1400" b="1" dirty="0"/>
              <a:t>异步通信是为了提高系统并发度</a:t>
            </a:r>
            <a:r>
              <a:rPr lang="zh-CN" altLang="en-US" sz="1400" dirty="0"/>
              <a:t>，异步能</a:t>
            </a:r>
            <a:r>
              <a:rPr lang="zh-CN" altLang="en-US" sz="1400" b="1" dirty="0"/>
              <a:t>提升系统性能</a:t>
            </a:r>
            <a:r>
              <a:rPr lang="zh-CN" altLang="en-US" sz="1400" dirty="0"/>
              <a:t>，但随之会增加系统复杂度；而</a:t>
            </a:r>
            <a:r>
              <a:rPr lang="zh-CN" altLang="en-US" sz="1400" b="1" dirty="0"/>
              <a:t>同步</a:t>
            </a:r>
            <a:r>
              <a:rPr lang="zh-CN" altLang="en-US" sz="1400" dirty="0"/>
              <a:t>虽然降低系统并发度，但</a:t>
            </a:r>
            <a:r>
              <a:rPr lang="zh-CN" altLang="en-US" sz="1400" b="1" dirty="0"/>
              <a:t>实现成本较低</a:t>
            </a:r>
            <a:r>
              <a:rPr lang="zh-CN" altLang="en-US" sz="1400" dirty="0"/>
              <a:t>。因此，在对并发度要求不是很高的情况下，或者服务器资源较为充裕的情况下，我们可以选择同步来降低系统的复杂度。 我们知道，</a:t>
            </a:r>
            <a:r>
              <a:rPr lang="zh-CN" altLang="en-US" sz="1400" b="1" dirty="0"/>
              <a:t>消息中间件</a:t>
            </a:r>
            <a:r>
              <a:rPr lang="zh-CN" altLang="en-US" sz="1400" dirty="0"/>
              <a:t>是一个独立于业务系统的第三方中间件，它不和任何业务系统产生直接的耦合，它也不和用户产生直接的关联，它一般部署在独立的服务器集群上，具有良好的可扩展性，所以</a:t>
            </a:r>
            <a:r>
              <a:rPr lang="zh-CN" altLang="en-US" sz="1400" b="1" dirty="0"/>
              <a:t>不必太过于担心它的性能</a:t>
            </a:r>
            <a:r>
              <a:rPr lang="zh-CN" altLang="en-US" sz="1400" dirty="0"/>
              <a:t>，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a:t>
            </a:r>
            <a:r>
              <a:rPr lang="zh-CN" altLang="en-US" sz="1400" b="1" dirty="0"/>
              <a:t>消息发送一致性</a:t>
            </a:r>
            <a:r>
              <a:rPr lang="zh-CN" altLang="en-US" sz="1400" dirty="0"/>
              <a:t>，是指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p:cNvPicPr>
            <a:picLocks noChangeAspect="1"/>
          </p:cNvPicPr>
          <p:nvPr/>
        </p:nvPicPr>
        <p:blipFill>
          <a:blip r:embed="rId2"/>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649537" cy="369332"/>
          </a:xfrm>
          <a:prstGeom prst="rect">
            <a:avLst/>
          </a:prstGeom>
        </p:spPr>
        <p:txBody>
          <a:bodyPr wrap="none">
            <a:spAutoFit/>
          </a:bodyPr>
          <a:lstStyle/>
          <a:p>
            <a:r>
              <a:rPr lang="zh-CN" altLang="en-US" b="1" dirty="0">
                <a:solidFill>
                  <a:srgbClr val="333333"/>
                </a:solidFill>
                <a:latin typeface="Open Sans"/>
              </a:rPr>
              <a:t>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，此时这条消息消费者是无法消费到的。</a:t>
            </a:r>
          </a:p>
          <a:p>
            <a:r>
              <a:rPr lang="zh-CN" altLang="en-US" sz="1400" dirty="0">
                <a:solidFill>
                  <a:srgbClr val="2F353B"/>
                </a:solidFill>
                <a:latin typeface="Open Sans"/>
              </a:rPr>
              <a:t>    接着，执行业务代码逻辑，可能是一个本地数据库事务操作</a:t>
            </a: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a:t>
            </a:r>
            <a:r>
              <a:rPr lang="zh-CN" altLang="en-US" sz="1400" b="1" dirty="0">
                <a:solidFill>
                  <a:srgbClr val="2F353B"/>
                </a:solidFill>
                <a:latin typeface="Open Sans"/>
              </a:rPr>
              <a:t>消息集群中的事务消息</a:t>
            </a:r>
            <a:r>
              <a:rPr lang="zh-CN" altLang="en-US" sz="1400" dirty="0">
                <a:solidFill>
                  <a:srgbClr val="2F353B"/>
                </a:solidFill>
                <a:latin typeface="Open Sans"/>
              </a:rPr>
              <a:t>，如果发现了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a:t>
            </a:r>
            <a:r>
              <a:rPr lang="zh-CN" altLang="en-US" sz="1400" b="1" dirty="0">
                <a:solidFill>
                  <a:srgbClr val="2F353B"/>
                </a:solidFill>
                <a:latin typeface="Open Sans"/>
              </a:rPr>
              <a:t>保证了消息发送与本地事务同时成功或同时失败</a:t>
            </a:r>
            <a:r>
              <a:rPr lang="zh-CN" altLang="en-US" sz="1400" dirty="0">
                <a:solidFill>
                  <a:srgbClr val="2F353B"/>
                </a:solidFill>
                <a:latin typeface="Open Sans"/>
              </a:rPr>
              <a:t>。</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1110</TotalTime>
  <Words>4183</Words>
  <Application>Microsoft Office PowerPoint</Application>
  <PresentationFormat>宽屏</PresentationFormat>
  <Paragraphs>221</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-apple-system</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441</cp:revision>
  <dcterms:created xsi:type="dcterms:W3CDTF">2015-05-05T08:02:00Z</dcterms:created>
  <dcterms:modified xsi:type="dcterms:W3CDTF">2018-10-30T10:07:57Z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