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sldIdLst>
    <p:sldId id="257" r:id="rId2"/>
    <p:sldId id="281" r:id="rId3"/>
    <p:sldId id="293" r:id="rId4"/>
    <p:sldId id="285" r:id="rId5"/>
    <p:sldId id="286" r:id="rId6"/>
    <p:sldId id="287" r:id="rId7"/>
    <p:sldId id="288" r:id="rId8"/>
    <p:sldId id="289" r:id="rId9"/>
    <p:sldId id="290" r:id="rId10"/>
    <p:sldId id="295" r:id="rId11"/>
    <p:sldId id="294" r:id="rId12"/>
    <p:sldId id="259" r:id="rId13"/>
    <p:sldId id="260" r:id="rId14"/>
    <p:sldId id="292" r:id="rId15"/>
    <p:sldId id="272" r:id="rId16"/>
    <p:sldId id="284" r:id="rId17"/>
    <p:sldId id="274" r:id="rId18"/>
    <p:sldId id="291" r:id="rId19"/>
    <p:sldId id="275" r:id="rId20"/>
    <p:sldId id="276" r:id="rId21"/>
    <p:sldId id="277" r:id="rId22"/>
    <p:sldId id="278" r:id="rId23"/>
    <p:sldId id="269"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203864"/>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86" d="100"/>
          <a:sy n="86" d="100"/>
        </p:scale>
        <p:origin x="69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extLst>
      <p:ext uri="{BB962C8B-B14F-4D97-AF65-F5344CB8AC3E}">
        <p14:creationId xmlns:p14="http://schemas.microsoft.com/office/powerpoint/2010/main" val="145348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pPr/>
              <a:t>23</a:t>
            </a:fld>
            <a:endParaRPr lang="zh-CN" altLang="en-US"/>
          </a:p>
        </p:txBody>
      </p:sp>
    </p:spTree>
    <p:extLst>
      <p:ext uri="{BB962C8B-B14F-4D97-AF65-F5344CB8AC3E}">
        <p14:creationId xmlns:p14="http://schemas.microsoft.com/office/powerpoint/2010/main" val="767954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9FFDE8E3-0F3D-4A00-AAF4-A61570F8D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a:extLst>
              <a:ext uri="{FF2B5EF4-FFF2-40B4-BE49-F238E27FC236}">
                <a16:creationId xmlns:a16="http://schemas.microsoft.com/office/drawing/2014/main" id="{CB880EB1-88C3-4B94-9078-0CD9EE52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13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a:extLst>
              <a:ext uri="{FF2B5EF4-FFF2-40B4-BE49-F238E27FC236}">
                <a16:creationId xmlns:a16="http://schemas.microsoft.com/office/drawing/2014/main" id="{0DBE1A43-628B-4AC2-88D7-3587267AA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3BB18E0B-0A32-4EC2-BE73-1133538DBEA8}"/>
              </a:ext>
            </a:extLst>
          </p:cNvPr>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9CEDEEB-692C-451B-949B-CC9041DAAE13}"/>
              </a:ext>
            </a:extLst>
          </p:cNvPr>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a:extLst>
              <a:ext uri="{FF2B5EF4-FFF2-40B4-BE49-F238E27FC236}">
                <a16:creationId xmlns:a16="http://schemas.microsoft.com/office/drawing/2014/main" id="{9C4CD921-9752-4ECE-9D04-5A0C39BFE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a:extLst>
              <a:ext uri="{FF2B5EF4-FFF2-40B4-BE49-F238E27FC236}">
                <a16:creationId xmlns:a16="http://schemas.microsoft.com/office/drawing/2014/main" id="{FD410ACA-DC1D-4E6D-89E0-383C5A624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0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D62324D9-9CBC-4F0C-811B-7EF7E3A27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BC3E75E3-AA42-499B-AEE8-3DA29BD6AA69}"/>
              </a:ext>
            </a:extLst>
          </p:cNvPr>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E876AC1-0536-46A3-83FF-39F0EB79879B}"/>
              </a:ext>
            </a:extLst>
          </p:cNvPr>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a:extLst>
              <a:ext uri="{FF2B5EF4-FFF2-40B4-BE49-F238E27FC236}">
                <a16:creationId xmlns:a16="http://schemas.microsoft.com/office/drawing/2014/main" id="{E1FD7F30-71EE-4127-B66C-1F27CD8B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55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1E963D-914F-4BBC-B3F0-5E1B61F1B8ED}"/>
              </a:ext>
            </a:extLst>
          </p:cNvPr>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a:extLst>
              <a:ext uri="{FF2B5EF4-FFF2-40B4-BE49-F238E27FC236}">
                <a16:creationId xmlns:a16="http://schemas.microsoft.com/office/drawing/2014/main" id="{3BD8E947-A0AE-49AE-B97E-DF5F53574AFD}"/>
              </a:ext>
            </a:extLst>
          </p:cNvPr>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1BAFDB3-2580-4572-B3FF-CD4FEF2C1436}"/>
              </a:ext>
            </a:extLst>
          </p:cNvPr>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2" noProof="1" smtClean="0">
                <a:solidFill>
                  <a:schemeClr val="tx1">
                    <a:tint val="75000"/>
                  </a:schemeClr>
                </a:solidFill>
                <a:latin typeface="+mn-lt"/>
                <a:ea typeface="+mn-ea"/>
              </a:defRPr>
            </a:lvl1pPr>
          </a:lstStyle>
          <a:p>
            <a:fld id="{D997B5FA-0921-464F-AAE1-844C04324D75}"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C4AA5A7E-3D43-48F1-824E-466DA10F274A}"/>
              </a:ext>
            </a:extLst>
          </p:cNvPr>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2" noProof="1">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0C4C54-B898-4C8A-83AE-E488F8EF7967}"/>
              </a:ext>
            </a:extLst>
          </p:cNvPr>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2"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85702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461" rtl="0" eaLnBrk="1" fontAlgn="base" hangingPunct="1">
        <a:lnSpc>
          <a:spcPct val="90000"/>
        </a:lnSpc>
        <a:spcBef>
          <a:spcPct val="0"/>
        </a:spcBef>
        <a:spcAft>
          <a:spcPct val="0"/>
        </a:spcAft>
        <a:defRPr sz="3289" kern="1200">
          <a:solidFill>
            <a:schemeClr val="tx1"/>
          </a:solidFill>
          <a:latin typeface="+mj-lt"/>
          <a:ea typeface="+mj-ea"/>
          <a:cs typeface="+mj-cs"/>
        </a:defRPr>
      </a:lvl1pPr>
      <a:lvl2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2pPr>
      <a:lvl3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3pPr>
      <a:lvl4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4pPr>
      <a:lvl5pPr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5pPr>
      <a:lvl6pPr marL="485043"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6pPr>
      <a:lvl7pPr marL="970087"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7pPr>
      <a:lvl8pPr marL="1455130"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8pPr>
      <a:lvl9pPr marL="1940174" algn="l" defTabSz="685461" rtl="0" eaLnBrk="1" fontAlgn="base" hangingPunct="1">
        <a:lnSpc>
          <a:spcPct val="90000"/>
        </a:lnSpc>
        <a:spcBef>
          <a:spcPct val="0"/>
        </a:spcBef>
        <a:spcAft>
          <a:spcPct val="0"/>
        </a:spcAft>
        <a:defRPr sz="3289">
          <a:solidFill>
            <a:schemeClr val="tx1"/>
          </a:solidFill>
          <a:latin typeface="Calibri Light" panose="020F0302020204030204" pitchFamily="34" charset="0"/>
          <a:ea typeface="宋体" panose="02010600030101010101" pitchFamily="2" charset="-122"/>
        </a:defRPr>
      </a:lvl9pPr>
    </p:titleStyle>
    <p:bodyStyle>
      <a:lvl1pPr marL="171786" indent="-171786" algn="l" defTabSz="685461" rtl="0" eaLnBrk="1" fontAlgn="base" hangingPunct="1">
        <a:lnSpc>
          <a:spcPct val="90000"/>
        </a:lnSpc>
        <a:spcBef>
          <a:spcPts val="743"/>
        </a:spcBef>
        <a:spcAft>
          <a:spcPct val="0"/>
        </a:spcAft>
        <a:buFont typeface="Arial" panose="020B0604020202020204" pitchFamily="34" charset="0"/>
        <a:buChar char="•"/>
        <a:defRPr sz="2016" kern="1200">
          <a:solidFill>
            <a:schemeClr val="tx1"/>
          </a:solidFill>
          <a:latin typeface="+mn-lt"/>
          <a:ea typeface="+mn-ea"/>
          <a:cs typeface="+mn-cs"/>
        </a:defRPr>
      </a:lvl1pPr>
      <a:lvl2pPr marL="513675" indent="-170103" algn="l" defTabSz="685461" rtl="0" eaLnBrk="1" fontAlgn="base" hangingPunct="1">
        <a:lnSpc>
          <a:spcPct val="90000"/>
        </a:lnSpc>
        <a:spcBef>
          <a:spcPct val="71000"/>
        </a:spcBef>
        <a:spcAft>
          <a:spcPct val="0"/>
        </a:spcAft>
        <a:buFont typeface="Arial" panose="020B0604020202020204" pitchFamily="34" charset="0"/>
        <a:buChar char="•"/>
        <a:defRPr sz="1697" kern="1200">
          <a:solidFill>
            <a:schemeClr val="tx1"/>
          </a:solidFill>
          <a:latin typeface="+mn-lt"/>
          <a:ea typeface="+mn-ea"/>
          <a:cs typeface="+mn-cs"/>
        </a:defRPr>
      </a:lvl2pPr>
      <a:lvl3pPr marL="857248" indent="-170103" algn="l" defTabSz="685461"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9135"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4pPr>
      <a:lvl5pPr marL="1542708" indent="-170103" algn="l" defTabSz="685461" rtl="0" eaLnBrk="1" fontAlgn="base" hangingPunct="1">
        <a:lnSpc>
          <a:spcPct val="90000"/>
        </a:lnSpc>
        <a:spcBef>
          <a:spcPct val="71000"/>
        </a:spcBef>
        <a:spcAft>
          <a:spcPct val="0"/>
        </a:spcAft>
        <a:buFont typeface="Arial" panose="020B0604020202020204" pitchFamily="34" charset="0"/>
        <a:buChar char="•"/>
        <a:defRPr sz="1273" kern="1200">
          <a:solidFill>
            <a:schemeClr val="tx1"/>
          </a:solidFill>
          <a:latin typeface="+mn-lt"/>
          <a:ea typeface="+mn-ea"/>
          <a:cs typeface="+mn-cs"/>
        </a:defRPr>
      </a:lvl5pPr>
      <a:lvl6pPr marL="1885607"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6pPr>
      <a:lvl7pPr marL="2228505"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7pPr>
      <a:lvl8pPr marL="2571404"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8pPr>
      <a:lvl9pPr marL="2914303" indent="-170439" algn="l" defTabSz="685798" rtl="0" eaLnBrk="1" latinLnBrk="0" hangingPunct="1">
        <a:lnSpc>
          <a:spcPct val="90000"/>
        </a:lnSpc>
        <a:spcBef>
          <a:spcPct val="71000"/>
        </a:spcBef>
        <a:buFont typeface="Arial" panose="020B0604020202020204" pitchFamily="34" charset="0"/>
        <a:buChar char="•"/>
        <a:defRPr sz="1347" kern="1200">
          <a:solidFill>
            <a:schemeClr val="tx1"/>
          </a:solidFill>
          <a:latin typeface="+mn-lt"/>
          <a:ea typeface="+mn-ea"/>
          <a:cs typeface="+mn-cs"/>
        </a:defRPr>
      </a:lvl9pPr>
    </p:bodyStyle>
    <p:otherStyle>
      <a:defPPr>
        <a:defRPr lang="zh-CN"/>
      </a:defPPr>
      <a:lvl1pPr marL="0" algn="l" defTabSz="685798" rtl="0" eaLnBrk="1" latinLnBrk="0" hangingPunct="1">
        <a:defRPr sz="1347" kern="1200">
          <a:solidFill>
            <a:schemeClr val="tx1"/>
          </a:solidFill>
          <a:latin typeface="+mn-lt"/>
          <a:ea typeface="+mn-ea"/>
          <a:cs typeface="+mn-cs"/>
        </a:defRPr>
      </a:lvl1pPr>
      <a:lvl2pPr marL="342899" algn="l" defTabSz="685798" rtl="0" eaLnBrk="1" latinLnBrk="0" hangingPunct="1">
        <a:defRPr sz="1347" kern="1200">
          <a:solidFill>
            <a:schemeClr val="tx1"/>
          </a:solidFill>
          <a:latin typeface="+mn-lt"/>
          <a:ea typeface="+mn-ea"/>
          <a:cs typeface="+mn-cs"/>
        </a:defRPr>
      </a:lvl2pPr>
      <a:lvl3pPr marL="685798" algn="l" defTabSz="685798" rtl="0" eaLnBrk="1" latinLnBrk="0" hangingPunct="1">
        <a:defRPr sz="1347" kern="1200">
          <a:solidFill>
            <a:schemeClr val="tx1"/>
          </a:solidFill>
          <a:latin typeface="+mn-lt"/>
          <a:ea typeface="+mn-ea"/>
          <a:cs typeface="+mn-cs"/>
        </a:defRPr>
      </a:lvl3pPr>
      <a:lvl4pPr marL="1028696" algn="l" defTabSz="685798" rtl="0" eaLnBrk="1" latinLnBrk="0" hangingPunct="1">
        <a:defRPr sz="1347" kern="1200">
          <a:solidFill>
            <a:schemeClr val="tx1"/>
          </a:solidFill>
          <a:latin typeface="+mn-lt"/>
          <a:ea typeface="+mn-ea"/>
          <a:cs typeface="+mn-cs"/>
        </a:defRPr>
      </a:lvl4pPr>
      <a:lvl5pPr marL="1371595" algn="l" defTabSz="685798" rtl="0" eaLnBrk="1" latinLnBrk="0" hangingPunct="1">
        <a:defRPr sz="1347" kern="1200">
          <a:solidFill>
            <a:schemeClr val="tx1"/>
          </a:solidFill>
          <a:latin typeface="+mn-lt"/>
          <a:ea typeface="+mn-ea"/>
          <a:cs typeface="+mn-cs"/>
        </a:defRPr>
      </a:lvl5pPr>
      <a:lvl6pPr marL="1714494" algn="l" defTabSz="685798" rtl="0" eaLnBrk="1" latinLnBrk="0" hangingPunct="1">
        <a:defRPr sz="1347" kern="1200">
          <a:solidFill>
            <a:schemeClr val="tx1"/>
          </a:solidFill>
          <a:latin typeface="+mn-lt"/>
          <a:ea typeface="+mn-ea"/>
          <a:cs typeface="+mn-cs"/>
        </a:defRPr>
      </a:lvl6pPr>
      <a:lvl7pPr marL="2057393" algn="l" defTabSz="685798" rtl="0" eaLnBrk="1" latinLnBrk="0" hangingPunct="1">
        <a:defRPr sz="1347" kern="1200">
          <a:solidFill>
            <a:schemeClr val="tx1"/>
          </a:solidFill>
          <a:latin typeface="+mn-lt"/>
          <a:ea typeface="+mn-ea"/>
          <a:cs typeface="+mn-cs"/>
        </a:defRPr>
      </a:lvl7pPr>
      <a:lvl8pPr marL="2400292" algn="l" defTabSz="685798" rtl="0" eaLnBrk="1" latinLnBrk="0" hangingPunct="1">
        <a:defRPr sz="1347" kern="1200">
          <a:solidFill>
            <a:schemeClr val="tx1"/>
          </a:solidFill>
          <a:latin typeface="+mn-lt"/>
          <a:ea typeface="+mn-ea"/>
          <a:cs typeface="+mn-cs"/>
        </a:defRPr>
      </a:lvl8pPr>
      <a:lvl9pPr marL="2743190" algn="l" defTabSz="685798"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B5F957-045C-4EF9-918D-79059E8CDAD6}"/>
              </a:ext>
            </a:extLst>
          </p:cNvPr>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474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itle">
            <a:extLst>
              <a:ext uri="{FF2B5EF4-FFF2-40B4-BE49-F238E27FC236}">
                <a16:creationId xmlns:a16="http://schemas.microsoft.com/office/drawing/2014/main" id="{C3713A95-CE9E-458D-9792-FF9F1332B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38" y="180735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D4EC196-EAA3-49B2-A889-71EB5802E970}"/>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消息中间件向下游系统投递消息失败</a:t>
            </a:r>
          </a:p>
          <a:p>
            <a:pPr>
              <a:buFont typeface="+mj-lt"/>
              <a:buAutoNum type="arabicPeriod"/>
            </a:pPr>
            <a:r>
              <a:rPr lang="zh-CN" altLang="en-US" sz="1600" dirty="0">
                <a:latin typeface="-apple-system"/>
              </a:rPr>
              <a:t>上游系统向消息中间件发送消息失败</a:t>
            </a:r>
            <a:endParaRPr lang="zh-CN" altLang="en-US" sz="1600" b="0" i="0" dirty="0">
              <a:effectLst/>
              <a:latin typeface="-apple-system"/>
            </a:endParaRPr>
          </a:p>
        </p:txBody>
      </p:sp>
      <p:sp>
        <p:nvSpPr>
          <p:cNvPr id="4" name="矩形 3">
            <a:extLst>
              <a:ext uri="{FF2B5EF4-FFF2-40B4-BE49-F238E27FC236}">
                <a16:creationId xmlns:a16="http://schemas.microsoft.com/office/drawing/2014/main" id="{88A2A7D6-010B-4B15-BEAA-444F28D27B8B}"/>
              </a:ext>
            </a:extLst>
          </p:cNvPr>
          <p:cNvSpPr/>
          <p:nvPr/>
        </p:nvSpPr>
        <p:spPr>
          <a:xfrm>
            <a:off x="118369" y="4453850"/>
            <a:ext cx="6096000" cy="2031325"/>
          </a:xfrm>
          <a:prstGeom prst="rect">
            <a:avLst/>
          </a:prstGeom>
        </p:spPr>
        <p:txBody>
          <a:bodyPr>
            <a:spAutoFit/>
          </a:bodyPr>
          <a:lstStyle/>
          <a:p>
            <a:r>
              <a:rPr lang="zh-CN" altLang="en-US" sz="1400" dirty="0"/>
              <a:t>对于第一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定期校对”。</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5" name="矩形 4">
            <a:extLst>
              <a:ext uri="{FF2B5EF4-FFF2-40B4-BE49-F238E27FC236}">
                <a16:creationId xmlns:a16="http://schemas.microsoft.com/office/drawing/2014/main" id="{94DA34F2-5BF6-4507-8D46-02BA6B51E9E4}"/>
              </a:ext>
            </a:extLst>
          </p:cNvPr>
          <p:cNvSpPr/>
          <p:nvPr/>
        </p:nvSpPr>
        <p:spPr>
          <a:xfrm>
            <a:off x="6378413" y="4453850"/>
            <a:ext cx="5813587" cy="2031325"/>
          </a:xfrm>
          <a:prstGeom prst="rect">
            <a:avLst/>
          </a:prstGeom>
        </p:spPr>
        <p:txBody>
          <a:bodyPr wrap="square">
            <a:spAutoFit/>
          </a:bodyPr>
          <a:lstStyle/>
          <a:p>
            <a:r>
              <a:rPr lang="zh-CN" altLang="en-US" sz="1400" dirty="0"/>
              <a:t>对于第二种情况，需要在上游系统中建立消息重发机制。可以在上游系统建立一张本地消息表，并将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6" name="矩形 5">
            <a:extLst>
              <a:ext uri="{FF2B5EF4-FFF2-40B4-BE49-F238E27FC236}">
                <a16:creationId xmlns:a16="http://schemas.microsoft.com/office/drawing/2014/main" id="{E581B184-7630-4D96-9F36-7569C77046E0}"/>
              </a:ext>
            </a:extLst>
          </p:cNvPr>
          <p:cNvSpPr/>
          <p:nvPr/>
        </p:nvSpPr>
        <p:spPr>
          <a:xfrm>
            <a:off x="6919307" y="3106068"/>
            <a:ext cx="4731798" cy="645864"/>
          </a:xfrm>
          <a:prstGeom prst="rect">
            <a:avLst/>
          </a:prstGeom>
        </p:spPr>
        <p:txBody>
          <a:bodyPr wrap="square">
            <a:spAutoFit/>
          </a:bodyPr>
          <a:lstStyle/>
          <a:p>
            <a:r>
              <a:rPr lang="zh-CN" altLang="en-US" sz="1200" dirty="0">
                <a:solidFill>
                  <a:srgbClr val="4F4F4F"/>
                </a:solidFill>
                <a:latin typeface="-apple-system"/>
              </a:rPr>
              <a:t>对于不支持事务型消息的消息中间件，如果要实现分布式事务的话，就可以采用这种方式。它能够通过</a:t>
            </a:r>
            <a:r>
              <a:rPr lang="zh-CN" altLang="en-US" sz="1200" b="1" dirty="0">
                <a:solidFill>
                  <a:srgbClr val="4F4F4F"/>
                </a:solidFill>
                <a:latin typeface="-apple-system"/>
              </a:rPr>
              <a:t>重试机制</a:t>
            </a:r>
            <a:r>
              <a:rPr lang="en-US" altLang="zh-CN" sz="1200" dirty="0">
                <a:solidFill>
                  <a:srgbClr val="4F4F4F"/>
                </a:solidFill>
                <a:latin typeface="-apple-system"/>
              </a:rPr>
              <a:t>+</a:t>
            </a:r>
            <a:r>
              <a:rPr lang="zh-CN" altLang="en-US" sz="1200" b="1" dirty="0">
                <a:solidFill>
                  <a:srgbClr val="4F4F4F"/>
                </a:solidFill>
                <a:latin typeface="-apple-system"/>
              </a:rPr>
              <a:t>定期校对</a:t>
            </a:r>
            <a:r>
              <a:rPr lang="zh-CN" altLang="en-US" sz="1200" dirty="0">
                <a:solidFill>
                  <a:srgbClr val="4F4F4F"/>
                </a:solidFill>
                <a:latin typeface="-apple-system"/>
              </a:rPr>
              <a:t>实现分布式事务</a:t>
            </a:r>
            <a:endParaRPr lang="zh-CN" altLang="en-US" sz="1200" dirty="0"/>
          </a:p>
        </p:txBody>
      </p:sp>
    </p:spTree>
    <p:extLst>
      <p:ext uri="{BB962C8B-B14F-4D97-AF65-F5344CB8AC3E}">
        <p14:creationId xmlns:p14="http://schemas.microsoft.com/office/powerpoint/2010/main" val="9073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5424786C-CA41-428B-A276-C94BB47C88B8}"/>
              </a:ext>
            </a:extLst>
          </p:cNvPr>
          <p:cNvSpPr/>
          <p:nvPr/>
        </p:nvSpPr>
        <p:spPr>
          <a:xfrm>
            <a:off x="330038" y="1387136"/>
            <a:ext cx="6340197" cy="338554"/>
          </a:xfrm>
          <a:prstGeom prst="rect">
            <a:avLst/>
          </a:prstGeom>
        </p:spPr>
        <p:txBody>
          <a:bodyPr wrap="none">
            <a:spAutoFit/>
          </a:bodyPr>
          <a:lstStyle/>
          <a:p>
            <a:r>
              <a:rPr lang="zh-CN" altLang="en-US" sz="1600" dirty="0">
                <a:solidFill>
                  <a:srgbClr val="4F4F4F"/>
                </a:solidFill>
                <a:latin typeface="-apple-system"/>
              </a:rPr>
              <a:t>最大努力通知也被称为定期校对，</a:t>
            </a:r>
            <a:r>
              <a:rPr lang="zh-CN" altLang="en-US" sz="1600" dirty="0"/>
              <a:t>这种方案也需要消息中间件的参与</a:t>
            </a:r>
          </a:p>
        </p:txBody>
      </p:sp>
      <p:pic>
        <p:nvPicPr>
          <p:cNvPr id="6146" name="Picture 2" descr="title">
            <a:extLst>
              <a:ext uri="{FF2B5EF4-FFF2-40B4-BE49-F238E27FC236}">
                <a16:creationId xmlns:a16="http://schemas.microsoft.com/office/drawing/2014/main" id="{4926587E-EFDC-4181-BBAB-1B16AF9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38" y="180735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3C064AA-D001-4006-AA5C-EB751F6FD83C}"/>
              </a:ext>
            </a:extLst>
          </p:cNvPr>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消息中间件向下游系统投递消息失败</a:t>
            </a:r>
          </a:p>
          <a:p>
            <a:pPr>
              <a:buFont typeface="+mj-lt"/>
              <a:buAutoNum type="arabicPeriod"/>
            </a:pPr>
            <a:r>
              <a:rPr lang="zh-CN" altLang="en-US" sz="1600" dirty="0">
                <a:latin typeface="-apple-system"/>
              </a:rPr>
              <a:t>上游系统向消息中间件发送消息失败</a:t>
            </a:r>
            <a:endParaRPr lang="zh-CN" altLang="en-US" sz="1600" b="0" i="0" dirty="0">
              <a:effectLst/>
              <a:latin typeface="-apple-system"/>
            </a:endParaRPr>
          </a:p>
        </p:txBody>
      </p:sp>
      <p:sp>
        <p:nvSpPr>
          <p:cNvPr id="6" name="矩形 5">
            <a:extLst>
              <a:ext uri="{FF2B5EF4-FFF2-40B4-BE49-F238E27FC236}">
                <a16:creationId xmlns:a16="http://schemas.microsoft.com/office/drawing/2014/main" id="{1BA1C852-67D7-4D2E-91F5-D914571E67B6}"/>
              </a:ext>
            </a:extLst>
          </p:cNvPr>
          <p:cNvSpPr/>
          <p:nvPr/>
        </p:nvSpPr>
        <p:spPr>
          <a:xfrm>
            <a:off x="118369" y="4453850"/>
            <a:ext cx="6096000" cy="2031325"/>
          </a:xfrm>
          <a:prstGeom prst="rect">
            <a:avLst/>
          </a:prstGeom>
        </p:spPr>
        <p:txBody>
          <a:bodyPr>
            <a:spAutoFit/>
          </a:bodyPr>
          <a:lstStyle/>
          <a:p>
            <a:r>
              <a:rPr lang="zh-CN" altLang="en-US" sz="1400" dirty="0"/>
              <a:t>对于第一种情况，消息中间件具有重试机制，我们可以在消息中间件中设置消息的重试次数和重试时间间隔，对于网络不稳定导致的消息投递失败的情况，往往重试几次后消息便可以成功投递，如果超过了重试的上限仍然投递失败，那么消息中间件不再投递该消息，而是记录在失败消息表中，消息中间件需要提供失败消息的查询接口，下游系统会定期查询失败消息，并将其消费，这就是所谓的“定期校对”。</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a:extLst>
              <a:ext uri="{FF2B5EF4-FFF2-40B4-BE49-F238E27FC236}">
                <a16:creationId xmlns:a16="http://schemas.microsoft.com/office/drawing/2014/main" id="{3FEF1CAD-CF62-4B8C-988C-04315123C5A8}"/>
              </a:ext>
            </a:extLst>
          </p:cNvPr>
          <p:cNvSpPr/>
          <p:nvPr/>
        </p:nvSpPr>
        <p:spPr>
          <a:xfrm>
            <a:off x="6378413" y="4453850"/>
            <a:ext cx="5813587" cy="2031325"/>
          </a:xfrm>
          <a:prstGeom prst="rect">
            <a:avLst/>
          </a:prstGeom>
        </p:spPr>
        <p:txBody>
          <a:bodyPr wrap="square">
            <a:spAutoFit/>
          </a:bodyPr>
          <a:lstStyle/>
          <a:p>
            <a:r>
              <a:rPr lang="zh-CN" altLang="en-US" sz="1400" dirty="0"/>
              <a:t>对于第二种情况，需要在上游系统中建立消息重发机制。可以在上游系统建立一张本地消息表，并将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8" name="矩形 7">
            <a:extLst>
              <a:ext uri="{FF2B5EF4-FFF2-40B4-BE49-F238E27FC236}">
                <a16:creationId xmlns:a16="http://schemas.microsoft.com/office/drawing/2014/main" id="{C70C7D33-5BF8-488B-8CF6-3AB34828652C}"/>
              </a:ext>
            </a:extLst>
          </p:cNvPr>
          <p:cNvSpPr/>
          <p:nvPr/>
        </p:nvSpPr>
        <p:spPr>
          <a:xfrm>
            <a:off x="6919307" y="3106068"/>
            <a:ext cx="4731798" cy="645864"/>
          </a:xfrm>
          <a:prstGeom prst="rect">
            <a:avLst/>
          </a:prstGeom>
        </p:spPr>
        <p:txBody>
          <a:bodyPr wrap="square">
            <a:spAutoFit/>
          </a:bodyPr>
          <a:lstStyle/>
          <a:p>
            <a:r>
              <a:rPr lang="zh-CN" altLang="en-US" sz="1200" dirty="0">
                <a:solidFill>
                  <a:srgbClr val="4F4F4F"/>
                </a:solidFill>
                <a:latin typeface="-apple-system"/>
              </a:rPr>
              <a:t>对于不支持事务型消息的消息中间件，如果要实现分布式事务的话，就可以采用这种方式。它能够通过</a:t>
            </a:r>
            <a:r>
              <a:rPr lang="zh-CN" altLang="en-US" sz="1200" b="1" dirty="0">
                <a:solidFill>
                  <a:srgbClr val="4F4F4F"/>
                </a:solidFill>
                <a:latin typeface="-apple-system"/>
              </a:rPr>
              <a:t>重试机制</a:t>
            </a:r>
            <a:r>
              <a:rPr lang="en-US" altLang="zh-CN" sz="1200" dirty="0">
                <a:solidFill>
                  <a:srgbClr val="4F4F4F"/>
                </a:solidFill>
                <a:latin typeface="-apple-system"/>
              </a:rPr>
              <a:t>+</a:t>
            </a:r>
            <a:r>
              <a:rPr lang="zh-CN" altLang="en-US" sz="1200" b="1" dirty="0">
                <a:solidFill>
                  <a:srgbClr val="4F4F4F"/>
                </a:solidFill>
                <a:latin typeface="-apple-system"/>
              </a:rPr>
              <a:t>定期校对</a:t>
            </a:r>
            <a:r>
              <a:rPr lang="zh-CN" altLang="en-US" sz="1200" dirty="0">
                <a:solidFill>
                  <a:srgbClr val="4F4F4F"/>
                </a:solidFill>
                <a:latin typeface="-apple-system"/>
              </a:rPr>
              <a:t>实现分布式事务</a:t>
            </a:r>
            <a:endParaRPr lang="zh-CN" altLang="en-US" sz="1200" dirty="0"/>
          </a:p>
        </p:txBody>
      </p:sp>
    </p:spTree>
    <p:extLst>
      <p:ext uri="{BB962C8B-B14F-4D97-AF65-F5344CB8AC3E}">
        <p14:creationId xmlns:p14="http://schemas.microsoft.com/office/powerpoint/2010/main" val="21609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860" y="1010854"/>
            <a:ext cx="1980029" cy="500458"/>
          </a:xfrm>
          <a:prstGeom prst="rect">
            <a:avLst/>
          </a:prstGeom>
        </p:spPr>
        <p:txBody>
          <a:bodyPr wrap="none">
            <a:spAutoFit/>
          </a:bodyPr>
          <a:lstStyle/>
          <a:p>
            <a:pPr>
              <a:lnSpc>
                <a:spcPct val="170000"/>
              </a:lnSpc>
            </a:pPr>
            <a:r>
              <a:rPr lang="zh-CN" altLang="en-US" b="1" dirty="0">
                <a:solidFill>
                  <a:schemeClr val="accent5">
                    <a:lumMod val="50000"/>
                  </a:schemeClr>
                </a:solidFill>
                <a:latin typeface="微软雅黑" pitchFamily="34" charset="-122"/>
                <a:ea typeface="微软雅黑" pitchFamily="34" charset="-122"/>
              </a:rPr>
              <a:t>本地消息</a:t>
            </a:r>
            <a:r>
              <a:rPr lang="en-US" altLang="zh-CN" b="1" dirty="0">
                <a:solidFill>
                  <a:schemeClr val="accent5">
                    <a:lumMod val="50000"/>
                  </a:schemeClr>
                </a:solidFill>
                <a:latin typeface="微软雅黑" pitchFamily="34" charset="-122"/>
                <a:ea typeface="微软雅黑" pitchFamily="34" charset="-122"/>
              </a:rPr>
              <a:t>(</a:t>
            </a:r>
            <a:r>
              <a:rPr lang="zh-CN" altLang="en-US" b="1" dirty="0">
                <a:solidFill>
                  <a:schemeClr val="accent5">
                    <a:lumMod val="50000"/>
                  </a:schemeClr>
                </a:solidFill>
                <a:latin typeface="微软雅黑" pitchFamily="34" charset="-122"/>
                <a:ea typeface="微软雅黑" pitchFamily="34" charset="-122"/>
              </a:rPr>
              <a:t>事务</a:t>
            </a:r>
            <a:r>
              <a:rPr lang="en-US" altLang="zh-CN" b="1" dirty="0">
                <a:solidFill>
                  <a:schemeClr val="accent5">
                    <a:lumMod val="50000"/>
                  </a:schemeClr>
                </a:solidFill>
                <a:latin typeface="微软雅黑" pitchFamily="34" charset="-122"/>
                <a:ea typeface="微软雅黑" pitchFamily="34" charset="-122"/>
              </a:rPr>
              <a:t>)</a:t>
            </a:r>
            <a:r>
              <a:rPr lang="zh-CN" altLang="en-US" b="1" dirty="0">
                <a:solidFill>
                  <a:schemeClr val="accent5">
                    <a:lumMod val="50000"/>
                  </a:schemeClr>
                </a:solidFill>
                <a:latin typeface="微软雅黑" pitchFamily="34" charset="-122"/>
                <a:ea typeface="微软雅黑" pitchFamily="34" charset="-122"/>
              </a:rPr>
              <a:t>表</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5" name="矩形 4"/>
          <p:cNvSpPr/>
          <p:nvPr/>
        </p:nvSpPr>
        <p:spPr>
          <a:xfrm>
            <a:off x="545858" y="2490749"/>
            <a:ext cx="5260401" cy="2658305"/>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E08683F-DF43-4FCD-A3F1-CCA16E8376C3}"/>
              </a:ext>
            </a:extLst>
          </p:cNvPr>
          <p:cNvSpPr/>
          <p:nvPr/>
        </p:nvSpPr>
        <p:spPr>
          <a:xfrm>
            <a:off x="624396" y="1511313"/>
            <a:ext cx="11111884" cy="738664"/>
          </a:xfrm>
          <a:prstGeom prst="rect">
            <a:avLst/>
          </a:prstGeom>
        </p:spPr>
        <p:txBody>
          <a:bodyPr wrap="square">
            <a:spAutoFit/>
          </a:bodyPr>
          <a:lstStyle/>
          <a:p>
            <a:r>
              <a:rPr lang="zh-CN" altLang="en-US" sz="1400" b="1" dirty="0">
                <a:solidFill>
                  <a:srgbClr val="536587"/>
                </a:solidFill>
                <a:latin typeface="-apple-system"/>
              </a:rPr>
              <a:t>这种实现方式的思路，其实是源于</a:t>
            </a:r>
            <a:r>
              <a:rPr lang="en-US" altLang="zh-CN" sz="1400" b="1" dirty="0" err="1">
                <a:solidFill>
                  <a:srgbClr val="536587"/>
                </a:solidFill>
                <a:latin typeface="-apple-system"/>
              </a:rPr>
              <a:t>ebay</a:t>
            </a:r>
            <a:r>
              <a:rPr lang="zh-CN" altLang="en-US" sz="1400" b="1" dirty="0">
                <a:solidFill>
                  <a:srgbClr val="536587"/>
                </a:solidFill>
                <a:latin typeface="-apple-system"/>
              </a:rPr>
              <a:t>经典的</a:t>
            </a:r>
            <a:r>
              <a:rPr lang="en-US" altLang="zh-CN" sz="1400" b="1" dirty="0">
                <a:solidFill>
                  <a:srgbClr val="536587"/>
                </a:solidFill>
                <a:latin typeface="-apple-system"/>
              </a:rPr>
              <a:t>BASE (basically available, soft state, eventually consistent)</a:t>
            </a:r>
            <a:r>
              <a:rPr lang="zh-CN" altLang="en-US" sz="1400" b="1" dirty="0">
                <a:solidFill>
                  <a:srgbClr val="536587"/>
                </a:solidFill>
                <a:latin typeface="-apple-system"/>
              </a:rPr>
              <a:t>方案。其基本的设计思想是</a:t>
            </a:r>
            <a:r>
              <a:rPr lang="zh-CN" altLang="en-US" sz="1400" b="1" dirty="0">
                <a:solidFill>
                  <a:srgbClr val="203864"/>
                </a:solidFill>
                <a:latin typeface="-apple-system"/>
              </a:rPr>
              <a:t>将远程分布式事务拆分成一系列的本地事务</a:t>
            </a:r>
            <a:r>
              <a:rPr lang="zh-CN" altLang="en-US" sz="1400" b="1" dirty="0">
                <a:solidFill>
                  <a:srgbClr val="536587"/>
                </a:solidFill>
                <a:latin typeface="-apple-system"/>
              </a:rPr>
              <a:t>。分布式系统在处理任务时 </a:t>
            </a:r>
            <a:r>
              <a:rPr lang="en-US" altLang="zh-CN" sz="1400" b="1" dirty="0">
                <a:solidFill>
                  <a:srgbClr val="536587"/>
                </a:solidFill>
                <a:latin typeface="-apple-system"/>
              </a:rPr>
              <a:t>, </a:t>
            </a:r>
            <a:r>
              <a:rPr lang="zh-CN" altLang="en-US" sz="1400" b="1" dirty="0">
                <a:solidFill>
                  <a:srgbClr val="536587"/>
                </a:solidFill>
                <a:latin typeface="-apple-system"/>
              </a:rPr>
              <a:t>通过消息日志的方式来异步执行。消息日志可以存储至本地文本、数据库或消息队列，然后再通过业务规则定时任务或人工自动重试。</a:t>
            </a:r>
            <a:endParaRPr lang="zh-CN" altLang="en-US" sz="1400" b="1" dirty="0">
              <a:solidFill>
                <a:srgbClr val="536587"/>
              </a:solidFill>
            </a:endParaRPr>
          </a:p>
        </p:txBody>
      </p:sp>
      <p:sp>
        <p:nvSpPr>
          <p:cNvPr id="8" name="文本框 7">
            <a:extLst>
              <a:ext uri="{FF2B5EF4-FFF2-40B4-BE49-F238E27FC236}">
                <a16:creationId xmlns:a16="http://schemas.microsoft.com/office/drawing/2014/main" id="{075FED56-EBC8-48D8-88BE-5504355ADD1F}"/>
              </a:ext>
            </a:extLst>
          </p:cNvPr>
          <p:cNvSpPr txBox="1"/>
          <p:nvPr/>
        </p:nvSpPr>
        <p:spPr>
          <a:xfrm>
            <a:off x="633274" y="2185459"/>
            <a:ext cx="1035728" cy="369332"/>
          </a:xfrm>
          <a:prstGeom prst="rect">
            <a:avLst/>
          </a:prstGeom>
          <a:noFill/>
        </p:spPr>
        <p:txBody>
          <a:bodyPr wrap="square" rtlCol="0">
            <a:spAutoFit/>
          </a:bodyPr>
          <a:lstStyle/>
          <a:p>
            <a:r>
              <a:rPr lang="en-US" altLang="zh-CN" dirty="0" err="1"/>
              <a:t>Eg</a:t>
            </a:r>
            <a:r>
              <a:rPr lang="en-US" altLang="zh-CN" dirty="0"/>
              <a:t>:</a:t>
            </a:r>
            <a:endParaRPr lang="zh-CN" altLang="en-US" dirty="0"/>
          </a:p>
        </p:txBody>
      </p:sp>
      <p:pic>
        <p:nvPicPr>
          <p:cNvPr id="9" name="图片 8">
            <a:extLst>
              <a:ext uri="{FF2B5EF4-FFF2-40B4-BE49-F238E27FC236}">
                <a16:creationId xmlns:a16="http://schemas.microsoft.com/office/drawing/2014/main" id="{2AD60E55-9912-4AF7-836C-A2665C1A7D29}"/>
              </a:ext>
            </a:extLst>
          </p:cNvPr>
          <p:cNvPicPr>
            <a:picLocks noChangeAspect="1"/>
          </p:cNvPicPr>
          <p:nvPr/>
        </p:nvPicPr>
        <p:blipFill>
          <a:blip r:embed="rId2"/>
          <a:stretch>
            <a:fillRect/>
          </a:stretch>
        </p:blipFill>
        <p:spPr>
          <a:xfrm>
            <a:off x="554738" y="2499627"/>
            <a:ext cx="5118093" cy="2547968"/>
          </a:xfrm>
          <a:prstGeom prst="rect">
            <a:avLst/>
          </a:prstGeom>
        </p:spPr>
      </p:pic>
      <p:sp>
        <p:nvSpPr>
          <p:cNvPr id="3" name="矩形 2">
            <a:extLst>
              <a:ext uri="{FF2B5EF4-FFF2-40B4-BE49-F238E27FC236}">
                <a16:creationId xmlns:a16="http://schemas.microsoft.com/office/drawing/2014/main" id="{0EB6FF4E-7BF3-493D-AA44-4F84B709168E}"/>
              </a:ext>
            </a:extLst>
          </p:cNvPr>
          <p:cNvSpPr/>
          <p:nvPr/>
        </p:nvSpPr>
        <p:spPr>
          <a:xfrm>
            <a:off x="6096000" y="2370125"/>
            <a:ext cx="3288080" cy="369332"/>
          </a:xfrm>
          <a:prstGeom prst="rect">
            <a:avLst/>
          </a:prstGeom>
        </p:spPr>
        <p:txBody>
          <a:bodyPr wrap="none">
            <a:spAutoFit/>
          </a:bodyPr>
          <a:lstStyle/>
          <a:p>
            <a:r>
              <a:rPr lang="zh-CN" altLang="en-US" sz="1600" dirty="0">
                <a:solidFill>
                  <a:srgbClr val="4F4F4F"/>
                </a:solidFill>
                <a:latin typeface="-apple-system"/>
              </a:rPr>
              <a:t>以在线支付系统的跨行转账为例</a:t>
            </a:r>
            <a:r>
              <a:rPr lang="zh-CN" altLang="en-US" dirty="0">
                <a:solidFill>
                  <a:srgbClr val="4F4F4F"/>
                </a:solidFill>
                <a:latin typeface="-apple-system"/>
              </a:rPr>
              <a:t>：</a:t>
            </a:r>
            <a:endParaRPr lang="zh-CN" altLang="en-US" dirty="0"/>
          </a:p>
        </p:txBody>
      </p:sp>
      <p:sp>
        <p:nvSpPr>
          <p:cNvPr id="4" name="矩形 3">
            <a:extLst>
              <a:ext uri="{FF2B5EF4-FFF2-40B4-BE49-F238E27FC236}">
                <a16:creationId xmlns:a16="http://schemas.microsoft.com/office/drawing/2014/main" id="{00A6EDA7-26D9-41E2-87EB-5D3196C30DD2}"/>
              </a:ext>
            </a:extLst>
          </p:cNvPr>
          <p:cNvSpPr/>
          <p:nvPr/>
        </p:nvSpPr>
        <p:spPr>
          <a:xfrm>
            <a:off x="6004264" y="2958458"/>
            <a:ext cx="6096000" cy="738664"/>
          </a:xfrm>
          <a:prstGeom prst="rect">
            <a:avLst/>
          </a:prstGeom>
        </p:spPr>
        <p:txBody>
          <a:bodyPr>
            <a:spAutoFit/>
          </a:bodyPr>
          <a:lstStyle/>
          <a:p>
            <a:r>
              <a:rPr lang="zh-CN" altLang="en-US" sz="1400" dirty="0">
                <a:solidFill>
                  <a:srgbClr val="4F4F4F"/>
                </a:solidFill>
                <a:latin typeface="-apple-system"/>
              </a:rPr>
              <a:t>第一步，伪代码如下，对用户</a:t>
            </a:r>
            <a:r>
              <a:rPr lang="en-US" altLang="zh-CN" sz="1400" dirty="0">
                <a:solidFill>
                  <a:srgbClr val="4F4F4F"/>
                </a:solidFill>
                <a:latin typeface="-apple-system"/>
              </a:rPr>
              <a:t>id</a:t>
            </a:r>
            <a:r>
              <a:rPr lang="zh-CN" altLang="en-US" sz="1400" dirty="0">
                <a:solidFill>
                  <a:srgbClr val="4F4F4F"/>
                </a:solidFill>
                <a:latin typeface="-apple-system"/>
              </a:rPr>
              <a:t>为</a:t>
            </a:r>
            <a:r>
              <a:rPr lang="en-US" altLang="zh-CN" sz="1400" dirty="0">
                <a:solidFill>
                  <a:srgbClr val="4F4F4F"/>
                </a:solidFill>
                <a:latin typeface="-apple-system"/>
              </a:rPr>
              <a:t>A</a:t>
            </a:r>
            <a:r>
              <a:rPr lang="zh-CN" altLang="en-US" sz="1400" dirty="0">
                <a:solidFill>
                  <a:srgbClr val="4F4F4F"/>
                </a:solidFill>
                <a:latin typeface="-apple-system"/>
              </a:rPr>
              <a:t>的账户扣款</a:t>
            </a:r>
            <a:r>
              <a:rPr lang="en-US" altLang="zh-CN" sz="1400" dirty="0">
                <a:solidFill>
                  <a:srgbClr val="4F4F4F"/>
                </a:solidFill>
                <a:latin typeface="-apple-system"/>
              </a:rPr>
              <a:t>1000</a:t>
            </a:r>
            <a:r>
              <a:rPr lang="zh-CN" altLang="en-US" sz="1400" dirty="0">
                <a:solidFill>
                  <a:srgbClr val="4F4F4F"/>
                </a:solidFill>
                <a:latin typeface="-apple-system"/>
              </a:rPr>
              <a:t>元，通过本地事务将事务消息</a:t>
            </a:r>
            <a:r>
              <a:rPr lang="en-US" altLang="zh-CN" sz="1400" dirty="0">
                <a:solidFill>
                  <a:srgbClr val="4F4F4F"/>
                </a:solidFill>
                <a:latin typeface="-apple-system"/>
              </a:rPr>
              <a:t>(</a:t>
            </a:r>
            <a:r>
              <a:rPr lang="zh-CN" altLang="en-US" sz="1400" dirty="0">
                <a:solidFill>
                  <a:srgbClr val="4F4F4F"/>
                </a:solidFill>
                <a:latin typeface="-apple-system"/>
              </a:rPr>
              <a:t>包括本地事务</a:t>
            </a:r>
            <a:r>
              <a:rPr lang="en-US" altLang="zh-CN" sz="1400" dirty="0">
                <a:solidFill>
                  <a:srgbClr val="4F4F4F"/>
                </a:solidFill>
                <a:latin typeface="-apple-system"/>
              </a:rPr>
              <a:t>id</a:t>
            </a:r>
            <a:r>
              <a:rPr lang="zh-CN" altLang="en-US" sz="1400" dirty="0">
                <a:solidFill>
                  <a:srgbClr val="4F4F4F"/>
                </a:solidFill>
                <a:latin typeface="-apple-system"/>
              </a:rPr>
              <a:t>、支付账户、收款账户、金额、状态等</a:t>
            </a:r>
            <a:r>
              <a:rPr lang="en-US" altLang="zh-CN" sz="1400" dirty="0">
                <a:solidFill>
                  <a:srgbClr val="4F4F4F"/>
                </a:solidFill>
                <a:latin typeface="-apple-system"/>
              </a:rPr>
              <a:t>)</a:t>
            </a:r>
            <a:r>
              <a:rPr lang="zh-CN" altLang="en-US" sz="1400" dirty="0">
                <a:solidFill>
                  <a:srgbClr val="4F4F4F"/>
                </a:solidFill>
                <a:latin typeface="-apple-system"/>
              </a:rPr>
              <a:t>插入至消息表：</a:t>
            </a:r>
            <a:endParaRPr lang="zh-CN" altLang="en-US" sz="1400" dirty="0"/>
          </a:p>
        </p:txBody>
      </p:sp>
      <p:pic>
        <p:nvPicPr>
          <p:cNvPr id="7" name="图片 6">
            <a:extLst>
              <a:ext uri="{FF2B5EF4-FFF2-40B4-BE49-F238E27FC236}">
                <a16:creationId xmlns:a16="http://schemas.microsoft.com/office/drawing/2014/main" id="{3D7BDDD5-40CD-47B2-9ECE-95726DB7542B}"/>
              </a:ext>
            </a:extLst>
          </p:cNvPr>
          <p:cNvPicPr>
            <a:picLocks noChangeAspect="1"/>
          </p:cNvPicPr>
          <p:nvPr/>
        </p:nvPicPr>
        <p:blipFill>
          <a:blip r:embed="rId3"/>
          <a:stretch>
            <a:fillRect/>
          </a:stretch>
        </p:blipFill>
        <p:spPr>
          <a:xfrm>
            <a:off x="6096000" y="3819901"/>
            <a:ext cx="4900085" cy="1661304"/>
          </a:xfrm>
          <a:prstGeom prst="rect">
            <a:avLst/>
          </a:prstGeom>
        </p:spPr>
      </p:pic>
    </p:spTree>
    <p:extLst>
      <p:ext uri="{BB962C8B-B14F-4D97-AF65-F5344CB8AC3E}">
        <p14:creationId xmlns:p14="http://schemas.microsoft.com/office/powerpoint/2010/main" val="380255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01C95D-D4FB-43FC-B4D9-D907BF822C45}"/>
              </a:ext>
            </a:extLst>
          </p:cNvPr>
          <p:cNvSpPr/>
          <p:nvPr/>
        </p:nvSpPr>
        <p:spPr>
          <a:xfrm>
            <a:off x="375821" y="1122455"/>
            <a:ext cx="11751076" cy="954107"/>
          </a:xfrm>
          <a:prstGeom prst="rect">
            <a:avLst/>
          </a:prstGeom>
        </p:spPr>
        <p:txBody>
          <a:bodyPr wrap="square">
            <a:spAutoFit/>
          </a:bodyPr>
          <a:lstStyle/>
          <a:p>
            <a:r>
              <a:rPr lang="zh-CN" altLang="en-US" sz="1400" dirty="0"/>
              <a:t>第二步，通知对方用户id为B，增加1000元，通常通过消息MQ的方式发送异步消息，对方订阅并监听消息后自动触发转账的操作；这里为了保证幂等性，防止触发重复的转账操作，需要在执行转账操作方新增一个trans_recv_log表用来做幂等，在第二阶段收到消息后，通过判断trans_recv_log表来检测相关记录是否被执行，如果未被执行则会对B账户余额执行加1000元的操作，并会将该记录增加至trans_recv_log,事件结束后通过回调更新trans_message的状态值。Begin transaction  </a:t>
            </a:r>
          </a:p>
        </p:txBody>
      </p:sp>
      <p:pic>
        <p:nvPicPr>
          <p:cNvPr id="3" name="图片 2">
            <a:extLst>
              <a:ext uri="{FF2B5EF4-FFF2-40B4-BE49-F238E27FC236}">
                <a16:creationId xmlns:a16="http://schemas.microsoft.com/office/drawing/2014/main" id="{2E1F0D1E-259C-43D7-9FCC-BD4684797E7B}"/>
              </a:ext>
            </a:extLst>
          </p:cNvPr>
          <p:cNvPicPr>
            <a:picLocks noChangeAspect="1"/>
          </p:cNvPicPr>
          <p:nvPr/>
        </p:nvPicPr>
        <p:blipFill>
          <a:blip r:embed="rId2"/>
          <a:stretch>
            <a:fillRect/>
          </a:stretch>
        </p:blipFill>
        <p:spPr>
          <a:xfrm>
            <a:off x="526675" y="2325528"/>
            <a:ext cx="4107536" cy="1371719"/>
          </a:xfrm>
          <a:prstGeom prst="rect">
            <a:avLst/>
          </a:prstGeom>
        </p:spPr>
      </p:pic>
    </p:spTree>
    <p:extLst>
      <p:ext uri="{BB962C8B-B14F-4D97-AF65-F5344CB8AC3E}">
        <p14:creationId xmlns:p14="http://schemas.microsoft.com/office/powerpoint/2010/main" val="380255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EC839-E54C-4731-9180-C1CDD06452C9}"/>
              </a:ext>
            </a:extLst>
          </p:cNvPr>
          <p:cNvSpPr/>
          <p:nvPr/>
        </p:nvSpPr>
        <p:spPr>
          <a:xfrm>
            <a:off x="98660" y="701901"/>
            <a:ext cx="5926302" cy="497444"/>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两阶段和三阶段提交协议（</a:t>
            </a:r>
            <a:r>
              <a:rPr lang="en-US" altLang="zh-CN" b="1" dirty="0">
                <a:solidFill>
                  <a:schemeClr val="accent5">
                    <a:lumMod val="50000"/>
                  </a:schemeClr>
                </a:solidFill>
                <a:latin typeface="微软雅黑" pitchFamily="34" charset="-122"/>
                <a:ea typeface="微软雅黑" pitchFamily="34" charset="-122"/>
              </a:rPr>
              <a:t>TCC </a:t>
            </a:r>
            <a:r>
              <a:rPr lang="zh-CN" altLang="en-US" b="1" dirty="0"/>
              <a:t>两阶段型、补偿型</a:t>
            </a:r>
            <a:r>
              <a:rPr lang="zh-CN" altLang="en-US" b="1" dirty="0">
                <a:solidFill>
                  <a:schemeClr val="accent5">
                    <a:lumMod val="50000"/>
                  </a:schemeClr>
                </a:solidFill>
                <a:latin typeface="微软雅黑" pitchFamily="34" charset="-122"/>
                <a:ea typeface="微软雅黑"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B7A5C7F-D5B4-4F07-877E-CD7267DA50D3}"/>
              </a:ext>
            </a:extLst>
          </p:cNvPr>
          <p:cNvSpPr/>
          <p:nvPr/>
        </p:nvSpPr>
        <p:spPr>
          <a:xfrm>
            <a:off x="57756" y="1285937"/>
            <a:ext cx="1263487"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p>
        </p:txBody>
      </p:sp>
      <p:sp>
        <p:nvSpPr>
          <p:cNvPr id="4" name="矩形 3">
            <a:extLst>
              <a:ext uri="{FF2B5EF4-FFF2-40B4-BE49-F238E27FC236}">
                <a16:creationId xmlns:a16="http://schemas.microsoft.com/office/drawing/2014/main" id="{8E537E98-F35A-4A3C-B2CD-62910E08245E}"/>
              </a:ext>
            </a:extLst>
          </p:cNvPr>
          <p:cNvSpPr/>
          <p:nvPr/>
        </p:nvSpPr>
        <p:spPr>
          <a:xfrm>
            <a:off x="98660" y="2497096"/>
            <a:ext cx="12093340" cy="461665"/>
          </a:xfrm>
          <a:prstGeom prst="rect">
            <a:avLst/>
          </a:prstGeom>
        </p:spPr>
        <p:txBody>
          <a:bodyPr wrap="square">
            <a:spAutoFit/>
          </a:bodyPr>
          <a:lstStyle/>
          <a:p>
            <a:r>
              <a:rPr lang="en-US" altLang="zh-CN" sz="1200" dirty="0"/>
              <a:t>XA </a:t>
            </a:r>
            <a:r>
              <a:rPr lang="zh-CN" altLang="en-US" sz="1200" dirty="0"/>
              <a:t>就是 </a:t>
            </a:r>
            <a:r>
              <a:rPr lang="en-US" altLang="zh-CN" sz="1200" dirty="0"/>
              <a:t>X/Open DTP </a:t>
            </a:r>
            <a:r>
              <a:rPr lang="zh-CN" altLang="en-US" sz="1200" dirty="0"/>
              <a:t>定义的</a:t>
            </a:r>
            <a:r>
              <a:rPr lang="zh-CN" altLang="en-US" sz="1200" b="1" dirty="0"/>
              <a:t>交易中间件</a:t>
            </a:r>
            <a:r>
              <a:rPr lang="zh-CN" altLang="en-US" sz="1200" dirty="0"/>
              <a:t>与数据库之间的接口规范（即接口函数），交易中间件用它来通知数据库事务的开始、结束以及提交、回滚等。 </a:t>
            </a:r>
            <a:r>
              <a:rPr lang="en-US" altLang="zh-CN" sz="1200" dirty="0"/>
              <a:t>XA </a:t>
            </a:r>
            <a:r>
              <a:rPr lang="zh-CN" altLang="en-US" sz="1200" dirty="0"/>
              <a:t>接口函数由数据库厂商提供</a:t>
            </a:r>
          </a:p>
        </p:txBody>
      </p:sp>
      <p:sp>
        <p:nvSpPr>
          <p:cNvPr id="5" name="矩形 4">
            <a:extLst>
              <a:ext uri="{FF2B5EF4-FFF2-40B4-BE49-F238E27FC236}">
                <a16:creationId xmlns:a16="http://schemas.microsoft.com/office/drawing/2014/main" id="{CA354DE7-357A-4E34-95CE-1D00A349F152}"/>
              </a:ext>
            </a:extLst>
          </p:cNvPr>
          <p:cNvSpPr/>
          <p:nvPr/>
        </p:nvSpPr>
        <p:spPr>
          <a:xfrm>
            <a:off x="421654" y="3111857"/>
            <a:ext cx="11474424" cy="936360"/>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a:extLst>
              <a:ext uri="{FF2B5EF4-FFF2-40B4-BE49-F238E27FC236}">
                <a16:creationId xmlns:a16="http://schemas.microsoft.com/office/drawing/2014/main" id="{D13AA7E7-96F4-4190-929D-BB2B67138BAB}"/>
              </a:ext>
            </a:extLst>
          </p:cNvPr>
          <p:cNvSpPr/>
          <p:nvPr/>
        </p:nvSpPr>
        <p:spPr>
          <a:xfrm>
            <a:off x="98660" y="1778971"/>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a:extLst>
              <a:ext uri="{FF2B5EF4-FFF2-40B4-BE49-F238E27FC236}">
                <a16:creationId xmlns:a16="http://schemas.microsoft.com/office/drawing/2014/main" id="{AF9A7FA6-FAC7-4B80-AE5F-DC7976D2C1B4}"/>
              </a:ext>
            </a:extLst>
          </p:cNvPr>
          <p:cNvSpPr/>
          <p:nvPr/>
        </p:nvSpPr>
        <p:spPr>
          <a:xfrm>
            <a:off x="421654" y="3215221"/>
            <a:ext cx="11572077" cy="707886"/>
          </a:xfrm>
          <a:prstGeom prst="rect">
            <a:avLst/>
          </a:prstGeom>
        </p:spPr>
        <p:txBody>
          <a:bodyPr wrap="square">
            <a:spAutoFit/>
          </a:bodyPr>
          <a:lstStyle/>
          <a:p>
            <a:r>
              <a:rPr lang="zh-CN" altLang="en-US" sz="1000" dirty="0"/>
              <a:t>交易中间件也是基于消息的传输，也可支持同步和异步方式，属于一种较专用的中间件。是用来做联机事务处理平台软件</a:t>
            </a:r>
          </a:p>
          <a:p>
            <a:endParaRPr lang="zh-CN" altLang="en-US" sz="1000" dirty="0"/>
          </a:p>
          <a:p>
            <a:r>
              <a:rPr lang="zh-CN" altLang="en-US" sz="1000" dirty="0"/>
              <a:t>它是专门针对联机交易处理系统而设计的，联机交易处理系统需要处理大量并发进程，涉及到操作系统、文件系统、编程语言、数据通信、数据库系统、系统管理和应用软件，是一个相当艰巨的任务，但是可以通过采用一个交易中间件来简化</a:t>
            </a:r>
          </a:p>
        </p:txBody>
      </p:sp>
      <p:sp>
        <p:nvSpPr>
          <p:cNvPr id="9" name="矩形 8">
            <a:extLst>
              <a:ext uri="{FF2B5EF4-FFF2-40B4-BE49-F238E27FC236}">
                <a16:creationId xmlns:a16="http://schemas.microsoft.com/office/drawing/2014/main" id="{56A79651-7928-4A5F-B674-FA8008E46A29}"/>
              </a:ext>
            </a:extLst>
          </p:cNvPr>
          <p:cNvSpPr/>
          <p:nvPr/>
        </p:nvSpPr>
        <p:spPr>
          <a:xfrm>
            <a:off x="111692" y="4284963"/>
            <a:ext cx="11784386"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a:t>
            </a:r>
          </a:p>
        </p:txBody>
      </p:sp>
    </p:spTree>
    <p:extLst>
      <p:ext uri="{BB962C8B-B14F-4D97-AF65-F5344CB8AC3E}">
        <p14:creationId xmlns:p14="http://schemas.microsoft.com/office/powerpoint/2010/main" val="118995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90387D1-38B5-4F00-BE39-D967C7F1512E}"/>
              </a:ext>
            </a:extLst>
          </p:cNvPr>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a:extLst>
              <a:ext uri="{FF2B5EF4-FFF2-40B4-BE49-F238E27FC236}">
                <a16:creationId xmlns:a16="http://schemas.microsoft.com/office/drawing/2014/main" id="{7B997089-B633-4A4D-9145-25DBB4074037}"/>
              </a:ext>
            </a:extLst>
          </p:cNvPr>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a:extLst>
              <a:ext uri="{FF2B5EF4-FFF2-40B4-BE49-F238E27FC236}">
                <a16:creationId xmlns:a16="http://schemas.microsoft.com/office/drawing/2014/main" id="{D6309755-B34C-4B58-87D0-CE2455770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a:extLst>
              <a:ext uri="{FF2B5EF4-FFF2-40B4-BE49-F238E27FC236}">
                <a16:creationId xmlns:a16="http://schemas.microsoft.com/office/drawing/2014/main" id="{B57EC7E5-2553-4673-ABE0-738000A0F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DADA87D-B238-4EC8-B352-BD60FF4552E6}"/>
              </a:ext>
            </a:extLst>
          </p:cNvPr>
          <p:cNvSpPr/>
          <p:nvPr/>
        </p:nvSpPr>
        <p:spPr>
          <a:xfrm>
            <a:off x="3616" y="786900"/>
            <a:ext cx="5729127" cy="1077218"/>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就是根据这一思想衍生出来的。可以说二阶段提交其实就是实现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394227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9B21C9-E5EF-4EA0-A74A-6394275130B4}"/>
              </a:ext>
            </a:extLst>
          </p:cNvPr>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a:extLst>
              <a:ext uri="{FF2B5EF4-FFF2-40B4-BE49-F238E27FC236}">
                <a16:creationId xmlns:a16="http://schemas.microsoft.com/office/drawing/2014/main" id="{5E0A25FF-EC9A-4DAE-BEF8-4D19A8678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95D214D5-D278-42DD-A69C-21791981DFB5}"/>
              </a:ext>
            </a:extLst>
          </p:cNvPr>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a:extLst>
              <a:ext uri="{FF2B5EF4-FFF2-40B4-BE49-F238E27FC236}">
                <a16:creationId xmlns:a16="http://schemas.microsoft.com/office/drawing/2014/main" id="{2BC05A69-F8D4-4E92-9EA6-67ED688CF49E}"/>
              </a:ext>
            </a:extLst>
          </p:cNvPr>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a:extLst>
              <a:ext uri="{FF2B5EF4-FFF2-40B4-BE49-F238E27FC236}">
                <a16:creationId xmlns:a16="http://schemas.microsoft.com/office/drawing/2014/main" id="{517E3048-14D4-4B0D-B1B2-062868FD1152}"/>
              </a:ext>
            </a:extLst>
          </p:cNvPr>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6" name="矩形 5">
            <a:extLst>
              <a:ext uri="{FF2B5EF4-FFF2-40B4-BE49-F238E27FC236}">
                <a16:creationId xmlns:a16="http://schemas.microsoft.com/office/drawing/2014/main" id="{1EA5647F-5993-4CA4-A43F-851D0B831924}"/>
              </a:ext>
            </a:extLst>
          </p:cNvPr>
          <p:cNvSpPr/>
          <p:nvPr/>
        </p:nvSpPr>
        <p:spPr>
          <a:xfrm>
            <a:off x="363983" y="6134872"/>
            <a:ext cx="11665260" cy="400110"/>
          </a:xfrm>
          <a:prstGeom prst="rect">
            <a:avLst/>
          </a:prstGeom>
        </p:spPr>
        <p:txBody>
          <a:bodyPr wrap="square">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A</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消息是通知支付宝数据库相应账目扣款</a:t>
            </a:r>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万，</a:t>
            </a:r>
            <a:r>
              <a:rPr lang="en-US" altLang="zh-CN" sz="1000" dirty="0">
                <a:solidFill>
                  <a:srgbClr val="000000"/>
                </a:solidFill>
                <a:latin typeface="Verdana" panose="020B0604030504040204" pitchFamily="34" charset="0"/>
              </a:rPr>
              <a:t>TC</a:t>
            </a:r>
            <a:r>
              <a:rPr lang="zh-CN" altLang="en-US" sz="1000" dirty="0">
                <a:solidFill>
                  <a:srgbClr val="000000"/>
                </a:solidFill>
                <a:latin typeface="Verdana" panose="020B0604030504040204" pitchFamily="34" charset="0"/>
              </a:rPr>
              <a:t>给</a:t>
            </a:r>
            <a:r>
              <a:rPr lang="en-US" altLang="zh-CN" sz="1000" dirty="0">
                <a:solidFill>
                  <a:srgbClr val="000000"/>
                </a:solidFill>
                <a:latin typeface="Verdana" panose="020B0604030504040204" pitchFamily="34" charset="0"/>
              </a:rPr>
              <a:t>B</a:t>
            </a:r>
            <a:r>
              <a:rPr lang="zh-CN" altLang="en-US" sz="1000" dirty="0">
                <a:solidFill>
                  <a:srgbClr val="000000"/>
                </a:solidFill>
                <a:latin typeface="Verdana" panose="020B0604030504040204" pitchFamily="34" charset="0"/>
              </a:rPr>
              <a:t>的</a:t>
            </a:r>
            <a:r>
              <a:rPr lang="en-US" altLang="zh-CN" sz="1000" dirty="0">
                <a:solidFill>
                  <a:srgbClr val="000000"/>
                </a:solidFill>
                <a:latin typeface="Verdana" panose="020B0604030504040204" pitchFamily="34" charset="0"/>
              </a:rPr>
              <a:t>prepare</a:t>
            </a:r>
            <a:r>
              <a:rPr lang="zh-CN" altLang="en-US" sz="1000" dirty="0">
                <a:solidFill>
                  <a:srgbClr val="000000"/>
                </a:solidFill>
                <a:latin typeface="Verdana" panose="020B0604030504040204" pitchFamily="34" charset="0"/>
              </a:rPr>
              <a:t>消息是通知余额宝数据库相应账目增加</a:t>
            </a:r>
            <a:r>
              <a:rPr lang="en-US" altLang="zh-CN" sz="1000" dirty="0">
                <a:solidFill>
                  <a:srgbClr val="000000"/>
                </a:solidFill>
                <a:latin typeface="Verdana" panose="020B0604030504040204" pitchFamily="34" charset="0"/>
              </a:rPr>
              <a:t>1w</a:t>
            </a:r>
            <a:r>
              <a:rPr lang="zh-CN" altLang="en-US" sz="1000" dirty="0">
                <a:solidFill>
                  <a:srgbClr val="000000"/>
                </a:solidFill>
                <a:latin typeface="Verdana" panose="020B0604030504040204" pitchFamily="34" charset="0"/>
              </a:rPr>
              <a:t>。为什么在执行任务前需要先写本地日志，主要是为了故障后恢复用，本地日志起到现实生活中凭证 的效果，如果没有本地日志（凭证），出问题容易死无对证；</a:t>
            </a:r>
            <a:endParaRPr lang="zh-CN" altLang="en-US" sz="1000" dirty="0"/>
          </a:p>
        </p:txBody>
      </p:sp>
      <p:sp>
        <p:nvSpPr>
          <p:cNvPr id="7" name="矩形 6">
            <a:extLst>
              <a:ext uri="{FF2B5EF4-FFF2-40B4-BE49-F238E27FC236}">
                <a16:creationId xmlns:a16="http://schemas.microsoft.com/office/drawing/2014/main" id="{53F1DEC7-6E96-4441-84A9-81AD97FE05EA}"/>
              </a:ext>
            </a:extLst>
          </p:cNvPr>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a:extLst>
              <a:ext uri="{FF2B5EF4-FFF2-40B4-BE49-F238E27FC236}">
                <a16:creationId xmlns:a16="http://schemas.microsoft.com/office/drawing/2014/main" id="{E1B2707F-FF86-49DB-8EEA-7B097C55BECA}"/>
              </a:ext>
            </a:extLst>
          </p:cNvPr>
          <p:cNvSpPr/>
          <p:nvPr/>
        </p:nvSpPr>
        <p:spPr>
          <a:xfrm>
            <a:off x="7484893" y="3801365"/>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a:extLst>
              <a:ext uri="{FF2B5EF4-FFF2-40B4-BE49-F238E27FC236}">
                <a16:creationId xmlns:a16="http://schemas.microsoft.com/office/drawing/2014/main" id="{5146A8E1-1432-4404-A897-EEDF54EF8001}"/>
              </a:ext>
            </a:extLst>
          </p:cNvPr>
          <p:cNvSpPr/>
          <p:nvPr/>
        </p:nvSpPr>
        <p:spPr>
          <a:xfrm>
            <a:off x="7645661" y="2151726"/>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extLst>
      <p:ext uri="{BB962C8B-B14F-4D97-AF65-F5344CB8AC3E}">
        <p14:creationId xmlns:p14="http://schemas.microsoft.com/office/powerpoint/2010/main" val="41146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70AB4D-CE9A-4936-848B-ED6D7F260869}"/>
              </a:ext>
            </a:extLst>
          </p:cNvPr>
          <p:cNvSpPr/>
          <p:nvPr/>
        </p:nvSpPr>
        <p:spPr>
          <a:xfrm>
            <a:off x="8925016" y="1351508"/>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p>
        </p:txBody>
      </p:sp>
      <p:sp>
        <p:nvSpPr>
          <p:cNvPr id="6" name="矩形 5">
            <a:extLst>
              <a:ext uri="{FF2B5EF4-FFF2-40B4-BE49-F238E27FC236}">
                <a16:creationId xmlns:a16="http://schemas.microsoft.com/office/drawing/2014/main" id="{0C0194AD-3E67-4FAD-97B3-A88AA589CE14}"/>
              </a:ext>
            </a:extLst>
          </p:cNvPr>
          <p:cNvSpPr/>
          <p:nvPr/>
        </p:nvSpPr>
        <p:spPr>
          <a:xfrm>
            <a:off x="494501" y="836641"/>
            <a:ext cx="8430515" cy="5970865"/>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dirty="0">
                <a:solidFill>
                  <a:srgbClr val="3D464D"/>
                </a:solidFill>
                <a:latin typeface="-apple-system"/>
              </a:rPr>
              <a:t>第一阶段，张老师作为“协调者”，给小强和小明（参与者、节点）发微信，组织他们俩明天</a:t>
            </a:r>
            <a:r>
              <a:rPr lang="en-US" altLang="zh-CN" dirty="0">
                <a:solidFill>
                  <a:srgbClr val="3D464D"/>
                </a:solidFill>
                <a:latin typeface="-apple-system"/>
              </a:rPr>
              <a:t>8</a:t>
            </a:r>
            <a:r>
              <a:rPr lang="zh-CN" altLang="en-US"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细心的读者会发现，这个过程中可能有很多问题的。如果小强没看手机，那么张老师会一直等着答复，小明可能在家里把爬山装备都准备好了却一直等着张老师确认信息。更严重的是，如果到明天</a:t>
            </a:r>
            <a:r>
              <a:rPr lang="en-US" altLang="zh-CN" dirty="0">
                <a:solidFill>
                  <a:srgbClr val="3D464D"/>
                </a:solidFill>
                <a:latin typeface="-apple-system"/>
              </a:rPr>
              <a:t>8</a:t>
            </a:r>
            <a:r>
              <a:rPr lang="zh-CN" altLang="en-US" dirty="0">
                <a:solidFill>
                  <a:srgbClr val="3D464D"/>
                </a:solidFill>
                <a:latin typeface="-apple-system"/>
              </a:rPr>
              <a:t>点小强还没有答复，那么就算“超时”了，那小明到底去还是不去集合爬山呢？ </a:t>
            </a:r>
          </a:p>
          <a:p>
            <a:br>
              <a:rPr lang="zh-CN" altLang="en-US" dirty="0">
                <a:solidFill>
                  <a:srgbClr val="3D464D"/>
                </a:solidFill>
                <a:latin typeface="-apple-system"/>
              </a:rPr>
            </a:br>
            <a:r>
              <a:rPr lang="en-US" altLang="zh-CN" sz="1200" dirty="0"/>
              <a:t>1</a:t>
            </a:r>
            <a:r>
              <a:rPr lang="zh-CN" altLang="en-US" sz="1200" dirty="0"/>
              <a:t>、</a:t>
            </a:r>
            <a:r>
              <a:rPr lang="zh-CN" altLang="en-US" sz="1200" b="1" dirty="0"/>
              <a:t>同步阻塞问题</a:t>
            </a:r>
            <a:r>
              <a:rPr lang="zh-CN" altLang="en-US" sz="1200" dirty="0"/>
              <a:t>。</a:t>
            </a:r>
            <a:r>
              <a:rPr lang="zh-CN" altLang="en-US" sz="1200" i="1" dirty="0"/>
              <a:t>执行过程中，所有参与节点都是事务阻塞型的</a:t>
            </a:r>
            <a:r>
              <a:rPr lang="zh-CN" altLang="en-US" sz="1200" dirty="0"/>
              <a:t>。</a:t>
            </a:r>
            <a:r>
              <a:rPr lang="zh-CN" altLang="en-US" sz="1200" i="1" dirty="0"/>
              <a:t>当参与者占有公共资源时</a:t>
            </a:r>
            <a:r>
              <a:rPr lang="zh-CN" altLang="en-US" sz="1200" dirty="0"/>
              <a:t>，其他第三方节点访问公共资源不得不处于阻塞状态。</a:t>
            </a:r>
            <a:endParaRPr lang="en-US" altLang="zh-CN" sz="1200" dirty="0"/>
          </a:p>
          <a:p>
            <a:endParaRPr lang="zh-CN" altLang="en-US" sz="1200" dirty="0"/>
          </a:p>
          <a:p>
            <a:r>
              <a:rPr lang="en-US" altLang="zh-CN" sz="1200" dirty="0"/>
              <a:t>2</a:t>
            </a:r>
            <a:r>
              <a:rPr lang="zh-CN" altLang="en-US" sz="1200" dirty="0"/>
              <a:t>、</a:t>
            </a:r>
            <a:r>
              <a:rPr lang="zh-CN" altLang="en-US" sz="1200" b="1" dirty="0"/>
              <a:t>单点故障</a:t>
            </a:r>
            <a:r>
              <a:rPr lang="zh-CN" altLang="en-US" sz="12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200" dirty="0"/>
          </a:p>
          <a:p>
            <a:endParaRPr lang="zh-CN" altLang="en-US" sz="1200" dirty="0"/>
          </a:p>
          <a:p>
            <a:r>
              <a:rPr lang="en-US" altLang="zh-CN" sz="1200" dirty="0"/>
              <a:t>3</a:t>
            </a:r>
            <a:r>
              <a:rPr lang="zh-CN" altLang="en-US" sz="1200" dirty="0"/>
              <a:t>、</a:t>
            </a:r>
            <a:r>
              <a:rPr lang="zh-CN" altLang="en-US" sz="1200" b="1" dirty="0"/>
              <a:t>数据不一致</a:t>
            </a:r>
            <a:r>
              <a:rPr lang="zh-CN" altLang="en-US" sz="1200" dirty="0"/>
              <a:t>。在二阶段提交的阶段二中，当协调者向参与者发送</a:t>
            </a:r>
            <a:r>
              <a:rPr lang="en-US" altLang="zh-CN" sz="1200" dirty="0"/>
              <a:t>commit</a:t>
            </a:r>
            <a:r>
              <a:rPr lang="zh-CN" altLang="en-US" sz="1200" dirty="0"/>
              <a:t>请求之后，发生了局部网络异常或者在发送</a:t>
            </a:r>
            <a:r>
              <a:rPr lang="en-US" altLang="zh-CN" sz="1200" dirty="0"/>
              <a:t>commit</a:t>
            </a:r>
            <a:r>
              <a:rPr lang="zh-CN" altLang="en-US" sz="1200" dirty="0"/>
              <a:t>请求过程中协调者发生了故障，这回导致只有一部分参与者接受到了</a:t>
            </a:r>
            <a:r>
              <a:rPr lang="en-US" altLang="zh-CN" sz="1200" dirty="0"/>
              <a:t>commit</a:t>
            </a:r>
            <a:r>
              <a:rPr lang="zh-CN" altLang="en-US" sz="1200" dirty="0"/>
              <a:t>请求。而在这部分参与者接到</a:t>
            </a:r>
            <a:r>
              <a:rPr lang="en-US" altLang="zh-CN" sz="1200" dirty="0"/>
              <a:t>commit</a:t>
            </a:r>
            <a:r>
              <a:rPr lang="zh-CN" altLang="en-US" sz="1200" dirty="0"/>
              <a:t>请求之后就会执行</a:t>
            </a:r>
            <a:r>
              <a:rPr lang="en-US" altLang="zh-CN" sz="1200" dirty="0"/>
              <a:t>commit</a:t>
            </a:r>
            <a:r>
              <a:rPr lang="zh-CN" altLang="en-US" sz="1200" dirty="0"/>
              <a:t>操作。但是其他部分未接到</a:t>
            </a:r>
            <a:r>
              <a:rPr lang="en-US" altLang="zh-CN" sz="1200" dirty="0"/>
              <a:t>commit</a:t>
            </a:r>
            <a:r>
              <a:rPr lang="zh-CN" altLang="en-US" sz="1200" dirty="0"/>
              <a:t>请求的机器则无法执行事务提交。于是整个分布式系统便出现了数据部一致性的现象。</a:t>
            </a:r>
            <a:endParaRPr lang="en-US" altLang="zh-CN" sz="1200" dirty="0"/>
          </a:p>
          <a:p>
            <a:endParaRPr lang="zh-CN" altLang="en-US" sz="1200" dirty="0"/>
          </a:p>
          <a:p>
            <a:r>
              <a:rPr lang="en-US" altLang="zh-CN" sz="1200" dirty="0"/>
              <a:t>4</a:t>
            </a:r>
            <a:r>
              <a:rPr lang="zh-CN" altLang="en-US" sz="1200" dirty="0"/>
              <a:t>、二阶段无法解决的问题：协调者再发出</a:t>
            </a:r>
            <a:r>
              <a:rPr lang="en-US" altLang="zh-CN" sz="1200" dirty="0"/>
              <a:t>commit</a:t>
            </a:r>
            <a:r>
              <a:rPr lang="zh-CN" altLang="en-US" sz="12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extLst>
      <p:ext uri="{BB962C8B-B14F-4D97-AF65-F5344CB8AC3E}">
        <p14:creationId xmlns:p14="http://schemas.microsoft.com/office/powerpoint/2010/main" val="8077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E605C16-AF25-459C-B27D-CDA8981F5B4B}"/>
              </a:ext>
            </a:extLst>
          </p:cNvPr>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a:extLst>
              <a:ext uri="{FF2B5EF4-FFF2-40B4-BE49-F238E27FC236}">
                <a16:creationId xmlns:a16="http://schemas.microsoft.com/office/drawing/2014/main" id="{1AD65B7A-9C8B-4BBF-9B9A-04A89791CB1B}"/>
              </a:ext>
            </a:extLst>
          </p:cNvPr>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a:extLst>
              <a:ext uri="{FF2B5EF4-FFF2-40B4-BE49-F238E27FC236}">
                <a16:creationId xmlns:a16="http://schemas.microsoft.com/office/drawing/2014/main" id="{7C49E3C9-73C0-4334-A4AE-10D8B70D4F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9EE81DA4-E71E-4077-B4E5-DDD4436DE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a:extLst>
              <a:ext uri="{FF2B5EF4-FFF2-40B4-BE49-F238E27FC236}">
                <a16:creationId xmlns:a16="http://schemas.microsoft.com/office/drawing/2014/main" id="{985AFDFE-036D-4CBD-8C1F-6F5C4B85C8B9}"/>
              </a:ext>
            </a:extLst>
          </p:cNvPr>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与两阶段提交不同的是，三阶段提交有两个改动点</a:t>
            </a:r>
          </a:p>
        </p:txBody>
      </p:sp>
      <p:pic>
        <p:nvPicPr>
          <p:cNvPr id="12" name="图片 11">
            <a:extLst>
              <a:ext uri="{FF2B5EF4-FFF2-40B4-BE49-F238E27FC236}">
                <a16:creationId xmlns:a16="http://schemas.microsoft.com/office/drawing/2014/main" id="{055EC3BC-8255-4FDA-BF1E-C3DA6730F2B1}"/>
              </a:ext>
            </a:extLst>
          </p:cNvPr>
          <p:cNvPicPr>
            <a:picLocks noChangeAspect="1"/>
          </p:cNvPicPr>
          <p:nvPr/>
        </p:nvPicPr>
        <p:blipFill>
          <a:blip r:embed="rId3"/>
          <a:stretch>
            <a:fillRect/>
          </a:stretch>
        </p:blipFill>
        <p:spPr>
          <a:xfrm>
            <a:off x="407729" y="3967890"/>
            <a:ext cx="6786186" cy="530023"/>
          </a:xfrm>
          <a:prstGeom prst="rect">
            <a:avLst/>
          </a:prstGeom>
        </p:spPr>
      </p:pic>
      <p:sp>
        <p:nvSpPr>
          <p:cNvPr id="14" name="矩形 13">
            <a:extLst>
              <a:ext uri="{FF2B5EF4-FFF2-40B4-BE49-F238E27FC236}">
                <a16:creationId xmlns:a16="http://schemas.microsoft.com/office/drawing/2014/main" id="{A11DF5F9-941B-4B61-AEDD-320370D66AAD}"/>
              </a:ext>
            </a:extLst>
          </p:cNvPr>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t>三阶段提交协议在协调者和参与者中都引入超时机制，并且把两阶段提交协议的第一个阶段拆分成了两步：</a:t>
            </a:r>
            <a:r>
              <a:rPr lang="zh-CN" altLang="en-US" sz="1400" b="1" dirty="0"/>
              <a:t>询问</a:t>
            </a:r>
            <a:r>
              <a:rPr lang="zh-CN" altLang="en-US" sz="1400" dirty="0"/>
              <a:t>，然后</a:t>
            </a:r>
            <a:r>
              <a:rPr lang="zh-CN" altLang="en-US" sz="1400" b="1" dirty="0"/>
              <a:t>再锁资源</a:t>
            </a:r>
            <a:r>
              <a:rPr lang="zh-CN" altLang="en-US" sz="1400" dirty="0"/>
              <a:t>，最后</a:t>
            </a:r>
            <a:r>
              <a:rPr lang="zh-CN" altLang="en-US" sz="1400" b="1" dirty="0"/>
              <a:t>真正提交</a:t>
            </a:r>
            <a:endParaRPr lang="en-US" altLang="zh-CN" sz="1400" b="1"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也就是说，除了引入超时机制之外，</a:t>
            </a:r>
            <a:r>
              <a:rPr lang="en-US" altLang="zh-CN" sz="1400" dirty="0">
                <a:solidFill>
                  <a:srgbClr val="555555"/>
                </a:solidFill>
                <a:latin typeface="Microsoft Yahei" panose="020B0503020204020204" pitchFamily="34" charset="-122"/>
                <a:ea typeface="Microsoft Yahei" panose="020B0503020204020204" pitchFamily="34" charset="-122"/>
              </a:rPr>
              <a:t>3PC</a:t>
            </a:r>
            <a:r>
              <a:rPr lang="zh-CN" altLang="en-US" sz="1400" dirty="0">
                <a:solidFill>
                  <a:srgbClr val="555555"/>
                </a:solidFill>
                <a:latin typeface="Microsoft Yahei" panose="020B0503020204020204" pitchFamily="34" charset="-122"/>
                <a:ea typeface="Microsoft Yahei" panose="020B0503020204020204" pitchFamily="34" charset="-122"/>
              </a:rPr>
              <a:t>把</a:t>
            </a:r>
            <a:r>
              <a:rPr lang="en-US" altLang="zh-CN" sz="1400" dirty="0">
                <a:solidFill>
                  <a:srgbClr val="555555"/>
                </a:solidFill>
                <a:latin typeface="Microsoft Yahei" panose="020B0503020204020204" pitchFamily="34" charset="-122"/>
                <a:ea typeface="Microsoft Yahei" panose="020B0503020204020204" pitchFamily="34" charset="-122"/>
              </a:rPr>
              <a:t>2PC</a:t>
            </a:r>
            <a:r>
              <a:rPr lang="zh-CN" altLang="en-US" sz="1400" dirty="0">
                <a:solidFill>
                  <a:srgbClr val="555555"/>
                </a:solidFill>
                <a:latin typeface="Microsoft Yahei" panose="020B0503020204020204" pitchFamily="34" charset="-122"/>
                <a:ea typeface="Microsoft Yahei" panose="020B0503020204020204" pitchFamily="34" charset="-122"/>
              </a:rPr>
              <a:t>的准备阶段再次一分为二，这样三阶段提交就有</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PreCommit</a:t>
            </a:r>
            <a:r>
              <a:rPr lang="zh-CN" altLang="en-US" sz="1400" dirty="0">
                <a:solidFill>
                  <a:srgbClr val="555555"/>
                </a:solidFill>
                <a:latin typeface="Microsoft Yahei" panose="020B0503020204020204" pitchFamily="34" charset="-122"/>
                <a:ea typeface="Microsoft Yahei" panose="020B0503020204020204" pitchFamily="34" charset="-122"/>
              </a:rPr>
              <a:t>、</a:t>
            </a:r>
            <a:r>
              <a:rPr lang="en-US" altLang="zh-CN" sz="1400" dirty="0" err="1">
                <a:solidFill>
                  <a:srgbClr val="555555"/>
                </a:solidFill>
                <a:latin typeface="Microsoft Yahei" panose="020B0503020204020204" pitchFamily="34" charset="-122"/>
                <a:ea typeface="Microsoft Yahei" panose="020B0503020204020204" pitchFamily="34" charset="-122"/>
              </a:rPr>
              <a:t>DoCommit</a:t>
            </a:r>
            <a:r>
              <a:rPr lang="zh-CN" altLang="en-US" sz="1400" dirty="0">
                <a:solidFill>
                  <a:srgbClr val="555555"/>
                </a:solidFill>
                <a:latin typeface="Microsoft Yahei" panose="020B0503020204020204" pitchFamily="34" charset="-122"/>
                <a:ea typeface="Microsoft Yahei" panose="020B0503020204020204" pitchFamily="34" charset="-122"/>
              </a:rPr>
              <a:t>三个阶段</a:t>
            </a:r>
          </a:p>
        </p:txBody>
      </p:sp>
      <p:pic>
        <p:nvPicPr>
          <p:cNvPr id="16" name="图片 15">
            <a:extLst>
              <a:ext uri="{FF2B5EF4-FFF2-40B4-BE49-F238E27FC236}">
                <a16:creationId xmlns:a16="http://schemas.microsoft.com/office/drawing/2014/main" id="{3D54AE2E-36C9-428F-9482-3539F4AFC751}"/>
              </a:ext>
            </a:extLst>
          </p:cNvPr>
          <p:cNvPicPr>
            <a:picLocks noChangeAspect="1"/>
          </p:cNvPicPr>
          <p:nvPr/>
        </p:nvPicPr>
        <p:blipFill>
          <a:blip r:embed="rId4"/>
          <a:stretch>
            <a:fillRect/>
          </a:stretch>
        </p:blipFill>
        <p:spPr>
          <a:xfrm>
            <a:off x="365299" y="5405656"/>
            <a:ext cx="8344623" cy="1028789"/>
          </a:xfrm>
          <a:prstGeom prst="rect">
            <a:avLst/>
          </a:prstGeom>
        </p:spPr>
      </p:pic>
      <p:sp>
        <p:nvSpPr>
          <p:cNvPr id="18" name="矩形 17">
            <a:extLst>
              <a:ext uri="{FF2B5EF4-FFF2-40B4-BE49-F238E27FC236}">
                <a16:creationId xmlns:a16="http://schemas.microsoft.com/office/drawing/2014/main" id="{21295ADF-9038-41E1-AC38-C3B2FFC0A66A}"/>
              </a:ext>
            </a:extLst>
          </p:cNvPr>
          <p:cNvSpPr/>
          <p:nvPr/>
        </p:nvSpPr>
        <p:spPr>
          <a:xfrm>
            <a:off x="8808914" y="3130039"/>
            <a:ext cx="2877711" cy="738664"/>
          </a:xfrm>
          <a:prstGeom prst="rect">
            <a:avLst/>
          </a:prstGeom>
        </p:spPr>
        <p:txBody>
          <a:bodyPr wrap="none">
            <a:spAutoFit/>
          </a:bodyPr>
          <a:lstStyle/>
          <a:p>
            <a:r>
              <a:rPr lang="zh-CN" altLang="en-US" sz="1400" dirty="0">
                <a:solidFill>
                  <a:srgbClr val="555555"/>
                </a:solidFill>
                <a:latin typeface="Microsoft Yahei" panose="020B0503020204020204" pitchFamily="34" charset="-122"/>
                <a:ea typeface="Microsoft Yahei" panose="020B0503020204020204" pitchFamily="34" charset="-122"/>
              </a:rPr>
              <a:t>协调者和参与者中都引入超时机制</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这是为了确保消息传递安全</a:t>
            </a:r>
            <a:endParaRPr lang="en-US" altLang="zh-CN" sz="1400" dirty="0">
              <a:solidFill>
                <a:srgbClr val="555555"/>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532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1FCE20-F4C8-429A-9396-6B618063C37C}"/>
              </a:ext>
            </a:extLst>
          </p:cNvPr>
          <p:cNvPicPr>
            <a:picLocks noChangeAspect="1"/>
          </p:cNvPicPr>
          <p:nvPr/>
        </p:nvPicPr>
        <p:blipFill>
          <a:blip r:embed="rId2"/>
          <a:stretch>
            <a:fillRect/>
          </a:stretch>
        </p:blipFill>
        <p:spPr>
          <a:xfrm>
            <a:off x="210297" y="856753"/>
            <a:ext cx="8207451" cy="2072820"/>
          </a:xfrm>
          <a:prstGeom prst="rect">
            <a:avLst/>
          </a:prstGeom>
        </p:spPr>
      </p:pic>
      <p:pic>
        <p:nvPicPr>
          <p:cNvPr id="8194" name="Picture 2" descr="åå¸å¼ä¸è´æ§ç®æ³2PCå3PC">
            <a:extLst>
              <a:ext uri="{FF2B5EF4-FFF2-40B4-BE49-F238E27FC236}">
                <a16:creationId xmlns:a16="http://schemas.microsoft.com/office/drawing/2014/main" id="{3AF3512A-DA14-4401-A016-56FB861EC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8A843B-A5F2-47D8-8A61-FF23E6E8DC82}"/>
              </a:ext>
            </a:extLst>
          </p:cNvPr>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Microsoft Yahei" panose="020B0503020204020204" pitchFamily="34" charset="-122"/>
                <a:ea typeface="Microsoft Yahei" panose="020B0503020204020204" pitchFamily="34" charset="-122"/>
              </a:rPr>
              <a:t>响应反馈</a:t>
            </a:r>
            <a:r>
              <a:rPr lang="zh-CN" altLang="en-US" sz="1400" dirty="0">
                <a:solidFill>
                  <a:srgbClr val="555555"/>
                </a:solidFill>
                <a:latin typeface="Microsoft Yahei" panose="020B0503020204020204" pitchFamily="34" charset="-122"/>
                <a:ea typeface="Microsoft Yahei" panose="020B0503020204020204" pitchFamily="34" charset="-122"/>
              </a:rPr>
              <a:t> 参与者接到</a:t>
            </a:r>
            <a:r>
              <a:rPr lang="en-US" altLang="zh-CN" sz="1400" dirty="0" err="1">
                <a:solidFill>
                  <a:srgbClr val="555555"/>
                </a:solidFill>
                <a:latin typeface="Microsoft Yahei" panose="020B0503020204020204" pitchFamily="34" charset="-122"/>
                <a:ea typeface="Microsoft Yahei" panose="020B0503020204020204" pitchFamily="34" charset="-122"/>
              </a:rPr>
              <a:t>CanCommit</a:t>
            </a:r>
            <a:r>
              <a:rPr lang="zh-CN" altLang="en-US" sz="1400" dirty="0">
                <a:solidFill>
                  <a:srgbClr val="555555"/>
                </a:solidFill>
                <a:latin typeface="Microsoft Yahei" panose="020B0503020204020204" pitchFamily="34" charset="-122"/>
                <a:ea typeface="Microsoft Yahei" panose="020B0503020204020204" pitchFamily="34" charset="-122"/>
              </a:rPr>
              <a:t>请求之后，正常情况下，如果其自身认为可以顺利执行事务，则返回</a:t>
            </a:r>
            <a:r>
              <a:rPr lang="en-US" altLang="zh-CN" sz="1400" dirty="0">
                <a:solidFill>
                  <a:srgbClr val="555555"/>
                </a:solidFill>
                <a:latin typeface="Microsoft Yahei" panose="020B0503020204020204" pitchFamily="34" charset="-122"/>
                <a:ea typeface="Microsoft Yahei" panose="020B0503020204020204" pitchFamily="34" charset="-122"/>
              </a:rPr>
              <a:t>Yes</a:t>
            </a:r>
            <a:r>
              <a:rPr lang="zh-CN" altLang="en-US" sz="1400" dirty="0">
                <a:solidFill>
                  <a:srgbClr val="555555"/>
                </a:solidFill>
                <a:latin typeface="Microsoft Yahei" panose="020B0503020204020204" pitchFamily="34" charset="-122"/>
                <a:ea typeface="Microsoft Yahei" panose="020B0503020204020204" pitchFamily="34" charset="-122"/>
              </a:rPr>
              <a:t>响应。</a:t>
            </a:r>
            <a:endParaRPr lang="en-US" altLang="zh-CN" sz="1400" dirty="0">
              <a:solidFill>
                <a:srgbClr val="555555"/>
              </a:solidFill>
              <a:latin typeface="Microsoft Yahei" panose="020B0503020204020204" pitchFamily="34" charset="-122"/>
              <a:ea typeface="Microsoft Yahei" panose="020B0503020204020204" pitchFamily="34" charset="-122"/>
            </a:endParaRPr>
          </a:p>
          <a:p>
            <a:endParaRPr lang="en-US" altLang="zh-CN"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他这里是怎么判断自己可以顺利执行任务的？</a:t>
            </a:r>
          </a:p>
          <a:p>
            <a:endParaRPr lang="zh-CN" altLang="en-US" sz="1400" dirty="0">
              <a:solidFill>
                <a:srgbClr val="555555"/>
              </a:solidFill>
              <a:latin typeface="Microsoft Yahei" panose="020B0503020204020204" pitchFamily="34" charset="-122"/>
              <a:ea typeface="Microsoft Yahei" panose="020B0503020204020204" pitchFamily="34" charset="-122"/>
            </a:endParaRPr>
          </a:p>
          <a:p>
            <a:r>
              <a:rPr lang="zh-CN" altLang="en-US" sz="1400" dirty="0">
                <a:solidFill>
                  <a:srgbClr val="555555"/>
                </a:solidFill>
                <a:latin typeface="Microsoft Yahei" panose="020B0503020204020204" pitchFamily="34" charset="-122"/>
                <a:ea typeface="Microsoft Yahei" panose="020B0503020204020204" pitchFamily="34" charset="-122"/>
              </a:rPr>
              <a:t>猜想： 这里应该是看自己是否能够获取执行完事务的资源。</a:t>
            </a:r>
          </a:p>
        </p:txBody>
      </p:sp>
    </p:spTree>
    <p:extLst>
      <p:ext uri="{BB962C8B-B14F-4D97-AF65-F5344CB8AC3E}">
        <p14:creationId xmlns:p14="http://schemas.microsoft.com/office/powerpoint/2010/main" val="39418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AAE816-E1DD-49D0-8C4A-E969419FF947}"/>
              </a:ext>
            </a:extLst>
          </p:cNvPr>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的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a:extLst>
              <a:ext uri="{FF2B5EF4-FFF2-40B4-BE49-F238E27FC236}">
                <a16:creationId xmlns:a16="http://schemas.microsoft.com/office/drawing/2014/main" id="{51517E38-937E-47FA-9894-D63B55017B62}"/>
              </a:ext>
            </a:extLst>
          </p:cNvPr>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a:extLst>
              <a:ext uri="{FF2B5EF4-FFF2-40B4-BE49-F238E27FC236}">
                <a16:creationId xmlns:a16="http://schemas.microsoft.com/office/drawing/2014/main" id="{7501F623-E18C-4279-B43B-59A7CF712583}"/>
              </a:ext>
            </a:extLst>
          </p:cNvPr>
          <p:cNvSpPr/>
          <p:nvPr/>
        </p:nvSpPr>
        <p:spPr>
          <a:xfrm>
            <a:off x="408372" y="4630964"/>
            <a:ext cx="11514339" cy="1569660"/>
          </a:xfrm>
          <a:prstGeom prst="rect">
            <a:avLst/>
          </a:prstGeom>
        </p:spPr>
        <p:txBody>
          <a:bodyPr wrap="square">
            <a:spAutoFit/>
          </a:bodyPr>
          <a:lstStyle/>
          <a:p>
            <a:r>
              <a:rPr lang="zh-CN" altLang="en-US" sz="1600" i="1" dirty="0">
                <a:solidFill>
                  <a:srgbClr val="555555"/>
                </a:solidFill>
                <a:latin typeface="+mj-ea"/>
                <a:ea typeface="+mj-ea"/>
              </a:rPr>
              <a:t>在分布式系统中</a:t>
            </a:r>
            <a:r>
              <a:rPr lang="zh-CN" altLang="en-US" sz="1600" dirty="0">
                <a:solidFill>
                  <a:srgbClr val="555555"/>
                </a:solidFill>
                <a:latin typeface="+mj-ea"/>
                <a:ea typeface="+mj-ea"/>
              </a:rPr>
              <a:t>，各个节点之间在物理上相互独立，通过网络进行沟通和协调</a:t>
            </a:r>
            <a:r>
              <a:rPr lang="zh-CN" altLang="en-US" sz="1600" i="1" dirty="0">
                <a:solidFill>
                  <a:srgbClr val="555555"/>
                </a:solidFill>
                <a:latin typeface="+mj-ea"/>
                <a:ea typeface="+mj-ea"/>
              </a:rPr>
              <a:t>。由于存在事务机制，可以保证每个独立节点上的数据操作可以满足</a:t>
            </a:r>
            <a:r>
              <a:rPr lang="en-US" altLang="zh-CN" sz="1600" i="1" dirty="0">
                <a:solidFill>
                  <a:srgbClr val="555555"/>
                </a:solidFill>
                <a:latin typeface="+mj-ea"/>
                <a:ea typeface="+mj-ea"/>
              </a:rPr>
              <a:t>ACID</a:t>
            </a:r>
            <a:r>
              <a:rPr lang="zh-CN" altLang="en-US" sz="1600" dirty="0">
                <a:solidFill>
                  <a:srgbClr val="555555"/>
                </a:solidFill>
                <a:latin typeface="+mj-ea"/>
                <a:ea typeface="+mj-ea"/>
              </a:rPr>
              <a:t>。</a:t>
            </a:r>
            <a:r>
              <a:rPr lang="zh-CN" altLang="en-US" sz="1600" i="1" dirty="0">
                <a:solidFill>
                  <a:srgbClr val="555555"/>
                </a:solidFill>
                <a:latin typeface="+mj-ea"/>
                <a:ea typeface="+mj-ea"/>
              </a:rPr>
              <a:t>但是，相互独立的节点之间无法准确的知道其他节点中的事务执行情况</a:t>
            </a:r>
            <a:r>
              <a:rPr lang="zh-CN" altLang="en-US" sz="1600" dirty="0">
                <a:solidFill>
                  <a:srgbClr val="555555"/>
                </a:solidFill>
                <a:latin typeface="+mj-ea"/>
                <a:ea typeface="+mj-ea"/>
              </a:rPr>
              <a:t>。所以从理论上讲，两台机器理论上无法达到一致的状态。</a:t>
            </a:r>
            <a:r>
              <a:rPr lang="zh-CN" altLang="en-US" sz="1600" i="1" dirty="0">
                <a:solidFill>
                  <a:srgbClr val="555555"/>
                </a:solidFill>
                <a:latin typeface="+mj-ea"/>
                <a:ea typeface="+mj-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j-ea"/>
                <a:ea typeface="+mj-ea"/>
              </a:rPr>
              <a:t>。但是，一台机器在执行本地事务的时候无法知道其他机器中的本地事务的执行结果。所以他也就不知道本次事务到底应该</a:t>
            </a:r>
            <a:r>
              <a:rPr lang="en-US" altLang="zh-CN" sz="1600" dirty="0">
                <a:solidFill>
                  <a:srgbClr val="555555"/>
                </a:solidFill>
                <a:latin typeface="+mj-ea"/>
                <a:ea typeface="+mj-ea"/>
              </a:rPr>
              <a:t>commit</a:t>
            </a:r>
            <a:r>
              <a:rPr lang="zh-CN" altLang="en-US" sz="1600" dirty="0">
                <a:solidFill>
                  <a:srgbClr val="555555"/>
                </a:solidFill>
                <a:latin typeface="+mj-ea"/>
                <a:ea typeface="+mj-ea"/>
              </a:rPr>
              <a:t>还是 </a:t>
            </a:r>
            <a:r>
              <a:rPr lang="en-US" altLang="zh-CN" sz="1600" dirty="0" err="1">
                <a:solidFill>
                  <a:srgbClr val="555555"/>
                </a:solidFill>
                <a:latin typeface="+mj-ea"/>
                <a:ea typeface="+mj-ea"/>
              </a:rPr>
              <a:t>roolback</a:t>
            </a:r>
            <a:r>
              <a:rPr lang="zh-CN" altLang="en-US" sz="1600" dirty="0">
                <a:solidFill>
                  <a:srgbClr val="555555"/>
                </a:solidFill>
                <a:latin typeface="+mj-ea"/>
                <a:ea typeface="+mj-ea"/>
              </a:rPr>
              <a:t>。所以，常规的解决办法就是引入一个“协调者”的组件来统一调度所有分布式节点的执行。</a:t>
            </a:r>
            <a:endParaRPr lang="zh-CN" altLang="en-US" sz="1600" dirty="0">
              <a:latin typeface="+mj-ea"/>
              <a:ea typeface="+mj-ea"/>
            </a:endParaRPr>
          </a:p>
        </p:txBody>
      </p:sp>
    </p:spTree>
    <p:extLst>
      <p:ext uri="{BB962C8B-B14F-4D97-AF65-F5344CB8AC3E}">
        <p14:creationId xmlns:p14="http://schemas.microsoft.com/office/powerpoint/2010/main" val="8925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2E728D-F954-4EBF-AA1D-E22C882742C4}"/>
              </a:ext>
            </a:extLst>
          </p:cNvPr>
          <p:cNvPicPr>
            <a:picLocks noChangeAspect="1"/>
          </p:cNvPicPr>
          <p:nvPr/>
        </p:nvPicPr>
        <p:blipFill>
          <a:blip r:embed="rId2"/>
          <a:stretch>
            <a:fillRect/>
          </a:stretch>
        </p:blipFill>
        <p:spPr>
          <a:xfrm>
            <a:off x="248480" y="842061"/>
            <a:ext cx="8161727" cy="4801016"/>
          </a:xfrm>
          <a:prstGeom prst="rect">
            <a:avLst/>
          </a:prstGeom>
        </p:spPr>
      </p:pic>
    </p:spTree>
    <p:extLst>
      <p:ext uri="{BB962C8B-B14F-4D97-AF65-F5344CB8AC3E}">
        <p14:creationId xmlns:p14="http://schemas.microsoft.com/office/powerpoint/2010/main" val="195580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B26CDF-50F2-4AA1-8BB3-77353326790B}"/>
              </a:ext>
            </a:extLst>
          </p:cNvPr>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a:extLst>
              <a:ext uri="{FF2B5EF4-FFF2-40B4-BE49-F238E27FC236}">
                <a16:creationId xmlns:a16="http://schemas.microsoft.com/office/drawing/2014/main" id="{48FD6DE3-091E-433D-9C9F-E790029A3706}"/>
              </a:ext>
            </a:extLst>
          </p:cNvPr>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extLst>
      <p:ext uri="{BB962C8B-B14F-4D97-AF65-F5344CB8AC3E}">
        <p14:creationId xmlns:p14="http://schemas.microsoft.com/office/powerpoint/2010/main" val="108337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17C209-EAF6-4D9E-AC43-44011D6BF220}"/>
              </a:ext>
            </a:extLst>
          </p:cNvPr>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a:extLst>
              <a:ext uri="{FF2B5EF4-FFF2-40B4-BE49-F238E27FC236}">
                <a16:creationId xmlns:a16="http://schemas.microsoft.com/office/drawing/2014/main" id="{F6FB8BDD-F13A-419E-8894-918AF5145B3B}"/>
              </a:ext>
            </a:extLst>
          </p:cNvPr>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Microsoft Yahei" panose="020B0503020204020204" pitchFamily="34" charset="-122"/>
                <a:ea typeface="Microsoft Yahei" panose="020B0503020204020204" pitchFamily="34" charset="-122"/>
              </a:rPr>
              <a:t>paxos</a:t>
            </a:r>
            <a:r>
              <a:rPr lang="zh-CN" altLang="en-US" sz="1400" b="1" i="1" dirty="0">
                <a:solidFill>
                  <a:srgbClr val="555555"/>
                </a:solidFill>
                <a:latin typeface="Microsoft Yahei" panose="020B0503020204020204" pitchFamily="34" charset="-122"/>
                <a:ea typeface="Microsoft Yahei" panose="020B0503020204020204" pitchFamily="34" charset="-122"/>
              </a:rPr>
              <a:t>解决了什么问题</a:t>
            </a:r>
            <a:endParaRPr lang="zh-CN" altLang="en-US" sz="1400" b="1" dirty="0">
              <a:solidFill>
                <a:srgbClr val="555555"/>
              </a:solidFill>
              <a:latin typeface="Microsoft Yahei" panose="020B0503020204020204" pitchFamily="34" charset="-122"/>
              <a:ea typeface="Microsoft Yahei"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a:extLst>
              <a:ext uri="{FF2B5EF4-FFF2-40B4-BE49-F238E27FC236}">
                <a16:creationId xmlns:a16="http://schemas.microsoft.com/office/drawing/2014/main" id="{0E6B968C-7EAC-4A19-A781-C6E4677C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1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headEnd/>
            <a:tailEnd/>
          </a:ln>
        </p:spPr>
        <p:txBody>
          <a:bodyPr>
            <a:spAutoFit/>
          </a:bodyPr>
          <a:lstStyle/>
          <a:p>
            <a:pPr algn="ctr">
              <a:spcBef>
                <a:spcPct val="50000"/>
              </a:spcBef>
            </a:pPr>
            <a:r>
              <a:rPr lang="en-US" altLang="zh-CN" sz="3395" b="1" dirty="0" err="1">
                <a:ea typeface="黑体" pitchFamily="2" charset="-122"/>
              </a:rPr>
              <a:t>Changan</a:t>
            </a:r>
            <a:r>
              <a:rPr lang="en-US" altLang="zh-CN" sz="3395" b="1" dirty="0">
                <a:ea typeface="黑体" pitchFamily="2" charset="-122"/>
              </a:rPr>
              <a:t> Drives The World</a:t>
            </a:r>
          </a:p>
        </p:txBody>
      </p:sp>
      <p:sp>
        <p:nvSpPr>
          <p:cNvPr id="7" name="矩形 6">
            <a:extLst>
              <a:ext uri="{FF2B5EF4-FFF2-40B4-BE49-F238E27FC236}">
                <a16:creationId xmlns:a16="http://schemas.microsoft.com/office/drawing/2014/main" id="{ACF56873-C82F-43C4-8EC9-47A9050D06BC}"/>
              </a:ext>
            </a:extLst>
          </p:cNvPr>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extLst>
      <p:ext uri="{BB962C8B-B14F-4D97-AF65-F5344CB8AC3E}">
        <p14:creationId xmlns:p14="http://schemas.microsoft.com/office/powerpoint/2010/main" val="45561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EB0C8-4FCE-4EFF-AD70-EEB7729D876C}"/>
              </a:ext>
            </a:extLst>
          </p:cNvPr>
          <p:cNvSpPr/>
          <p:nvPr/>
        </p:nvSpPr>
        <p:spPr>
          <a:xfrm>
            <a:off x="1094911" y="1687159"/>
            <a:ext cx="10969841" cy="3416320"/>
          </a:xfrm>
          <a:prstGeom prst="rect">
            <a:avLst/>
          </a:prstGeom>
        </p:spPr>
        <p:txBody>
          <a:bodyPr wrap="square">
            <a:spAutoFit/>
          </a:bodyPr>
          <a:lstStyle/>
          <a:p>
            <a:r>
              <a:rPr lang="zh-CN" altLang="en-US" dirty="0">
                <a:solidFill>
                  <a:srgbClr val="4F4F4F"/>
                </a:solidFill>
                <a:latin typeface="-apple-system"/>
              </a:rPr>
              <a:t>阿里大神程立的一个关于分布式事务的文档，目前使用较多的分布式事务解决方案有几种：</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a:t>
            </a:r>
            <a:r>
              <a:rPr lang="en-US" altLang="zh-CN" b="1" dirty="0">
                <a:solidFill>
                  <a:srgbClr val="4F4F4F"/>
                </a:solidFill>
                <a:latin typeface="-apple-system"/>
              </a:rPr>
              <a:t>MQ</a:t>
            </a:r>
            <a:r>
              <a:rPr lang="zh-CN" altLang="en-US" b="1" dirty="0">
                <a:solidFill>
                  <a:srgbClr val="4F4F4F"/>
                </a:solidFill>
                <a:latin typeface="-apple-system"/>
              </a:rPr>
              <a:t>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TCC(</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zh-CN" altLang="en-US" b="1" i="0" dirty="0">
              <a:solidFill>
                <a:srgbClr val="4F4F4F"/>
              </a:solidFill>
              <a:effectLst/>
              <a:latin typeface="-apple-system"/>
            </a:endParaRPr>
          </a:p>
        </p:txBody>
      </p:sp>
    </p:spTree>
    <p:extLst>
      <p:ext uri="{BB962C8B-B14F-4D97-AF65-F5344CB8AC3E}">
        <p14:creationId xmlns:p14="http://schemas.microsoft.com/office/powerpoint/2010/main" val="42813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DBD21A-15DA-4129-AB45-7C4526235AEF}"/>
              </a:ext>
            </a:extLst>
          </p:cNvPr>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itchFamily="34" charset="-122"/>
                <a:ea typeface="微软雅黑"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zh-CN" altLang="en-US" sz="1600" b="0" i="0" dirty="0">
              <a:solidFill>
                <a:srgbClr val="4F4F4F"/>
              </a:solidFill>
              <a:effectLst/>
              <a:latin typeface="-apple-system"/>
            </a:endParaRPr>
          </a:p>
        </p:txBody>
      </p:sp>
      <p:pic>
        <p:nvPicPr>
          <p:cNvPr id="1026" name="Picture 2" descr="title">
            <a:extLst>
              <a:ext uri="{FF2B5EF4-FFF2-40B4-BE49-F238E27FC236}">
                <a16:creationId xmlns:a16="http://schemas.microsoft.com/office/drawing/2014/main" id="{8BF19340-6290-4A21-8888-C65C01578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E75FD7-1022-4F53-BCB3-D651DCA9DA03}"/>
              </a:ext>
            </a:extLst>
          </p:cNvPr>
          <p:cNvSpPr/>
          <p:nvPr/>
        </p:nvSpPr>
        <p:spPr>
          <a:xfrm>
            <a:off x="4133133" y="2455622"/>
            <a:ext cx="7643674" cy="3108543"/>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系统A收到确认应答后，则可以开始处理任务A；任务A处理完成后，向消息中间件发送Commit请求。该请求发送完成后，对系统A而言，该事务的处理过程就结束了，此时它可以处理别的任务了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a:extLst>
              <a:ext uri="{FF2B5EF4-FFF2-40B4-BE49-F238E27FC236}">
                <a16:creationId xmlns:a16="http://schemas.microsoft.com/office/drawing/2014/main" id="{13366B2C-376D-416A-B022-934EDFDFCB4B}"/>
              </a:ext>
            </a:extLst>
          </p:cNvPr>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extLst>
      <p:ext uri="{BB962C8B-B14F-4D97-AF65-F5344CB8AC3E}">
        <p14:creationId xmlns:p14="http://schemas.microsoft.com/office/powerpoint/2010/main" val="39972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a:extLst>
              <a:ext uri="{FF2B5EF4-FFF2-40B4-BE49-F238E27FC236}">
                <a16:creationId xmlns:a16="http://schemas.microsoft.com/office/drawing/2014/main" id="{FA3CE4FD-4C97-45A5-80FD-132EB7999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A573B0AC-1CF0-443B-A069-0FE6A3A483F0}"/>
              </a:ext>
            </a:extLst>
          </p:cNvPr>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a:extLst>
              <a:ext uri="{FF2B5EF4-FFF2-40B4-BE49-F238E27FC236}">
                <a16:creationId xmlns:a16="http://schemas.microsoft.com/office/drawing/2014/main" id="{35E0A37B-5C20-4531-B588-182A42881FA5}"/>
              </a:ext>
            </a:extLst>
          </p:cNvPr>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extLst>
      <p:ext uri="{BB962C8B-B14F-4D97-AF65-F5344CB8AC3E}">
        <p14:creationId xmlns:p14="http://schemas.microsoft.com/office/powerpoint/2010/main" val="873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7D097B-7CE1-4000-916A-EAF3223DD35A}"/>
              </a:ext>
            </a:extLst>
          </p:cNvPr>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p>
        </p:txBody>
      </p:sp>
      <p:pic>
        <p:nvPicPr>
          <p:cNvPr id="4098" name="Picture 2" descr="title">
            <a:extLst>
              <a:ext uri="{FF2B5EF4-FFF2-40B4-BE49-F238E27FC236}">
                <a16:creationId xmlns:a16="http://schemas.microsoft.com/office/drawing/2014/main" id="{8FD5186F-0E46-47AC-A8E9-B8B2452F8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1D1D162-890B-4185-8CC4-380497075C9B}"/>
              </a:ext>
            </a:extLst>
          </p:cNvPr>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extLst>
      <p:ext uri="{BB962C8B-B14F-4D97-AF65-F5344CB8AC3E}">
        <p14:creationId xmlns:p14="http://schemas.microsoft.com/office/powerpoint/2010/main" val="13069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C23EC1-D8A0-4153-9143-D403C492F0E3}"/>
              </a:ext>
            </a:extLst>
          </p:cNvPr>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p>
        </p:txBody>
      </p:sp>
      <p:pic>
        <p:nvPicPr>
          <p:cNvPr id="5122" name="Picture 2" descr="title">
            <a:extLst>
              <a:ext uri="{FF2B5EF4-FFF2-40B4-BE49-F238E27FC236}">
                <a16:creationId xmlns:a16="http://schemas.microsoft.com/office/drawing/2014/main" id="{56D1354C-027C-4F18-A22A-3B29B67D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a:extLst>
              <a:ext uri="{FF2B5EF4-FFF2-40B4-BE49-F238E27FC236}">
                <a16:creationId xmlns:a16="http://schemas.microsoft.com/office/drawing/2014/main" id="{0792D36F-8E1E-4FB3-9297-F92E45917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97D9BBB-B803-4161-87D3-E8C49A8B1BF1}"/>
              </a:ext>
            </a:extLst>
          </p:cNvPr>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a:extLst>
              <a:ext uri="{FF2B5EF4-FFF2-40B4-BE49-F238E27FC236}">
                <a16:creationId xmlns:a16="http://schemas.microsoft.com/office/drawing/2014/main" id="{AB9F9D87-0F4E-4540-9881-17A1D4BD55F1}"/>
              </a:ext>
            </a:extLst>
          </p:cNvPr>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提供回滚接口</a:t>
            </a:r>
            <a:r>
              <a:rPr lang="en-US" altLang="zh-CN" sz="1400" dirty="0"/>
              <a:t>)</a:t>
            </a:r>
            <a:endParaRPr lang="zh-CN" altLang="en-US" sz="1400" dirty="0"/>
          </a:p>
        </p:txBody>
      </p:sp>
    </p:spTree>
    <p:extLst>
      <p:ext uri="{BB962C8B-B14F-4D97-AF65-F5344CB8AC3E}">
        <p14:creationId xmlns:p14="http://schemas.microsoft.com/office/powerpoint/2010/main" val="122562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210295F-2E23-4A2D-8E58-6A222461CB89}"/>
              </a:ext>
            </a:extLst>
          </p:cNvPr>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p>
        </p:txBody>
      </p:sp>
      <p:sp>
        <p:nvSpPr>
          <p:cNvPr id="7" name="矩形 6">
            <a:extLst>
              <a:ext uri="{FF2B5EF4-FFF2-40B4-BE49-F238E27FC236}">
                <a16:creationId xmlns:a16="http://schemas.microsoft.com/office/drawing/2014/main" id="{0E767426-B7DA-469F-8E6B-200786054F37}"/>
              </a:ext>
            </a:extLst>
          </p:cNvPr>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Tree>
    <p:extLst>
      <p:ext uri="{BB962C8B-B14F-4D97-AF65-F5344CB8AC3E}">
        <p14:creationId xmlns:p14="http://schemas.microsoft.com/office/powerpoint/2010/main" val="207204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6C2B98-48FE-4ADE-B777-A9FD0926EB95}"/>
              </a:ext>
            </a:extLst>
          </p:cNvPr>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a:extLst>
              <a:ext uri="{FF2B5EF4-FFF2-40B4-BE49-F238E27FC236}">
                <a16:creationId xmlns:a16="http://schemas.microsoft.com/office/drawing/2014/main" id="{21457F7C-242E-42C1-8E82-43F24A9B0331}"/>
              </a:ext>
            </a:extLst>
          </p:cNvPr>
          <p:cNvSpPr/>
          <p:nvPr/>
        </p:nvSpPr>
        <p:spPr>
          <a:xfrm>
            <a:off x="187974" y="1296141"/>
            <a:ext cx="12187497" cy="523220"/>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，且被动方处理结果 不影响主动方的处理结果。</a:t>
            </a:r>
            <a:endParaRPr lang="en-US" altLang="zh-CN" sz="1400" dirty="0"/>
          </a:p>
          <a:p>
            <a:r>
              <a:rPr lang="en-US" altLang="zh-CN" sz="1400" dirty="0"/>
              <a:t> </a:t>
            </a:r>
            <a:r>
              <a:rPr lang="zh-CN" altLang="en-US" sz="1400" dirty="0"/>
              <a:t>典型的使用场景：如银行通知、商户通知等。</a:t>
            </a:r>
          </a:p>
        </p:txBody>
      </p:sp>
    </p:spTree>
    <p:extLst>
      <p:ext uri="{BB962C8B-B14F-4D97-AF65-F5344CB8AC3E}">
        <p14:creationId xmlns:p14="http://schemas.microsoft.com/office/powerpoint/2010/main" val="1087006531"/>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2988</TotalTime>
  <Words>3910</Words>
  <Application>Microsoft Office PowerPoint</Application>
  <PresentationFormat>宽屏</PresentationFormat>
  <Paragraphs>165</Paragraphs>
  <Slides>23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-apple-system</vt:lpstr>
      <vt:lpstr>Microsoft Yahei</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279</cp:revision>
  <dcterms:created xsi:type="dcterms:W3CDTF">2015-05-05T08:02:14Z</dcterms:created>
  <dcterms:modified xsi:type="dcterms:W3CDTF">2018-10-24T10:29:14Z</dcterms:modified>
</cp:coreProperties>
</file>