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6"/>
  </p:notesMasterIdLst>
  <p:sldIdLst>
    <p:sldId id="257" r:id="rId2"/>
    <p:sldId id="281" r:id="rId3"/>
    <p:sldId id="293" r:id="rId4"/>
    <p:sldId id="285" r:id="rId5"/>
    <p:sldId id="286" r:id="rId6"/>
    <p:sldId id="287" r:id="rId7"/>
    <p:sldId id="288" r:id="rId8"/>
    <p:sldId id="289" r:id="rId9"/>
    <p:sldId id="299" r:id="rId10"/>
    <p:sldId id="290" r:id="rId11"/>
    <p:sldId id="294" r:id="rId12"/>
    <p:sldId id="296" r:id="rId13"/>
    <p:sldId id="292" r:id="rId14"/>
    <p:sldId id="272" r:id="rId15"/>
    <p:sldId id="284" r:id="rId16"/>
    <p:sldId id="274" r:id="rId17"/>
    <p:sldId id="291" r:id="rId18"/>
    <p:sldId id="275" r:id="rId19"/>
    <p:sldId id="276" r:id="rId20"/>
    <p:sldId id="277" r:id="rId21"/>
    <p:sldId id="278" r:id="rId22"/>
    <p:sldId id="297" r:id="rId23"/>
    <p:sldId id="298" r:id="rId24"/>
    <p:sldId id="269" r:id="rId2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1F4E79"/>
    <a:srgbClr val="536587"/>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extLst>
      <p:ext uri="{BB962C8B-B14F-4D97-AF65-F5344CB8AC3E}">
        <p14:creationId xmlns:p14="http://schemas.microsoft.com/office/powerpoint/2010/main" val="145348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24</a:t>
            </a:fld>
            <a:endParaRPr lang="zh-CN" altLang="en-US"/>
          </a:p>
        </p:txBody>
      </p:sp>
    </p:spTree>
    <p:extLst>
      <p:ext uri="{BB962C8B-B14F-4D97-AF65-F5344CB8AC3E}">
        <p14:creationId xmlns:p14="http://schemas.microsoft.com/office/powerpoint/2010/main" val="767954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a:extLst>
              <a:ext uri="{FF2B5EF4-FFF2-40B4-BE49-F238E27FC236}">
                <a16:creationId xmlns:a16="http://schemas.microsoft.com/office/drawing/2014/main" id="{9FFDE8E3-0F3D-4A00-AAF4-A61570F8D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a:extLst>
              <a:ext uri="{FF2B5EF4-FFF2-40B4-BE49-F238E27FC236}">
                <a16:creationId xmlns:a16="http://schemas.microsoft.com/office/drawing/2014/main" id="{CB880EB1-88C3-4B94-9078-0CD9EE52D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13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a:extLst>
              <a:ext uri="{FF2B5EF4-FFF2-40B4-BE49-F238E27FC236}">
                <a16:creationId xmlns:a16="http://schemas.microsoft.com/office/drawing/2014/main" id="{0DBE1A43-628B-4AC2-88D7-3587267AA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3BB18E0B-0A32-4EC2-BE73-1133538DBEA8}"/>
              </a:ext>
            </a:extLst>
          </p:cNvPr>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D9CEDEEB-692C-451B-949B-CC9041DAAE13}"/>
              </a:ext>
            </a:extLst>
          </p:cNvPr>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a:extLst>
              <a:ext uri="{FF2B5EF4-FFF2-40B4-BE49-F238E27FC236}">
                <a16:creationId xmlns:a16="http://schemas.microsoft.com/office/drawing/2014/main" id="{9C4CD921-9752-4ECE-9D04-5A0C39BFE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a:extLst>
              <a:ext uri="{FF2B5EF4-FFF2-40B4-BE49-F238E27FC236}">
                <a16:creationId xmlns:a16="http://schemas.microsoft.com/office/drawing/2014/main" id="{FD410ACA-DC1D-4E6D-89E0-383C5A624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09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D62324D9-9CBC-4F0C-811B-7EF7E3A27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BC3E75E3-AA42-499B-AEE8-3DA29BD6AA69}"/>
              </a:ext>
            </a:extLst>
          </p:cNvPr>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3E876AC1-0536-46A3-83FF-39F0EB79879B}"/>
              </a:ext>
            </a:extLst>
          </p:cNvPr>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a:extLst>
              <a:ext uri="{FF2B5EF4-FFF2-40B4-BE49-F238E27FC236}">
                <a16:creationId xmlns:a16="http://schemas.microsoft.com/office/drawing/2014/main" id="{E1FD7F30-71EE-4127-B66C-1F27CD8B5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355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1E963D-914F-4BBC-B3F0-5E1B61F1B8ED}"/>
              </a:ext>
            </a:extLst>
          </p:cNvPr>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a:extLst>
              <a:ext uri="{FF2B5EF4-FFF2-40B4-BE49-F238E27FC236}">
                <a16:creationId xmlns:a16="http://schemas.microsoft.com/office/drawing/2014/main" id="{3BD8E947-A0AE-49AE-B97E-DF5F53574AFD}"/>
              </a:ext>
            </a:extLst>
          </p:cNvPr>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21BAFDB3-2580-4572-B3FF-CD4FEF2C1436}"/>
              </a:ext>
            </a:extLst>
          </p:cNvPr>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2" noProof="1" smtClean="0">
                <a:solidFill>
                  <a:schemeClr val="tx1">
                    <a:tint val="75000"/>
                  </a:schemeClr>
                </a:solidFill>
                <a:latin typeface="+mn-lt"/>
                <a:ea typeface="+mn-ea"/>
              </a:defRPr>
            </a:lvl1pPr>
          </a:lstStyle>
          <a:p>
            <a:fld id="{D997B5FA-0921-464F-AAE1-844C04324D75}" type="datetimeFigureOut">
              <a:rPr lang="zh-CN" altLang="en-US" smtClean="0"/>
              <a:t>2018/10/25</a:t>
            </a:fld>
            <a:endParaRPr lang="zh-CN" altLang="en-US"/>
          </a:p>
        </p:txBody>
      </p:sp>
      <p:sp>
        <p:nvSpPr>
          <p:cNvPr id="5" name="页脚占位符 4">
            <a:extLst>
              <a:ext uri="{FF2B5EF4-FFF2-40B4-BE49-F238E27FC236}">
                <a16:creationId xmlns:a16="http://schemas.microsoft.com/office/drawing/2014/main" id="{C4AA5A7E-3D43-48F1-824E-466DA10F274A}"/>
              </a:ext>
            </a:extLst>
          </p:cNvPr>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2" noProof="1">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0C4C54-B898-4C8A-83AE-E488F8EF7967}"/>
              </a:ext>
            </a:extLst>
          </p:cNvPr>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2"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57025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461" rtl="0" eaLnBrk="1" fontAlgn="base" hangingPunct="1">
        <a:lnSpc>
          <a:spcPct val="90000"/>
        </a:lnSpc>
        <a:spcBef>
          <a:spcPct val="0"/>
        </a:spcBef>
        <a:spcAft>
          <a:spcPct val="0"/>
        </a:spcAft>
        <a:defRPr sz="3289" kern="1200">
          <a:solidFill>
            <a:schemeClr val="tx1"/>
          </a:solidFill>
          <a:latin typeface="+mj-lt"/>
          <a:ea typeface="+mj-ea"/>
          <a:cs typeface="+mj-cs"/>
        </a:defRPr>
      </a:lvl1pPr>
      <a:lvl2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2pPr>
      <a:lvl3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3pPr>
      <a:lvl4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4pPr>
      <a:lvl5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5pPr>
      <a:lvl6pPr marL="485043"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6pPr>
      <a:lvl7pPr marL="970087"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7pPr>
      <a:lvl8pPr marL="1455130"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8pPr>
      <a:lvl9pPr marL="1940174"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9pPr>
    </p:titleStyle>
    <p:bodyStyle>
      <a:lvl1pPr marL="171786" indent="-171786" algn="l" defTabSz="685461" rtl="0" eaLnBrk="1" fontAlgn="base" hangingPunct="1">
        <a:lnSpc>
          <a:spcPct val="90000"/>
        </a:lnSpc>
        <a:spcBef>
          <a:spcPts val="743"/>
        </a:spcBef>
        <a:spcAft>
          <a:spcPct val="0"/>
        </a:spcAft>
        <a:buFont typeface="Arial" panose="020B0604020202020204" pitchFamily="34" charset="0"/>
        <a:buChar char="•"/>
        <a:defRPr sz="2016" kern="1200">
          <a:solidFill>
            <a:schemeClr val="tx1"/>
          </a:solidFill>
          <a:latin typeface="+mn-lt"/>
          <a:ea typeface="+mn-ea"/>
          <a:cs typeface="+mn-cs"/>
        </a:defRPr>
      </a:lvl1pPr>
      <a:lvl2pPr marL="513675" indent="-170103" algn="l" defTabSz="685461" rtl="0" eaLnBrk="1" fontAlgn="base" hangingPunct="1">
        <a:lnSpc>
          <a:spcPct val="90000"/>
        </a:lnSpc>
        <a:spcBef>
          <a:spcPct val="71000"/>
        </a:spcBef>
        <a:spcAft>
          <a:spcPct val="0"/>
        </a:spcAft>
        <a:buFont typeface="Arial" panose="020B0604020202020204" pitchFamily="34" charset="0"/>
        <a:buChar char="•"/>
        <a:defRPr sz="1697" kern="1200">
          <a:solidFill>
            <a:schemeClr val="tx1"/>
          </a:solidFill>
          <a:latin typeface="+mn-lt"/>
          <a:ea typeface="+mn-ea"/>
          <a:cs typeface="+mn-cs"/>
        </a:defRPr>
      </a:lvl2pPr>
      <a:lvl3pPr marL="857248" indent="-170103" algn="l" defTabSz="685461"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9135" indent="-170103" algn="l" defTabSz="685461" rtl="0" eaLnBrk="1" fontAlgn="base" hangingPunct="1">
        <a:lnSpc>
          <a:spcPct val="90000"/>
        </a:lnSpc>
        <a:spcBef>
          <a:spcPct val="71000"/>
        </a:spcBef>
        <a:spcAft>
          <a:spcPct val="0"/>
        </a:spcAft>
        <a:buFont typeface="Arial" panose="020B0604020202020204" pitchFamily="34" charset="0"/>
        <a:buChar char="•"/>
        <a:defRPr sz="1273" kern="1200">
          <a:solidFill>
            <a:schemeClr val="tx1"/>
          </a:solidFill>
          <a:latin typeface="+mn-lt"/>
          <a:ea typeface="+mn-ea"/>
          <a:cs typeface="+mn-cs"/>
        </a:defRPr>
      </a:lvl4pPr>
      <a:lvl5pPr marL="1542708" indent="-170103" algn="l" defTabSz="685461" rtl="0" eaLnBrk="1" fontAlgn="base" hangingPunct="1">
        <a:lnSpc>
          <a:spcPct val="90000"/>
        </a:lnSpc>
        <a:spcBef>
          <a:spcPct val="71000"/>
        </a:spcBef>
        <a:spcAft>
          <a:spcPct val="0"/>
        </a:spcAft>
        <a:buFont typeface="Arial" panose="020B0604020202020204" pitchFamily="34" charset="0"/>
        <a:buChar char="•"/>
        <a:defRPr sz="1273" kern="1200">
          <a:solidFill>
            <a:schemeClr val="tx1"/>
          </a:solidFill>
          <a:latin typeface="+mn-lt"/>
          <a:ea typeface="+mn-ea"/>
          <a:cs typeface="+mn-cs"/>
        </a:defRPr>
      </a:lvl5pPr>
      <a:lvl6pPr marL="1885607"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6pPr>
      <a:lvl7pPr marL="2228505"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7pPr>
      <a:lvl8pPr marL="2571404"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8pPr>
      <a:lvl9pPr marL="2914303"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9pPr>
    </p:bodyStyle>
    <p:otherStyle>
      <a:defPPr>
        <a:defRPr lang="zh-CN"/>
      </a:defPPr>
      <a:lvl1pPr marL="0" algn="l" defTabSz="685798" rtl="0" eaLnBrk="1" latinLnBrk="0" hangingPunct="1">
        <a:defRPr sz="1347" kern="1200">
          <a:solidFill>
            <a:schemeClr val="tx1"/>
          </a:solidFill>
          <a:latin typeface="+mn-lt"/>
          <a:ea typeface="+mn-ea"/>
          <a:cs typeface="+mn-cs"/>
        </a:defRPr>
      </a:lvl1pPr>
      <a:lvl2pPr marL="342899" algn="l" defTabSz="685798" rtl="0" eaLnBrk="1" latinLnBrk="0" hangingPunct="1">
        <a:defRPr sz="1347" kern="1200">
          <a:solidFill>
            <a:schemeClr val="tx1"/>
          </a:solidFill>
          <a:latin typeface="+mn-lt"/>
          <a:ea typeface="+mn-ea"/>
          <a:cs typeface="+mn-cs"/>
        </a:defRPr>
      </a:lvl2pPr>
      <a:lvl3pPr marL="685798" algn="l" defTabSz="685798" rtl="0" eaLnBrk="1" latinLnBrk="0" hangingPunct="1">
        <a:defRPr sz="1347" kern="1200">
          <a:solidFill>
            <a:schemeClr val="tx1"/>
          </a:solidFill>
          <a:latin typeface="+mn-lt"/>
          <a:ea typeface="+mn-ea"/>
          <a:cs typeface="+mn-cs"/>
        </a:defRPr>
      </a:lvl3pPr>
      <a:lvl4pPr marL="1028696" algn="l" defTabSz="685798" rtl="0" eaLnBrk="1" latinLnBrk="0" hangingPunct="1">
        <a:defRPr sz="1347" kern="1200">
          <a:solidFill>
            <a:schemeClr val="tx1"/>
          </a:solidFill>
          <a:latin typeface="+mn-lt"/>
          <a:ea typeface="+mn-ea"/>
          <a:cs typeface="+mn-cs"/>
        </a:defRPr>
      </a:lvl4pPr>
      <a:lvl5pPr marL="1371595" algn="l" defTabSz="685798" rtl="0" eaLnBrk="1" latinLnBrk="0" hangingPunct="1">
        <a:defRPr sz="1347" kern="1200">
          <a:solidFill>
            <a:schemeClr val="tx1"/>
          </a:solidFill>
          <a:latin typeface="+mn-lt"/>
          <a:ea typeface="+mn-ea"/>
          <a:cs typeface="+mn-cs"/>
        </a:defRPr>
      </a:lvl5pPr>
      <a:lvl6pPr marL="1714494" algn="l" defTabSz="685798" rtl="0" eaLnBrk="1" latinLnBrk="0" hangingPunct="1">
        <a:defRPr sz="1347" kern="1200">
          <a:solidFill>
            <a:schemeClr val="tx1"/>
          </a:solidFill>
          <a:latin typeface="+mn-lt"/>
          <a:ea typeface="+mn-ea"/>
          <a:cs typeface="+mn-cs"/>
        </a:defRPr>
      </a:lvl6pPr>
      <a:lvl7pPr marL="2057393" algn="l" defTabSz="685798" rtl="0" eaLnBrk="1" latinLnBrk="0" hangingPunct="1">
        <a:defRPr sz="1347" kern="1200">
          <a:solidFill>
            <a:schemeClr val="tx1"/>
          </a:solidFill>
          <a:latin typeface="+mn-lt"/>
          <a:ea typeface="+mn-ea"/>
          <a:cs typeface="+mn-cs"/>
        </a:defRPr>
      </a:lvl7pPr>
      <a:lvl8pPr marL="2400292" algn="l" defTabSz="685798" rtl="0" eaLnBrk="1" latinLnBrk="0" hangingPunct="1">
        <a:defRPr sz="1347" kern="1200">
          <a:solidFill>
            <a:schemeClr val="tx1"/>
          </a:solidFill>
          <a:latin typeface="+mn-lt"/>
          <a:ea typeface="+mn-ea"/>
          <a:cs typeface="+mn-cs"/>
        </a:defRPr>
      </a:lvl8pPr>
      <a:lvl9pPr marL="2743190" algn="l" defTabSz="685798" rtl="0" eaLnBrk="1" latinLnBrk="0" hangingPunct="1">
        <a:defRPr sz="13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B5F957-045C-4EF9-918D-79059E8CDAD6}"/>
              </a:ext>
            </a:extLst>
          </p:cNvPr>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7474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6C2B98-48FE-4ADE-B777-A9FD0926EB95}"/>
              </a:ext>
            </a:extLst>
          </p:cNvPr>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a:extLst>
              <a:ext uri="{FF2B5EF4-FFF2-40B4-BE49-F238E27FC236}">
                <a16:creationId xmlns:a16="http://schemas.microsoft.com/office/drawing/2014/main" id="{21457F7C-242E-42C1-8E82-43F24A9B0331}"/>
              </a:ext>
            </a:extLst>
          </p:cNvPr>
          <p:cNvSpPr/>
          <p:nvPr/>
        </p:nvSpPr>
        <p:spPr>
          <a:xfrm>
            <a:off x="187974" y="1296141"/>
            <a:ext cx="12187497" cy="3108543"/>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主动方和被动方是通过消息来沟通的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dirty="0"/>
              <a:t>主动方提供校对查询接口给被动方按需校对查询失败的消息，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p>
        </p:txBody>
      </p:sp>
      <p:sp>
        <p:nvSpPr>
          <p:cNvPr id="4" name="矩形 3">
            <a:extLst>
              <a:ext uri="{FF2B5EF4-FFF2-40B4-BE49-F238E27FC236}">
                <a16:creationId xmlns:a16="http://schemas.microsoft.com/office/drawing/2014/main" id="{0E5143EB-30CB-489F-AABC-0FA56B0D7479}"/>
              </a:ext>
            </a:extLst>
          </p:cNvPr>
          <p:cNvSpPr/>
          <p:nvPr/>
        </p:nvSpPr>
        <p:spPr>
          <a:xfrm>
            <a:off x="-4503" y="4856085"/>
            <a:ext cx="12192000" cy="954107"/>
          </a:xfrm>
          <a:prstGeom prst="rect">
            <a:avLst/>
          </a:prstGeom>
        </p:spPr>
        <p:txBody>
          <a:bodyPr wrap="square">
            <a:spAutoFit/>
          </a:bodyPr>
          <a:lstStyle/>
          <a:p>
            <a:r>
              <a:rPr lang="zh-CN" altLang="en-US" sz="1400" dirty="0">
                <a:solidFill>
                  <a:srgbClr val="2F353B"/>
                </a:solidFill>
                <a:latin typeface="Open Sans"/>
              </a:rPr>
              <a:t>最大努力通知方案主要是由两部分构成</a:t>
            </a:r>
            <a:endParaRPr lang="en-US" altLang="zh-CN" sz="1400" dirty="0">
              <a:solidFill>
                <a:srgbClr val="2F353B"/>
              </a:solidFill>
              <a:latin typeface="Open Sans"/>
            </a:endParaRPr>
          </a:p>
          <a:p>
            <a:r>
              <a:rPr lang="zh-CN" altLang="en-US" sz="1400" dirty="0">
                <a:solidFill>
                  <a:srgbClr val="2F353B"/>
                </a:solidFill>
                <a:latin typeface="Open Sans"/>
              </a:rPr>
              <a:t>   1.实时消息服务（MQ）：接收主动方发送的MQ消息。</a:t>
            </a:r>
            <a:endParaRPr lang="en-US" altLang="zh-CN" sz="1400" dirty="0">
              <a:solidFill>
                <a:srgbClr val="2F353B"/>
              </a:solidFill>
              <a:latin typeface="Open Sans"/>
            </a:endParaRPr>
          </a:p>
          <a:p>
            <a:r>
              <a:rPr lang="zh-CN" altLang="en-US" sz="1400" dirty="0">
                <a:solidFill>
                  <a:srgbClr val="2F353B"/>
                </a:solidFill>
                <a:latin typeface="Open Sans"/>
              </a:rPr>
              <a:t>   2.通知服务子系统：监听MQ消息，当收到消息后，向被动方发送通知，同时生成通知记录。如果没有接收到被动方的返回消息，就根据通知记录进行重复通知。</a:t>
            </a:r>
          </a:p>
        </p:txBody>
      </p:sp>
    </p:spTree>
    <p:extLst>
      <p:ext uri="{BB962C8B-B14F-4D97-AF65-F5344CB8AC3E}">
        <p14:creationId xmlns:p14="http://schemas.microsoft.com/office/powerpoint/2010/main" val="108700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a:extLst>
              <a:ext uri="{FF2B5EF4-FFF2-40B4-BE49-F238E27FC236}">
                <a16:creationId xmlns:a16="http://schemas.microsoft.com/office/drawing/2014/main" id="{4926587E-EFDC-4181-BBAB-1B16AF92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9" y="154102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3C064AA-D001-4006-AA5C-EB751F6FD83C}"/>
              </a:ext>
            </a:extLst>
          </p:cNvPr>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上游系统向消息中间件发送消息失败</a:t>
            </a:r>
          </a:p>
          <a:p>
            <a:pPr>
              <a:buFont typeface="+mj-lt"/>
              <a:buAutoNum type="arabicPeriod"/>
            </a:pPr>
            <a:r>
              <a:rPr lang="zh-CN" altLang="en-US" sz="1600" dirty="0">
                <a:latin typeface="-apple-system"/>
              </a:rPr>
              <a:t>消息中间件向下游系统投递消息失败</a:t>
            </a:r>
          </a:p>
        </p:txBody>
      </p:sp>
      <p:sp>
        <p:nvSpPr>
          <p:cNvPr id="6" name="矩形 5">
            <a:extLst>
              <a:ext uri="{FF2B5EF4-FFF2-40B4-BE49-F238E27FC236}">
                <a16:creationId xmlns:a16="http://schemas.microsoft.com/office/drawing/2014/main" id="{1BA1C852-67D7-4D2E-91F5-D914571E67B6}"/>
              </a:ext>
            </a:extLst>
          </p:cNvPr>
          <p:cNvSpPr/>
          <p:nvPr/>
        </p:nvSpPr>
        <p:spPr>
          <a:xfrm>
            <a:off x="118369" y="4453850"/>
            <a:ext cx="6096000" cy="2031325"/>
          </a:xfrm>
          <a:prstGeom prst="rect">
            <a:avLst/>
          </a:prstGeom>
        </p:spPr>
        <p:txBody>
          <a:bodyPr>
            <a:spAutoFit/>
          </a:bodyPr>
          <a:lstStyle/>
          <a:p>
            <a:r>
              <a:rPr lang="zh-CN" altLang="en-US" sz="1400" dirty="0"/>
              <a:t>对于第二种情况，消息中间件具有重试机制，我们可以在消息中间件中设置消息的重试次数和重试时间间隔，对于网络不稳定导致的消息投递失败的情况，往往重试几次后消息便可以成功投递，如果超过了重试的上限仍然投递失败，那么消息中间件不再投递该消息，而是记录在失败消息表中，消息中间件需要提供失败消息的查询接口，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a:extLst>
              <a:ext uri="{FF2B5EF4-FFF2-40B4-BE49-F238E27FC236}">
                <a16:creationId xmlns:a16="http://schemas.microsoft.com/office/drawing/2014/main" id="{3FEF1CAD-CF62-4B8C-988C-04315123C5A8}"/>
              </a:ext>
            </a:extLst>
          </p:cNvPr>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5" name="矩形 4">
            <a:extLst>
              <a:ext uri="{FF2B5EF4-FFF2-40B4-BE49-F238E27FC236}">
                <a16:creationId xmlns:a16="http://schemas.microsoft.com/office/drawing/2014/main" id="{1935D975-5190-4F1C-95BB-C713072ADF09}"/>
              </a:ext>
            </a:extLst>
          </p:cNvPr>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最大努力通知解决方案实际是上是对不支持事务型消息的消息中间件要想实现分布式事务的一种补充。它能够通过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a:t>
            </a:r>
            <a:endParaRPr lang="zh-CN" altLang="en-US" sz="1600" dirty="0"/>
          </a:p>
        </p:txBody>
      </p:sp>
    </p:spTree>
    <p:extLst>
      <p:ext uri="{BB962C8B-B14F-4D97-AF65-F5344CB8AC3E}">
        <p14:creationId xmlns:p14="http://schemas.microsoft.com/office/powerpoint/2010/main" val="216093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8015D0-7F4E-44C2-814C-55B32CCCEF87}"/>
              </a:ext>
            </a:extLst>
          </p:cNvPr>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a:extLst>
              <a:ext uri="{FF2B5EF4-FFF2-40B4-BE49-F238E27FC236}">
                <a16:creationId xmlns:a16="http://schemas.microsoft.com/office/drawing/2014/main" id="{658AF382-BC18-4840-9202-130CF0C2CF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3FB5FFE-A948-49E2-A136-3EDF157C88A5}"/>
              </a:ext>
            </a:extLst>
          </p:cNvPr>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、短信平台调用外部短信发送供应商的接口，发送短信。外部供应商的接口也是异步将短信发送到用户手机上，因此这个接口调用后，立即返回，进入第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、供应商异步通知短信平台短信发送结果。而通知可能失败，因此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次，如果都失败了的话，那么短信平台将不知道短信到底有没有成功发送。因此短信发送供应商需要提供一个查询接口，以方便短信平台驱动的去查询，进行定期校对。</a:t>
            </a:r>
          </a:p>
          <a:p>
            <a:br>
              <a:rPr lang="zh-CN" altLang="en-US" dirty="0"/>
            </a:br>
            <a:endParaRPr lang="zh-CN" altLang="en-US" dirty="0"/>
          </a:p>
        </p:txBody>
      </p:sp>
    </p:spTree>
    <p:extLst>
      <p:ext uri="{BB962C8B-B14F-4D97-AF65-F5344CB8AC3E}">
        <p14:creationId xmlns:p14="http://schemas.microsoft.com/office/powerpoint/2010/main" val="136043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5EC839-E54C-4731-9180-C1CDD06452C9}"/>
              </a:ext>
            </a:extLst>
          </p:cNvPr>
          <p:cNvSpPr/>
          <p:nvPr/>
        </p:nvSpPr>
        <p:spPr>
          <a:xfrm>
            <a:off x="98660" y="701901"/>
            <a:ext cx="5693866" cy="497444"/>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itchFamily="34" charset="-122"/>
                <a:ea typeface="微软雅黑" pitchFamily="34" charset="-122"/>
              </a:rPr>
              <a:t>两阶段和三阶段提交协议（</a:t>
            </a:r>
            <a:r>
              <a:rPr lang="en-US" altLang="zh-CN" b="1" dirty="0">
                <a:solidFill>
                  <a:schemeClr val="accent5">
                    <a:lumMod val="50000"/>
                  </a:schemeClr>
                </a:solidFill>
                <a:latin typeface="微软雅黑" pitchFamily="34" charset="-122"/>
                <a:ea typeface="微软雅黑" pitchFamily="34" charset="-122"/>
              </a:rPr>
              <a:t>TCC </a:t>
            </a:r>
            <a:r>
              <a:rPr lang="zh-CN" altLang="en-US" b="1" dirty="0"/>
              <a:t>两阶段型补偿型</a:t>
            </a:r>
            <a:r>
              <a:rPr lang="zh-CN" altLang="en-US" b="1" dirty="0">
                <a:solidFill>
                  <a:schemeClr val="accent5">
                    <a:lumMod val="50000"/>
                  </a:schemeClr>
                </a:solidFill>
                <a:latin typeface="微软雅黑" pitchFamily="34" charset="-122"/>
                <a:ea typeface="微软雅黑"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B7A5C7F-D5B4-4F07-877E-CD7267DA50D3}"/>
              </a:ext>
            </a:extLst>
          </p:cNvPr>
          <p:cNvSpPr/>
          <p:nvPr/>
        </p:nvSpPr>
        <p:spPr>
          <a:xfrm>
            <a:off x="31307" y="1285937"/>
            <a:ext cx="1316386"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p>
        </p:txBody>
      </p:sp>
      <p:sp>
        <p:nvSpPr>
          <p:cNvPr id="4" name="矩形 3">
            <a:extLst>
              <a:ext uri="{FF2B5EF4-FFF2-40B4-BE49-F238E27FC236}">
                <a16:creationId xmlns:a16="http://schemas.microsoft.com/office/drawing/2014/main" id="{8E537E98-F35A-4A3C-B2CD-62910E08245E}"/>
              </a:ext>
            </a:extLst>
          </p:cNvPr>
          <p:cNvSpPr/>
          <p:nvPr/>
        </p:nvSpPr>
        <p:spPr>
          <a:xfrm>
            <a:off x="98660" y="2497096"/>
            <a:ext cx="12093340" cy="461665"/>
          </a:xfrm>
          <a:prstGeom prst="rect">
            <a:avLst/>
          </a:prstGeom>
        </p:spPr>
        <p:txBody>
          <a:bodyPr wrap="square">
            <a:spAutoFit/>
          </a:bodyPr>
          <a:lstStyle/>
          <a:p>
            <a:r>
              <a:rPr lang="en-US" altLang="zh-CN" sz="1200" dirty="0"/>
              <a:t>XA </a:t>
            </a:r>
            <a:r>
              <a:rPr lang="zh-CN" altLang="en-US" sz="1200" dirty="0"/>
              <a:t>就是 </a:t>
            </a:r>
            <a:r>
              <a:rPr lang="en-US" altLang="zh-CN" sz="1200" dirty="0"/>
              <a:t>X/Open DTP </a:t>
            </a:r>
            <a:r>
              <a:rPr lang="zh-CN" altLang="en-US" sz="1200" dirty="0"/>
              <a:t>定义的</a:t>
            </a:r>
            <a:r>
              <a:rPr lang="zh-CN" altLang="en-US" sz="1200" b="1" dirty="0"/>
              <a:t>交易中间件</a:t>
            </a:r>
            <a:r>
              <a:rPr lang="zh-CN" altLang="en-US" sz="1200" dirty="0"/>
              <a:t>与数据库之间的接口规范（即接口函数），交易中间件用它来通知数据库事务的开始、结束以及提交、回滚等。 </a:t>
            </a:r>
            <a:r>
              <a:rPr lang="en-US" altLang="zh-CN" sz="1200" dirty="0"/>
              <a:t>XA </a:t>
            </a:r>
            <a:r>
              <a:rPr lang="zh-CN" altLang="en-US" sz="1200" dirty="0"/>
              <a:t>接口函数由数据库厂商提供</a:t>
            </a:r>
          </a:p>
        </p:txBody>
      </p:sp>
      <p:sp>
        <p:nvSpPr>
          <p:cNvPr id="5" name="矩形 4">
            <a:extLst>
              <a:ext uri="{FF2B5EF4-FFF2-40B4-BE49-F238E27FC236}">
                <a16:creationId xmlns:a16="http://schemas.microsoft.com/office/drawing/2014/main" id="{CA354DE7-357A-4E34-95CE-1D00A349F152}"/>
              </a:ext>
            </a:extLst>
          </p:cNvPr>
          <p:cNvSpPr/>
          <p:nvPr/>
        </p:nvSpPr>
        <p:spPr>
          <a:xfrm>
            <a:off x="421654" y="3111857"/>
            <a:ext cx="11474424" cy="936360"/>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a:extLst>
              <a:ext uri="{FF2B5EF4-FFF2-40B4-BE49-F238E27FC236}">
                <a16:creationId xmlns:a16="http://schemas.microsoft.com/office/drawing/2014/main" id="{D13AA7E7-96F4-4190-929D-BB2B67138BAB}"/>
              </a:ext>
            </a:extLst>
          </p:cNvPr>
          <p:cNvSpPr/>
          <p:nvPr/>
        </p:nvSpPr>
        <p:spPr>
          <a:xfrm>
            <a:off x="98660" y="1778971"/>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a:extLst>
              <a:ext uri="{FF2B5EF4-FFF2-40B4-BE49-F238E27FC236}">
                <a16:creationId xmlns:a16="http://schemas.microsoft.com/office/drawing/2014/main" id="{AF9A7FA6-FAC7-4B80-AE5F-DC7976D2C1B4}"/>
              </a:ext>
            </a:extLst>
          </p:cNvPr>
          <p:cNvSpPr/>
          <p:nvPr/>
        </p:nvSpPr>
        <p:spPr>
          <a:xfrm>
            <a:off x="421654" y="3215221"/>
            <a:ext cx="11572077" cy="707886"/>
          </a:xfrm>
          <a:prstGeom prst="rect">
            <a:avLst/>
          </a:prstGeom>
        </p:spPr>
        <p:txBody>
          <a:bodyPr wrap="square">
            <a:spAutoFit/>
          </a:bodyPr>
          <a:lstStyle/>
          <a:p>
            <a:r>
              <a:rPr lang="zh-CN" altLang="en-US" sz="1000" dirty="0"/>
              <a:t>交易中间件也是基于消息的传输，也可支持同步和异步方式，属于一种较专用的中间件。是用来做联机事务处理平台软件</a:t>
            </a:r>
          </a:p>
          <a:p>
            <a:endParaRPr lang="zh-CN" altLang="en-US" sz="1000" dirty="0"/>
          </a:p>
          <a:p>
            <a:r>
              <a:rPr lang="zh-CN" altLang="en-US" sz="1000" dirty="0"/>
              <a:t>它是专门针对联机交易处理系统而设计的，联机交易处理系统需要处理大量并发进程，涉及到操作系统、文件系统、编程语言、数据通信、数据库系统、系统管理和应用软件，是一个相当艰巨的任务，但是可以通过采用一个交易中间件来简化</a:t>
            </a:r>
          </a:p>
        </p:txBody>
      </p:sp>
      <p:sp>
        <p:nvSpPr>
          <p:cNvPr id="9" name="矩形 8">
            <a:extLst>
              <a:ext uri="{FF2B5EF4-FFF2-40B4-BE49-F238E27FC236}">
                <a16:creationId xmlns:a16="http://schemas.microsoft.com/office/drawing/2014/main" id="{56A79651-7928-4A5F-B674-FA8008E46A29}"/>
              </a:ext>
            </a:extLst>
          </p:cNvPr>
          <p:cNvSpPr/>
          <p:nvPr/>
        </p:nvSpPr>
        <p:spPr>
          <a:xfrm>
            <a:off x="111692" y="4284963"/>
            <a:ext cx="11784386" cy="584775"/>
          </a:xfrm>
          <a:prstGeom prst="rect">
            <a:avLst/>
          </a:prstGeom>
        </p:spPr>
        <p:txBody>
          <a:bodyPr wrap="square">
            <a:spAutoFit/>
          </a:bodyPr>
          <a:lstStyle/>
          <a:p>
            <a:r>
              <a:rPr lang="en-US" altLang="zh-CN" sz="1600" dirty="0"/>
              <a:t>XA</a:t>
            </a:r>
            <a:r>
              <a:rPr lang="zh-CN" altLang="en-US" sz="1600" dirty="0"/>
              <a:t>接口是双向的系统接口，在事务管理器（</a:t>
            </a:r>
            <a:r>
              <a:rPr lang="en-US" altLang="zh-CN" sz="1600" dirty="0"/>
              <a:t>Transaction Manager</a:t>
            </a:r>
            <a:r>
              <a:rPr lang="zh-CN" altLang="en-US" sz="1600" dirty="0"/>
              <a:t>）以及一个或多个资源管理器（</a:t>
            </a:r>
            <a:r>
              <a:rPr lang="en-US" altLang="zh-CN" sz="1600" dirty="0"/>
              <a:t>Resource Manager</a:t>
            </a:r>
            <a:r>
              <a:rPr lang="zh-CN" altLang="en-US" sz="1600" dirty="0"/>
              <a:t>）之间形成通信桥梁。</a:t>
            </a:r>
          </a:p>
        </p:txBody>
      </p:sp>
    </p:spTree>
    <p:extLst>
      <p:ext uri="{BB962C8B-B14F-4D97-AF65-F5344CB8AC3E}">
        <p14:creationId xmlns:p14="http://schemas.microsoft.com/office/powerpoint/2010/main" val="1189957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90387D1-38B5-4F00-BE39-D967C7F1512E}"/>
              </a:ext>
            </a:extLst>
          </p:cNvPr>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a:extLst>
              <a:ext uri="{FF2B5EF4-FFF2-40B4-BE49-F238E27FC236}">
                <a16:creationId xmlns:a16="http://schemas.microsoft.com/office/drawing/2014/main" id="{7B997089-B633-4A4D-9145-25DBB4074037}"/>
              </a:ext>
            </a:extLst>
          </p:cNvPr>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a:extLst>
              <a:ext uri="{FF2B5EF4-FFF2-40B4-BE49-F238E27FC236}">
                <a16:creationId xmlns:a16="http://schemas.microsoft.com/office/drawing/2014/main" id="{D6309755-B34C-4B58-87D0-CE2455770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a:extLst>
              <a:ext uri="{FF2B5EF4-FFF2-40B4-BE49-F238E27FC236}">
                <a16:creationId xmlns:a16="http://schemas.microsoft.com/office/drawing/2014/main" id="{B57EC7E5-2553-4673-ABE0-738000A0F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DADA87D-B238-4EC8-B352-BD60FF4552E6}"/>
              </a:ext>
            </a:extLst>
          </p:cNvPr>
          <p:cNvSpPr/>
          <p:nvPr/>
        </p:nvSpPr>
        <p:spPr>
          <a:xfrm>
            <a:off x="3616" y="786900"/>
            <a:ext cx="5729127" cy="1077218"/>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就是根据这一思想衍生出来的。可以说二阶段提交其实就是实现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extLst>
      <p:ext uri="{BB962C8B-B14F-4D97-AF65-F5344CB8AC3E}">
        <p14:creationId xmlns:p14="http://schemas.microsoft.com/office/powerpoint/2010/main" val="3942270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9B21C9-E5EF-4EA0-A74A-6394275130B4}"/>
              </a:ext>
            </a:extLst>
          </p:cNvPr>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a:extLst>
              <a:ext uri="{FF2B5EF4-FFF2-40B4-BE49-F238E27FC236}">
                <a16:creationId xmlns:a16="http://schemas.microsoft.com/office/drawing/2014/main" id="{5E0A25FF-EC9A-4DAE-BEF8-4D19A8678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95D214D5-D278-42DD-A69C-21791981DFB5}"/>
              </a:ext>
            </a:extLst>
          </p:cNvPr>
          <p:cNvSpPr/>
          <p:nvPr/>
        </p:nvSpPr>
        <p:spPr>
          <a:xfrm>
            <a:off x="295923" y="548154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a:extLst>
              <a:ext uri="{FF2B5EF4-FFF2-40B4-BE49-F238E27FC236}">
                <a16:creationId xmlns:a16="http://schemas.microsoft.com/office/drawing/2014/main" id="{2BC05A69-F8D4-4E92-9EA6-67ED688CF49E}"/>
              </a:ext>
            </a:extLst>
          </p:cNvPr>
          <p:cNvSpPr/>
          <p:nvPr/>
        </p:nvSpPr>
        <p:spPr>
          <a:xfrm>
            <a:off x="3722585" y="2889227"/>
            <a:ext cx="3629520"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a:t>
            </a:r>
            <a:r>
              <a:rPr lang="en-US" altLang="zh-CN" sz="1000" dirty="0">
                <a:solidFill>
                  <a:srgbClr val="000000"/>
                </a:solidFill>
                <a:latin typeface="Verdana" panose="020B0604030504040204" pitchFamily="34" charset="0"/>
              </a:rPr>
              <a:t>client</a:t>
            </a:r>
            <a:r>
              <a:rPr lang="zh-CN" altLang="en-US" sz="1000" dirty="0">
                <a:solidFill>
                  <a:srgbClr val="000000"/>
                </a:solidFill>
                <a:latin typeface="Verdana" panose="020B0604030504040204" pitchFamily="34" charset="0"/>
              </a:rPr>
              <a:t>）发起一个开始请求   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a:extLst>
              <a:ext uri="{FF2B5EF4-FFF2-40B4-BE49-F238E27FC236}">
                <a16:creationId xmlns:a16="http://schemas.microsoft.com/office/drawing/2014/main" id="{517E3048-14D4-4B0D-B1B2-062868FD1152}"/>
              </a:ext>
            </a:extLst>
          </p:cNvPr>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6" name="矩形 5">
            <a:extLst>
              <a:ext uri="{FF2B5EF4-FFF2-40B4-BE49-F238E27FC236}">
                <a16:creationId xmlns:a16="http://schemas.microsoft.com/office/drawing/2014/main" id="{1EA5647F-5993-4CA4-A43F-851D0B831924}"/>
              </a:ext>
            </a:extLst>
          </p:cNvPr>
          <p:cNvSpPr/>
          <p:nvPr/>
        </p:nvSpPr>
        <p:spPr>
          <a:xfrm>
            <a:off x="363983" y="6134872"/>
            <a:ext cx="11665260" cy="400110"/>
          </a:xfrm>
          <a:prstGeom prst="rect">
            <a:avLst/>
          </a:prstGeom>
        </p:spPr>
        <p:txBody>
          <a:bodyPr wrap="square">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给</a:t>
            </a:r>
            <a:r>
              <a:rPr lang="en-US" altLang="zh-CN" sz="1000" dirty="0">
                <a:solidFill>
                  <a:srgbClr val="000000"/>
                </a:solidFill>
                <a:latin typeface="Verdana" panose="020B0604030504040204" pitchFamily="34" charset="0"/>
              </a:rPr>
              <a:t>A</a:t>
            </a:r>
            <a:r>
              <a:rPr lang="zh-CN" altLang="en-US" sz="1000" dirty="0">
                <a:solidFill>
                  <a:srgbClr val="000000"/>
                </a:solidFill>
                <a:latin typeface="Verdana" panose="020B0604030504040204" pitchFamily="34" charset="0"/>
              </a:rPr>
              <a:t>的</a:t>
            </a:r>
            <a:r>
              <a:rPr lang="en-US" altLang="zh-CN" sz="1000" dirty="0">
                <a:solidFill>
                  <a:srgbClr val="000000"/>
                </a:solidFill>
                <a:latin typeface="Verdana" panose="020B0604030504040204" pitchFamily="34" charset="0"/>
              </a:rPr>
              <a:t>prepare</a:t>
            </a:r>
            <a:r>
              <a:rPr lang="zh-CN" altLang="en-US" sz="1000" dirty="0">
                <a:solidFill>
                  <a:srgbClr val="000000"/>
                </a:solidFill>
                <a:latin typeface="Verdana" panose="020B0604030504040204" pitchFamily="34" charset="0"/>
              </a:rPr>
              <a:t>消息是通知支付宝数据库相应账目扣款</a:t>
            </a:r>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万，</a:t>
            </a:r>
            <a:r>
              <a:rPr lang="en-US" altLang="zh-CN" sz="1000" dirty="0">
                <a:solidFill>
                  <a:srgbClr val="000000"/>
                </a:solidFill>
                <a:latin typeface="Verdana" panose="020B0604030504040204" pitchFamily="34" charset="0"/>
              </a:rPr>
              <a:t>TC</a:t>
            </a:r>
            <a:r>
              <a:rPr lang="zh-CN" altLang="en-US" sz="1000" dirty="0">
                <a:solidFill>
                  <a:srgbClr val="000000"/>
                </a:solidFill>
                <a:latin typeface="Verdana" panose="020B0604030504040204" pitchFamily="34" charset="0"/>
              </a:rPr>
              <a:t>给</a:t>
            </a:r>
            <a:r>
              <a:rPr lang="en-US" altLang="zh-CN" sz="1000" dirty="0">
                <a:solidFill>
                  <a:srgbClr val="000000"/>
                </a:solidFill>
                <a:latin typeface="Verdana" panose="020B0604030504040204" pitchFamily="34" charset="0"/>
              </a:rPr>
              <a:t>B</a:t>
            </a:r>
            <a:r>
              <a:rPr lang="zh-CN" altLang="en-US" sz="1000" dirty="0">
                <a:solidFill>
                  <a:srgbClr val="000000"/>
                </a:solidFill>
                <a:latin typeface="Verdana" panose="020B0604030504040204" pitchFamily="34" charset="0"/>
              </a:rPr>
              <a:t>的</a:t>
            </a:r>
            <a:r>
              <a:rPr lang="en-US" altLang="zh-CN" sz="1000" dirty="0">
                <a:solidFill>
                  <a:srgbClr val="000000"/>
                </a:solidFill>
                <a:latin typeface="Verdana" panose="020B0604030504040204" pitchFamily="34" charset="0"/>
              </a:rPr>
              <a:t>prepare</a:t>
            </a:r>
            <a:r>
              <a:rPr lang="zh-CN" altLang="en-US" sz="1000" dirty="0">
                <a:solidFill>
                  <a:srgbClr val="000000"/>
                </a:solidFill>
                <a:latin typeface="Verdana" panose="020B0604030504040204" pitchFamily="34" charset="0"/>
              </a:rPr>
              <a:t>消息是通知余额宝数据库相应账目增加</a:t>
            </a:r>
            <a:r>
              <a:rPr lang="en-US" altLang="zh-CN" sz="1000" dirty="0">
                <a:solidFill>
                  <a:srgbClr val="000000"/>
                </a:solidFill>
                <a:latin typeface="Verdana" panose="020B0604030504040204" pitchFamily="34" charset="0"/>
              </a:rPr>
              <a:t>1w</a:t>
            </a:r>
            <a:r>
              <a:rPr lang="zh-CN" altLang="en-US" sz="1000" dirty="0">
                <a:solidFill>
                  <a:srgbClr val="000000"/>
                </a:solidFill>
                <a:latin typeface="Verdana" panose="020B0604030504040204" pitchFamily="34" charset="0"/>
              </a:rPr>
              <a:t>。为什么在执行任务前需要先写本地日志，主要是为了故障后恢复用，本地日志起到现实生活中凭证 的效果，如果没有本地日志（凭证），出问题容易死无对证；</a:t>
            </a:r>
            <a:endParaRPr lang="zh-CN" altLang="en-US" sz="1000" dirty="0"/>
          </a:p>
        </p:txBody>
      </p:sp>
      <p:sp>
        <p:nvSpPr>
          <p:cNvPr id="7" name="矩形 6">
            <a:extLst>
              <a:ext uri="{FF2B5EF4-FFF2-40B4-BE49-F238E27FC236}">
                <a16:creationId xmlns:a16="http://schemas.microsoft.com/office/drawing/2014/main" id="{53F1DEC7-6E96-4441-84A9-81AD97FE05EA}"/>
              </a:ext>
            </a:extLst>
          </p:cNvPr>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a:extLst>
              <a:ext uri="{FF2B5EF4-FFF2-40B4-BE49-F238E27FC236}">
                <a16:creationId xmlns:a16="http://schemas.microsoft.com/office/drawing/2014/main" id="{E1B2707F-FF86-49DB-8EEA-7B097C55BECA}"/>
              </a:ext>
            </a:extLst>
          </p:cNvPr>
          <p:cNvSpPr/>
          <p:nvPr/>
        </p:nvSpPr>
        <p:spPr>
          <a:xfrm>
            <a:off x="7484893" y="3801365"/>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a:extLst>
              <a:ext uri="{FF2B5EF4-FFF2-40B4-BE49-F238E27FC236}">
                <a16:creationId xmlns:a16="http://schemas.microsoft.com/office/drawing/2014/main" id="{5146A8E1-1432-4404-A897-EEDF54EF8001}"/>
              </a:ext>
            </a:extLst>
          </p:cNvPr>
          <p:cNvSpPr/>
          <p:nvPr/>
        </p:nvSpPr>
        <p:spPr>
          <a:xfrm>
            <a:off x="7645661" y="2151726"/>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把发送或接收到的消息先写到日志里，主要是为了故障后恢复用。如某一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extLst>
      <p:ext uri="{BB962C8B-B14F-4D97-AF65-F5344CB8AC3E}">
        <p14:creationId xmlns:p14="http://schemas.microsoft.com/office/powerpoint/2010/main" val="41146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570AB4D-CE9A-4936-848B-ED6D7F260869}"/>
              </a:ext>
            </a:extLst>
          </p:cNvPr>
          <p:cNvSpPr/>
          <p:nvPr/>
        </p:nvSpPr>
        <p:spPr>
          <a:xfrm>
            <a:off x="8925016" y="1351508"/>
            <a:ext cx="3006571" cy="1661993"/>
          </a:xfrm>
          <a:prstGeom prst="rect">
            <a:avLst/>
          </a:prstGeom>
        </p:spPr>
        <p:txBody>
          <a:bodyPr wrap="square">
            <a:spAutoFit/>
          </a:bodyPr>
          <a:lstStyle/>
          <a:p>
            <a:endParaRPr lang="en-US" altLang="zh-CN"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）两阶段提交涉及多次节点间的网络通信，通信时间太长！</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pPr latinLnBrk="1"/>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）事务时间相对于变长了，锁定的资源的时间也变长了，造成资源等待时间也增加好多！</a:t>
            </a:r>
          </a:p>
        </p:txBody>
      </p:sp>
      <p:sp>
        <p:nvSpPr>
          <p:cNvPr id="6" name="矩形 5">
            <a:extLst>
              <a:ext uri="{FF2B5EF4-FFF2-40B4-BE49-F238E27FC236}">
                <a16:creationId xmlns:a16="http://schemas.microsoft.com/office/drawing/2014/main" id="{0C0194AD-3E67-4FAD-97B3-A88AA589CE14}"/>
              </a:ext>
            </a:extLst>
          </p:cNvPr>
          <p:cNvSpPr/>
          <p:nvPr/>
        </p:nvSpPr>
        <p:spPr>
          <a:xfrm>
            <a:off x="494501" y="836641"/>
            <a:ext cx="8430515" cy="5970865"/>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dirty="0">
                <a:solidFill>
                  <a:srgbClr val="3D464D"/>
                </a:solidFill>
                <a:latin typeface="-apple-system"/>
              </a:rPr>
              <a:t>第一阶段，张老师作为“协调者”，给小强和小明（参与者、节点）发微信，组织他们俩明天</a:t>
            </a:r>
            <a:r>
              <a:rPr lang="en-US" altLang="zh-CN" dirty="0">
                <a:solidFill>
                  <a:srgbClr val="3D464D"/>
                </a:solidFill>
                <a:latin typeface="-apple-system"/>
              </a:rPr>
              <a:t>8</a:t>
            </a:r>
            <a:r>
              <a:rPr lang="zh-CN" altLang="en-US"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细心的读者会发现，这个过程中可能有很多问题的。如果小强没看手机，那么张老师会一直等着答复，小明可能在家里把爬山装备都准备好了却一直等着张老师确认信息。更严重的是，如果到明天</a:t>
            </a:r>
            <a:r>
              <a:rPr lang="en-US" altLang="zh-CN" dirty="0">
                <a:solidFill>
                  <a:srgbClr val="3D464D"/>
                </a:solidFill>
                <a:latin typeface="-apple-system"/>
              </a:rPr>
              <a:t>8</a:t>
            </a:r>
            <a:r>
              <a:rPr lang="zh-CN" altLang="en-US" dirty="0">
                <a:solidFill>
                  <a:srgbClr val="3D464D"/>
                </a:solidFill>
                <a:latin typeface="-apple-system"/>
              </a:rPr>
              <a:t>点小强还没有答复，那么就算“超时”了，那小明到底去还是不去集合爬山呢？ </a:t>
            </a:r>
          </a:p>
          <a:p>
            <a:br>
              <a:rPr lang="zh-CN" altLang="en-US" dirty="0">
                <a:solidFill>
                  <a:srgbClr val="3D464D"/>
                </a:solidFill>
                <a:latin typeface="-apple-system"/>
              </a:rPr>
            </a:br>
            <a:r>
              <a:rPr lang="en-US" altLang="zh-CN" sz="1200" dirty="0"/>
              <a:t>1</a:t>
            </a:r>
            <a:r>
              <a:rPr lang="zh-CN" altLang="en-US" sz="1200" dirty="0"/>
              <a:t>、</a:t>
            </a:r>
            <a:r>
              <a:rPr lang="zh-CN" altLang="en-US" sz="1200" b="1" dirty="0"/>
              <a:t>同步阻塞问题</a:t>
            </a:r>
            <a:r>
              <a:rPr lang="zh-CN" altLang="en-US" sz="1200" dirty="0"/>
              <a:t>。</a:t>
            </a:r>
            <a:r>
              <a:rPr lang="zh-CN" altLang="en-US" sz="1200" i="1" dirty="0"/>
              <a:t>执行过程中，所有参与节点都是事务阻塞型的</a:t>
            </a:r>
            <a:r>
              <a:rPr lang="zh-CN" altLang="en-US" sz="1200" dirty="0"/>
              <a:t>。</a:t>
            </a:r>
            <a:r>
              <a:rPr lang="zh-CN" altLang="en-US" sz="1200" i="1" dirty="0"/>
              <a:t>当参与者占有公共资源时</a:t>
            </a:r>
            <a:r>
              <a:rPr lang="zh-CN" altLang="en-US" sz="1200" dirty="0"/>
              <a:t>，其他第三方节点访问公共资源不得不处于阻塞状态。</a:t>
            </a:r>
            <a:endParaRPr lang="en-US" altLang="zh-CN" sz="1200" dirty="0"/>
          </a:p>
          <a:p>
            <a:endParaRPr lang="zh-CN" altLang="en-US" sz="1200" dirty="0"/>
          </a:p>
          <a:p>
            <a:r>
              <a:rPr lang="en-US" altLang="zh-CN" sz="1200" dirty="0"/>
              <a:t>2</a:t>
            </a:r>
            <a:r>
              <a:rPr lang="zh-CN" altLang="en-US" sz="1200" dirty="0"/>
              <a:t>、</a:t>
            </a:r>
            <a:r>
              <a:rPr lang="zh-CN" altLang="en-US" sz="1200" b="1" dirty="0"/>
              <a:t>单点故障</a:t>
            </a:r>
            <a:r>
              <a:rPr lang="zh-CN" altLang="en-US" sz="12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200" dirty="0"/>
          </a:p>
          <a:p>
            <a:endParaRPr lang="zh-CN" altLang="en-US" sz="1200" dirty="0"/>
          </a:p>
          <a:p>
            <a:r>
              <a:rPr lang="en-US" altLang="zh-CN" sz="1200" dirty="0"/>
              <a:t>3</a:t>
            </a:r>
            <a:r>
              <a:rPr lang="zh-CN" altLang="en-US" sz="1200" dirty="0"/>
              <a:t>、</a:t>
            </a:r>
            <a:r>
              <a:rPr lang="zh-CN" altLang="en-US" sz="1200" b="1" dirty="0"/>
              <a:t>数据不一致</a:t>
            </a:r>
            <a:r>
              <a:rPr lang="zh-CN" altLang="en-US" sz="1200" dirty="0"/>
              <a:t>。在二阶段提交的阶段二中，当协调者向参与者发送</a:t>
            </a:r>
            <a:r>
              <a:rPr lang="en-US" altLang="zh-CN" sz="1200" dirty="0"/>
              <a:t>commit</a:t>
            </a:r>
            <a:r>
              <a:rPr lang="zh-CN" altLang="en-US" sz="1200" dirty="0"/>
              <a:t>请求之后，发生了局部网络异常或者在发送</a:t>
            </a:r>
            <a:r>
              <a:rPr lang="en-US" altLang="zh-CN" sz="1200" dirty="0"/>
              <a:t>commit</a:t>
            </a:r>
            <a:r>
              <a:rPr lang="zh-CN" altLang="en-US" sz="1200" dirty="0"/>
              <a:t>请求过程中协调者发生了故障，这回导致只有一部分参与者接受到了</a:t>
            </a:r>
            <a:r>
              <a:rPr lang="en-US" altLang="zh-CN" sz="1200" dirty="0"/>
              <a:t>commit</a:t>
            </a:r>
            <a:r>
              <a:rPr lang="zh-CN" altLang="en-US" sz="1200" dirty="0"/>
              <a:t>请求。而在这部分参与者接到</a:t>
            </a:r>
            <a:r>
              <a:rPr lang="en-US" altLang="zh-CN" sz="1200" dirty="0"/>
              <a:t>commit</a:t>
            </a:r>
            <a:r>
              <a:rPr lang="zh-CN" altLang="en-US" sz="1200" dirty="0"/>
              <a:t>请求之后就会执行</a:t>
            </a:r>
            <a:r>
              <a:rPr lang="en-US" altLang="zh-CN" sz="1200" dirty="0"/>
              <a:t>commit</a:t>
            </a:r>
            <a:r>
              <a:rPr lang="zh-CN" altLang="en-US" sz="1200" dirty="0"/>
              <a:t>操作。但是其他部分未接到</a:t>
            </a:r>
            <a:r>
              <a:rPr lang="en-US" altLang="zh-CN" sz="1200" dirty="0"/>
              <a:t>commit</a:t>
            </a:r>
            <a:r>
              <a:rPr lang="zh-CN" altLang="en-US" sz="1200" dirty="0"/>
              <a:t>请求的机器则无法执行事务提交。于是整个分布式系统便出现了数据部一致性的现象。</a:t>
            </a:r>
            <a:endParaRPr lang="en-US" altLang="zh-CN" sz="1200" dirty="0"/>
          </a:p>
          <a:p>
            <a:endParaRPr lang="zh-CN" altLang="en-US" sz="1200" dirty="0"/>
          </a:p>
          <a:p>
            <a:r>
              <a:rPr lang="en-US" altLang="zh-CN" sz="1200" dirty="0"/>
              <a:t>4</a:t>
            </a:r>
            <a:r>
              <a:rPr lang="zh-CN" altLang="en-US" sz="1200" dirty="0"/>
              <a:t>、二阶段无法解决的问题：协调者再发出</a:t>
            </a:r>
            <a:r>
              <a:rPr lang="en-US" altLang="zh-CN" sz="1200" dirty="0"/>
              <a:t>commit</a:t>
            </a:r>
            <a:r>
              <a:rPr lang="zh-CN" altLang="en-US" sz="12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extLst>
      <p:ext uri="{BB962C8B-B14F-4D97-AF65-F5344CB8AC3E}">
        <p14:creationId xmlns:p14="http://schemas.microsoft.com/office/powerpoint/2010/main" val="80778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E605C16-AF25-459C-B27D-CDA8981F5B4B}"/>
              </a:ext>
            </a:extLst>
          </p:cNvPr>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a:extLst>
              <a:ext uri="{FF2B5EF4-FFF2-40B4-BE49-F238E27FC236}">
                <a16:creationId xmlns:a16="http://schemas.microsoft.com/office/drawing/2014/main" id="{1AD65B7A-9C8B-4BBF-9B9A-04A89791CB1B}"/>
              </a:ext>
            </a:extLst>
          </p:cNvPr>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由于二阶段提交存在着诸如同步阻塞、单点问题、脑裂等缺陷，所以，研究者们在二阶段提交的基础上做了改进，提出了三阶段提交。</a:t>
            </a:r>
            <a:endParaRPr lang="zh-CN" altLang="en-US" sz="1400" dirty="0"/>
          </a:p>
        </p:txBody>
      </p:sp>
      <p:sp>
        <p:nvSpPr>
          <p:cNvPr id="7" name="AutoShape 2" descr="3">
            <a:extLst>
              <a:ext uri="{FF2B5EF4-FFF2-40B4-BE49-F238E27FC236}">
                <a16:creationId xmlns:a16="http://schemas.microsoft.com/office/drawing/2014/main" id="{7C49E3C9-73C0-4334-A4AE-10D8B70D4F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9EE81DA4-E71E-4077-B4E5-DDD4436DE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516" y="1714714"/>
            <a:ext cx="3076190" cy="1714286"/>
          </a:xfrm>
          <a:prstGeom prst="rect">
            <a:avLst/>
          </a:prstGeom>
        </p:spPr>
      </p:pic>
      <p:sp>
        <p:nvSpPr>
          <p:cNvPr id="11" name="矩形 10">
            <a:extLst>
              <a:ext uri="{FF2B5EF4-FFF2-40B4-BE49-F238E27FC236}">
                <a16:creationId xmlns:a16="http://schemas.microsoft.com/office/drawing/2014/main" id="{985AFDFE-036D-4CBD-8C1F-6F5C4B85C8B9}"/>
              </a:ext>
            </a:extLst>
          </p:cNvPr>
          <p:cNvSpPr/>
          <p:nvPr/>
        </p:nvSpPr>
        <p:spPr>
          <a:xfrm>
            <a:off x="275208" y="3651246"/>
            <a:ext cx="4134465" cy="307777"/>
          </a:xfrm>
          <a:prstGeom prst="rect">
            <a:avLst/>
          </a:prstGeom>
        </p:spPr>
        <p:txBody>
          <a:bodyPr wrap="non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与两阶段提交不同的是，三阶段提交有两个改动点</a:t>
            </a:r>
          </a:p>
        </p:txBody>
      </p:sp>
      <p:pic>
        <p:nvPicPr>
          <p:cNvPr id="12" name="图片 11">
            <a:extLst>
              <a:ext uri="{FF2B5EF4-FFF2-40B4-BE49-F238E27FC236}">
                <a16:creationId xmlns:a16="http://schemas.microsoft.com/office/drawing/2014/main" id="{055EC3BC-8255-4FDA-BF1E-C3DA6730F2B1}"/>
              </a:ext>
            </a:extLst>
          </p:cNvPr>
          <p:cNvPicPr>
            <a:picLocks noChangeAspect="1"/>
          </p:cNvPicPr>
          <p:nvPr/>
        </p:nvPicPr>
        <p:blipFill>
          <a:blip r:embed="rId3"/>
          <a:stretch>
            <a:fillRect/>
          </a:stretch>
        </p:blipFill>
        <p:spPr>
          <a:xfrm>
            <a:off x="407729" y="3967890"/>
            <a:ext cx="6786186" cy="530023"/>
          </a:xfrm>
          <a:prstGeom prst="rect">
            <a:avLst/>
          </a:prstGeom>
        </p:spPr>
      </p:pic>
      <p:sp>
        <p:nvSpPr>
          <p:cNvPr id="14" name="矩形 13">
            <a:extLst>
              <a:ext uri="{FF2B5EF4-FFF2-40B4-BE49-F238E27FC236}">
                <a16:creationId xmlns:a16="http://schemas.microsoft.com/office/drawing/2014/main" id="{A11DF5F9-941B-4B61-AEDD-320370D66AAD}"/>
              </a:ext>
            </a:extLst>
          </p:cNvPr>
          <p:cNvSpPr/>
          <p:nvPr/>
        </p:nvSpPr>
        <p:spPr>
          <a:xfrm>
            <a:off x="275208" y="4497913"/>
            <a:ext cx="11780668" cy="738664"/>
          </a:xfrm>
          <a:prstGeom prst="rect">
            <a:avLst/>
          </a:prstGeom>
        </p:spPr>
        <p:txBody>
          <a:bodyPr wrap="square">
            <a:spAutoFit/>
          </a:bodyPr>
          <a:lstStyle/>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t>三阶段提交协议在协调者和参与者中都引入超时机制，并且把两阶段提交协议的第一个阶段拆分成了两步：</a:t>
            </a:r>
            <a:r>
              <a:rPr lang="zh-CN" altLang="en-US" sz="1400" b="1" dirty="0"/>
              <a:t>询问</a:t>
            </a:r>
            <a:r>
              <a:rPr lang="zh-CN" altLang="en-US" sz="1400" dirty="0"/>
              <a:t>，然后</a:t>
            </a:r>
            <a:r>
              <a:rPr lang="zh-CN" altLang="en-US" sz="1400" b="1" dirty="0"/>
              <a:t>再锁资源</a:t>
            </a:r>
            <a:r>
              <a:rPr lang="zh-CN" altLang="en-US" sz="1400" dirty="0"/>
              <a:t>，最后</a:t>
            </a:r>
            <a:r>
              <a:rPr lang="zh-CN" altLang="en-US" sz="1400" b="1" dirty="0"/>
              <a:t>真正提交</a:t>
            </a:r>
            <a:endParaRPr lang="en-US" altLang="zh-CN" sz="1400" b="1"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也就是说，除了引入超时机制之外，</a:t>
            </a:r>
            <a:r>
              <a:rPr lang="en-US" altLang="zh-CN" sz="1400" dirty="0">
                <a:solidFill>
                  <a:srgbClr val="555555"/>
                </a:solidFill>
                <a:latin typeface="Microsoft Yahei" panose="020B0503020204020204" pitchFamily="34" charset="-122"/>
                <a:ea typeface="Microsoft Yahei" panose="020B0503020204020204" pitchFamily="34" charset="-122"/>
              </a:rPr>
              <a:t>3PC</a:t>
            </a:r>
            <a:r>
              <a:rPr lang="zh-CN" altLang="en-US" sz="1400" dirty="0">
                <a:solidFill>
                  <a:srgbClr val="555555"/>
                </a:solidFill>
                <a:latin typeface="Microsoft Yahei" panose="020B0503020204020204" pitchFamily="34" charset="-122"/>
                <a:ea typeface="Microsoft Yahei" panose="020B0503020204020204" pitchFamily="34" charset="-122"/>
              </a:rPr>
              <a:t>把</a:t>
            </a:r>
            <a:r>
              <a:rPr lang="en-US" altLang="zh-CN" sz="1400" dirty="0">
                <a:solidFill>
                  <a:srgbClr val="555555"/>
                </a:solidFill>
                <a:latin typeface="Microsoft Yahei" panose="020B0503020204020204" pitchFamily="34" charset="-122"/>
                <a:ea typeface="Microsoft Yahei" panose="020B0503020204020204" pitchFamily="34" charset="-122"/>
              </a:rPr>
              <a:t>2PC</a:t>
            </a:r>
            <a:r>
              <a:rPr lang="zh-CN" altLang="en-US" sz="1400" dirty="0">
                <a:solidFill>
                  <a:srgbClr val="555555"/>
                </a:solidFill>
                <a:latin typeface="Microsoft Yahei" panose="020B0503020204020204" pitchFamily="34" charset="-122"/>
                <a:ea typeface="Microsoft Yahei" panose="020B0503020204020204" pitchFamily="34" charset="-122"/>
              </a:rPr>
              <a:t>的准备阶段再次一分为二，这样三阶段提交就有</a:t>
            </a:r>
            <a:r>
              <a:rPr lang="en-US" altLang="zh-CN" sz="1400" dirty="0" err="1">
                <a:solidFill>
                  <a:srgbClr val="555555"/>
                </a:solidFill>
                <a:latin typeface="Microsoft Yahei" panose="020B0503020204020204" pitchFamily="34" charset="-122"/>
                <a:ea typeface="Microsoft Yahei" panose="020B0503020204020204" pitchFamily="34" charset="-122"/>
              </a:rPr>
              <a:t>CanCommit</a:t>
            </a:r>
            <a:r>
              <a:rPr lang="zh-CN" altLang="en-US" sz="1400" dirty="0">
                <a:solidFill>
                  <a:srgbClr val="555555"/>
                </a:solidFill>
                <a:latin typeface="Microsoft Yahei" panose="020B0503020204020204" pitchFamily="34" charset="-122"/>
                <a:ea typeface="Microsoft Yahei" panose="020B0503020204020204" pitchFamily="34" charset="-122"/>
              </a:rPr>
              <a:t>、</a:t>
            </a:r>
            <a:r>
              <a:rPr lang="en-US" altLang="zh-CN" sz="1400" dirty="0" err="1">
                <a:solidFill>
                  <a:srgbClr val="555555"/>
                </a:solidFill>
                <a:latin typeface="Microsoft Yahei" panose="020B0503020204020204" pitchFamily="34" charset="-122"/>
                <a:ea typeface="Microsoft Yahei" panose="020B0503020204020204" pitchFamily="34" charset="-122"/>
              </a:rPr>
              <a:t>PreCommit</a:t>
            </a:r>
            <a:r>
              <a:rPr lang="zh-CN" altLang="en-US" sz="1400" dirty="0">
                <a:solidFill>
                  <a:srgbClr val="555555"/>
                </a:solidFill>
                <a:latin typeface="Microsoft Yahei" panose="020B0503020204020204" pitchFamily="34" charset="-122"/>
                <a:ea typeface="Microsoft Yahei" panose="020B0503020204020204" pitchFamily="34" charset="-122"/>
              </a:rPr>
              <a:t>、</a:t>
            </a:r>
            <a:r>
              <a:rPr lang="en-US" altLang="zh-CN" sz="1400" dirty="0" err="1">
                <a:solidFill>
                  <a:srgbClr val="555555"/>
                </a:solidFill>
                <a:latin typeface="Microsoft Yahei" panose="020B0503020204020204" pitchFamily="34" charset="-122"/>
                <a:ea typeface="Microsoft Yahei" panose="020B0503020204020204" pitchFamily="34" charset="-122"/>
              </a:rPr>
              <a:t>DoCommit</a:t>
            </a:r>
            <a:r>
              <a:rPr lang="zh-CN" altLang="en-US" sz="1400" dirty="0">
                <a:solidFill>
                  <a:srgbClr val="555555"/>
                </a:solidFill>
                <a:latin typeface="Microsoft Yahei" panose="020B0503020204020204" pitchFamily="34" charset="-122"/>
                <a:ea typeface="Microsoft Yahei" panose="020B0503020204020204" pitchFamily="34" charset="-122"/>
              </a:rPr>
              <a:t>三个阶段</a:t>
            </a:r>
          </a:p>
        </p:txBody>
      </p:sp>
      <p:pic>
        <p:nvPicPr>
          <p:cNvPr id="16" name="图片 15">
            <a:extLst>
              <a:ext uri="{FF2B5EF4-FFF2-40B4-BE49-F238E27FC236}">
                <a16:creationId xmlns:a16="http://schemas.microsoft.com/office/drawing/2014/main" id="{3D54AE2E-36C9-428F-9482-3539F4AFC751}"/>
              </a:ext>
            </a:extLst>
          </p:cNvPr>
          <p:cNvPicPr>
            <a:picLocks noChangeAspect="1"/>
          </p:cNvPicPr>
          <p:nvPr/>
        </p:nvPicPr>
        <p:blipFill>
          <a:blip r:embed="rId4"/>
          <a:stretch>
            <a:fillRect/>
          </a:stretch>
        </p:blipFill>
        <p:spPr>
          <a:xfrm>
            <a:off x="365299" y="5405656"/>
            <a:ext cx="8344623" cy="1028789"/>
          </a:xfrm>
          <a:prstGeom prst="rect">
            <a:avLst/>
          </a:prstGeom>
        </p:spPr>
      </p:pic>
      <p:sp>
        <p:nvSpPr>
          <p:cNvPr id="18" name="矩形 17">
            <a:extLst>
              <a:ext uri="{FF2B5EF4-FFF2-40B4-BE49-F238E27FC236}">
                <a16:creationId xmlns:a16="http://schemas.microsoft.com/office/drawing/2014/main" id="{21295ADF-9038-41E1-AC38-C3B2FFC0A66A}"/>
              </a:ext>
            </a:extLst>
          </p:cNvPr>
          <p:cNvSpPr/>
          <p:nvPr/>
        </p:nvSpPr>
        <p:spPr>
          <a:xfrm>
            <a:off x="8808914" y="3130039"/>
            <a:ext cx="2877711" cy="738664"/>
          </a:xfrm>
          <a:prstGeom prst="rect">
            <a:avLst/>
          </a:prstGeom>
        </p:spPr>
        <p:txBody>
          <a:bodyPr wrap="non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协调者和参与者中都引入超时机制</a:t>
            </a:r>
            <a:endParaRPr lang="en-US" altLang="zh-CN" sz="1400" dirty="0">
              <a:solidFill>
                <a:srgbClr val="555555"/>
              </a:solidFill>
              <a:latin typeface="Microsoft Yahei" panose="020B0503020204020204" pitchFamily="34" charset="-122"/>
              <a:ea typeface="Microsoft Yahei" panose="020B0503020204020204" pitchFamily="34" charset="-122"/>
            </a:endParaRPr>
          </a:p>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这是为了确保消息传递安全</a:t>
            </a:r>
            <a:endParaRPr lang="en-US" altLang="zh-CN" sz="14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0532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81FCE20-F4C8-429A-9396-6B618063C37C}"/>
              </a:ext>
            </a:extLst>
          </p:cNvPr>
          <p:cNvPicPr>
            <a:picLocks noChangeAspect="1"/>
          </p:cNvPicPr>
          <p:nvPr/>
        </p:nvPicPr>
        <p:blipFill>
          <a:blip r:embed="rId2"/>
          <a:stretch>
            <a:fillRect/>
          </a:stretch>
        </p:blipFill>
        <p:spPr>
          <a:xfrm>
            <a:off x="210297" y="856753"/>
            <a:ext cx="8207451" cy="2072820"/>
          </a:xfrm>
          <a:prstGeom prst="rect">
            <a:avLst/>
          </a:prstGeom>
        </p:spPr>
      </p:pic>
      <p:pic>
        <p:nvPicPr>
          <p:cNvPr id="8194" name="Picture 2" descr="åå¸å¼ä¸è´æ§ç®æ³2PCå3PC">
            <a:extLst>
              <a:ext uri="{FF2B5EF4-FFF2-40B4-BE49-F238E27FC236}">
                <a16:creationId xmlns:a16="http://schemas.microsoft.com/office/drawing/2014/main" id="{3AF3512A-DA14-4401-A016-56FB861EC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0" y="1005906"/>
            <a:ext cx="333375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88A843B-A5F2-47D8-8A61-FF23E6E8DC82}"/>
              </a:ext>
            </a:extLst>
          </p:cNvPr>
          <p:cNvSpPr/>
          <p:nvPr/>
        </p:nvSpPr>
        <p:spPr>
          <a:xfrm>
            <a:off x="210297" y="3105834"/>
            <a:ext cx="6096000" cy="1384995"/>
          </a:xfrm>
          <a:prstGeom prst="rect">
            <a:avLst/>
          </a:prstGeom>
        </p:spPr>
        <p:txBody>
          <a:bodyPr>
            <a:spAutoFit/>
          </a:bodyPr>
          <a:lstStyle/>
          <a:p>
            <a:r>
              <a:rPr lang="zh-CN" altLang="en-US" sz="1400" b="1" dirty="0">
                <a:solidFill>
                  <a:srgbClr val="555555"/>
                </a:solidFill>
                <a:latin typeface="Microsoft Yahei" panose="020B0503020204020204" pitchFamily="34" charset="-122"/>
                <a:ea typeface="Microsoft Yahei" panose="020B0503020204020204" pitchFamily="34" charset="-122"/>
              </a:rPr>
              <a:t>响应反馈</a:t>
            </a:r>
            <a:r>
              <a:rPr lang="zh-CN" altLang="en-US" sz="1400" dirty="0">
                <a:solidFill>
                  <a:srgbClr val="555555"/>
                </a:solidFill>
                <a:latin typeface="Microsoft Yahei" panose="020B0503020204020204" pitchFamily="34" charset="-122"/>
                <a:ea typeface="Microsoft Yahei" panose="020B0503020204020204" pitchFamily="34" charset="-122"/>
              </a:rPr>
              <a:t> 参与者接到</a:t>
            </a:r>
            <a:r>
              <a:rPr lang="en-US" altLang="zh-CN" sz="1400" dirty="0" err="1">
                <a:solidFill>
                  <a:srgbClr val="555555"/>
                </a:solidFill>
                <a:latin typeface="Microsoft Yahei" panose="020B0503020204020204" pitchFamily="34" charset="-122"/>
                <a:ea typeface="Microsoft Yahei" panose="020B0503020204020204" pitchFamily="34" charset="-122"/>
              </a:rPr>
              <a:t>CanCommit</a:t>
            </a:r>
            <a:r>
              <a:rPr lang="zh-CN" altLang="en-US" sz="1400" dirty="0">
                <a:solidFill>
                  <a:srgbClr val="555555"/>
                </a:solidFill>
                <a:latin typeface="Microsoft Yahei" panose="020B0503020204020204" pitchFamily="34" charset="-122"/>
                <a:ea typeface="Microsoft Yahei" panose="020B0503020204020204" pitchFamily="34" charset="-122"/>
              </a:rPr>
              <a:t>请求之后，正常情况下，如果其自身认为可以顺利执行事务，则返回</a:t>
            </a:r>
            <a:r>
              <a:rPr lang="en-US" altLang="zh-CN" sz="1400" dirty="0">
                <a:solidFill>
                  <a:srgbClr val="555555"/>
                </a:solidFill>
                <a:latin typeface="Microsoft Yahei" panose="020B0503020204020204" pitchFamily="34" charset="-122"/>
                <a:ea typeface="Microsoft Yahei" panose="020B0503020204020204" pitchFamily="34" charset="-122"/>
              </a:rPr>
              <a:t>Yes</a:t>
            </a:r>
            <a:r>
              <a:rPr lang="zh-CN" altLang="en-US" sz="1400" dirty="0">
                <a:solidFill>
                  <a:srgbClr val="555555"/>
                </a:solidFill>
                <a:latin typeface="Microsoft Yahei" panose="020B0503020204020204" pitchFamily="34" charset="-122"/>
                <a:ea typeface="Microsoft Yahei" panose="020B0503020204020204" pitchFamily="34" charset="-122"/>
              </a:rPr>
              <a:t>响应。</a:t>
            </a:r>
            <a:endParaRPr lang="en-US" altLang="zh-CN" sz="1400" dirty="0">
              <a:solidFill>
                <a:srgbClr val="555555"/>
              </a:solidFill>
              <a:latin typeface="Microsoft Yahei" panose="020B0503020204020204" pitchFamily="34" charset="-122"/>
              <a:ea typeface="Microsoft Yahei" panose="020B0503020204020204" pitchFamily="34" charset="-122"/>
            </a:endParaRPr>
          </a:p>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他这里是怎么判断自己可以顺利执行任务的？</a:t>
            </a:r>
          </a:p>
          <a:p>
            <a:endParaRPr lang="zh-CN" altLang="en-US"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猜想： 这里应该是看自己是否能够获取执行完事务的资源。</a:t>
            </a:r>
          </a:p>
        </p:txBody>
      </p:sp>
    </p:spTree>
    <p:extLst>
      <p:ext uri="{BB962C8B-B14F-4D97-AF65-F5344CB8AC3E}">
        <p14:creationId xmlns:p14="http://schemas.microsoft.com/office/powerpoint/2010/main" val="39418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72E728D-F954-4EBF-AA1D-E22C882742C4}"/>
              </a:ext>
            </a:extLst>
          </p:cNvPr>
          <p:cNvPicPr>
            <a:picLocks noChangeAspect="1"/>
          </p:cNvPicPr>
          <p:nvPr/>
        </p:nvPicPr>
        <p:blipFill>
          <a:blip r:embed="rId2"/>
          <a:stretch>
            <a:fillRect/>
          </a:stretch>
        </p:blipFill>
        <p:spPr>
          <a:xfrm>
            <a:off x="248480" y="842061"/>
            <a:ext cx="8161727" cy="4801016"/>
          </a:xfrm>
          <a:prstGeom prst="rect">
            <a:avLst/>
          </a:prstGeom>
        </p:spPr>
      </p:pic>
    </p:spTree>
    <p:extLst>
      <p:ext uri="{BB962C8B-B14F-4D97-AF65-F5344CB8AC3E}">
        <p14:creationId xmlns:p14="http://schemas.microsoft.com/office/powerpoint/2010/main" val="195580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AAE816-E1DD-49D0-8C4A-E969419FF947}"/>
              </a:ext>
            </a:extLst>
          </p:cNvPr>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的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a:extLst>
              <a:ext uri="{FF2B5EF4-FFF2-40B4-BE49-F238E27FC236}">
                <a16:creationId xmlns:a16="http://schemas.microsoft.com/office/drawing/2014/main" id="{51517E38-937E-47FA-9894-D63B55017B62}"/>
              </a:ext>
            </a:extLst>
          </p:cNvPr>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a:extLst>
              <a:ext uri="{FF2B5EF4-FFF2-40B4-BE49-F238E27FC236}">
                <a16:creationId xmlns:a16="http://schemas.microsoft.com/office/drawing/2014/main" id="{7501F623-E18C-4279-B43B-59A7CF712583}"/>
              </a:ext>
            </a:extLst>
          </p:cNvPr>
          <p:cNvSpPr/>
          <p:nvPr/>
        </p:nvSpPr>
        <p:spPr>
          <a:xfrm>
            <a:off x="408372" y="4630964"/>
            <a:ext cx="11514339" cy="1569660"/>
          </a:xfrm>
          <a:prstGeom prst="rect">
            <a:avLst/>
          </a:prstGeom>
        </p:spPr>
        <p:txBody>
          <a:bodyPr wrap="square">
            <a:spAutoFit/>
          </a:bodyPr>
          <a:lstStyle/>
          <a:p>
            <a:r>
              <a:rPr lang="zh-CN" altLang="en-US" sz="1600" i="1" dirty="0">
                <a:solidFill>
                  <a:srgbClr val="555555"/>
                </a:solidFill>
                <a:latin typeface="+mj-ea"/>
                <a:ea typeface="+mj-ea"/>
              </a:rPr>
              <a:t>在分布式系统中</a:t>
            </a:r>
            <a:r>
              <a:rPr lang="zh-CN" altLang="en-US" sz="1600" dirty="0">
                <a:solidFill>
                  <a:srgbClr val="555555"/>
                </a:solidFill>
                <a:latin typeface="+mj-ea"/>
                <a:ea typeface="+mj-ea"/>
              </a:rPr>
              <a:t>，各个节点之间在物理上相互独立，通过网络进行沟通和协调</a:t>
            </a:r>
            <a:r>
              <a:rPr lang="zh-CN" altLang="en-US" sz="1600" i="1" dirty="0">
                <a:solidFill>
                  <a:srgbClr val="555555"/>
                </a:solidFill>
                <a:latin typeface="+mj-ea"/>
                <a:ea typeface="+mj-ea"/>
              </a:rPr>
              <a:t>。由于存在事务机制，可以保证每个独立节点上的数据操作可以满足</a:t>
            </a:r>
            <a:r>
              <a:rPr lang="en-US" altLang="zh-CN" sz="1600" i="1" dirty="0">
                <a:solidFill>
                  <a:srgbClr val="555555"/>
                </a:solidFill>
                <a:latin typeface="+mj-ea"/>
                <a:ea typeface="+mj-ea"/>
              </a:rPr>
              <a:t>ACID</a:t>
            </a:r>
            <a:r>
              <a:rPr lang="zh-CN" altLang="en-US" sz="1600" dirty="0">
                <a:solidFill>
                  <a:srgbClr val="555555"/>
                </a:solidFill>
                <a:latin typeface="+mj-ea"/>
                <a:ea typeface="+mj-ea"/>
              </a:rPr>
              <a:t>。</a:t>
            </a:r>
            <a:r>
              <a:rPr lang="zh-CN" altLang="en-US" sz="1600" i="1" dirty="0">
                <a:solidFill>
                  <a:srgbClr val="555555"/>
                </a:solidFill>
                <a:latin typeface="+mj-ea"/>
                <a:ea typeface="+mj-ea"/>
              </a:rPr>
              <a:t>但是，相互独立的节点之间无法准确的知道其他节点中的事务执行情况</a:t>
            </a:r>
            <a:r>
              <a:rPr lang="zh-CN" altLang="en-US" sz="1600" dirty="0">
                <a:solidFill>
                  <a:srgbClr val="555555"/>
                </a:solidFill>
                <a:latin typeface="+mj-ea"/>
                <a:ea typeface="+mj-ea"/>
              </a:rPr>
              <a:t>。所以从理论上讲，两台机器理论上无法达到一致的状态。</a:t>
            </a:r>
            <a:r>
              <a:rPr lang="zh-CN" altLang="en-US" sz="1600" i="1" dirty="0">
                <a:solidFill>
                  <a:srgbClr val="555555"/>
                </a:solidFill>
                <a:latin typeface="+mj-ea"/>
                <a:ea typeface="+mj-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j-ea"/>
                <a:ea typeface="+mj-ea"/>
              </a:rPr>
              <a:t>。但是，一台机器在执行本地事务的时候无法知道其他机器中的本地事务的执行结果。所以他也就不知道本次事务到底应该</a:t>
            </a:r>
            <a:r>
              <a:rPr lang="en-US" altLang="zh-CN" sz="1600" dirty="0">
                <a:solidFill>
                  <a:srgbClr val="555555"/>
                </a:solidFill>
                <a:latin typeface="+mj-ea"/>
                <a:ea typeface="+mj-ea"/>
              </a:rPr>
              <a:t>commit</a:t>
            </a:r>
            <a:r>
              <a:rPr lang="zh-CN" altLang="en-US" sz="1600" dirty="0">
                <a:solidFill>
                  <a:srgbClr val="555555"/>
                </a:solidFill>
                <a:latin typeface="+mj-ea"/>
                <a:ea typeface="+mj-ea"/>
              </a:rPr>
              <a:t>还是 </a:t>
            </a:r>
            <a:r>
              <a:rPr lang="en-US" altLang="zh-CN" sz="1600" dirty="0" err="1">
                <a:solidFill>
                  <a:srgbClr val="555555"/>
                </a:solidFill>
                <a:latin typeface="+mj-ea"/>
                <a:ea typeface="+mj-ea"/>
              </a:rPr>
              <a:t>roolback</a:t>
            </a:r>
            <a:r>
              <a:rPr lang="zh-CN" altLang="en-US" sz="1600" dirty="0">
                <a:solidFill>
                  <a:srgbClr val="555555"/>
                </a:solidFill>
                <a:latin typeface="+mj-ea"/>
                <a:ea typeface="+mj-ea"/>
              </a:rPr>
              <a:t>。所以，常规的解决办法就是引入一个“协调者”的组件来统一调度所有分布式节点的执行。</a:t>
            </a:r>
            <a:endParaRPr lang="zh-CN" altLang="en-US" sz="1600" dirty="0">
              <a:latin typeface="+mj-ea"/>
              <a:ea typeface="+mj-ea"/>
            </a:endParaRPr>
          </a:p>
        </p:txBody>
      </p:sp>
    </p:spTree>
    <p:extLst>
      <p:ext uri="{BB962C8B-B14F-4D97-AF65-F5344CB8AC3E}">
        <p14:creationId xmlns:p14="http://schemas.microsoft.com/office/powerpoint/2010/main" val="89254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B26CDF-50F2-4AA1-8BB3-77353326790B}"/>
              </a:ext>
            </a:extLst>
          </p:cNvPr>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（其实这个应该是基于概率来决定的，进入第三阶段时，说明参与者在第二阶段已经收到了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a:extLst>
              <a:ext uri="{FF2B5EF4-FFF2-40B4-BE49-F238E27FC236}">
                <a16:creationId xmlns:a16="http://schemas.microsoft.com/office/drawing/2014/main" id="{48FD6DE3-091E-433D-9C9F-E790029A3706}"/>
              </a:ext>
            </a:extLst>
          </p:cNvPr>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缺陷：脑裂问题依然存在，即在参与者收到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extLst>
      <p:ext uri="{BB962C8B-B14F-4D97-AF65-F5344CB8AC3E}">
        <p14:creationId xmlns:p14="http://schemas.microsoft.com/office/powerpoint/2010/main" val="1083375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C17C209-EAF6-4D9E-AC43-44011D6BF220}"/>
              </a:ext>
            </a:extLst>
          </p:cNvPr>
          <p:cNvSpPr/>
          <p:nvPr/>
        </p:nvSpPr>
        <p:spPr>
          <a:xfrm>
            <a:off x="0" y="669810"/>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a:extLst>
              <a:ext uri="{FF2B5EF4-FFF2-40B4-BE49-F238E27FC236}">
                <a16:creationId xmlns:a16="http://schemas.microsoft.com/office/drawing/2014/main" id="{F6FB8BDD-F13A-419E-8894-918AF5145B3B}"/>
              </a:ext>
            </a:extLst>
          </p:cNvPr>
          <p:cNvSpPr/>
          <p:nvPr/>
        </p:nvSpPr>
        <p:spPr>
          <a:xfrm>
            <a:off x="124969" y="1255735"/>
            <a:ext cx="12067031" cy="2893100"/>
          </a:xfrm>
          <a:prstGeom prst="rect">
            <a:avLst/>
          </a:prstGeom>
        </p:spPr>
        <p:txBody>
          <a:bodyPr wrap="square">
            <a:spAutoFit/>
          </a:bodyPr>
          <a:lstStyle/>
          <a:p>
            <a:r>
              <a:rPr lang="zh-CN" altLang="en-US" sz="1400" dirty="0"/>
              <a:t>二阶段提交还是三阶段提交都无法彻底解决分布式的一致性问题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Microsoft Yahei" panose="020B0503020204020204" pitchFamily="34" charset="-122"/>
                <a:ea typeface="Microsoft Yahei" panose="020B0503020204020204" pitchFamily="34" charset="-122"/>
              </a:rPr>
              <a:t>paxos</a:t>
            </a:r>
            <a:r>
              <a:rPr lang="zh-CN" altLang="en-US" sz="1400" b="1" i="1" dirty="0">
                <a:solidFill>
                  <a:srgbClr val="555555"/>
                </a:solidFill>
                <a:latin typeface="Microsoft Yahei" panose="020B0503020204020204" pitchFamily="34" charset="-122"/>
                <a:ea typeface="Microsoft Yahei" panose="020B0503020204020204" pitchFamily="34" charset="-122"/>
              </a:rPr>
              <a:t>解决了什么问题</a:t>
            </a:r>
            <a:endParaRPr lang="zh-CN" altLang="en-US" sz="1400" b="1" dirty="0">
              <a:solidFill>
                <a:srgbClr val="555555"/>
              </a:solidFill>
              <a:latin typeface="Microsoft Yahei" panose="020B0503020204020204" pitchFamily="34" charset="-122"/>
              <a:ea typeface="Microsoft Yahei"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可以理解为：一个异步通信的分布式系统中（消息在网络传输过程中存在丢失、超时、乱序现象），如何就某一个值（决议）达成一致。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a:t>
            </a:r>
            <a:endParaRPr lang="en-US" altLang="zh-CN" sz="1400" dirty="0"/>
          </a:p>
          <a:p>
            <a:endParaRPr lang="zh-CN" altLang="en-US" sz="1400" dirty="0"/>
          </a:p>
        </p:txBody>
      </p:sp>
      <p:pic>
        <p:nvPicPr>
          <p:cNvPr id="1026" name="Picture 2" descr="Package Diagram(2)">
            <a:extLst>
              <a:ext uri="{FF2B5EF4-FFF2-40B4-BE49-F238E27FC236}">
                <a16:creationId xmlns:a16="http://schemas.microsoft.com/office/drawing/2014/main" id="{0E6B968C-7EAC-4A19-A781-C6E4677C0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210390"/>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614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10C56BD-87CE-47B1-B421-063ED561CB9C}"/>
              </a:ext>
            </a:extLst>
          </p:cNvPr>
          <p:cNvSpPr/>
          <p:nvPr/>
        </p:nvSpPr>
        <p:spPr>
          <a:xfrm>
            <a:off x="104136" y="740831"/>
            <a:ext cx="1987467"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两阶段补偿型</a:t>
            </a:r>
            <a:endParaRPr lang="zh-CN" altLang="en-US" dirty="0"/>
          </a:p>
        </p:txBody>
      </p:sp>
      <p:sp>
        <p:nvSpPr>
          <p:cNvPr id="3" name="矩形 2">
            <a:extLst>
              <a:ext uri="{FF2B5EF4-FFF2-40B4-BE49-F238E27FC236}">
                <a16:creationId xmlns:a16="http://schemas.microsoft.com/office/drawing/2014/main" id="{E33289F8-297F-440A-94D6-FAF7CF628A8C}"/>
              </a:ext>
            </a:extLst>
          </p:cNvPr>
          <p:cNvSpPr/>
          <p:nvPr/>
        </p:nvSpPr>
        <p:spPr>
          <a:xfrm>
            <a:off x="0" y="1110163"/>
            <a:ext cx="11620870" cy="1169551"/>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对补偿性事务的解释。大致含义是，</a:t>
            </a:r>
            <a:r>
              <a:rPr lang="en-US" altLang="zh-CN" sz="1400" dirty="0"/>
              <a:t>"</a:t>
            </a:r>
            <a:r>
              <a:rPr lang="zh-CN" altLang="en-US" sz="1400" dirty="0"/>
              <a:t>补偿是一个独立的支持</a:t>
            </a:r>
            <a:r>
              <a:rPr lang="en-US" altLang="zh-CN" sz="1400" dirty="0"/>
              <a:t>ACID</a:t>
            </a:r>
            <a:r>
              <a:rPr lang="zh-CN" altLang="en-US" sz="1400" dirty="0"/>
              <a:t>特性的本地事务，用于在</a:t>
            </a:r>
            <a:r>
              <a:rPr lang="zh-CN" altLang="en-US" sz="1400" b="1" dirty="0"/>
              <a:t>逻辑</a:t>
            </a:r>
            <a:r>
              <a:rPr lang="zh-CN" altLang="en-US" sz="1400" dirty="0"/>
              <a:t>上取消服务提供者上一个</a:t>
            </a:r>
            <a:r>
              <a:rPr lang="en-US" altLang="zh-CN" sz="1400" dirty="0"/>
              <a:t>ACID</a:t>
            </a:r>
            <a:r>
              <a:rPr lang="zh-CN" altLang="en-US" sz="1400" dirty="0"/>
              <a:t>事务造成的影响，对于一个长事务</a:t>
            </a:r>
            <a:r>
              <a:rPr lang="en-US" altLang="zh-CN" sz="1400" dirty="0"/>
              <a:t>(long-running transaction)</a:t>
            </a:r>
            <a:r>
              <a:rPr lang="zh-CN" altLang="en-US" sz="1400" dirty="0"/>
              <a:t>，与其实现一个巨大的分布式</a:t>
            </a:r>
            <a:r>
              <a:rPr lang="en-US" altLang="zh-CN" sz="1400" dirty="0"/>
              <a:t>ACID</a:t>
            </a:r>
            <a:r>
              <a:rPr lang="zh-CN" altLang="en-US" sz="1400" dirty="0"/>
              <a:t>事务，不如使用基于补偿性的方案，把每一次服务调用当做一个较短的本地</a:t>
            </a:r>
            <a:r>
              <a:rPr lang="en-US" altLang="zh-CN" sz="1400" dirty="0"/>
              <a:t>ACID</a:t>
            </a:r>
            <a:r>
              <a:rPr lang="zh-CN" altLang="en-US" sz="1400" dirty="0"/>
              <a:t>事务来处理，执行完就立即提交”。</a:t>
            </a:r>
            <a:r>
              <a:rPr lang="zh-CN" altLang="en-US" sz="1400" dirty="0">
                <a:solidFill>
                  <a:srgbClr val="2F353B"/>
                </a:solidFill>
                <a:latin typeface="Open Sans"/>
              </a:rPr>
              <a:t> </a:t>
            </a:r>
            <a:endParaRPr lang="zh-CN" altLang="en-US" sz="1400" dirty="0"/>
          </a:p>
        </p:txBody>
      </p:sp>
      <p:sp>
        <p:nvSpPr>
          <p:cNvPr id="4" name="矩形 3">
            <a:extLst>
              <a:ext uri="{FF2B5EF4-FFF2-40B4-BE49-F238E27FC236}">
                <a16:creationId xmlns:a16="http://schemas.microsoft.com/office/drawing/2014/main" id="{0DD24EBD-5C1F-45A6-8967-00A2069C4785}"/>
              </a:ext>
            </a:extLst>
          </p:cNvPr>
          <p:cNvSpPr/>
          <p:nvPr/>
        </p:nvSpPr>
        <p:spPr>
          <a:xfrm>
            <a:off x="104136" y="2464380"/>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a:extLst>
              <a:ext uri="{FF2B5EF4-FFF2-40B4-BE49-F238E27FC236}">
                <a16:creationId xmlns:a16="http://schemas.microsoft.com/office/drawing/2014/main" id="{E3A23DC2-62D0-45F8-A43B-308A8F661BE5}"/>
              </a:ext>
            </a:extLst>
          </p:cNvPr>
          <p:cNvSpPr/>
          <p:nvPr/>
        </p:nvSpPr>
        <p:spPr>
          <a:xfrm>
            <a:off x="0" y="2861362"/>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p>
        </p:txBody>
      </p:sp>
      <p:pic>
        <p:nvPicPr>
          <p:cNvPr id="3074" name="Picture 2" descr="B121F546-2D0F-45F5-962D-758B07337692.png">
            <a:extLst>
              <a:ext uri="{FF2B5EF4-FFF2-40B4-BE49-F238E27FC236}">
                <a16:creationId xmlns:a16="http://schemas.microsoft.com/office/drawing/2014/main" id="{2C616776-B7FE-4C78-B2EB-DCFA5B709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397" y="3311370"/>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1A939606-D5DE-4AF2-AB6C-A198B710D352}"/>
              </a:ext>
            </a:extLst>
          </p:cNvPr>
          <p:cNvSpPr/>
          <p:nvPr/>
        </p:nvSpPr>
        <p:spPr>
          <a:xfrm>
            <a:off x="0" y="4318370"/>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从合肥到昆明乘坐的是四川航空，从昆明到大理乘坐的是东方航空。由于使用的是美团</a:t>
            </a:r>
            <a:r>
              <a:rPr lang="en-US" altLang="zh-CN" sz="1400" dirty="0">
                <a:solidFill>
                  <a:srgbClr val="2F353B"/>
                </a:solidFill>
                <a:latin typeface="Open Sans"/>
              </a:rPr>
              <a:t>App</a:t>
            </a:r>
            <a:r>
              <a:rPr lang="zh-CN" altLang="en-US" sz="1400" dirty="0">
                <a:solidFill>
                  <a:srgbClr val="2F353B"/>
                </a:solidFill>
                <a:latin typeface="Open Sans"/>
              </a:rPr>
              <a:t>预定，当选择了这种航班预定方案后，美团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a:extLst>
              <a:ext uri="{FF2B5EF4-FFF2-40B4-BE49-F238E27FC236}">
                <a16:creationId xmlns:a16="http://schemas.microsoft.com/office/drawing/2014/main" id="{1DC645BA-6752-436A-A88C-31D55ED52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796" y="4801222"/>
            <a:ext cx="4440962" cy="2056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149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4A1B9F-B81A-4B38-8B0B-B20D351C38A1}"/>
              </a:ext>
            </a:extLst>
          </p:cNvPr>
          <p:cNvSpPr/>
          <p:nvPr/>
        </p:nvSpPr>
        <p:spPr>
          <a:xfrm>
            <a:off x="0" y="689240"/>
            <a:ext cx="12192000" cy="1384995"/>
          </a:xfrm>
          <a:prstGeom prst="rect">
            <a:avLst/>
          </a:prstGeom>
        </p:spPr>
        <p:txBody>
          <a:bodyPr wrap="square">
            <a:spAutoFit/>
          </a:bodyPr>
          <a:lstStyle/>
          <a:p>
            <a:r>
              <a:rPr lang="zh-CN" altLang="en-US" sz="1400" dirty="0">
                <a:solidFill>
                  <a:srgbClr val="2F353B"/>
                </a:solidFill>
                <a:latin typeface="Open Sans"/>
              </a:rPr>
              <a:t>考虑最简单的情况：美团先去川航帮我买票，如果买不到，那么东航也没必要买了。如果川航购买成功，再去东航购买另一张票。</a:t>
            </a:r>
          </a:p>
          <a:p>
            <a:r>
              <a:rPr lang="zh-CN" altLang="en-US" sz="1400" dirty="0">
                <a:solidFill>
                  <a:srgbClr val="2F353B"/>
                </a:solidFill>
                <a:latin typeface="Open Sans"/>
              </a:rPr>
              <a:t>现在问题来了：假设美团先从川航成功买到了票，然后去东航买票的时候，因为天气问题，东航航班被取消了。那么此时，美团必须取消川航的票，因为只有一张票是没用的，不取消就是浪费我的钱。那么如果取消会怎样呢？非正常退票，肯定要扣手续费的。在这里，川航本来已经购买成功，现在因为东航的原因要退川航的票，川航应该是要扣代理商的钱的。</a:t>
            </a:r>
          </a:p>
          <a:p>
            <a:r>
              <a:rPr lang="zh-CN" altLang="en-US" sz="1400" dirty="0">
                <a:solidFill>
                  <a:srgbClr val="2F353B"/>
                </a:solidFill>
                <a:latin typeface="Open Sans"/>
              </a:rPr>
              <a:t>那么美团就要保证，如果任一航班购买失败，都不能扣钱，怎么做呢？</a:t>
            </a: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a:t>
            </a:r>
            <a:endParaRPr lang="zh-CN" altLang="en-US" sz="1400" b="0" i="0" dirty="0">
              <a:solidFill>
                <a:srgbClr val="2F353B"/>
              </a:solidFill>
              <a:effectLst/>
              <a:latin typeface="Open Sans"/>
            </a:endParaRPr>
          </a:p>
        </p:txBody>
      </p:sp>
      <p:pic>
        <p:nvPicPr>
          <p:cNvPr id="4098" name="Picture 2" descr="F58C00A0-976A-4295-818C-C9F96B191060.png">
            <a:extLst>
              <a:ext uri="{FF2B5EF4-FFF2-40B4-BE49-F238E27FC236}">
                <a16:creationId xmlns:a16="http://schemas.microsoft.com/office/drawing/2014/main" id="{7DE12DD6-3944-4E5C-9D30-11AE280E74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48" y="2074234"/>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B308E200-6285-48B7-9DE4-81CD2383D2C7}"/>
              </a:ext>
            </a:extLst>
          </p:cNvPr>
          <p:cNvSpPr/>
          <p:nvPr/>
        </p:nvSpPr>
        <p:spPr>
          <a:xfrm>
            <a:off x="4416476" y="2362802"/>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美团分别请求两个航空公司预留机票，两个航空公司分别告诉美图预留成功还是失败。</a:t>
            </a:r>
            <a:r>
              <a:rPr lang="zh-CN" altLang="en-US" sz="1400" dirty="0">
                <a:solidFill>
                  <a:srgbClr val="203864"/>
                </a:solidFill>
                <a:latin typeface="Open Sans"/>
              </a:rPr>
              <a:t>航空公司需要保证，机票预留成功的话，之后一定能购买到</a:t>
            </a:r>
            <a:r>
              <a:rPr lang="zh-CN" altLang="en-US" sz="1400" dirty="0">
                <a:solidFill>
                  <a:srgbClr val="2F353B"/>
                </a:solidFill>
                <a:latin typeface="Open Sans"/>
              </a:rPr>
              <a:t>。</a:t>
            </a: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a:extLst>
              <a:ext uri="{FF2B5EF4-FFF2-40B4-BE49-F238E27FC236}">
                <a16:creationId xmlns:a16="http://schemas.microsoft.com/office/drawing/2014/main" id="{7882B279-3659-4975-9B0D-CE7542FC130C}"/>
              </a:ext>
            </a:extLst>
          </p:cNvPr>
          <p:cNvSpPr/>
          <p:nvPr/>
        </p:nvSpPr>
        <p:spPr>
          <a:xfrm>
            <a:off x="0" y="4613923"/>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准隔离性</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阶段才算陈宫</a:t>
            </a: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extLst>
      <p:ext uri="{BB962C8B-B14F-4D97-AF65-F5344CB8AC3E}">
        <p14:creationId xmlns:p14="http://schemas.microsoft.com/office/powerpoint/2010/main" val="4034429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headEnd/>
            <a:tailEnd/>
          </a:ln>
        </p:spPr>
        <p:txBody>
          <a:bodyPr>
            <a:spAutoFit/>
          </a:bodyPr>
          <a:lstStyle/>
          <a:p>
            <a:pPr algn="ctr">
              <a:spcBef>
                <a:spcPct val="50000"/>
              </a:spcBef>
            </a:pPr>
            <a:r>
              <a:rPr lang="en-US" altLang="zh-CN" sz="3395" b="1" dirty="0" err="1">
                <a:ea typeface="黑体" pitchFamily="2" charset="-122"/>
              </a:rPr>
              <a:t>Changan</a:t>
            </a:r>
            <a:r>
              <a:rPr lang="en-US" altLang="zh-CN" sz="3395" b="1" dirty="0">
                <a:ea typeface="黑体" pitchFamily="2" charset="-122"/>
              </a:rPr>
              <a:t> Drives The World</a:t>
            </a:r>
          </a:p>
        </p:txBody>
      </p:sp>
      <p:sp>
        <p:nvSpPr>
          <p:cNvPr id="7" name="矩形 6">
            <a:extLst>
              <a:ext uri="{FF2B5EF4-FFF2-40B4-BE49-F238E27FC236}">
                <a16:creationId xmlns:a16="http://schemas.microsoft.com/office/drawing/2014/main" id="{ACF56873-C82F-43C4-8EC9-47A9050D06BC}"/>
              </a:ext>
            </a:extLst>
          </p:cNvPr>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extLst>
      <p:ext uri="{BB962C8B-B14F-4D97-AF65-F5344CB8AC3E}">
        <p14:creationId xmlns:p14="http://schemas.microsoft.com/office/powerpoint/2010/main" val="45561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2EB0C8-4FCE-4EFF-AD70-EEB7729D876C}"/>
              </a:ext>
            </a:extLst>
          </p:cNvPr>
          <p:cNvSpPr/>
          <p:nvPr/>
        </p:nvSpPr>
        <p:spPr>
          <a:xfrm>
            <a:off x="1094911" y="1687159"/>
            <a:ext cx="10969841" cy="3416320"/>
          </a:xfrm>
          <a:prstGeom prst="rect">
            <a:avLst/>
          </a:prstGeom>
        </p:spPr>
        <p:txBody>
          <a:bodyPr wrap="square">
            <a:spAutoFit/>
          </a:bodyPr>
          <a:lstStyle/>
          <a:p>
            <a:r>
              <a:rPr lang="zh-CN" altLang="en-US" dirty="0">
                <a:solidFill>
                  <a:srgbClr val="4F4F4F"/>
                </a:solidFill>
                <a:latin typeface="-apple-system"/>
              </a:rPr>
              <a:t>阿里大神程立的一个关于分布式事务的文档，目前使用较多的分布式事务解决方案有几种：</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a:t>
            </a:r>
            <a:r>
              <a:rPr lang="en-US" altLang="zh-CN" b="1" dirty="0">
                <a:solidFill>
                  <a:srgbClr val="4F4F4F"/>
                </a:solidFill>
                <a:latin typeface="-apple-system"/>
              </a:rPr>
              <a:t>MQ</a:t>
            </a:r>
            <a:r>
              <a:rPr lang="zh-CN" altLang="en-US" b="1" dirty="0">
                <a:solidFill>
                  <a:srgbClr val="4F4F4F"/>
                </a:solidFill>
                <a:latin typeface="-apple-system"/>
              </a:rPr>
              <a:t>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TCC(</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zh-CN" altLang="en-US" b="1" i="0" dirty="0">
              <a:solidFill>
                <a:srgbClr val="4F4F4F"/>
              </a:solidFill>
              <a:effectLst/>
              <a:latin typeface="-apple-system"/>
            </a:endParaRPr>
          </a:p>
        </p:txBody>
      </p:sp>
    </p:spTree>
    <p:extLst>
      <p:ext uri="{BB962C8B-B14F-4D97-AF65-F5344CB8AC3E}">
        <p14:creationId xmlns:p14="http://schemas.microsoft.com/office/powerpoint/2010/main" val="428139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DBD21A-15DA-4129-AB45-7C4526235AEF}"/>
              </a:ext>
            </a:extLst>
          </p:cNvPr>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itchFamily="34" charset="-122"/>
                <a:ea typeface="微软雅黑"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zh-CN" altLang="en-US" sz="1600" b="0" i="0" dirty="0">
              <a:solidFill>
                <a:srgbClr val="4F4F4F"/>
              </a:solidFill>
              <a:effectLst/>
              <a:latin typeface="-apple-system"/>
            </a:endParaRPr>
          </a:p>
        </p:txBody>
      </p:sp>
      <p:pic>
        <p:nvPicPr>
          <p:cNvPr id="1026" name="Picture 2" descr="title">
            <a:extLst>
              <a:ext uri="{FF2B5EF4-FFF2-40B4-BE49-F238E27FC236}">
                <a16:creationId xmlns:a16="http://schemas.microsoft.com/office/drawing/2014/main" id="{8BF19340-6290-4A21-8888-C65C01578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15E75FD7-1022-4F53-BCB3-D651DCA9DA03}"/>
              </a:ext>
            </a:extLst>
          </p:cNvPr>
          <p:cNvSpPr/>
          <p:nvPr/>
        </p:nvSpPr>
        <p:spPr>
          <a:xfrm>
            <a:off x="4133133" y="2455622"/>
            <a:ext cx="7643674" cy="3108543"/>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系统A收到确认应答后，则可以开始处理任务A；任务A处理完成后，向消息中间件发送Commit请求。该请求发送完成后，对系统A而言，该事务的处理过程就结束了，此时它可以处理别的任务了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a:extLst>
              <a:ext uri="{FF2B5EF4-FFF2-40B4-BE49-F238E27FC236}">
                <a16:creationId xmlns:a16="http://schemas.microsoft.com/office/drawing/2014/main" id="{13366B2C-376D-416A-B022-934EDFDFCB4B}"/>
              </a:ext>
            </a:extLst>
          </p:cNvPr>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extLst>
      <p:ext uri="{BB962C8B-B14F-4D97-AF65-F5344CB8AC3E}">
        <p14:creationId xmlns:p14="http://schemas.microsoft.com/office/powerpoint/2010/main" val="399722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a:extLst>
              <a:ext uri="{FF2B5EF4-FFF2-40B4-BE49-F238E27FC236}">
                <a16:creationId xmlns:a16="http://schemas.microsoft.com/office/drawing/2014/main" id="{FA3CE4FD-4C97-45A5-80FD-132EB7999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A573B0AC-1CF0-443B-A069-0FE6A3A483F0}"/>
              </a:ext>
            </a:extLst>
          </p:cNvPr>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a:extLst>
              <a:ext uri="{FF2B5EF4-FFF2-40B4-BE49-F238E27FC236}">
                <a16:creationId xmlns:a16="http://schemas.microsoft.com/office/drawing/2014/main" id="{35E0A37B-5C20-4531-B588-182A42881FA5}"/>
              </a:ext>
            </a:extLst>
          </p:cNvPr>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extLst>
      <p:ext uri="{BB962C8B-B14F-4D97-AF65-F5344CB8AC3E}">
        <p14:creationId xmlns:p14="http://schemas.microsoft.com/office/powerpoint/2010/main" val="8732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7D097B-7CE1-4000-916A-EAF3223DD35A}"/>
              </a:ext>
            </a:extLst>
          </p:cNvPr>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p>
        </p:txBody>
      </p:sp>
      <p:pic>
        <p:nvPicPr>
          <p:cNvPr id="4098" name="Picture 2" descr="title">
            <a:extLst>
              <a:ext uri="{FF2B5EF4-FFF2-40B4-BE49-F238E27FC236}">
                <a16:creationId xmlns:a16="http://schemas.microsoft.com/office/drawing/2014/main" id="{8FD5186F-0E46-47AC-A8E9-B8B2452F8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1D1D162-890B-4185-8CC4-380497075C9B}"/>
              </a:ext>
            </a:extLst>
          </p:cNvPr>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extLst>
      <p:ext uri="{BB962C8B-B14F-4D97-AF65-F5344CB8AC3E}">
        <p14:creationId xmlns:p14="http://schemas.microsoft.com/office/powerpoint/2010/main" val="130696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C23EC1-D8A0-4153-9143-D403C492F0E3}"/>
              </a:ext>
            </a:extLst>
          </p:cNvPr>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当上游系统执行完任务并向消息中间件提交了Commit指令后，便可以处理其他任务了，此时它可以认为事务已经完成，接下来消息中间件一定会保证消息被下游系统成功消费掉！那么这是怎么做到的呢？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阻塞等待状态，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之后就会重新投递，直到下游消费者返回消费成功响应为止。当然，一般消息中间件可以设置消息重试的次数和时间间隔，比如：当第一次投递失败后，每隔五分钟重试一次，一共重试</a:t>
            </a:r>
            <a:r>
              <a:rPr lang="en-US" altLang="zh-CN" sz="1400" dirty="0"/>
              <a:t>3</a:t>
            </a:r>
            <a:r>
              <a:rPr lang="zh-CN" altLang="en-US" sz="1400" dirty="0"/>
              <a:t>次。如果重试</a:t>
            </a:r>
            <a:r>
              <a:rPr lang="en-US" altLang="zh-CN" sz="1400" dirty="0"/>
              <a:t>3</a:t>
            </a:r>
            <a:r>
              <a:rPr lang="zh-CN" altLang="en-US" sz="1400" dirty="0"/>
              <a:t>次之后仍然投递失败，那么这条消息就需要人工干预。 </a:t>
            </a:r>
          </a:p>
        </p:txBody>
      </p:sp>
      <p:pic>
        <p:nvPicPr>
          <p:cNvPr id="5122" name="Picture 2" descr="title">
            <a:extLst>
              <a:ext uri="{FF2B5EF4-FFF2-40B4-BE49-F238E27FC236}">
                <a16:creationId xmlns:a16="http://schemas.microsoft.com/office/drawing/2014/main" id="{56D1354C-027C-4F18-A22A-3B29B67DD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a:extLst>
              <a:ext uri="{FF2B5EF4-FFF2-40B4-BE49-F238E27FC236}">
                <a16:creationId xmlns:a16="http://schemas.microsoft.com/office/drawing/2014/main" id="{0792D36F-8E1E-4FB3-9297-F92E459172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130"/>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97D9BBB-B803-4161-87D3-E8C49A8B1BF1}"/>
              </a:ext>
            </a:extLst>
          </p:cNvPr>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消息投递失败后为什么不回滚消息，而是不断尝试重新投递</a:t>
            </a:r>
            <a:r>
              <a:rPr lang="zh-CN" altLang="en-US" sz="1400" b="1" dirty="0">
                <a:solidFill>
                  <a:srgbClr val="999999"/>
                </a:solidFill>
                <a:latin typeface="-apple-system"/>
              </a:rPr>
              <a:t>？</a:t>
            </a:r>
            <a:endParaRPr lang="zh-CN" altLang="en-US" sz="1400" b="1" dirty="0"/>
          </a:p>
        </p:txBody>
      </p:sp>
      <p:sp>
        <p:nvSpPr>
          <p:cNvPr id="6" name="矩形 5">
            <a:extLst>
              <a:ext uri="{FF2B5EF4-FFF2-40B4-BE49-F238E27FC236}">
                <a16:creationId xmlns:a16="http://schemas.microsoft.com/office/drawing/2014/main" id="{AB9F9D87-0F4E-4540-9881-17A1D4BD55F1}"/>
              </a:ext>
            </a:extLst>
          </p:cNvPr>
          <p:cNvSpPr/>
          <p:nvPr/>
        </p:nvSpPr>
        <p:spPr>
          <a:xfrm>
            <a:off x="6973780" y="2852361"/>
            <a:ext cx="5218220" cy="1384995"/>
          </a:xfrm>
          <a:prstGeom prst="rect">
            <a:avLst/>
          </a:prstGeom>
        </p:spPr>
        <p:txBody>
          <a:bodyPr wrap="square">
            <a:spAutoFit/>
          </a:bodyPr>
          <a:lstStyle/>
          <a:p>
            <a:r>
              <a:rPr lang="zh-CN" altLang="en-US" sz="1400" dirty="0"/>
              <a:t>这里投递失败，从概率上来说最大可能是网络问题，导致下游系统没有接收到消息。而不是下游系统处理失败需要回滚，如果只是投递失败就会滚会增加开销。</a:t>
            </a:r>
            <a:endParaRPr lang="en-US" altLang="zh-CN" sz="1400" dirty="0"/>
          </a:p>
          <a:p>
            <a:endParaRPr lang="en-US" altLang="zh-CN" sz="1400" dirty="0"/>
          </a:p>
          <a:p>
            <a:r>
              <a:rPr lang="zh-CN" altLang="en-US" sz="1400" dirty="0"/>
              <a:t>在保证性能的前提下，最大限度地降低系统复杂度，从而能够降低系统的运维成本。</a:t>
            </a:r>
            <a:r>
              <a:rPr lang="en-US" altLang="zh-CN" sz="1400" dirty="0"/>
              <a:t>(</a:t>
            </a:r>
            <a:r>
              <a:rPr lang="zh-CN" altLang="en-US" sz="1400" dirty="0"/>
              <a:t>系统</a:t>
            </a:r>
            <a:r>
              <a:rPr lang="en-US" altLang="zh-CN" sz="1400" dirty="0"/>
              <a:t>A</a:t>
            </a:r>
            <a:r>
              <a:rPr lang="zh-CN" altLang="en-US" sz="1400" dirty="0"/>
              <a:t>提供回滚接口</a:t>
            </a:r>
            <a:r>
              <a:rPr lang="en-US" altLang="zh-CN" sz="1400" dirty="0"/>
              <a:t>)</a:t>
            </a:r>
            <a:endParaRPr lang="zh-CN" altLang="en-US" sz="1400" dirty="0"/>
          </a:p>
        </p:txBody>
      </p:sp>
    </p:spTree>
    <p:extLst>
      <p:ext uri="{BB962C8B-B14F-4D97-AF65-F5344CB8AC3E}">
        <p14:creationId xmlns:p14="http://schemas.microsoft.com/office/powerpoint/2010/main" val="122562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210295F-2E23-4A2D-8E58-6A222461CB89}"/>
              </a:ext>
            </a:extLst>
          </p:cNvPr>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上游系统和消息中间件之间采用异步通信是为了提高系统并发度，那么消息中间件和下游系统之间为什么要采用同步通信呢？</a:t>
            </a:r>
          </a:p>
        </p:txBody>
      </p:sp>
      <p:sp>
        <p:nvSpPr>
          <p:cNvPr id="7" name="矩形 6">
            <a:extLst>
              <a:ext uri="{FF2B5EF4-FFF2-40B4-BE49-F238E27FC236}">
                <a16:creationId xmlns:a16="http://schemas.microsoft.com/office/drawing/2014/main" id="{0E767426-B7DA-469F-8E6B-200786054F37}"/>
              </a:ext>
            </a:extLst>
          </p:cNvPr>
          <p:cNvSpPr/>
          <p:nvPr/>
        </p:nvSpPr>
        <p:spPr>
          <a:xfrm>
            <a:off x="0" y="1442019"/>
            <a:ext cx="12192000" cy="1446550"/>
          </a:xfrm>
          <a:prstGeom prst="rect">
            <a:avLst/>
          </a:prstGeom>
        </p:spPr>
        <p:txBody>
          <a:bodyPr wrap="square">
            <a:spAutoFit/>
          </a:bodyPr>
          <a:lstStyle/>
          <a:p>
            <a:r>
              <a:rPr lang="zh-CN" altLang="en-US" sz="1400" dirty="0"/>
              <a:t>异步能提升系统性能，但随之会增加系统复杂度；而同步虽然降低系统并发度，但实现成本较低。因此，在对并发度要求不是很高的情况下，或者服务器资源较为充裕的情况下，我们可以选择同步来降低系统的复杂度。 我们知道，消息中间件是一个独立于业务系统的第三方中间件，它不和任何业务系统产生直接的耦合，它也不和用户产生直接的关联，它一般部署在独立的服务器集群上，具有良好的可扩展性，所以不必太过于担心它的性能，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p>
          <a:p>
            <a:endParaRPr lang="zh-CN" altLang="en-US" dirty="0"/>
          </a:p>
        </p:txBody>
      </p:sp>
      <p:sp>
        <p:nvSpPr>
          <p:cNvPr id="2" name="矩形 1">
            <a:extLst>
              <a:ext uri="{FF2B5EF4-FFF2-40B4-BE49-F238E27FC236}">
                <a16:creationId xmlns:a16="http://schemas.microsoft.com/office/drawing/2014/main" id="{1FB2B3EF-7C80-418F-8129-0E2CA01AF7EB}"/>
              </a:ext>
            </a:extLst>
          </p:cNvPr>
          <p:cNvSpPr/>
          <p:nvPr/>
        </p:nvSpPr>
        <p:spPr>
          <a:xfrm>
            <a:off x="0" y="2937105"/>
            <a:ext cx="10446058" cy="338554"/>
          </a:xfrm>
          <a:prstGeom prst="rect">
            <a:avLst/>
          </a:prstGeom>
        </p:spPr>
        <p:txBody>
          <a:bodyPr wrap="square">
            <a:spAutoFit/>
          </a:bodyPr>
          <a:lstStyle/>
          <a:p>
            <a:r>
              <a:rPr lang="zh-CN" altLang="en-US" sz="1600" b="1" dirty="0">
                <a:solidFill>
                  <a:srgbClr val="1F4E79"/>
                </a:solidFill>
                <a:latin typeface="-apple-system"/>
              </a:rPr>
              <a:t>这种解决方案消息中间的支持事务体现在哪？</a:t>
            </a:r>
            <a:endParaRPr lang="zh-CN" altLang="en-US" sz="1600" dirty="0"/>
          </a:p>
        </p:txBody>
      </p:sp>
      <p:sp>
        <p:nvSpPr>
          <p:cNvPr id="3" name="矩形 2">
            <a:extLst>
              <a:ext uri="{FF2B5EF4-FFF2-40B4-BE49-F238E27FC236}">
                <a16:creationId xmlns:a16="http://schemas.microsoft.com/office/drawing/2014/main" id="{86FCC17D-08D6-432C-99A4-F7A233F2AC48}"/>
              </a:ext>
            </a:extLst>
          </p:cNvPr>
          <p:cNvSpPr/>
          <p:nvPr/>
        </p:nvSpPr>
        <p:spPr>
          <a:xfrm>
            <a:off x="198268" y="3324194"/>
            <a:ext cx="11049740" cy="523220"/>
          </a:xfrm>
          <a:prstGeom prst="rect">
            <a:avLst/>
          </a:prstGeom>
        </p:spPr>
        <p:txBody>
          <a:bodyPr wrap="square">
            <a:spAutoFit/>
          </a:bodyPr>
          <a:lstStyle/>
          <a:p>
            <a:r>
              <a:rPr lang="zh-CN" altLang="en-US" sz="1400" dirty="0"/>
              <a:t>这种解决方案中间件的支持事务体现在：消息发送一致性，是指</a:t>
            </a:r>
            <a:r>
              <a:rPr lang="zh-CN" altLang="en-US" sz="1400" b="1" dirty="0"/>
              <a:t>产生消息的业务动作</a:t>
            </a:r>
            <a:r>
              <a:rPr lang="zh-CN" altLang="en-US" sz="1400" dirty="0"/>
              <a:t>与</a:t>
            </a:r>
            <a:r>
              <a:rPr lang="zh-CN" altLang="en-US" sz="1400" b="1" dirty="0"/>
              <a:t>消息发送的一致</a:t>
            </a:r>
            <a:r>
              <a:rPr lang="zh-CN" altLang="en-US" sz="1400" dirty="0"/>
              <a:t>。也就是说，</a:t>
            </a:r>
            <a:r>
              <a:rPr lang="zh-CN" altLang="en-US" sz="1400" b="1" dirty="0"/>
              <a:t>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p>
        </p:txBody>
      </p:sp>
      <p:sp>
        <p:nvSpPr>
          <p:cNvPr id="4" name="矩形 3">
            <a:extLst>
              <a:ext uri="{FF2B5EF4-FFF2-40B4-BE49-F238E27FC236}">
                <a16:creationId xmlns:a16="http://schemas.microsoft.com/office/drawing/2014/main" id="{01683107-06A8-42D8-853E-E0389C63C863}"/>
              </a:ext>
            </a:extLst>
          </p:cNvPr>
          <p:cNvSpPr/>
          <p:nvPr/>
        </p:nvSpPr>
        <p:spPr>
          <a:xfrm>
            <a:off x="1991322" y="3944485"/>
            <a:ext cx="9868643" cy="523220"/>
          </a:xfrm>
          <a:prstGeom prst="rect">
            <a:avLst/>
          </a:prstGeom>
        </p:spPr>
        <p:txBody>
          <a:bodyPr wrap="square">
            <a:spAutoFit/>
          </a:bodyPr>
          <a:lstStyle/>
          <a:p>
            <a:r>
              <a:rPr lang="zh-CN" altLang="en-US" sz="1400" dirty="0"/>
              <a:t>普通的消息中间件和数据库事务中，是无法达到上面想要的效果，发送消息成功了，数据库操作失败的情况下，数据库操作是回滚了，但是</a:t>
            </a:r>
            <a:r>
              <a:rPr lang="en-US" altLang="zh-CN" sz="1400" dirty="0"/>
              <a:t>MQ</a:t>
            </a:r>
            <a:r>
              <a:rPr lang="zh-CN" altLang="en-US" sz="1400" dirty="0"/>
              <a:t>消息没法进行回滚。</a:t>
            </a:r>
          </a:p>
        </p:txBody>
      </p:sp>
      <p:pic>
        <p:nvPicPr>
          <p:cNvPr id="8" name="图片 7">
            <a:extLst>
              <a:ext uri="{FF2B5EF4-FFF2-40B4-BE49-F238E27FC236}">
                <a16:creationId xmlns:a16="http://schemas.microsoft.com/office/drawing/2014/main" id="{B77B3FBF-3461-4E22-BCAB-0ED8218D5D33}"/>
              </a:ext>
            </a:extLst>
          </p:cNvPr>
          <p:cNvPicPr>
            <a:picLocks noChangeAspect="1"/>
          </p:cNvPicPr>
          <p:nvPr/>
        </p:nvPicPr>
        <p:blipFill>
          <a:blip r:embed="rId2"/>
          <a:stretch>
            <a:fillRect/>
          </a:stretch>
        </p:blipFill>
        <p:spPr>
          <a:xfrm>
            <a:off x="332035" y="3896443"/>
            <a:ext cx="1478408" cy="929721"/>
          </a:xfrm>
          <a:prstGeom prst="rect">
            <a:avLst/>
          </a:prstGeom>
        </p:spPr>
      </p:pic>
    </p:spTree>
    <p:extLst>
      <p:ext uri="{BB962C8B-B14F-4D97-AF65-F5344CB8AC3E}">
        <p14:creationId xmlns:p14="http://schemas.microsoft.com/office/powerpoint/2010/main" val="207204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568105-E346-4DFB-91B4-775AF2D8D31B}"/>
              </a:ext>
            </a:extLst>
          </p:cNvPr>
          <p:cNvSpPr/>
          <p:nvPr/>
        </p:nvSpPr>
        <p:spPr>
          <a:xfrm>
            <a:off x="0" y="660932"/>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dirty="0">
              <a:solidFill>
                <a:srgbClr val="333333"/>
              </a:solidFill>
              <a:latin typeface="Open Sans"/>
            </a:endParaRPr>
          </a:p>
        </p:txBody>
      </p:sp>
      <p:sp>
        <p:nvSpPr>
          <p:cNvPr id="3" name="矩形 2">
            <a:extLst>
              <a:ext uri="{FF2B5EF4-FFF2-40B4-BE49-F238E27FC236}">
                <a16:creationId xmlns:a16="http://schemas.microsoft.com/office/drawing/2014/main" id="{C21FDAB5-FB1B-4BD4-8E5B-1A95D1A0A128}"/>
              </a:ext>
            </a:extLst>
          </p:cNvPr>
          <p:cNvSpPr/>
          <p:nvPr/>
        </p:nvSpPr>
        <p:spPr>
          <a:xfrm>
            <a:off x="-94695" y="1126115"/>
            <a:ext cx="10730144" cy="307777"/>
          </a:xfrm>
          <a:prstGeom prst="rect">
            <a:avLst/>
          </a:prstGeom>
        </p:spPr>
        <p:txBody>
          <a:bodyPr wrap="square">
            <a:spAutoFit/>
          </a:bodyPr>
          <a:lstStyle/>
          <a:p>
            <a:r>
              <a:rPr lang="zh-CN" altLang="en-US" sz="1400" dirty="0">
                <a:solidFill>
                  <a:srgbClr val="2F353B"/>
                </a:solidFill>
                <a:latin typeface="Open Sans"/>
              </a:rPr>
              <a:t>基于</a:t>
            </a:r>
            <a:r>
              <a:rPr lang="en-US" altLang="zh-CN" sz="1400" dirty="0">
                <a:solidFill>
                  <a:srgbClr val="2F353B"/>
                </a:solidFill>
                <a:latin typeface="Open Sans"/>
              </a:rPr>
              <a:t>MQ</a:t>
            </a:r>
            <a:r>
              <a:rPr lang="zh-CN" altLang="en-US" sz="1400" dirty="0">
                <a:solidFill>
                  <a:srgbClr val="2F353B"/>
                </a:solidFill>
                <a:latin typeface="Open Sans"/>
              </a:rPr>
              <a:t>的事务消息，以下展示了</a:t>
            </a:r>
            <a:r>
              <a:rPr lang="en-US" altLang="zh-CN" sz="1400" dirty="0" err="1">
                <a:solidFill>
                  <a:srgbClr val="2F353B"/>
                </a:solidFill>
                <a:latin typeface="Open Sans"/>
              </a:rPr>
              <a:t>RocketMQ</a:t>
            </a:r>
            <a:r>
              <a:rPr lang="zh-CN" altLang="en-US" sz="1400" dirty="0">
                <a:solidFill>
                  <a:srgbClr val="2F353B"/>
                </a:solidFill>
                <a:latin typeface="Open Sans"/>
              </a:rPr>
              <a:t>的事务消息机制</a:t>
            </a:r>
            <a:endParaRPr lang="zh-CN" altLang="en-US" sz="1400" dirty="0"/>
          </a:p>
        </p:txBody>
      </p:sp>
      <p:pic>
        <p:nvPicPr>
          <p:cNvPr id="1026" name="Picture 2" descr="BE2326B0-FC19-4620-BD2E-D34A32B8A405.png">
            <a:extLst>
              <a:ext uri="{FF2B5EF4-FFF2-40B4-BE49-F238E27FC236}">
                <a16:creationId xmlns:a16="http://schemas.microsoft.com/office/drawing/2014/main" id="{ECE1FB93-19F3-439E-9785-FDEF16891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62" y="1529743"/>
            <a:ext cx="5612619" cy="2546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BEDD7E1-9446-4CF0-B951-F40863993B43}"/>
              </a:ext>
            </a:extLst>
          </p:cNvPr>
          <p:cNvSpPr/>
          <p:nvPr/>
        </p:nvSpPr>
        <p:spPr>
          <a:xfrm>
            <a:off x="91736" y="4200572"/>
            <a:ext cx="12008528" cy="1815882"/>
          </a:xfrm>
          <a:prstGeom prst="rect">
            <a:avLst/>
          </a:prstGeom>
        </p:spPr>
        <p:txBody>
          <a:bodyPr wrap="square">
            <a:spAutoFit/>
          </a:bodyPr>
          <a:lstStyle/>
          <a:p>
            <a:r>
              <a:rPr lang="zh-CN" altLang="en-US" sz="1400" dirty="0">
                <a:solidFill>
                  <a:srgbClr val="2F353B"/>
                </a:solidFill>
                <a:latin typeface="Open Sans"/>
              </a:rPr>
              <a:t>事务消息的逻辑，由发送端 </a:t>
            </a:r>
            <a:r>
              <a:rPr lang="en-US" altLang="zh-CN" sz="1400" dirty="0">
                <a:solidFill>
                  <a:srgbClr val="2F353B"/>
                </a:solidFill>
                <a:latin typeface="Open Sans"/>
              </a:rPr>
              <a:t>Producer</a:t>
            </a:r>
            <a:r>
              <a:rPr lang="zh-CN" altLang="en-US" sz="1400" dirty="0">
                <a:solidFill>
                  <a:srgbClr val="2F353B"/>
                </a:solidFill>
                <a:latin typeface="Open Sans"/>
              </a:rPr>
              <a:t>进行保证</a:t>
            </a:r>
            <a:r>
              <a:rPr lang="en-US" altLang="zh-CN" sz="1400" dirty="0">
                <a:solidFill>
                  <a:srgbClr val="2F353B"/>
                </a:solidFill>
                <a:latin typeface="Open Sans"/>
              </a:rPr>
              <a:t>(</a:t>
            </a:r>
            <a:r>
              <a:rPr lang="zh-CN" altLang="en-US" sz="1400" dirty="0">
                <a:solidFill>
                  <a:srgbClr val="2F353B"/>
                </a:solidFill>
                <a:latin typeface="Open Sans"/>
              </a:rPr>
              <a:t>消费端无需考虑</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首先，发送一个事务消息，这个时候，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a:t>
            </a:r>
            <a:r>
              <a:rPr lang="en-US" altLang="zh-CN" sz="1400" dirty="0">
                <a:solidFill>
                  <a:srgbClr val="2F353B"/>
                </a:solidFill>
                <a:latin typeface="Open Sans"/>
              </a:rPr>
              <a:t>Prepared</a:t>
            </a:r>
            <a:r>
              <a:rPr lang="zh-CN" altLang="en-US" sz="1400" dirty="0">
                <a:solidFill>
                  <a:srgbClr val="2F353B"/>
                </a:solidFill>
                <a:latin typeface="Open Sans"/>
              </a:rPr>
              <a:t>，注意此时这条消息消费者是无法消费到的。</a:t>
            </a:r>
          </a:p>
          <a:p>
            <a:r>
              <a:rPr lang="zh-CN" altLang="en-US" sz="1400" dirty="0">
                <a:solidFill>
                  <a:srgbClr val="2F353B"/>
                </a:solidFill>
                <a:latin typeface="Open Sans"/>
              </a:rPr>
              <a:t>    接着，执行业务代码逻辑，可能是一个本地数据库事务操作</a:t>
            </a:r>
            <a:br>
              <a:rPr lang="zh-CN" altLang="en-US" sz="1400" dirty="0">
                <a:solidFill>
                  <a:srgbClr val="2F353B"/>
                </a:solidFill>
                <a:latin typeface="Open Sans"/>
              </a:rPr>
            </a:br>
            <a:endParaRPr lang="zh-CN" altLang="en-US" sz="1400" dirty="0">
              <a:solidFill>
                <a:srgbClr val="2F353B"/>
              </a:solidFill>
              <a:latin typeface="Open Sans"/>
            </a:endParaRPr>
          </a:p>
          <a:p>
            <a:r>
              <a:rPr lang="zh-CN" altLang="en-US" sz="1400" dirty="0">
                <a:solidFill>
                  <a:srgbClr val="2F353B"/>
                </a:solidFill>
                <a:latin typeface="Open Sans"/>
              </a:rPr>
              <a:t>    最后，确认发送消息，这个时候，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将消息状态标记为可消费，这个时候消费者，才能真正的保证消费到这条数据。</a:t>
            </a:r>
          </a:p>
          <a:p>
            <a:r>
              <a:rPr lang="zh-CN" altLang="en-US" sz="1400" dirty="0">
                <a:solidFill>
                  <a:srgbClr val="2F353B"/>
                </a:solidFill>
                <a:latin typeface="Open Sans"/>
              </a:rPr>
              <a:t>    如果确认消息发送失败了怎么办？</a:t>
            </a:r>
            <a:r>
              <a:rPr lang="en-US" altLang="zh-CN" sz="1400" dirty="0" err="1">
                <a:solidFill>
                  <a:srgbClr val="2F353B"/>
                </a:solidFill>
                <a:latin typeface="Open Sans"/>
              </a:rPr>
              <a:t>RocketMQ</a:t>
            </a:r>
            <a:r>
              <a:rPr lang="zh-CN" altLang="en-US" sz="1400" dirty="0">
                <a:solidFill>
                  <a:srgbClr val="2F353B"/>
                </a:solidFill>
                <a:latin typeface="Open Sans"/>
              </a:rPr>
              <a:t>会定期扫描消息集群中的事务消息，如果发现了</a:t>
            </a:r>
            <a:r>
              <a:rPr lang="en-US" altLang="zh-CN" sz="1400" dirty="0">
                <a:solidFill>
                  <a:srgbClr val="2F353B"/>
                </a:solidFill>
                <a:latin typeface="Open Sans"/>
              </a:rPr>
              <a:t>Prepared</a:t>
            </a:r>
            <a:r>
              <a:rPr lang="zh-CN" altLang="en-US" sz="1400" dirty="0">
                <a:solidFill>
                  <a:srgbClr val="2F353B"/>
                </a:solidFill>
                <a:latin typeface="Open Sans"/>
              </a:rPr>
              <a:t>消息，它会向消息发送端</a:t>
            </a:r>
            <a:r>
              <a:rPr lang="en-US" altLang="zh-CN" sz="1400" dirty="0">
                <a:solidFill>
                  <a:srgbClr val="2F353B"/>
                </a:solidFill>
                <a:latin typeface="Open Sans"/>
              </a:rPr>
              <a:t>(</a:t>
            </a:r>
            <a:r>
              <a:rPr lang="zh-CN" altLang="en-US" sz="1400" dirty="0">
                <a:solidFill>
                  <a:srgbClr val="2F353B"/>
                </a:solidFill>
                <a:latin typeface="Open Sans"/>
              </a:rPr>
              <a:t>生产者</a:t>
            </a:r>
            <a:r>
              <a:rPr lang="en-US" altLang="zh-CN" sz="1400" dirty="0">
                <a:solidFill>
                  <a:srgbClr val="2F353B"/>
                </a:solidFill>
                <a:latin typeface="Open Sans"/>
              </a:rPr>
              <a:t>)</a:t>
            </a:r>
            <a:r>
              <a:rPr lang="zh-CN" altLang="en-US" sz="1400" dirty="0">
                <a:solidFill>
                  <a:srgbClr val="2F353B"/>
                </a:solidFill>
                <a:latin typeface="Open Sans"/>
              </a:rPr>
              <a:t>确认。</a:t>
            </a:r>
            <a:endParaRPr lang="en-US" altLang="zh-CN" sz="1400" dirty="0">
              <a:solidFill>
                <a:srgbClr val="2F353B"/>
              </a:solidFill>
              <a:latin typeface="Open Sans"/>
            </a:endParaRPr>
          </a:p>
          <a:p>
            <a:r>
              <a:rPr lang="zh-CN" altLang="en-US" sz="1400" dirty="0">
                <a:solidFill>
                  <a:srgbClr val="2F353B"/>
                </a:solidFill>
                <a:latin typeface="Open Sans"/>
              </a:rPr>
              <a:t>    </a:t>
            </a:r>
            <a:r>
              <a:rPr lang="en-US" altLang="zh-CN" sz="1400" dirty="0" err="1">
                <a:solidFill>
                  <a:srgbClr val="2F353B"/>
                </a:solidFill>
                <a:latin typeface="Open Sans"/>
              </a:rPr>
              <a:t>RocketMQ</a:t>
            </a:r>
            <a:r>
              <a:rPr lang="zh-CN" altLang="en-US" sz="1400" dirty="0">
                <a:solidFill>
                  <a:srgbClr val="2F353B"/>
                </a:solidFill>
                <a:latin typeface="Open Sans"/>
              </a:rPr>
              <a:t>会根据发送端设置的策略来决定是回滚还是继续发送确认消息。这样就保证了消息发送与本地事务同时成功或同时失败。</a:t>
            </a:r>
          </a:p>
          <a:p>
            <a:r>
              <a:rPr lang="zh-CN" altLang="en-US" sz="1400" dirty="0">
                <a:solidFill>
                  <a:srgbClr val="2F353B"/>
                </a:solidFill>
                <a:latin typeface="Open Sans"/>
              </a:rPr>
              <a:t>    如果消费失败怎么办？阿里提供给我们的解决方法是：人工解决。</a:t>
            </a:r>
            <a:endParaRPr lang="zh-CN" altLang="en-US" sz="1400" b="0" i="0" dirty="0">
              <a:solidFill>
                <a:srgbClr val="2F353B"/>
              </a:solidFill>
              <a:effectLst/>
              <a:latin typeface="Open Sans"/>
            </a:endParaRPr>
          </a:p>
        </p:txBody>
      </p:sp>
    </p:spTree>
    <p:extLst>
      <p:ext uri="{BB962C8B-B14F-4D97-AF65-F5344CB8AC3E}">
        <p14:creationId xmlns:p14="http://schemas.microsoft.com/office/powerpoint/2010/main" val="905970879"/>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3537</TotalTime>
  <Words>4064</Words>
  <Application>Microsoft Office PowerPoint</Application>
  <PresentationFormat>宽屏</PresentationFormat>
  <Paragraphs>218</Paragraphs>
  <Slides>24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-apple-system</vt:lpstr>
      <vt:lpstr>Microsoft Yahei</vt:lpstr>
      <vt:lpstr>Open Sans</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309</cp:revision>
  <dcterms:created xsi:type="dcterms:W3CDTF">2015-05-05T08:02:14Z</dcterms:created>
  <dcterms:modified xsi:type="dcterms:W3CDTF">2018-10-25T10:14:13Z</dcterms:modified>
</cp:coreProperties>
</file>