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4"/>
  </p:notesMasterIdLst>
  <p:sldIdLst>
    <p:sldId id="257" r:id="rId2"/>
    <p:sldId id="281" r:id="rId3"/>
    <p:sldId id="293" r:id="rId4"/>
    <p:sldId id="285" r:id="rId5"/>
    <p:sldId id="286" r:id="rId6"/>
    <p:sldId id="287" r:id="rId7"/>
    <p:sldId id="288" r:id="rId8"/>
    <p:sldId id="289" r:id="rId9"/>
    <p:sldId id="299" r:id="rId10"/>
    <p:sldId id="290" r:id="rId11"/>
    <p:sldId id="294" r:id="rId12"/>
    <p:sldId id="296" r:id="rId13"/>
    <p:sldId id="292" r:id="rId14"/>
    <p:sldId id="272" r:id="rId15"/>
    <p:sldId id="284" r:id="rId16"/>
    <p:sldId id="274" r:id="rId17"/>
    <p:sldId id="291" r:id="rId18"/>
    <p:sldId id="277" r:id="rId19"/>
    <p:sldId id="278" r:id="rId20"/>
    <p:sldId id="297" r:id="rId21"/>
    <p:sldId id="298" r:id="rId22"/>
    <p:sldId id="26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203864"/>
    <a:srgbClr val="536587"/>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p>
        </p:txBody>
      </p:sp>
      <p:sp>
        <p:nvSpPr>
          <p:cNvPr id="4" name="灯片编号占位符 3"/>
          <p:cNvSpPr>
            <a:spLocks noGrp="1"/>
          </p:cNvSpPr>
          <p:nvPr>
            <p:ph type="sldNum" sz="quarter" idx="10"/>
          </p:nvPr>
        </p:nvSpPr>
        <p:spPr/>
        <p:txBody>
          <a:bodyPr/>
          <a:lstStyle/>
          <a:p>
            <a:fld id="{FB21C446-62AD-4D75-AB92-58C631DF85B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t>2018/10/31</a:t>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ndex.php?title=%E6%B6%88%E6%81%AF%E4%BC%A0%E9%80%92&amp;action=edit&amp;redlink=1" TargetMode="External"/><Relationship Id="rId2" Type="http://schemas.openxmlformats.org/officeDocument/2006/relationships/hyperlink" Target="https://zh.wikipedia.org/wiki/%E5%85%B1%E4%BA%AB%E5%86%85%E5%AD%9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p>
        </p:txBody>
      </p:sp>
      <p:sp>
        <p:nvSpPr>
          <p:cNvPr id="3" name="矩形 2"/>
          <p:cNvSpPr/>
          <p:nvPr/>
        </p:nvSpPr>
        <p:spPr>
          <a:xfrm>
            <a:off x="187975" y="1296140"/>
            <a:ext cx="11867901" cy="3970318"/>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b="1" dirty="0">
                <a:solidFill>
                  <a:srgbClr val="1F4E79"/>
                </a:solidFill>
              </a:rPr>
              <a:t>为什么这种解决方案叫最大努力通知： 顾名思 义就是分布式节点之间传递消息是做最大努力传递</a:t>
            </a:r>
            <a:r>
              <a:rPr lang="en-US" altLang="zh-CN" sz="1400" b="1" dirty="0">
                <a:solidFill>
                  <a:srgbClr val="1F4E79"/>
                </a:solidFill>
              </a:rPr>
              <a:t>(</a:t>
            </a:r>
            <a:r>
              <a:rPr lang="zh-CN" altLang="en-US" sz="1400" b="1" dirty="0">
                <a:solidFill>
                  <a:srgbClr val="1F4E79"/>
                </a:solidFill>
              </a:rPr>
              <a:t>通知</a:t>
            </a:r>
            <a:r>
              <a:rPr lang="en-US" altLang="zh-CN" sz="1400" b="1" dirty="0">
                <a:solidFill>
                  <a:srgbClr val="1F4E79"/>
                </a:solidFill>
              </a:rPr>
              <a:t>)N</a:t>
            </a:r>
            <a:r>
              <a:rPr lang="zh-CN" altLang="en-US" sz="1400" b="1" dirty="0">
                <a:solidFill>
                  <a:srgbClr val="1F4E79"/>
                </a:solidFill>
              </a:rPr>
              <a:t>次，如果</a:t>
            </a:r>
            <a:r>
              <a:rPr lang="en-US" altLang="zh-CN" sz="1400" b="1" dirty="0">
                <a:solidFill>
                  <a:srgbClr val="1F4E79"/>
                </a:solidFill>
              </a:rPr>
              <a:t>N</a:t>
            </a:r>
            <a:r>
              <a:rPr lang="zh-CN" altLang="en-US" sz="1400" b="1" dirty="0">
                <a:solidFill>
                  <a:srgbClr val="1F4E79"/>
                </a:solidFill>
              </a:rPr>
              <a:t>次尝试都失败了就认为消息处理失败，定期校对就是可以定期的校对失败的消息 </a:t>
            </a:r>
            <a:r>
              <a:rPr lang="zh-CN" altLang="en-US" sz="1400" dirty="0"/>
              <a:t>。</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a:t>
            </a:r>
            <a:r>
              <a:rPr lang="zh-CN" altLang="en-US" sz="1400" b="1" dirty="0"/>
              <a:t>消息</a:t>
            </a:r>
            <a:r>
              <a:rPr lang="zh-CN" altLang="en-US" sz="1400" dirty="0"/>
              <a:t>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r>
              <a:rPr lang="zh-CN" altLang="en-US" sz="1400" dirty="0"/>
              <a:t>以此来</a:t>
            </a:r>
            <a:endParaRPr lang="en-US" altLang="zh-CN" sz="1400" dirty="0"/>
          </a:p>
          <a:p>
            <a:r>
              <a:rPr lang="zh-CN" altLang="en-US" sz="1400" dirty="0"/>
              <a:t>保证最终的一致性</a:t>
            </a:r>
            <a:endParaRPr lang="en-US" altLang="zh-CN" sz="1400" dirty="0"/>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9" y="184186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p>
          <a:p>
            <a:pPr>
              <a:buFont typeface="+mj-lt"/>
              <a:buAutoNum type="arabicPeriod"/>
            </a:pPr>
            <a:r>
              <a:rPr lang="zh-CN" altLang="en-US" sz="1600" dirty="0">
                <a:latin typeface="-apple-system"/>
              </a:rPr>
              <a:t>上游系统向消息中间件发送消息失败</a:t>
            </a:r>
          </a:p>
          <a:p>
            <a:pPr>
              <a:buFont typeface="+mj-lt"/>
              <a:buAutoNum type="arabicPeriod"/>
            </a:pPr>
            <a:r>
              <a:rPr lang="zh-CN" altLang="en-US" sz="1600" dirty="0">
                <a:latin typeface="-apple-system"/>
              </a:rPr>
              <a:t>消息中间件向下游系统投递消息失败</a:t>
            </a: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b="1" i="1" dirty="0"/>
              <a:t>超过了重试的上限</a:t>
            </a:r>
            <a:r>
              <a:rPr lang="zh-CN" altLang="en-US" sz="1400" i="1" dirty="0"/>
              <a:t>仍然投递失败，那么消息中间件不再投递该消息，而是</a:t>
            </a:r>
            <a:r>
              <a:rPr lang="zh-CN" altLang="en-US" sz="1400" b="1" i="1" dirty="0"/>
              <a:t>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实现分布式事务（保证消息的成功传递）</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a:t>
            </a:r>
            <a:r>
              <a:rPr lang="zh-CN" altLang="en-US" sz="1400" b="1" dirty="0">
                <a:solidFill>
                  <a:srgbClr val="2F353B"/>
                </a:solidFill>
                <a:latin typeface="Open Sans"/>
              </a:rPr>
              <a:t>这个接口调用后，立即返回</a:t>
            </a:r>
            <a:r>
              <a:rPr lang="zh-CN" altLang="en-US" sz="1400" dirty="0">
                <a:solidFill>
                  <a:srgbClr val="2F353B"/>
                </a:solidFill>
                <a:latin typeface="Open Sans"/>
              </a:rPr>
              <a:t>，进入第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、短信平台更新短信发送状态为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5580054" cy="505138"/>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 TCC </a:t>
            </a:r>
            <a:r>
              <a:rPr lang="en-US" altLang="zh-CN" b="1" dirty="0">
                <a:solidFill>
                  <a:srgbClr val="4F4F4F"/>
                </a:solidFill>
                <a:latin typeface="-apple-system"/>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补偿性事务（</a:t>
            </a: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584042"/>
            <a:ext cx="7167239" cy="954107"/>
          </a:xfrm>
          <a:prstGeom prst="rect">
            <a:avLst/>
          </a:prstGeom>
        </p:spPr>
        <p:txBody>
          <a:bodyPr wrap="square">
            <a:spAutoFit/>
          </a:bodyPr>
          <a:lstStyle/>
          <a:p>
            <a:r>
              <a:rPr lang="en-US" altLang="zh-CN" sz="1400" dirty="0"/>
              <a:t>XA</a:t>
            </a:r>
            <a:r>
              <a:rPr lang="zh-CN" altLang="en-US" sz="1400" dirty="0"/>
              <a:t>规范是接口规范</a:t>
            </a:r>
            <a:endParaRPr lang="en-US" altLang="zh-CN" sz="1400" dirty="0"/>
          </a:p>
          <a:p>
            <a:endParaRPr lang="en-US" altLang="zh-CN" sz="1400" dirty="0"/>
          </a:p>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a:t>
            </a:r>
            <a:r>
              <a:rPr lang="zh-CN" altLang="en-US" sz="1400" b="1" dirty="0"/>
              <a:t>数据库</a:t>
            </a:r>
            <a:r>
              <a:rPr lang="zh-CN" altLang="en-US" sz="1400" dirty="0"/>
              <a:t>之间的</a:t>
            </a:r>
            <a:r>
              <a:rPr lang="zh-CN" altLang="en-US" sz="1400" b="1" dirty="0"/>
              <a:t>接口规范</a:t>
            </a:r>
            <a:r>
              <a:rPr lang="en-US" altLang="zh-CN" sz="1400" dirty="0"/>
              <a:t>,</a:t>
            </a:r>
            <a:r>
              <a:rPr lang="zh-CN" altLang="en-US" sz="1400" dirty="0"/>
              <a:t>交易中间件用它来通知数据库事务的开始、结束以及提交、回滚等。 </a:t>
            </a:r>
            <a:r>
              <a:rPr lang="en-US" altLang="zh-CN" sz="1400" dirty="0">
                <a:solidFill>
                  <a:srgbClr val="536587"/>
                </a:solidFill>
              </a:rPr>
              <a:t>XA </a:t>
            </a:r>
            <a:r>
              <a:rPr lang="zh-CN" altLang="en-US" sz="1400" dirty="0">
                <a:solidFill>
                  <a:srgbClr val="536587"/>
                </a:solidFill>
              </a:rPr>
              <a:t>接口函数由数据库厂商提供</a:t>
            </a:r>
          </a:p>
        </p:txBody>
      </p:sp>
      <p:sp>
        <p:nvSpPr>
          <p:cNvPr id="5" name="矩形 4"/>
          <p:cNvSpPr/>
          <p:nvPr/>
        </p:nvSpPr>
        <p:spPr>
          <a:xfrm flipV="1">
            <a:off x="4884512" y="394609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p>
        </p:txBody>
      </p:sp>
      <p:sp>
        <p:nvSpPr>
          <p:cNvPr id="7" name="矩形 6"/>
          <p:cNvSpPr/>
          <p:nvPr/>
        </p:nvSpPr>
        <p:spPr>
          <a:xfrm>
            <a:off x="4947424" y="3996528"/>
            <a:ext cx="6858307" cy="646331"/>
          </a:xfrm>
          <a:prstGeom prst="rect">
            <a:avLst/>
          </a:prstGeom>
        </p:spPr>
        <p:txBody>
          <a:bodyPr wrap="square">
            <a:spAutoFit/>
          </a:bodyPr>
          <a:lstStyle/>
          <a:p>
            <a:r>
              <a:rPr lang="zh-CN" altLang="en-US" sz="1200" b="1" dirty="0">
                <a:solidFill>
                  <a:srgbClr val="536587"/>
                </a:solidFill>
              </a:rPr>
              <a:t>交易中间件</a:t>
            </a:r>
            <a:r>
              <a:rPr lang="zh-CN" altLang="en-US" sz="1200" dirty="0"/>
              <a:t>是专门针对</a:t>
            </a:r>
            <a:r>
              <a:rPr lang="zh-CN" altLang="en-US" sz="1200" b="1" dirty="0"/>
              <a:t>联机交易处理系统</a:t>
            </a:r>
            <a:r>
              <a:rPr lang="zh-CN" altLang="en-US" sz="1200" dirty="0"/>
              <a:t>而设计的，是基于消息的传输，也可支持同步和异步方式，属于</a:t>
            </a:r>
            <a:r>
              <a:rPr lang="zh-CN" altLang="en-US" sz="1200" b="1" dirty="0"/>
              <a:t>一种较专用的中间件</a:t>
            </a:r>
            <a:r>
              <a:rPr lang="zh-CN" altLang="en-US" sz="1200" dirty="0"/>
              <a:t>。是用来做联机事务处理平台软件</a:t>
            </a:r>
          </a:p>
          <a:p>
            <a:endParaRPr lang="zh-CN" altLang="en-US" sz="1200" dirty="0"/>
          </a:p>
        </p:txBody>
      </p:sp>
      <p:sp>
        <p:nvSpPr>
          <p:cNvPr id="9" name="矩形 8"/>
          <p:cNvSpPr/>
          <p:nvPr/>
        </p:nvSpPr>
        <p:spPr>
          <a:xfrm>
            <a:off x="4821597" y="4976520"/>
            <a:ext cx="6984134" cy="523220"/>
          </a:xfrm>
          <a:prstGeom prst="rect">
            <a:avLst/>
          </a:prstGeom>
        </p:spPr>
        <p:txBody>
          <a:bodyPr wrap="square">
            <a:spAutoFit/>
          </a:bodyPr>
          <a:lstStyle/>
          <a:p>
            <a:r>
              <a:rPr lang="en-US" altLang="zh-CN" sz="1400" dirty="0"/>
              <a:t>XA</a:t>
            </a:r>
            <a:r>
              <a:rPr lang="zh-CN" altLang="en-US" sz="1400" dirty="0"/>
              <a:t>接口是</a:t>
            </a:r>
            <a:r>
              <a:rPr lang="zh-CN" altLang="en-US" sz="1400" b="1" dirty="0"/>
              <a:t>双向的系统接口</a:t>
            </a:r>
            <a:r>
              <a:rPr lang="zh-CN" altLang="en-US" sz="1400" dirty="0"/>
              <a:t>，在事务管理器（</a:t>
            </a:r>
            <a:r>
              <a:rPr lang="en-US" altLang="zh-CN" sz="1400" dirty="0"/>
              <a:t>Transaction Manager</a:t>
            </a:r>
            <a:r>
              <a:rPr lang="zh-CN" altLang="en-US" sz="1400" dirty="0"/>
              <a:t>）以及一个或多个资源管理器（</a:t>
            </a:r>
            <a:r>
              <a:rPr lang="en-US" altLang="zh-CN" sz="1400" dirty="0"/>
              <a:t>Resource Manager</a:t>
            </a:r>
            <a:r>
              <a:rPr lang="zh-CN" altLang="en-US" sz="1400" dirty="0"/>
              <a:t>）之间形成通信桥梁。 </a:t>
            </a:r>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将一个较大的分布式事务的提交，拆分成两个阶段来处理。   </a:t>
            </a:r>
          </a:p>
        </p:txBody>
      </p:sp>
      <p:pic>
        <p:nvPicPr>
          <p:cNvPr id="1026" name="Picture 2" descr="http://my.csdn.net/uploads/201205/29/1338274936_572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p>
        </p:txBody>
      </p:sp>
      <p:pic>
        <p:nvPicPr>
          <p:cNvPr id="717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a:t>
            </a:r>
            <a:r>
              <a:rPr lang="zh-CN" altLang="en-US" sz="1600" b="1" dirty="0">
                <a:solidFill>
                  <a:srgbClr val="536587"/>
                </a:solidFill>
                <a:latin typeface="+mn-ea"/>
                <a:ea typeface="+mn-ea"/>
              </a:rPr>
              <a:t>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65621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2890535"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我们的应用程序发起一个开始请求到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a:t>
            </a:r>
            <a:r>
              <a:rPr lang="zh-CN" altLang="en-US" sz="1200" b="1" dirty="0">
                <a:solidFill>
                  <a:srgbClr val="000000"/>
                </a:solidFill>
                <a:latin typeface="Verdana" panose="020B0604030504040204" pitchFamily="34" charset="0"/>
              </a:rPr>
              <a:t>故障后恢复用</a:t>
            </a:r>
            <a:r>
              <a:rPr lang="zh-CN" altLang="en-US" sz="1200" dirty="0">
                <a:solidFill>
                  <a:srgbClr val="000000"/>
                </a:solidFill>
                <a:latin typeface="Verdana" panose="020B0604030504040204" pitchFamily="34" charset="0"/>
              </a:rPr>
              <a:t>。如某一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a:t>
            </a:r>
            <a:r>
              <a:rPr lang="en-US" altLang="zh-CN" sz="1600" dirty="0">
                <a:solidFill>
                  <a:srgbClr val="3D464D"/>
                </a:solidFill>
                <a:latin typeface="-apple-system"/>
              </a:rPr>
              <a:t>/</a:t>
            </a:r>
            <a:r>
              <a:rPr lang="zh-CN" altLang="en-US" sz="1600" dirty="0">
                <a:solidFill>
                  <a:srgbClr val="3D464D"/>
                </a:solidFill>
                <a:latin typeface="-apple-system"/>
              </a:rPr>
              <a:t>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矩形 10"/>
          <p:cNvSpPr/>
          <p:nvPr/>
        </p:nvSpPr>
        <p:spPr>
          <a:xfrm>
            <a:off x="106531" y="1884581"/>
            <a:ext cx="3701654"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  与两阶段提交相比三阶段提交有两个改动点</a:t>
            </a:r>
          </a:p>
        </p:txBody>
      </p:sp>
      <p:pic>
        <p:nvPicPr>
          <p:cNvPr id="12" name="图片 11"/>
          <p:cNvPicPr>
            <a:picLocks noChangeAspect="1"/>
          </p:cNvPicPr>
          <p:nvPr/>
        </p:nvPicPr>
        <p:blipFill>
          <a:blip r:embed="rId2"/>
          <a:stretch>
            <a:fillRect/>
          </a:stretch>
        </p:blipFill>
        <p:spPr>
          <a:xfrm>
            <a:off x="239052" y="2201225"/>
            <a:ext cx="6786186" cy="530023"/>
          </a:xfrm>
          <a:prstGeom prst="rect">
            <a:avLst/>
          </a:prstGeom>
        </p:spPr>
      </p:pic>
      <p:sp>
        <p:nvSpPr>
          <p:cNvPr id="14" name="矩形 13"/>
          <p:cNvSpPr/>
          <p:nvPr/>
        </p:nvSpPr>
        <p:spPr>
          <a:xfrm>
            <a:off x="109331" y="2973821"/>
            <a:ext cx="8907234"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93E0223-3140-4FB7-AA63-0B45A4414A55}"/>
              </a:ext>
            </a:extLst>
          </p:cNvPr>
          <p:cNvPicPr>
            <a:picLocks noChangeAspect="1"/>
          </p:cNvPicPr>
          <p:nvPr/>
        </p:nvPicPr>
        <p:blipFill rotWithShape="1">
          <a:blip r:embed="rId3"/>
          <a:srcRect t="2488"/>
          <a:stretch/>
        </p:blipFill>
        <p:spPr>
          <a:xfrm>
            <a:off x="106531" y="4183218"/>
            <a:ext cx="8207451" cy="2021239"/>
          </a:xfrm>
          <a:prstGeom prst="rect">
            <a:avLst/>
          </a:prstGeom>
        </p:spPr>
      </p:pic>
      <p:pic>
        <p:nvPicPr>
          <p:cNvPr id="15" name="Picture 2" descr="åå¸å¼ä¸è´æ§ç®æ³2PCå3PC">
            <a:extLst>
              <a:ext uri="{FF2B5EF4-FFF2-40B4-BE49-F238E27FC236}">
                <a16:creationId xmlns:a16="http://schemas.microsoft.com/office/drawing/2014/main" id="{7C2FA0B8-72DD-43CD-A207-0FD7F166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565" y="603448"/>
            <a:ext cx="2828798" cy="3515792"/>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C0ED8736-9DCA-49F0-A954-70F12E0FCBC3}"/>
              </a:ext>
            </a:extLst>
          </p:cNvPr>
          <p:cNvSpPr/>
          <p:nvPr/>
        </p:nvSpPr>
        <p:spPr>
          <a:xfrm>
            <a:off x="8313982" y="4529431"/>
            <a:ext cx="3878018" cy="1815882"/>
          </a:xfrm>
          <a:prstGeom prst="rect">
            <a:avLst/>
          </a:prstGeom>
        </p:spPr>
        <p:txBody>
          <a:bodyPr wrap="square">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这里应该是看自己是否能够获取执行事务的资源。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a:t>
            </a:r>
            <a:r>
              <a:rPr lang="zh-CN" altLang="en-US" sz="1400" b="1" dirty="0">
                <a:solidFill>
                  <a:srgbClr val="203864"/>
                </a:solidFill>
                <a:latin typeface="-apple-system"/>
              </a:rPr>
              <a:t>概率</a:t>
            </a:r>
            <a:r>
              <a:rPr lang="zh-CN" altLang="en-US" sz="1400" dirty="0">
                <a:solidFill>
                  <a:srgbClr val="3D464D"/>
                </a:solidFill>
                <a:latin typeface="-apple-system"/>
              </a:rPr>
              <a:t>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优点：降低了阻塞范围，在等待超时后协调者或参与者会中断事务。尽可能的避免了协调者单点问题，阶段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缺陷：数据不一致问题依然存在，即在参与者收到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请求后等待最终指令，如果此时协调者无法与某一个参与者正常通信，会导致参与者继续提交事务，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28441"/>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397773"/>
            <a:ext cx="12067031" cy="3108543"/>
          </a:xfrm>
          <a:prstGeom prst="rect">
            <a:avLst/>
          </a:prstGeom>
        </p:spPr>
        <p:txBody>
          <a:bodyPr wrap="square">
            <a:spAutoFit/>
          </a:bodyPr>
          <a:lstStyle/>
          <a:p>
            <a:r>
              <a:rPr lang="zh-CN" altLang="en-US" sz="1400" dirty="0"/>
              <a:t>二阶段提交还是三阶段提交显然都无法彻底解决分布式的一致性问题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怎么解决分布式一致性的问题？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b="1"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。他的做法就是给指令序列中的每个指令都编一个序号</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9" y="4352428"/>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171853"/>
            <a:ext cx="11783627" cy="1692771"/>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sz="1600"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a:t>
            </a:r>
            <a:r>
              <a:rPr lang="zh-CN" altLang="en-US" sz="1600" b="1" dirty="0">
                <a:solidFill>
                  <a:srgbClr val="000000"/>
                </a:solidFill>
                <a:latin typeface="Verdana" panose="020B0604030504040204" pitchFamily="34" charset="0"/>
              </a:rPr>
              <a:t>数据一致性</a:t>
            </a:r>
            <a:r>
              <a:rPr lang="zh-CN" altLang="en-US" sz="1600" dirty="0">
                <a:solidFill>
                  <a:srgbClr val="000000"/>
                </a:solidFill>
                <a:latin typeface="Verdana" panose="020B0604030504040204" pitchFamily="34" charset="0"/>
              </a:rPr>
              <a:t>。</a:t>
            </a:r>
            <a:endParaRPr lang="zh-CN" altLang="en-US" sz="1600" dirty="0"/>
          </a:p>
        </p:txBody>
      </p:sp>
      <p:sp>
        <p:nvSpPr>
          <p:cNvPr id="3" name="矩形 2"/>
          <p:cNvSpPr/>
          <p:nvPr/>
        </p:nvSpPr>
        <p:spPr>
          <a:xfrm>
            <a:off x="301840" y="3368420"/>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2"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3"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3" y="3993377"/>
            <a:ext cx="11514339" cy="2800767"/>
          </a:xfrm>
          <a:prstGeom prst="rect">
            <a:avLst/>
          </a:prstGeom>
        </p:spPr>
        <p:txBody>
          <a:bodyPr wrap="square">
            <a:spAutoFit/>
          </a:bodyPr>
          <a:lstStyle/>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a:t>
            </a:r>
            <a:r>
              <a:rPr lang="zh-CN" altLang="en-US" sz="1600" b="1" dirty="0">
                <a:solidFill>
                  <a:srgbClr val="555555"/>
                </a:solidFill>
                <a:latin typeface="+mn-ea"/>
                <a:ea typeface="+mn-ea"/>
                <a:cs typeface="+mn-ea"/>
              </a:rPr>
              <a:t>协调者</a:t>
            </a:r>
            <a:r>
              <a:rPr lang="zh-CN" altLang="en-US" sz="1600" dirty="0">
                <a:solidFill>
                  <a:srgbClr val="555555"/>
                </a:solidFill>
                <a:latin typeface="+mn-ea"/>
                <a:ea typeface="+mn-ea"/>
                <a:cs typeface="+mn-ea"/>
              </a:rPr>
              <a:t>”的组件来统一调度所有分布式节点的执行。</a:t>
            </a:r>
            <a:endParaRPr lang="en-US" altLang="zh-CN" sz="1600" dirty="0">
              <a:solidFill>
                <a:srgbClr val="555555"/>
              </a:solidFill>
              <a:latin typeface="+mn-ea"/>
              <a:ea typeface="+mn-ea"/>
              <a:cs typeface="+mn-ea"/>
            </a:endParaRPr>
          </a:p>
          <a:p>
            <a:endParaRPr lang="en-US" altLang="zh-CN" sz="1600" dirty="0">
              <a:solidFill>
                <a:srgbClr val="555555"/>
              </a:solidFill>
              <a:latin typeface="+mn-ea"/>
              <a:ea typeface="+mn-ea"/>
              <a:cs typeface="+mn-ea"/>
            </a:endParaRPr>
          </a:p>
          <a:p>
            <a:endParaRPr lang="en-US" altLang="zh-CN" sz="1600" dirty="0">
              <a:solidFill>
                <a:srgbClr val="555555"/>
              </a:solidFill>
              <a:latin typeface="+mn-ea"/>
              <a:ea typeface="+mn-ea"/>
              <a:cs typeface="+mn-ea"/>
            </a:endParaRPr>
          </a:p>
          <a:p>
            <a:r>
              <a:rPr lang="zh-CN" altLang="en-US" sz="1600" dirty="0">
                <a:solidFill>
                  <a:srgbClr val="555555"/>
                </a:solidFill>
                <a:latin typeface="+mn-ea"/>
                <a:cs typeface="+mn-ea"/>
              </a:rPr>
              <a:t>在分布式系统中，物理上独立的节点自身的数据操作由于事务可以保持</a:t>
            </a:r>
            <a:r>
              <a:rPr lang="en-US" altLang="zh-CN" sz="1600" dirty="0">
                <a:solidFill>
                  <a:srgbClr val="555555"/>
                </a:solidFill>
                <a:latin typeface="+mn-ea"/>
                <a:cs typeface="+mn-ea"/>
              </a:rPr>
              <a:t>ACID,</a:t>
            </a:r>
            <a:r>
              <a:rPr lang="zh-CN" altLang="en-US" sz="1600" dirty="0">
                <a:solidFill>
                  <a:srgbClr val="555555"/>
                </a:solidFill>
                <a:latin typeface="+mn-ea"/>
                <a:cs typeface="+mn-ea"/>
              </a:rPr>
              <a:t>但是他无法知道其他节点上的数据操作，所以需要引入一个旁观者来统一</a:t>
            </a:r>
            <a:r>
              <a:rPr lang="zh-CN" altLang="en-US" sz="1600" b="1" dirty="0">
                <a:solidFill>
                  <a:srgbClr val="555555"/>
                </a:solidFill>
                <a:latin typeface="+mn-ea"/>
                <a:cs typeface="+mn-ea"/>
              </a:rPr>
              <a:t>协调</a:t>
            </a:r>
            <a:r>
              <a:rPr lang="zh-CN" altLang="en-US" sz="1600" dirty="0">
                <a:solidFill>
                  <a:srgbClr val="555555"/>
                </a:solidFill>
                <a:latin typeface="+mn-ea"/>
                <a:cs typeface="+mn-ea"/>
              </a:rPr>
              <a:t>。所以分布式事务主要解决的一点就是</a:t>
            </a:r>
            <a:r>
              <a:rPr lang="zh-CN" altLang="en-US" sz="1600" b="1" dirty="0">
                <a:solidFill>
                  <a:srgbClr val="555555"/>
                </a:solidFill>
                <a:latin typeface="+mn-ea"/>
                <a:cs typeface="+mn-ea"/>
              </a:rPr>
              <a:t>消息的成功传递</a:t>
            </a:r>
            <a:r>
              <a:rPr lang="zh-CN" altLang="en-US" sz="1600" dirty="0">
                <a:solidFill>
                  <a:srgbClr val="555555"/>
                </a:solidFill>
                <a:latin typeface="+mn-ea"/>
                <a:cs typeface="+mn-ea"/>
              </a:rPr>
              <a:t>。</a:t>
            </a:r>
          </a:p>
          <a:p>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6273897"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a:t>
            </a:r>
            <a:r>
              <a:rPr lang="zh-CN" altLang="en-US" b="1">
                <a:solidFill>
                  <a:srgbClr val="4E5A64"/>
                </a:solidFill>
                <a:latin typeface="Open Sans"/>
              </a:rPr>
              <a:t>补偿型事务（</a:t>
            </a:r>
            <a:r>
              <a:rPr lang="zh-CN" altLang="en-US" b="1" dirty="0">
                <a:solidFill>
                  <a:srgbClr val="4E5A64"/>
                </a:solidFill>
                <a:latin typeface="Open Sans"/>
              </a:rPr>
              <a:t>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954107"/>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a:t>
            </a:r>
            <a:r>
              <a:rPr lang="en-US" altLang="zh-CN" sz="1400" dirty="0"/>
              <a:t>"</a:t>
            </a:r>
            <a:r>
              <a:rPr lang="zh-CN" altLang="en-US" sz="1400" dirty="0"/>
              <a:t>补偿是</a:t>
            </a:r>
            <a:r>
              <a:rPr lang="zh-CN" altLang="en-US" sz="1400" b="1" dirty="0"/>
              <a:t>一个</a:t>
            </a:r>
            <a:r>
              <a:rPr lang="zh-CN" altLang="en-US" sz="1400" dirty="0"/>
              <a:t>独立的支持</a:t>
            </a:r>
            <a:r>
              <a:rPr lang="en-US" altLang="zh-CN" sz="1400" dirty="0"/>
              <a:t>ACID</a:t>
            </a:r>
            <a:r>
              <a:rPr lang="zh-CN" altLang="en-US" sz="1400" dirty="0"/>
              <a:t>特性的</a:t>
            </a:r>
            <a:r>
              <a:rPr lang="zh-CN" altLang="en-US" sz="1400" b="1" dirty="0"/>
              <a:t>本地事务</a:t>
            </a:r>
            <a:r>
              <a:rPr lang="zh-CN" altLang="en-US" sz="1400" dirty="0"/>
              <a:t>，用于</a:t>
            </a:r>
            <a:r>
              <a:rPr lang="zh-CN" altLang="en-US" sz="1400" b="1" dirty="0"/>
              <a:t>在</a:t>
            </a:r>
            <a:r>
              <a:rPr lang="zh-CN" altLang="en-US" sz="1400" b="1" dirty="0">
                <a:solidFill>
                  <a:srgbClr val="FF0000"/>
                </a:solidFill>
              </a:rPr>
              <a:t>逻辑</a:t>
            </a:r>
            <a:r>
              <a:rPr lang="zh-CN" altLang="en-US" sz="1400" dirty="0"/>
              <a:t>上</a:t>
            </a:r>
            <a:r>
              <a:rPr lang="zh-CN" altLang="en-US" sz="1400" b="1" dirty="0"/>
              <a:t>取消</a:t>
            </a:r>
            <a:r>
              <a:rPr lang="zh-CN" altLang="en-US" sz="1400" dirty="0">
                <a:solidFill>
                  <a:srgbClr val="536587"/>
                </a:solidFill>
              </a:rPr>
              <a:t>服务提供者</a:t>
            </a:r>
            <a:r>
              <a:rPr lang="zh-CN" altLang="en-US" sz="1400" b="1" dirty="0"/>
              <a:t>上一个</a:t>
            </a:r>
            <a:r>
              <a:rPr lang="en-US" altLang="zh-CN" sz="1400" dirty="0"/>
              <a:t>ACID</a:t>
            </a:r>
            <a:r>
              <a:rPr lang="zh-CN" altLang="en-US" sz="1400" b="1" dirty="0"/>
              <a:t>事务造成的影响</a:t>
            </a:r>
            <a:r>
              <a:rPr lang="zh-CN" altLang="en-US" sz="1400" dirty="0"/>
              <a:t>，对于一个长事务与其实现一个巨大的分布式</a:t>
            </a:r>
            <a:r>
              <a:rPr lang="en-US" altLang="zh-CN" sz="1400" dirty="0"/>
              <a:t>ACID</a:t>
            </a:r>
            <a:r>
              <a:rPr lang="zh-CN" altLang="en-US" sz="1400" dirty="0"/>
              <a:t>事务，不如使用基于补偿性的方案，把</a:t>
            </a:r>
            <a:r>
              <a:rPr lang="zh-CN" altLang="en-US" sz="1400" b="1" dirty="0"/>
              <a:t>每一次服务调用当做一个较短的本地</a:t>
            </a:r>
            <a:r>
              <a:rPr lang="en-US" altLang="zh-CN" sz="1400" b="1" dirty="0"/>
              <a:t>ACID</a:t>
            </a:r>
            <a:r>
              <a:rPr lang="zh-CN" altLang="en-US" sz="1400" b="1" dirty="0"/>
              <a:t>事务来处理</a:t>
            </a:r>
            <a:r>
              <a:rPr lang="zh-CN" altLang="en-US" sz="1400" dirty="0"/>
              <a:t>，执行完就立即提交”。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144783"/>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541765"/>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p>
        </p:txBody>
      </p:sp>
      <p:pic>
        <p:nvPicPr>
          <p:cNvPr id="3074" name="Picture 2" descr="B121F546-2D0F-45F5-962D-758B0733769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3397" y="2991773"/>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3998773"/>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从合肥到昆明乘坐的是四川航空，从昆明到大理乘坐的是东方航空。使用美团</a:t>
            </a:r>
            <a:r>
              <a:rPr lang="en-US" altLang="zh-CN" sz="1400" dirty="0">
                <a:solidFill>
                  <a:srgbClr val="2F353B"/>
                </a:solidFill>
                <a:latin typeface="Open Sans"/>
              </a:rPr>
              <a:t>App</a:t>
            </a:r>
            <a:r>
              <a:rPr lang="zh-CN" altLang="en-US" sz="1400" dirty="0">
                <a:solidFill>
                  <a:srgbClr val="2F353B"/>
                </a:solidFill>
                <a:latin typeface="Open Sans"/>
              </a:rPr>
              <a:t>预定，选择了这种航班预定方案后，美团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084" y="4260383"/>
            <a:ext cx="4440962" cy="2056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A5614CB2-F9FE-46A3-B1A4-FF72012C3483}"/>
              </a:ext>
            </a:extLst>
          </p:cNvPr>
          <p:cNvSpPr/>
          <p:nvPr/>
        </p:nvSpPr>
        <p:spPr>
          <a:xfrm>
            <a:off x="104136" y="6424882"/>
            <a:ext cx="11870925" cy="307777"/>
          </a:xfrm>
          <a:prstGeom prst="rect">
            <a:avLst/>
          </a:prstGeom>
        </p:spPr>
        <p:txBody>
          <a:bodyPr wrap="square">
            <a:spAutoFit/>
          </a:bodyPr>
          <a:lstStyle/>
          <a:p>
            <a:r>
              <a:rPr lang="zh-CN" altLang="en-US" sz="1400" dirty="0">
                <a:solidFill>
                  <a:srgbClr val="2F353B"/>
                </a:solidFill>
                <a:latin typeface="Open Sans"/>
              </a:rPr>
              <a:t>最简单的情况：美团先去川航帮我买票，如果买不到，那么东航也没必要买了。如果川航购买成功，再去东航购买另一张票。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954107"/>
          </a:xfrm>
          <a:prstGeom prst="rect">
            <a:avLst/>
          </a:prstGeom>
        </p:spPr>
        <p:txBody>
          <a:bodyPr wrap="square">
            <a:spAutoFit/>
          </a:bodyPr>
          <a:lstStyle/>
          <a:p>
            <a:r>
              <a:rPr lang="zh-CN" altLang="en-US" sz="1400" dirty="0">
                <a:solidFill>
                  <a:srgbClr val="2F353B"/>
                </a:solidFill>
                <a:latin typeface="Open Sans"/>
              </a:rPr>
              <a:t>但是：假设美团先从川航成功买票，然后去买东航票，因为天气问题，东航航班被取消了。那么此时，美团必须取消川航的票，因为只有一张票是没用的，不取消就是浪费我的钱。那么取消会怎样呢？非正常退票，肯定要扣手续费的。在这里，川航本来已经购买成功，现在因为东航的原因要退川航的票，川航肯定是要扣代理商的钱的。那么美团就要保证，如果任一航班购买失败，都不能扣钱，怎么做呢？</a:t>
            </a: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 </a:t>
            </a:r>
            <a:r>
              <a:rPr lang="en-US" altLang="zh-CN" sz="1400" dirty="0">
                <a:solidFill>
                  <a:srgbClr val="2F353B"/>
                </a:solidFill>
                <a:latin typeface="Open Sans"/>
              </a:rPr>
              <a:t>(</a:t>
            </a:r>
            <a:r>
              <a:rPr lang="zh-CN" altLang="en-US" sz="1100" dirty="0">
                <a:solidFill>
                  <a:srgbClr val="1F4E79"/>
                </a:solidFill>
                <a:latin typeface="Open Sans"/>
              </a:rPr>
              <a:t>这个解决方法是虚拟的</a:t>
            </a:r>
            <a:r>
              <a:rPr lang="en-US" altLang="zh-CN" sz="1400" dirty="0">
                <a:solidFill>
                  <a:srgbClr val="2F353B"/>
                </a:solidFill>
                <a:latin typeface="Open Sans"/>
              </a:rPr>
              <a:t>)</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48" y="1887796"/>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1874525"/>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美团分别请求两个航空公司预留机票，两个航空公司分别告诉美团预留成功还是失败。</a:t>
            </a:r>
            <a:r>
              <a:rPr lang="zh-CN" altLang="en-US" sz="1400" dirty="0">
                <a:solidFill>
                  <a:srgbClr val="203864"/>
                </a:solidFill>
                <a:latin typeface="Open Sans"/>
              </a:rPr>
              <a:t>航空公司需要保证，</a:t>
            </a:r>
            <a:r>
              <a:rPr lang="zh-CN" altLang="en-US" sz="1400" b="1" dirty="0">
                <a:solidFill>
                  <a:srgbClr val="203864"/>
                </a:solidFill>
                <a:latin typeface="Open Sans"/>
              </a:rPr>
              <a:t>机票预留成功的话，之后一定能购买到</a:t>
            </a:r>
            <a:r>
              <a:rPr lang="zh-CN" altLang="en-US" sz="1400" dirty="0">
                <a:solidFill>
                  <a:srgbClr val="2F353B"/>
                </a:solidFill>
                <a:latin typeface="Open Sans"/>
              </a:rPr>
              <a:t>。</a:t>
            </a: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578411"/>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a:t>
            </a:r>
            <a:r>
              <a:rPr lang="zh-CN" altLang="en-US" sz="1400">
                <a:solidFill>
                  <a:srgbClr val="2F353B"/>
                </a:solidFill>
                <a:latin typeface="Open Sans"/>
              </a:rPr>
              <a:t>才算成功</a:t>
            </a:r>
            <a:endParaRPr lang="zh-CN" altLang="en-US" sz="1400" dirty="0">
              <a:solidFill>
                <a:srgbClr val="2F353B"/>
              </a:solidFill>
              <a:latin typeface="Open Sans"/>
            </a:endParaRP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3"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一、基于可靠消息服务的分布式事务最终一致性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这几种方案追求的都是最终一致性，解决的都是保证节点之间的信息能够正确的传递</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r>
              <a:rPr lang="en-US" altLang="zh-CN" sz="1600" dirty="0"/>
              <a:t>(</a:t>
            </a:r>
            <a:r>
              <a:rPr lang="zh-CN" altLang="en-US" sz="1600" dirty="0"/>
              <a:t>消息中间件</a:t>
            </a:r>
            <a:r>
              <a:rPr lang="en-US" altLang="zh-CN" sz="1600" dirty="0"/>
              <a:t>)</a:t>
            </a:r>
            <a:endParaRPr lang="zh-CN" altLang="en-US" sz="1600" dirty="0"/>
          </a:p>
        </p:txBody>
      </p:sp>
      <p:pic>
        <p:nvPicPr>
          <p:cNvPr id="4098"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a:t>
            </a:r>
            <a:r>
              <a:rPr lang="en-US" altLang="zh-CN" sz="1400" dirty="0"/>
              <a:t>(</a:t>
            </a:r>
            <a:r>
              <a:rPr lang="zh-CN" altLang="en-US" sz="1400" b="1" dirty="0"/>
              <a:t>上游到中间件间的通信是异步</a:t>
            </a:r>
            <a:r>
              <a:rPr lang="zh-CN" altLang="en-US" sz="1400" dirty="0"/>
              <a:t>的</a:t>
            </a:r>
            <a:r>
              <a:rPr lang="en-US" altLang="zh-CN" sz="1400" dirty="0"/>
              <a:t>)</a:t>
            </a:r>
            <a:r>
              <a:rPr lang="zh-CN" altLang="en-US" sz="1400" dirty="0"/>
              <a:t>，接下来</a:t>
            </a:r>
            <a:r>
              <a:rPr lang="zh-CN" altLang="en-US" sz="1400" b="1" dirty="0"/>
              <a:t>消息中间件一定会保证消息被下游系统成功消费</a:t>
            </a:r>
            <a:r>
              <a:rPr lang="zh-CN" altLang="en-US" sz="1400" dirty="0"/>
              <a:t>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a:t>
            </a:r>
            <a:r>
              <a:rPr lang="zh-CN" altLang="en-US" sz="1400" b="1" dirty="0"/>
              <a:t>阻塞等待状态</a:t>
            </a:r>
            <a:r>
              <a:rPr lang="en-US" altLang="zh-CN" sz="1400" b="1" dirty="0"/>
              <a:t>(</a:t>
            </a:r>
            <a:r>
              <a:rPr lang="zh-CN" altLang="en-US" sz="1400" b="1" dirty="0"/>
              <a:t>同步通信</a:t>
            </a:r>
            <a:r>
              <a:rPr lang="en-US" altLang="zh-CN" sz="1400" b="1" dirty="0"/>
              <a:t>)</a:t>
            </a:r>
            <a:r>
              <a:rPr lang="zh-CN" altLang="en-US" sz="1400" dirty="0"/>
              <a:t>，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a:t>
            </a:r>
            <a:r>
              <a:rPr lang="zh-CN" altLang="en-US" sz="1400" b="1" dirty="0"/>
              <a:t>消费成功响应</a:t>
            </a:r>
            <a:r>
              <a:rPr lang="zh-CN" altLang="en-US" sz="1400" dirty="0"/>
              <a:t>为止。当然，一般消息中间件可以设置消息重试的次数和时间间隔，比如：当第一次投递失败后，每隔五分钟重试一次，一共重试</a:t>
            </a:r>
            <a:r>
              <a:rPr lang="en-US" altLang="zh-CN" sz="1400" dirty="0"/>
              <a:t>3</a:t>
            </a:r>
            <a:r>
              <a:rPr lang="zh-CN" altLang="en-US" sz="1400" dirty="0"/>
              <a:t>次。如果</a:t>
            </a:r>
            <a:r>
              <a:rPr lang="zh-CN" altLang="en-US" sz="1400" b="1" dirty="0"/>
              <a:t>重试</a:t>
            </a:r>
            <a:r>
              <a:rPr lang="en-US" altLang="zh-CN" sz="1400" dirty="0"/>
              <a:t>3</a:t>
            </a:r>
            <a:r>
              <a:rPr lang="zh-CN" altLang="en-US" sz="1400" dirty="0"/>
              <a:t>次之后仍然</a:t>
            </a:r>
            <a:r>
              <a:rPr lang="zh-CN" altLang="en-US" sz="1400" b="1" dirty="0"/>
              <a:t>投递失败</a:t>
            </a:r>
            <a:r>
              <a:rPr lang="zh-CN" altLang="en-US" sz="1400" dirty="0"/>
              <a:t>，那么这条消息就需要</a:t>
            </a:r>
            <a:r>
              <a:rPr lang="zh-CN" altLang="en-US" sz="1400" b="1" dirty="0"/>
              <a:t>人工干预</a:t>
            </a:r>
            <a:r>
              <a:rPr lang="zh-CN" altLang="en-US" sz="1400" dirty="0"/>
              <a:t>。（没有回滚） </a:t>
            </a:r>
          </a:p>
        </p:txBody>
      </p:sp>
      <p:pic>
        <p:nvPicPr>
          <p:cNvPr id="5122" name="Picture 2" descr="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3">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a:t>
            </a:r>
            <a:r>
              <a:rPr lang="zh-CN" altLang="en-US" sz="1400" b="1" dirty="0">
                <a:solidFill>
                  <a:srgbClr val="FF0000"/>
                </a:solidFill>
                <a:latin typeface="-apple-system"/>
              </a:rPr>
              <a:t>不回滚</a:t>
            </a:r>
            <a:r>
              <a:rPr lang="zh-CN" altLang="en-US" sz="1400" b="1" dirty="0">
                <a:solidFill>
                  <a:srgbClr val="1F4E79"/>
                </a:solidFill>
                <a:latin typeface="-apple-system"/>
              </a:rPr>
              <a:t>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2893100"/>
          </a:xfrm>
          <a:prstGeom prst="rect">
            <a:avLst/>
          </a:prstGeom>
        </p:spPr>
        <p:txBody>
          <a:bodyPr wrap="square">
            <a:spAutoFit/>
          </a:bodyPr>
          <a:lstStyle/>
          <a:p>
            <a:r>
              <a:rPr lang="zh-CN" altLang="en-US" sz="1400" dirty="0"/>
              <a:t>消息投递失败有两种情况：</a:t>
            </a:r>
            <a:r>
              <a:rPr lang="en-US" altLang="zh-CN" sz="1400" dirty="0"/>
              <a:t>1:</a:t>
            </a:r>
            <a:r>
              <a:rPr lang="zh-CN" altLang="en-US" sz="1400" dirty="0"/>
              <a:t>消息丢失，没有投到下游系统。 </a:t>
            </a:r>
            <a:r>
              <a:rPr lang="en-US" altLang="zh-CN" sz="1400" dirty="0"/>
              <a:t>2</a:t>
            </a:r>
            <a:r>
              <a:rPr lang="zh-CN" altLang="en-US" sz="1400" dirty="0"/>
              <a:t>：下游系统始终消息失败，无法返回消费成功响应</a:t>
            </a:r>
            <a:endParaRPr lang="en-US" altLang="zh-CN" sz="1400" dirty="0"/>
          </a:p>
          <a:p>
            <a:endParaRPr lang="en-US" altLang="zh-CN" sz="1400" dirty="0"/>
          </a:p>
          <a:p>
            <a:r>
              <a:rPr lang="en-US" altLang="zh-CN" sz="1400" dirty="0"/>
              <a:t>1.</a:t>
            </a:r>
            <a:r>
              <a:rPr lang="zh-CN" altLang="en-US" sz="1400" dirty="0"/>
              <a:t>这里投递失败，从概率上来说很大可能是网络问题，下游系统没有接收到消息。而不是下游系统处理失败需要回滚，如果只是投递失败就会滚会增加开销，损耗性能。</a:t>
            </a:r>
            <a:endParaRPr lang="en-US" altLang="zh-CN" sz="1400" dirty="0"/>
          </a:p>
          <a:p>
            <a:endParaRPr lang="en-US" altLang="zh-CN" sz="1400" dirty="0"/>
          </a:p>
          <a:p>
            <a:pPr fontAlgn="b"/>
            <a:r>
              <a:rPr lang="en-US" altLang="zh-CN" sz="1400" b="1" dirty="0">
                <a:latin typeface="+mn-ea"/>
                <a:ea typeface="+mn-ea"/>
              </a:rPr>
              <a:t>2.</a:t>
            </a:r>
            <a:r>
              <a:rPr lang="zh-CN" altLang="en-US" sz="1400" b="1" dirty="0">
                <a:latin typeface="+mn-ea"/>
                <a:ea typeface="+mn-ea"/>
              </a:rPr>
              <a:t>这涉及到整套分布式事务系统的实现成本</a:t>
            </a:r>
            <a:r>
              <a:rPr lang="zh-CN" altLang="en-US" sz="1400" dirty="0">
                <a:latin typeface="+mn-ea"/>
                <a:ea typeface="+mn-ea"/>
              </a:rPr>
              <a:t>问题。我们知道，当系统</a:t>
            </a:r>
            <a:r>
              <a:rPr lang="en-US" altLang="zh-CN" sz="1400" dirty="0">
                <a:latin typeface="+mn-ea"/>
                <a:ea typeface="+mn-ea"/>
              </a:rPr>
              <a:t>A</a:t>
            </a:r>
            <a:r>
              <a:rPr lang="zh-CN" altLang="en-US" sz="1400" dirty="0">
                <a:latin typeface="+mn-ea"/>
                <a:ea typeface="+mn-ea"/>
              </a:rPr>
              <a:t>将向消息中间件发送</a:t>
            </a:r>
            <a:r>
              <a:rPr lang="en-US" altLang="zh-CN" sz="1400" dirty="0">
                <a:latin typeface="+mn-ea"/>
                <a:ea typeface="+mn-ea"/>
              </a:rPr>
              <a:t>Commit</a:t>
            </a:r>
            <a:r>
              <a:rPr lang="zh-CN" altLang="en-US" sz="1400" dirty="0">
                <a:latin typeface="+mn-ea"/>
                <a:ea typeface="+mn-ea"/>
              </a:rPr>
              <a:t>指令后，它便去做别的事情了。如果此时消息投递失败，需要回滚的话，就需要让系统</a:t>
            </a:r>
            <a:r>
              <a:rPr lang="en-US" altLang="zh-CN" sz="1400" dirty="0">
                <a:latin typeface="+mn-ea"/>
                <a:ea typeface="+mn-ea"/>
              </a:rPr>
              <a:t>A</a:t>
            </a:r>
            <a:r>
              <a:rPr lang="zh-CN" altLang="en-US" sz="1400" dirty="0">
                <a:latin typeface="+mn-ea"/>
                <a:ea typeface="+mn-ea"/>
              </a:rPr>
              <a:t>事先提供回滚接口，这无疑增加了额外的开发成本，业务系统的复杂度也将提高。对于一个业务系统的设计目标是，在保证性能的前提下，最大限度地降低系统复杂度，从而能够降低系统的运维成本。</a:t>
            </a:r>
            <a:endParaRPr lang="en-US" altLang="zh-CN" sz="1400" dirty="0">
              <a:latin typeface="+mn-ea"/>
              <a:ea typeface="+mn-ea"/>
            </a:endParaRPr>
          </a:p>
        </p:txBody>
      </p:sp>
      <p:sp>
        <p:nvSpPr>
          <p:cNvPr id="3" name="矩形 2"/>
          <p:cNvSpPr/>
          <p:nvPr/>
        </p:nvSpPr>
        <p:spPr>
          <a:xfrm>
            <a:off x="6952341" y="602940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
        <p:nvSpPr>
          <p:cNvPr id="4" name="矩形 3">
            <a:extLst>
              <a:ext uri="{FF2B5EF4-FFF2-40B4-BE49-F238E27FC236}">
                <a16:creationId xmlns:a16="http://schemas.microsoft.com/office/drawing/2014/main" id="{174CD239-4656-4CA2-AA8B-0006110CD9DA}"/>
              </a:ext>
            </a:extLst>
          </p:cNvPr>
          <p:cNvSpPr/>
          <p:nvPr/>
        </p:nvSpPr>
        <p:spPr>
          <a:xfrm>
            <a:off x="7104452" y="6406706"/>
            <a:ext cx="902811" cy="307777"/>
          </a:xfrm>
          <a:prstGeom prst="rect">
            <a:avLst/>
          </a:prstGeom>
        </p:spPr>
        <p:txBody>
          <a:bodyPr wrap="none">
            <a:spAutoFit/>
          </a:bodyPr>
          <a:lstStyle/>
          <a:p>
            <a:r>
              <a:rPr lang="zh-CN" altLang="en-US" sz="1400" dirty="0">
                <a:latin typeface="+mn-ea"/>
              </a:rPr>
              <a:t>人工干预</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上游系统和消息中间件之间为什么采用异步通信？消息中间件和下游系统之间为什么要采用同步通信呢？</a:t>
            </a: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上游系统和消息中间件之间为什么采用</a:t>
            </a:r>
            <a:r>
              <a:rPr lang="zh-CN" altLang="en-US" sz="1400" b="1" dirty="0"/>
              <a:t>异步通信是为了提高系统并发度</a:t>
            </a:r>
            <a:r>
              <a:rPr lang="zh-CN" altLang="en-US" sz="1400" dirty="0"/>
              <a:t>，异步能</a:t>
            </a:r>
            <a:r>
              <a:rPr lang="zh-CN" altLang="en-US" sz="1400" b="1" dirty="0"/>
              <a:t>提升系统性能</a:t>
            </a:r>
            <a:r>
              <a:rPr lang="zh-CN" altLang="en-US" sz="1400" dirty="0"/>
              <a:t>，但随之会增加系统复杂度；而</a:t>
            </a:r>
            <a:r>
              <a:rPr lang="zh-CN" altLang="en-US" sz="1400" b="1" dirty="0"/>
              <a:t>同步</a:t>
            </a:r>
            <a:r>
              <a:rPr lang="zh-CN" altLang="en-US" sz="1400" dirty="0"/>
              <a:t>虽然降低系统并发度，但</a:t>
            </a:r>
            <a:r>
              <a:rPr lang="zh-CN" altLang="en-US" sz="1400" b="1" dirty="0"/>
              <a:t>实现成本较低</a:t>
            </a:r>
            <a:r>
              <a:rPr lang="zh-CN" altLang="en-US" sz="1400" dirty="0"/>
              <a:t>。因此，在对并发度要求不是很高的情况下，或者服务器资源较为充裕的情况下，我们可以选择同步来降低系统的复杂度。 我们知道，</a:t>
            </a:r>
            <a:r>
              <a:rPr lang="zh-CN" altLang="en-US" sz="1400" b="1" dirty="0"/>
              <a:t>消息中间件</a:t>
            </a:r>
            <a:r>
              <a:rPr lang="zh-CN" altLang="en-US" sz="1400" dirty="0"/>
              <a:t>是一个独立于业务系统的第三方中间件，它不和任何业务系统产生直接的耦合，它也不和用户产生直接的关联，它一般部署在独立的服务器集群上，具有良好的可扩展性，所以</a:t>
            </a:r>
            <a:r>
              <a:rPr lang="zh-CN" altLang="en-US" sz="1400" b="1" dirty="0"/>
              <a:t>不必太过于担心它的性能</a:t>
            </a:r>
            <a:r>
              <a:rPr lang="zh-CN" altLang="en-US" sz="1400" dirty="0"/>
              <a:t>，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a:t>
            </a:r>
            <a:r>
              <a:rPr lang="zh-CN" altLang="en-US" sz="1400" b="1" dirty="0"/>
              <a:t>消息发送一致性</a:t>
            </a:r>
            <a:r>
              <a:rPr lang="zh-CN" altLang="en-US" sz="1400" dirty="0"/>
              <a:t>，是指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p>
        </p:txBody>
      </p:sp>
      <p:pic>
        <p:nvPicPr>
          <p:cNvPr id="8" name="图片 7"/>
          <p:cNvPicPr>
            <a:picLocks noChangeAspect="1"/>
          </p:cNvPicPr>
          <p:nvPr/>
        </p:nvPicPr>
        <p:blipFill>
          <a:blip r:embed="rId2"/>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649537" cy="369332"/>
          </a:xfrm>
          <a:prstGeom prst="rect">
            <a:avLst/>
          </a:prstGeom>
        </p:spPr>
        <p:txBody>
          <a:bodyPr wrap="none">
            <a:spAutoFit/>
          </a:bodyPr>
          <a:lstStyle/>
          <a:p>
            <a:r>
              <a:rPr lang="zh-CN" altLang="en-US" b="1" dirty="0">
                <a:solidFill>
                  <a:srgbClr val="333333"/>
                </a:solidFill>
                <a:latin typeface="Open Sans"/>
              </a:rPr>
              <a:t>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，此时这条消息消费者是无法消费到的。</a:t>
            </a:r>
          </a:p>
          <a:p>
            <a:r>
              <a:rPr lang="zh-CN" altLang="en-US" sz="1400" dirty="0">
                <a:solidFill>
                  <a:srgbClr val="2F353B"/>
                </a:solidFill>
                <a:latin typeface="Open Sans"/>
              </a:rPr>
              <a:t>    接着，执行业务代码逻辑，可能是一个本地数据库事务操作</a:t>
            </a: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a:t>
            </a:r>
            <a:r>
              <a:rPr lang="zh-CN" altLang="en-US" sz="1400" b="1" dirty="0">
                <a:solidFill>
                  <a:srgbClr val="2F353B"/>
                </a:solidFill>
                <a:latin typeface="Open Sans"/>
              </a:rPr>
              <a:t>消息集群中的事务消息</a:t>
            </a:r>
            <a:r>
              <a:rPr lang="zh-CN" altLang="en-US" sz="1400" dirty="0">
                <a:solidFill>
                  <a:srgbClr val="2F353B"/>
                </a:solidFill>
                <a:latin typeface="Open Sans"/>
              </a:rPr>
              <a:t>，如果发现了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a:t>
            </a:r>
            <a:r>
              <a:rPr lang="zh-CN" altLang="en-US" sz="1400" b="1" dirty="0">
                <a:solidFill>
                  <a:srgbClr val="2F353B"/>
                </a:solidFill>
                <a:latin typeface="Open Sans"/>
              </a:rPr>
              <a:t>保证了消息发送与本地事务同时成功或同时失败</a:t>
            </a:r>
            <a:r>
              <a:rPr lang="zh-CN" altLang="en-US" sz="1400" dirty="0">
                <a:solidFill>
                  <a:srgbClr val="2F353B"/>
                </a:solidFill>
                <a:latin typeface="Open Sans"/>
              </a:rPr>
              <a:t>。</a:t>
            </a: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1607</TotalTime>
  <Words>4071</Words>
  <Application>Microsoft Office PowerPoint</Application>
  <PresentationFormat>宽屏</PresentationFormat>
  <Paragraphs>221</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-apple-system</vt:lpstr>
      <vt:lpstr>Open Sans</vt:lpstr>
      <vt:lpstr>等线</vt:lpstr>
      <vt:lpstr>黑体</vt:lpstr>
      <vt:lpstr>宋体</vt:lpstr>
      <vt:lpstr>微软雅黑</vt:lpstr>
      <vt:lpstr>Arial</vt:lpstr>
      <vt:lpstr>Calibri</vt:lpstr>
      <vt:lpstr>Calibri Light</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Temp</cp:lastModifiedBy>
  <cp:revision>481</cp:revision>
  <dcterms:created xsi:type="dcterms:W3CDTF">2015-05-05T08:02:00Z</dcterms:created>
  <dcterms:modified xsi:type="dcterms:W3CDTF">2018-10-31T09:11:00Z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