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5"/>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5" r:id="rId19"/>
    <p:sldId id="277" r:id="rId20"/>
    <p:sldId id="278" r:id="rId21"/>
    <p:sldId id="297" r:id="rId22"/>
    <p:sldId id="298" r:id="rId23"/>
    <p:sldId id="26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1F4E79"/>
    <a:srgbClr val="203864"/>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01" y="1448660"/>
            <a:ext cx="3076190" cy="1714286"/>
          </a:xfrm>
          <a:prstGeom prst="rect">
            <a:avLst/>
          </a:prstGeom>
        </p:spPr>
      </p:pic>
      <p:sp>
        <p:nvSpPr>
          <p:cNvPr id="11" name="矩形 10"/>
          <p:cNvSpPr/>
          <p:nvPr/>
        </p:nvSpPr>
        <p:spPr>
          <a:xfrm>
            <a:off x="275208" y="3207354"/>
            <a:ext cx="3595856"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与两阶段提交相比三阶段提交有两个改动点</a:t>
            </a:r>
          </a:p>
        </p:txBody>
      </p:sp>
      <p:pic>
        <p:nvPicPr>
          <p:cNvPr id="12" name="图片 11"/>
          <p:cNvPicPr>
            <a:picLocks noChangeAspect="1"/>
          </p:cNvPicPr>
          <p:nvPr/>
        </p:nvPicPr>
        <p:blipFill>
          <a:blip r:embed="rId3"/>
          <a:stretch>
            <a:fillRect/>
          </a:stretch>
        </p:blipFill>
        <p:spPr>
          <a:xfrm>
            <a:off x="407729" y="3523998"/>
            <a:ext cx="6786186" cy="530023"/>
          </a:xfrm>
          <a:prstGeom prst="rect">
            <a:avLst/>
          </a:prstGeom>
        </p:spPr>
      </p:pic>
      <p:sp>
        <p:nvSpPr>
          <p:cNvPr id="14" name="矩形 13"/>
          <p:cNvSpPr/>
          <p:nvPr/>
        </p:nvSpPr>
        <p:spPr>
          <a:xfrm>
            <a:off x="185372" y="4013750"/>
            <a:ext cx="11780668" cy="523220"/>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sp>
        <p:nvSpPr>
          <p:cNvPr id="18" name="矩形 17"/>
          <p:cNvSpPr/>
          <p:nvPr/>
        </p:nvSpPr>
        <p:spPr>
          <a:xfrm>
            <a:off x="5094780" y="2844250"/>
            <a:ext cx="3711272" cy="600164"/>
          </a:xfrm>
          <a:prstGeom prst="rect">
            <a:avLst/>
          </a:prstGeom>
        </p:spPr>
        <p:txBody>
          <a:bodyPr wrap="none">
            <a:spAutoFit/>
          </a:bodyPr>
          <a:lstStyle/>
          <a:p>
            <a:r>
              <a:rPr lang="zh-CN" altLang="en-US" sz="1100" dirty="0">
                <a:solidFill>
                  <a:srgbClr val="555555"/>
                </a:solidFill>
                <a:latin typeface="微软雅黑" panose="020B0503020204020204" pitchFamily="34" charset="-122"/>
                <a:ea typeface="微软雅黑" panose="020B0503020204020204" pitchFamily="34" charset="-122"/>
              </a:rPr>
              <a:t>协调者和参与者中都引入超时机制</a:t>
            </a:r>
            <a:endParaRPr lang="en-US" altLang="zh-CN" sz="1100" dirty="0">
              <a:solidFill>
                <a:srgbClr val="555555"/>
              </a:solidFill>
              <a:latin typeface="微软雅黑" panose="020B0503020204020204" pitchFamily="34" charset="-122"/>
              <a:ea typeface="微软雅黑" panose="020B0503020204020204" pitchFamily="34" charset="-122"/>
            </a:endParaRPr>
          </a:p>
          <a:p>
            <a:endParaRPr lang="en-US" altLang="zh-CN" sz="1100" dirty="0">
              <a:solidFill>
                <a:srgbClr val="555555"/>
              </a:solidFill>
              <a:latin typeface="微软雅黑" panose="020B0503020204020204" pitchFamily="34" charset="-122"/>
              <a:ea typeface="微软雅黑" panose="020B0503020204020204" pitchFamily="34" charset="-122"/>
            </a:endParaRPr>
          </a:p>
          <a:p>
            <a:r>
              <a:rPr lang="zh-CN" altLang="en-US" sz="1100" dirty="0">
                <a:solidFill>
                  <a:srgbClr val="555555"/>
                </a:solidFill>
                <a:latin typeface="微软雅黑" panose="020B0503020204020204" pitchFamily="34" charset="-122"/>
                <a:ea typeface="微软雅黑" panose="020B0503020204020204" pitchFamily="34" charset="-122"/>
              </a:rPr>
              <a:t>这是为了确保消息传递安全和减少阻塞，避免掉始终阻塞</a:t>
            </a:r>
            <a:endParaRPr lang="en-US" altLang="zh-CN" sz="1100"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4"/>
          <a:srcRect t="2488"/>
          <a:stretch/>
        </p:blipFill>
        <p:spPr>
          <a:xfrm>
            <a:off x="97654" y="4602310"/>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521" y="939683"/>
            <a:ext cx="6096000" cy="1384995"/>
          </a:xfrm>
          <a:prstGeom prst="rect">
            <a:avLst/>
          </a:prstGeom>
        </p:spPr>
        <p:txBody>
          <a:bodyPr>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这里应该是看自己是否能够获取执行完事务的资源。</a:t>
            </a:r>
          </a:p>
        </p:txBody>
      </p:sp>
      <p:pic>
        <p:nvPicPr>
          <p:cNvPr id="5" name="图片 4">
            <a:extLst>
              <a:ext uri="{FF2B5EF4-FFF2-40B4-BE49-F238E27FC236}">
                <a16:creationId xmlns:a16="http://schemas.microsoft.com/office/drawing/2014/main" id="{1B7DEAAA-A887-4603-8DFE-440F8ADE0F55}"/>
              </a:ext>
            </a:extLst>
          </p:cNvPr>
          <p:cNvPicPr>
            <a:picLocks noChangeAspect="1"/>
          </p:cNvPicPr>
          <p:nvPr/>
        </p:nvPicPr>
        <p:blipFill>
          <a:blip r:embed="rId2"/>
          <a:stretch>
            <a:fillRect/>
          </a:stretch>
        </p:blipFill>
        <p:spPr>
          <a:xfrm>
            <a:off x="0" y="2302437"/>
            <a:ext cx="7744457" cy="45555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但是他无法知道其他节点上的数据操作，所以需要引入一个旁观者来统一协调。所以分布式事务就需要解决的一点就是</a:t>
            </a:r>
            <a:r>
              <a:rPr lang="zh-CN" altLang="en-US" sz="1600" b="1" dirty="0">
                <a:solidFill>
                  <a:srgbClr val="555555"/>
                </a:solidFill>
                <a:latin typeface="+mn-ea"/>
                <a:ea typeface="+mn-ea"/>
                <a:cs typeface="+mn-ea"/>
              </a:rPr>
              <a:t>消息的成功传递</a:t>
            </a:r>
            <a:r>
              <a:rPr lang="zh-CN" altLang="en-US" sz="1600" dirty="0">
                <a:solidFill>
                  <a:srgbClr val="555555"/>
                </a:solidFill>
                <a:latin typeface="+mn-ea"/>
                <a:ea typeface="+mn-ea"/>
                <a:cs typeface="+mn-ea"/>
              </a:rPr>
              <a:t>。</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7233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841662"/>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796317"/>
            <a:ext cx="3681618" cy="199192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CFA839D-3F80-4A7E-B026-6D2192A32848}"/>
              </a:ext>
            </a:extLst>
          </p:cNvPr>
          <p:cNvSpPr/>
          <p:nvPr/>
        </p:nvSpPr>
        <p:spPr>
          <a:xfrm>
            <a:off x="0" y="62141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 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1041</TotalTime>
  <Words>4206</Words>
  <Application>Microsoft Office PowerPoint</Application>
  <PresentationFormat>宽屏</PresentationFormat>
  <Paragraphs>224</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428</cp:revision>
  <dcterms:created xsi:type="dcterms:W3CDTF">2015-05-05T08:02:00Z</dcterms:created>
  <dcterms:modified xsi:type="dcterms:W3CDTF">2018-10-30T08:56:35Z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