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7" r:id="rId19"/>
    <p:sldId id="278" r:id="rId20"/>
    <p:sldId id="297" r:id="rId21"/>
    <p:sldId id="298" r:id="rId22"/>
    <p:sldId id="26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536587"/>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2018/10/31</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970318"/>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 义就是分布式节点之间传递消息是做最大努力传递</a:t>
            </a:r>
            <a:r>
              <a:rPr lang="en-US" altLang="zh-CN" sz="1400" b="1" dirty="0">
                <a:solidFill>
                  <a:srgbClr val="1F4E79"/>
                </a:solidFill>
              </a:rPr>
              <a:t>(</a:t>
            </a:r>
            <a:r>
              <a:rPr lang="zh-CN" altLang="en-US" sz="1400" b="1" dirty="0">
                <a:solidFill>
                  <a:srgbClr val="1F4E79"/>
                </a:solidFill>
              </a:rPr>
              <a:t>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次尝试都失败了就认为消息处理失败，定期校对就是可以定期的校对失败的消息 </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584042"/>
            <a:ext cx="7167239" cy="954107"/>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接口规范</a:t>
            </a:r>
            <a:r>
              <a:rPr lang="en-US" altLang="zh-CN" sz="1400" dirty="0"/>
              <a:t>,</a:t>
            </a:r>
            <a:r>
              <a:rPr lang="zh-CN" altLang="en-US" sz="1400" dirty="0"/>
              <a:t>交易中间件用它来通知数据库事务的开始、结束以及提交、回滚等。 </a:t>
            </a:r>
            <a:r>
              <a:rPr lang="en-US" altLang="zh-CN" sz="1400" dirty="0">
                <a:solidFill>
                  <a:srgbClr val="536587"/>
                </a:solidFill>
              </a:rPr>
              <a:t>XA </a:t>
            </a:r>
            <a:r>
              <a:rPr lang="zh-CN" altLang="en-US" sz="1400" dirty="0">
                <a:solidFill>
                  <a:srgbClr val="536587"/>
                </a:solidFill>
              </a:rPr>
              <a:t>接口函数由数据库厂商提供</a:t>
            </a:r>
          </a:p>
        </p:txBody>
      </p:sp>
      <p:sp>
        <p:nvSpPr>
          <p:cNvPr id="5" name="矩形 4"/>
          <p:cNvSpPr/>
          <p:nvPr/>
        </p:nvSpPr>
        <p:spPr>
          <a:xfrm flipV="1">
            <a:off x="4884512" y="394609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996528"/>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9" name="矩形 8"/>
          <p:cNvSpPr/>
          <p:nvPr/>
        </p:nvSpPr>
        <p:spPr>
          <a:xfrm>
            <a:off x="4821597" y="4976520"/>
            <a:ext cx="6984134" cy="523220"/>
          </a:xfrm>
          <a:prstGeom prst="rect">
            <a:avLst/>
          </a:prstGeom>
        </p:spPr>
        <p:txBody>
          <a:bodyPr wrap="square">
            <a:spAutoFit/>
          </a:bodyPr>
          <a:lstStyle/>
          <a:p>
            <a:r>
              <a:rPr lang="en-US" altLang="zh-CN" sz="1400" dirty="0"/>
              <a:t>XA</a:t>
            </a:r>
            <a:r>
              <a:rPr lang="zh-CN" altLang="en-US" sz="1400" dirty="0"/>
              <a:t>接口是</a:t>
            </a:r>
            <a:r>
              <a:rPr lang="zh-CN" altLang="en-US" sz="1400" b="1" dirty="0"/>
              <a:t>双向的系统接口</a:t>
            </a:r>
            <a:r>
              <a:rPr lang="zh-CN" altLang="en-US" sz="1400" dirty="0"/>
              <a:t>，在事务管理器（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106531" y="1884581"/>
            <a:ext cx="3701654"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  与两阶段提交相比三阶段提交有两个改动点</a:t>
            </a:r>
          </a:p>
        </p:txBody>
      </p:sp>
      <p:pic>
        <p:nvPicPr>
          <p:cNvPr id="12" name="图片 11"/>
          <p:cNvPicPr>
            <a:picLocks noChangeAspect="1"/>
          </p:cNvPicPr>
          <p:nvPr/>
        </p:nvPicPr>
        <p:blipFill>
          <a:blip r:embed="rId2"/>
          <a:stretch>
            <a:fillRect/>
          </a:stretch>
        </p:blipFill>
        <p:spPr>
          <a:xfrm>
            <a:off x="239052" y="2201225"/>
            <a:ext cx="6786186" cy="530023"/>
          </a:xfrm>
          <a:prstGeom prst="rect">
            <a:avLst/>
          </a:prstGeom>
        </p:spPr>
      </p:pic>
      <p:sp>
        <p:nvSpPr>
          <p:cNvPr id="14" name="矩形 13"/>
          <p:cNvSpPr/>
          <p:nvPr/>
        </p:nvSpPr>
        <p:spPr>
          <a:xfrm>
            <a:off x="109331" y="2973821"/>
            <a:ext cx="8907234"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3"/>
          <a:srcRect t="2488"/>
          <a:stretch/>
        </p:blipFill>
        <p:spPr>
          <a:xfrm>
            <a:off x="106531" y="4183218"/>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0ED8736-9DCA-49F0-A954-70F12E0FCBC3}"/>
              </a:ext>
            </a:extLst>
          </p:cNvPr>
          <p:cNvSpPr/>
          <p:nvPr/>
        </p:nvSpPr>
        <p:spPr>
          <a:xfrm>
            <a:off x="8313982" y="4529431"/>
            <a:ext cx="3878018" cy="1815882"/>
          </a:xfrm>
          <a:prstGeom prst="rect">
            <a:avLst/>
          </a:prstGeom>
        </p:spPr>
        <p:txBody>
          <a:bodyPr wrap="square">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这里应该是看自己是否能够获取执行事务的资源。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a:t>
            </a:r>
            <a:r>
              <a:rPr lang="zh-CN" altLang="en-US" sz="1400" b="1" dirty="0">
                <a:solidFill>
                  <a:srgbClr val="203864"/>
                </a:solidFill>
                <a:latin typeface="-apple-system"/>
              </a:rPr>
              <a:t>概率</a:t>
            </a:r>
            <a:r>
              <a:rPr lang="zh-CN" altLang="en-US" sz="1400" dirty="0">
                <a:solidFill>
                  <a:srgbClr val="3D464D"/>
                </a:solidFill>
                <a:latin typeface="-apple-system"/>
              </a:rPr>
              <a:t>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优点：降低了阻塞范围，在等待超时后协调者或参与者会中断事务。尽可能的避免了协调者单点问题，阶段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缺陷：数据不一致问题依然存在，即在参与者收到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请求后等待最终指令，如果此时协调者无法与某一个参与者正常通信，会导致参与者继续提交事务，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28441"/>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397773"/>
            <a:ext cx="12067031" cy="3108543"/>
          </a:xfrm>
          <a:prstGeom prst="rect">
            <a:avLst/>
          </a:prstGeom>
        </p:spPr>
        <p:txBody>
          <a:bodyPr wrap="square">
            <a:spAutoFit/>
          </a:bodyPr>
          <a:lstStyle/>
          <a:p>
            <a:r>
              <a:rPr lang="zh-CN" altLang="en-US" sz="1400" dirty="0"/>
              <a:t>二阶段提交还是三阶段提交显然都无法彻底解决分布式的一致性问题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怎么解决分布式一致性的问题？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b="1"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。他的做法就是给指令序列中的每个指令都编一个序号</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352428"/>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但是他无法知道其他节点上的数据操作，所以需要引入一个旁观者来统一协调。所以分布式事务就需要解决的一点就是</a:t>
            </a:r>
            <a:r>
              <a:rPr lang="zh-CN" altLang="en-US" sz="1600" b="1" dirty="0">
                <a:solidFill>
                  <a:srgbClr val="555555"/>
                </a:solidFill>
                <a:latin typeface="+mn-ea"/>
                <a:ea typeface="+mn-ea"/>
                <a:cs typeface="+mn-ea"/>
              </a:rPr>
              <a:t>消息的成功传递</a:t>
            </a:r>
            <a:r>
              <a:rPr lang="zh-CN" altLang="en-US" sz="1600" dirty="0">
                <a:solidFill>
                  <a:srgbClr val="555555"/>
                </a:solidFill>
                <a:latin typeface="+mn-ea"/>
                <a:ea typeface="+mn-ea"/>
                <a:cs typeface="+mn-ea"/>
              </a:rPr>
              <a:t>。</a:t>
            </a: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627389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a:t>
            </a:r>
            <a:r>
              <a:rPr lang="zh-CN" altLang="en-US" b="1">
                <a:solidFill>
                  <a:srgbClr val="4E5A64"/>
                </a:solidFill>
                <a:latin typeface="Open Sans"/>
              </a:rPr>
              <a:t>补偿型事务（</a:t>
            </a:r>
            <a:r>
              <a:rPr lang="zh-CN" altLang="en-US" b="1" dirty="0">
                <a:solidFill>
                  <a:srgbClr val="4E5A64"/>
                </a:solidFill>
                <a:latin typeface="Open Sans"/>
              </a:rPr>
              <a:t>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a:t>
            </a:r>
            <a:r>
              <a:rPr lang="zh-CN" altLang="en-US" sz="1400" b="1" dirty="0"/>
              <a:t>一个</a:t>
            </a:r>
            <a:r>
              <a:rPr lang="zh-CN" altLang="en-US" sz="1400" dirty="0"/>
              <a:t>独立的支持</a:t>
            </a:r>
            <a:r>
              <a:rPr lang="en-US" altLang="zh-CN" sz="1400" dirty="0"/>
              <a:t>ACID</a:t>
            </a:r>
            <a:r>
              <a:rPr lang="zh-CN" altLang="en-US" sz="1400" dirty="0"/>
              <a:t>特性的</a:t>
            </a:r>
            <a:r>
              <a:rPr lang="zh-CN" altLang="en-US" sz="1400" b="1" dirty="0"/>
              <a:t>本地事务</a:t>
            </a:r>
            <a:r>
              <a:rPr lang="zh-CN" altLang="en-US" sz="1400" dirty="0"/>
              <a:t>，用于</a:t>
            </a:r>
            <a:r>
              <a:rPr lang="zh-CN" altLang="en-US" sz="1400" b="1" dirty="0"/>
              <a:t>在逻辑</a:t>
            </a:r>
            <a:r>
              <a:rPr lang="zh-CN" altLang="en-US" sz="1400" dirty="0"/>
              <a:t>上</a:t>
            </a:r>
            <a:r>
              <a:rPr lang="zh-CN" altLang="en-US" sz="1400" b="1" dirty="0"/>
              <a:t>取消</a:t>
            </a:r>
            <a:r>
              <a:rPr lang="zh-CN" altLang="en-US" sz="1400" dirty="0">
                <a:solidFill>
                  <a:srgbClr val="536587"/>
                </a:solidFill>
              </a:rPr>
              <a:t>服务提供者</a:t>
            </a:r>
            <a:r>
              <a:rPr lang="zh-CN" altLang="en-US" sz="1400" b="1" dirty="0"/>
              <a:t>上一个</a:t>
            </a:r>
            <a:r>
              <a:rPr lang="en-US" altLang="zh-CN" sz="1400" dirty="0"/>
              <a:t>ACID</a:t>
            </a:r>
            <a:r>
              <a:rPr lang="zh-CN" altLang="en-US" sz="1400" b="1" dirty="0"/>
              <a:t>事务造成的影响</a:t>
            </a:r>
            <a:r>
              <a:rPr lang="zh-CN" altLang="en-US" sz="1400" dirty="0"/>
              <a:t>，对于一个长事务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1207</TotalTime>
  <Words>4081</Words>
  <Application>Microsoft Office PowerPoint</Application>
  <PresentationFormat>宽屏</PresentationFormat>
  <Paragraphs>220</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450</cp:revision>
  <dcterms:created xsi:type="dcterms:W3CDTF">2015-05-05T08:02:00Z</dcterms:created>
  <dcterms:modified xsi:type="dcterms:W3CDTF">2018-10-31T02:15:47Z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