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7"/>
  </p:notesMasterIdLst>
  <p:sldIdLst>
    <p:sldId id="257" r:id="rId3"/>
    <p:sldId id="281" r:id="rId4"/>
    <p:sldId id="293" r:id="rId5"/>
    <p:sldId id="285" r:id="rId6"/>
    <p:sldId id="286" r:id="rId7"/>
    <p:sldId id="287" r:id="rId8"/>
    <p:sldId id="288" r:id="rId9"/>
    <p:sldId id="289" r:id="rId10"/>
    <p:sldId id="299" r:id="rId11"/>
    <p:sldId id="290" r:id="rId12"/>
    <p:sldId id="294" r:id="rId13"/>
    <p:sldId id="296" r:id="rId14"/>
    <p:sldId id="292" r:id="rId15"/>
    <p:sldId id="272" r:id="rId16"/>
    <p:sldId id="284" r:id="rId17"/>
    <p:sldId id="274" r:id="rId18"/>
    <p:sldId id="291" r:id="rId19"/>
    <p:sldId id="275" r:id="rId20"/>
    <p:sldId id="276" r:id="rId21"/>
    <p:sldId id="277" r:id="rId22"/>
    <p:sldId id="278" r:id="rId23"/>
    <p:sldId id="297" r:id="rId24"/>
    <p:sldId id="298" r:id="rId25"/>
    <p:sldId id="269" r:id="rId2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6587"/>
    <a:srgbClr val="203864"/>
    <a:srgbClr val="1F4E79"/>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p:cViewPr varScale="1">
        <p:scale>
          <a:sx n="86" d="100"/>
          <a:sy n="86"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0" noProof="1" smtClean="0">
                <a:solidFill>
                  <a:schemeClr val="tx1">
                    <a:tint val="75000"/>
                  </a:schemeClr>
                </a:solidFill>
                <a:latin typeface="+mn-lt"/>
                <a:ea typeface="+mn-ea"/>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0" noProof="1" smtClean="0">
                <a:solidFill>
                  <a:schemeClr val="tx1">
                    <a:tint val="75000"/>
                  </a:schemeClr>
                </a:solidFill>
                <a:latin typeface="+mn-lt"/>
                <a:ea typeface="+mn-ea"/>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85165" rtl="0" eaLnBrk="1" fontAlgn="base" hangingPunct="1">
        <a:lnSpc>
          <a:spcPct val="90000"/>
        </a:lnSpc>
        <a:spcBef>
          <a:spcPct val="0"/>
        </a:spcBef>
        <a:spcAft>
          <a:spcPct val="0"/>
        </a:spcAft>
        <a:defRPr sz="3290" kern="1200">
          <a:solidFill>
            <a:schemeClr val="tx1"/>
          </a:solidFill>
          <a:latin typeface="+mj-lt"/>
          <a:ea typeface="+mj-ea"/>
          <a:cs typeface="+mj-cs"/>
        </a:defRPr>
      </a:lvl1pPr>
      <a:lvl2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2pPr>
      <a:lvl3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3pPr>
      <a:lvl4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4pPr>
      <a:lvl5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5pPr>
      <a:lvl6pPr marL="48514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6pPr>
      <a:lvl7pPr marL="97028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7pPr>
      <a:lvl8pPr marL="145542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8pPr>
      <a:lvl9pPr marL="1939925"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9pPr>
    </p:titleStyle>
    <p:bodyStyle>
      <a:lvl1pPr marL="172085" indent="-172085" algn="l" defTabSz="685165" rtl="0" eaLnBrk="1" fontAlgn="base" hangingPunct="1">
        <a:lnSpc>
          <a:spcPct val="90000"/>
        </a:lnSpc>
        <a:spcBef>
          <a:spcPts val="745"/>
        </a:spcBef>
        <a:spcAft>
          <a:spcPct val="0"/>
        </a:spcAft>
        <a:buFont typeface="Arial" panose="020B0604020202020204" pitchFamily="34" charset="0"/>
        <a:buChar char="•"/>
        <a:defRPr sz="2015" kern="1200">
          <a:solidFill>
            <a:schemeClr val="tx1"/>
          </a:solidFill>
          <a:latin typeface="+mn-lt"/>
          <a:ea typeface="+mn-ea"/>
          <a:cs typeface="+mn-cs"/>
        </a:defRPr>
      </a:lvl1pPr>
      <a:lvl2pPr marL="513715" indent="-170180" algn="l" defTabSz="685165" rtl="0" eaLnBrk="1" fontAlgn="base" hangingPunct="1">
        <a:lnSpc>
          <a:spcPct val="90000"/>
        </a:lnSpc>
        <a:spcBef>
          <a:spcPct val="71000"/>
        </a:spcBef>
        <a:spcAft>
          <a:spcPct val="0"/>
        </a:spcAft>
        <a:buFont typeface="Arial" panose="020B0604020202020204" pitchFamily="34" charset="0"/>
        <a:buChar char="•"/>
        <a:defRPr sz="1695" kern="1200">
          <a:solidFill>
            <a:schemeClr val="tx1"/>
          </a:solidFill>
          <a:latin typeface="+mn-lt"/>
          <a:ea typeface="+mn-ea"/>
          <a:cs typeface="+mn-cs"/>
        </a:defRPr>
      </a:lvl2pPr>
      <a:lvl3pPr marL="857250" indent="-170180" algn="l" defTabSz="685165"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8880"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4pPr>
      <a:lvl5pPr marL="1542415"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5pPr>
      <a:lvl6pPr marL="18853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6pPr>
      <a:lvl7pPr marL="22282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7pPr>
      <a:lvl8pPr marL="25711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8pPr>
      <a:lvl9pPr marL="29140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9pPr>
    </p:bodyStyle>
    <p:otherStyle>
      <a:defPPr>
        <a:defRPr lang="zh-CN"/>
      </a:defPPr>
      <a:lvl1pPr marL="0" algn="l" defTabSz="685165" rtl="0" eaLnBrk="1" latinLnBrk="0" hangingPunct="1">
        <a:defRPr sz="1345" kern="1200">
          <a:solidFill>
            <a:schemeClr val="tx1"/>
          </a:solidFill>
          <a:latin typeface="+mn-lt"/>
          <a:ea typeface="+mn-ea"/>
          <a:cs typeface="+mn-cs"/>
        </a:defRPr>
      </a:lvl1pPr>
      <a:lvl2pPr marL="342900" algn="l" defTabSz="685165" rtl="0" eaLnBrk="1" latinLnBrk="0" hangingPunct="1">
        <a:defRPr sz="1345" kern="1200">
          <a:solidFill>
            <a:schemeClr val="tx1"/>
          </a:solidFill>
          <a:latin typeface="+mn-lt"/>
          <a:ea typeface="+mn-ea"/>
          <a:cs typeface="+mn-cs"/>
        </a:defRPr>
      </a:lvl2pPr>
      <a:lvl3pPr marL="685800" algn="l" defTabSz="685165" rtl="0" eaLnBrk="1" latinLnBrk="0" hangingPunct="1">
        <a:defRPr sz="1345" kern="1200">
          <a:solidFill>
            <a:schemeClr val="tx1"/>
          </a:solidFill>
          <a:latin typeface="+mn-lt"/>
          <a:ea typeface="+mn-ea"/>
          <a:cs typeface="+mn-cs"/>
        </a:defRPr>
      </a:lvl3pPr>
      <a:lvl4pPr marL="1028700" algn="l" defTabSz="685165" rtl="0" eaLnBrk="1" latinLnBrk="0" hangingPunct="1">
        <a:defRPr sz="1345" kern="1200">
          <a:solidFill>
            <a:schemeClr val="tx1"/>
          </a:solidFill>
          <a:latin typeface="+mn-lt"/>
          <a:ea typeface="+mn-ea"/>
          <a:cs typeface="+mn-cs"/>
        </a:defRPr>
      </a:lvl4pPr>
      <a:lvl5pPr marL="1371600" algn="l" defTabSz="685165" rtl="0" eaLnBrk="1" latinLnBrk="0" hangingPunct="1">
        <a:defRPr sz="1345" kern="1200">
          <a:solidFill>
            <a:schemeClr val="tx1"/>
          </a:solidFill>
          <a:latin typeface="+mn-lt"/>
          <a:ea typeface="+mn-ea"/>
          <a:cs typeface="+mn-cs"/>
        </a:defRPr>
      </a:lvl5pPr>
      <a:lvl6pPr marL="1714500" algn="l" defTabSz="685165" rtl="0" eaLnBrk="1" latinLnBrk="0" hangingPunct="1">
        <a:defRPr sz="1345" kern="1200">
          <a:solidFill>
            <a:schemeClr val="tx1"/>
          </a:solidFill>
          <a:latin typeface="+mn-lt"/>
          <a:ea typeface="+mn-ea"/>
          <a:cs typeface="+mn-cs"/>
        </a:defRPr>
      </a:lvl6pPr>
      <a:lvl7pPr marL="2057400" algn="l" defTabSz="685165" rtl="0" eaLnBrk="1" latinLnBrk="0" hangingPunct="1">
        <a:defRPr sz="1345" kern="1200">
          <a:solidFill>
            <a:schemeClr val="tx1"/>
          </a:solidFill>
          <a:latin typeface="+mn-lt"/>
          <a:ea typeface="+mn-ea"/>
          <a:cs typeface="+mn-cs"/>
        </a:defRPr>
      </a:lvl7pPr>
      <a:lvl8pPr marL="2400300" algn="l" defTabSz="685165" rtl="0" eaLnBrk="1" latinLnBrk="0" hangingPunct="1">
        <a:defRPr sz="1345" kern="1200">
          <a:solidFill>
            <a:schemeClr val="tx1"/>
          </a:solidFill>
          <a:latin typeface="+mn-lt"/>
          <a:ea typeface="+mn-ea"/>
          <a:cs typeface="+mn-cs"/>
        </a:defRPr>
      </a:lvl8pPr>
      <a:lvl9pPr marL="2743200" algn="l" defTabSz="685165"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GI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zh.wikipedia.org/w/index.php?title=%E6%B6%88%E6%81%AF%E4%BC%A0%E9%80%92&amp;action=edit&amp;redlink=1" TargetMode="External"/><Relationship Id="rId1" Type="http://schemas.openxmlformats.org/officeDocument/2006/relationships/hyperlink" Target="https://zh.wikipedia.org/wiki/%E5%85%B1%E4%BA%AB%E5%86%85%E5%AD%9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2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endParaRPr lang="zh-CN" altLang="en-US" sz="36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endParaRPr lang="zh-CN" altLang="en-US" b="1" dirty="0">
              <a:solidFill>
                <a:srgbClr val="1B4155"/>
              </a:solidFill>
              <a:latin typeface="微软雅黑" panose="020B0503020204020204" pitchFamily="34" charset="-122"/>
              <a:ea typeface="微软雅黑" panose="020B0503020204020204" pitchFamily="34" charset="-122"/>
            </a:endParaRPr>
          </a:p>
        </p:txBody>
      </p:sp>
      <p:sp>
        <p:nvSpPr>
          <p:cNvPr id="3" name="矩形 2"/>
          <p:cNvSpPr/>
          <p:nvPr/>
        </p:nvSpPr>
        <p:spPr>
          <a:xfrm>
            <a:off x="187975" y="1296140"/>
            <a:ext cx="12004026" cy="3648721"/>
          </a:xfrm>
          <a:prstGeom prst="rect">
            <a:avLst/>
          </a:prstGeom>
        </p:spPr>
        <p:txBody>
          <a:bodyPr wrap="square">
            <a:spAutoFit/>
          </a:bodyPr>
          <a:lstStyle/>
          <a:p>
            <a:r>
              <a:rPr lang="zh-CN" altLang="en-US" sz="1400" dirty="0">
                <a:solidFill>
                  <a:srgbClr val="2F353B"/>
                </a:solidFill>
                <a:latin typeface="Open Sans"/>
              </a:rPr>
              <a:t> 最大努力通知型是最简单的一种柔性事务，适用于一些最终一致性时间敏感度低的业务</a:t>
            </a:r>
            <a:r>
              <a:rPr lang="zh-CN" altLang="en-US" sz="1400" dirty="0"/>
              <a:t>，且</a:t>
            </a:r>
            <a:r>
              <a:rPr lang="zh-CN" altLang="en-US" sz="1400" b="1" dirty="0"/>
              <a:t>被动方处理结果不影响主动方的处理结果</a:t>
            </a:r>
            <a:r>
              <a:rPr lang="zh-CN" altLang="en-US" sz="1400" dirty="0"/>
              <a:t>。</a:t>
            </a:r>
            <a:endParaRPr lang="en-US" altLang="zh-CN" sz="1400" dirty="0"/>
          </a:p>
          <a:p>
            <a:r>
              <a:rPr lang="en-US" altLang="zh-CN" sz="1400" dirty="0"/>
              <a:t> </a:t>
            </a:r>
            <a:r>
              <a:rPr lang="zh-CN" altLang="en-US" sz="1400" dirty="0"/>
              <a:t>典型的使用场景：如银行通知、商户通知等。</a:t>
            </a:r>
            <a:r>
              <a:rPr lang="zh-CN" altLang="en-US" sz="1400" b="1" dirty="0"/>
              <a:t>它本质上就是通过定期校对，实现数据一致性</a:t>
            </a:r>
            <a:r>
              <a:rPr lang="zh-CN" altLang="en-US" sz="1400" dirty="0"/>
              <a:t>。</a:t>
            </a:r>
            <a:endParaRPr lang="en-US" altLang="zh-CN" sz="1400" dirty="0"/>
          </a:p>
          <a:p>
            <a:endParaRPr lang="en-US" altLang="zh-CN" sz="1400" dirty="0"/>
          </a:p>
          <a:p>
            <a:r>
              <a:rPr lang="en-US" altLang="zh-CN" sz="1400" dirty="0"/>
              <a:t> </a:t>
            </a:r>
            <a:r>
              <a:rPr lang="zh-CN" altLang="en-US" sz="1400" dirty="0"/>
              <a:t>最大努力通知： 顾名思义就是分布式节点之间传递消息是做最大努力传递</a:t>
            </a:r>
            <a:r>
              <a:rPr lang="en-US" altLang="zh-CN" sz="1400" dirty="0"/>
              <a:t>N</a:t>
            </a:r>
            <a:r>
              <a:rPr lang="zh-CN" altLang="en-US" sz="1400" dirty="0"/>
              <a:t>次 。</a:t>
            </a:r>
            <a:endParaRPr lang="en-US" altLang="zh-CN" sz="1400" dirty="0"/>
          </a:p>
          <a:p>
            <a:endParaRPr lang="en-US" altLang="zh-CN" sz="1400" dirty="0"/>
          </a:p>
          <a:p>
            <a:endParaRPr lang="en-US" altLang="zh-CN" sz="1400" dirty="0"/>
          </a:p>
          <a:p>
            <a:r>
              <a:rPr lang="zh-CN" altLang="en-US" sz="1400" dirty="0"/>
              <a:t>这种解决方案将节点分成两种角色： 业务活动的主动方和被动方</a:t>
            </a:r>
            <a:endParaRPr lang="en-US" altLang="zh-CN" sz="1400" dirty="0"/>
          </a:p>
          <a:p>
            <a:endParaRPr lang="en-US" altLang="zh-CN" sz="1400" dirty="0"/>
          </a:p>
          <a:p>
            <a:r>
              <a:rPr lang="zh-CN" altLang="en-US" sz="1400" dirty="0"/>
              <a:t>主动方和被动方是通过消息来沟通的</a:t>
            </a:r>
            <a:endParaRPr lang="en-US" altLang="zh-CN" sz="1400" dirty="0"/>
          </a:p>
          <a:p>
            <a:endParaRPr lang="en-US" altLang="zh-CN" sz="1400" dirty="0"/>
          </a:p>
          <a:p>
            <a:r>
              <a:rPr lang="zh-CN" altLang="en-US" sz="1400" dirty="0"/>
              <a:t>主动方可以设置时间阶梯型通知规则，在通知失败后按规则重复通知，</a:t>
            </a:r>
            <a:r>
              <a:rPr lang="zh-CN" altLang="en-US" sz="1400" b="1" dirty="0"/>
              <a:t>最多通知</a:t>
            </a:r>
            <a:r>
              <a:rPr lang="en-US" altLang="zh-CN" sz="1400" b="1" dirty="0"/>
              <a:t>N</a:t>
            </a:r>
            <a:r>
              <a:rPr lang="zh-CN" altLang="en-US" sz="1400" b="1" dirty="0"/>
              <a:t>次后就不再通知了</a:t>
            </a:r>
            <a:r>
              <a:rPr lang="zh-CN" altLang="en-US" sz="1400" dirty="0"/>
              <a:t>。设置消息失败</a:t>
            </a:r>
            <a:endParaRPr lang="en-US" altLang="zh-CN" sz="1400" dirty="0"/>
          </a:p>
          <a:p>
            <a:endParaRPr lang="en-US" altLang="zh-CN" sz="1400" dirty="0"/>
          </a:p>
          <a:p>
            <a:r>
              <a:rPr lang="zh-CN" altLang="en-US" sz="1400" dirty="0"/>
              <a:t>主动方提供校对查询接口给被动方按需校对查询失败的消息，</a:t>
            </a:r>
            <a:r>
              <a:rPr lang="zh-CN" altLang="en-US" sz="1400" dirty="0">
                <a:solidFill>
                  <a:srgbClr val="203864"/>
                </a:solidFill>
              </a:rPr>
              <a:t>被动方通过定时的调用主动方提供的校对接口来恢复丢失的业务消息</a:t>
            </a:r>
            <a:r>
              <a:rPr lang="en-US" altLang="zh-CN" sz="1400" dirty="0">
                <a:solidFill>
                  <a:srgbClr val="203864"/>
                </a:solidFill>
              </a:rPr>
              <a:t>(</a:t>
            </a:r>
            <a:r>
              <a:rPr lang="zh-CN" altLang="en-US" sz="1400" b="1" dirty="0">
                <a:solidFill>
                  <a:srgbClr val="203864"/>
                </a:solidFill>
              </a:rPr>
              <a:t>定期校对</a:t>
            </a:r>
            <a:r>
              <a:rPr lang="en-US" altLang="zh-CN" sz="1400" dirty="0">
                <a:solidFill>
                  <a:srgbClr val="203864"/>
                </a:solidFill>
              </a:rPr>
              <a:t>)</a:t>
            </a:r>
            <a:endParaRPr lang="en-US" altLang="zh-CN" sz="1400" dirty="0">
              <a:solidFill>
                <a:srgbClr val="203864"/>
              </a:solidFill>
            </a:endParaRPr>
          </a:p>
          <a:p>
            <a:endParaRPr lang="en-US" altLang="zh-CN" sz="1400" dirty="0"/>
          </a:p>
          <a:p>
            <a:r>
              <a:rPr lang="zh-CN" altLang="en-US" sz="1400" dirty="0"/>
              <a:t>业务活动的被动方如果正常接收了数据，就正常返回响应，并结束事务。如果没有正常接收，根据定时策略，向业务活动主动方查询，恢复丢失的业务消息</a:t>
            </a:r>
            <a:endParaRPr lang="zh-CN" alt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t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369" y="154102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endParaRPr lang="zh-CN" altLang="en-US" sz="1600" dirty="0">
              <a:solidFill>
                <a:srgbClr val="4F4F4F"/>
              </a:solidFill>
              <a:latin typeface="-apple-system"/>
            </a:endParaRPr>
          </a:p>
          <a:p>
            <a:pPr>
              <a:buFont typeface="+mj-lt"/>
              <a:buAutoNum type="arabicPeriod"/>
            </a:pPr>
            <a:r>
              <a:rPr lang="zh-CN" altLang="en-US" sz="1600" dirty="0">
                <a:latin typeface="-apple-system"/>
              </a:rPr>
              <a:t>上游系统向消息中间件发送消息失败</a:t>
            </a:r>
            <a:endParaRPr lang="zh-CN" altLang="en-US" sz="1600" dirty="0">
              <a:latin typeface="-apple-system"/>
            </a:endParaRPr>
          </a:p>
          <a:p>
            <a:pPr>
              <a:buFont typeface="+mj-lt"/>
              <a:buAutoNum type="arabicPeriod"/>
            </a:pPr>
            <a:r>
              <a:rPr lang="zh-CN" altLang="en-US" sz="1600" dirty="0">
                <a:latin typeface="-apple-system"/>
              </a:rPr>
              <a:t>消息中间件向下游系统投递消息失败</a:t>
            </a:r>
            <a:endParaRPr lang="zh-CN" altLang="en-US" sz="1600" dirty="0">
              <a:latin typeface="-apple-system"/>
            </a:endParaRPr>
          </a:p>
        </p:txBody>
      </p:sp>
      <p:sp>
        <p:nvSpPr>
          <p:cNvPr id="6" name="矩形 5"/>
          <p:cNvSpPr/>
          <p:nvPr/>
        </p:nvSpPr>
        <p:spPr>
          <a:xfrm>
            <a:off x="118369" y="4453850"/>
            <a:ext cx="6096000" cy="2031325"/>
          </a:xfrm>
          <a:prstGeom prst="rect">
            <a:avLst/>
          </a:prstGeom>
        </p:spPr>
        <p:txBody>
          <a:bodyPr>
            <a:spAutoFit/>
          </a:bodyPr>
          <a:lstStyle/>
          <a:p>
            <a:r>
              <a:rPr lang="zh-CN" altLang="en-US" sz="1400" dirty="0"/>
              <a:t>对于第二种情况，消息中间件具有</a:t>
            </a:r>
            <a:r>
              <a:rPr lang="zh-CN" altLang="en-US" sz="1400" b="1" dirty="0"/>
              <a:t>重试机制</a:t>
            </a:r>
            <a:r>
              <a:rPr lang="zh-CN" altLang="en-US" sz="1400" dirty="0"/>
              <a:t>，我们可以在消息中间件中设置消息的重试次数和重试时间间隔，对于网络不稳定导致的消息投递失败的情况，往往重试几次后消息便可以成功投递，如果</a:t>
            </a:r>
            <a:r>
              <a:rPr lang="zh-CN" altLang="en-US" sz="1400" i="1" dirty="0"/>
              <a:t>超过了重试的上限仍然投递失败，那么消息中间件不再投递该消息，而是记录在失败消息表</a:t>
            </a:r>
            <a:r>
              <a:rPr lang="zh-CN" altLang="en-US" sz="1400" dirty="0"/>
              <a:t>中，</a:t>
            </a:r>
            <a:r>
              <a:rPr lang="zh-CN" altLang="en-US" sz="1400" u="sng" dirty="0"/>
              <a:t>消息中间件需要提供失败消息的查询接口</a:t>
            </a:r>
            <a:r>
              <a:rPr lang="zh-CN" altLang="en-US" sz="1400" dirty="0"/>
              <a:t>，下游系统会定期查询失败消息，并将其消费，这就是所谓的“</a:t>
            </a:r>
            <a:r>
              <a:rPr lang="zh-CN" altLang="en-US" sz="1400" b="1" dirty="0">
                <a:solidFill>
                  <a:srgbClr val="203864"/>
                </a:solidFill>
              </a:rPr>
              <a:t>定期校对</a:t>
            </a:r>
            <a:r>
              <a:rPr lang="zh-CN" altLang="en-US" sz="1400" dirty="0"/>
              <a:t>”。</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endParaRPr lang="zh-CN" altLang="en-US" sz="1400" dirty="0"/>
          </a:p>
        </p:txBody>
      </p:sp>
      <p:sp>
        <p:nvSpPr>
          <p:cNvPr id="7" name="矩形 6"/>
          <p:cNvSpPr/>
          <p:nvPr/>
        </p:nvSpPr>
        <p:spPr>
          <a:xfrm>
            <a:off x="6378413" y="4453850"/>
            <a:ext cx="5813587" cy="2031325"/>
          </a:xfrm>
          <a:prstGeom prst="rect">
            <a:avLst/>
          </a:prstGeom>
        </p:spPr>
        <p:txBody>
          <a:bodyPr wrap="square">
            <a:spAutoFit/>
          </a:bodyPr>
          <a:lstStyle/>
          <a:p>
            <a:r>
              <a:rPr lang="zh-CN" altLang="en-US" sz="1400" dirty="0"/>
              <a:t>对于第一种情况，需要在上游系统中建立</a:t>
            </a:r>
            <a:r>
              <a:rPr lang="zh-CN" altLang="en-US" sz="1400" b="1" dirty="0">
                <a:solidFill>
                  <a:srgbClr val="203864"/>
                </a:solidFill>
              </a:rPr>
              <a:t>消息重发机制</a:t>
            </a:r>
            <a:r>
              <a:rPr lang="zh-CN" altLang="en-US" sz="1400" dirty="0"/>
              <a:t>。可以在上游系统建立一张本地消息表，并将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endParaRPr lang="zh-CN" altLang="en-US" sz="1400" dirty="0"/>
          </a:p>
        </p:txBody>
      </p:sp>
      <p:sp>
        <p:nvSpPr>
          <p:cNvPr id="5" name="矩形 4"/>
          <p:cNvSpPr/>
          <p:nvPr/>
        </p:nvSpPr>
        <p:spPr>
          <a:xfrm>
            <a:off x="118369" y="766704"/>
            <a:ext cx="11910874" cy="584775"/>
          </a:xfrm>
          <a:prstGeom prst="rect">
            <a:avLst/>
          </a:prstGeom>
        </p:spPr>
        <p:txBody>
          <a:bodyPr wrap="square">
            <a:spAutoFit/>
          </a:bodyPr>
          <a:lstStyle/>
          <a:p>
            <a:r>
              <a:rPr lang="zh-CN" altLang="en-US" sz="1600" dirty="0">
                <a:solidFill>
                  <a:srgbClr val="4F4F4F"/>
                </a:solidFill>
                <a:latin typeface="-apple-system"/>
              </a:rPr>
              <a:t>最大努力通知解决方案实际是上是对不支持事务型消息的消息中间件要想实现分布式事务的一种补充。它能够通过</a:t>
            </a:r>
            <a:r>
              <a:rPr lang="zh-CN" altLang="en-US" sz="1600" b="1" dirty="0">
                <a:solidFill>
                  <a:srgbClr val="203864"/>
                </a:solidFill>
                <a:latin typeface="-apple-system"/>
              </a:rPr>
              <a:t>重试机制</a:t>
            </a:r>
            <a:r>
              <a:rPr lang="en-US" altLang="zh-CN" sz="1600" dirty="0">
                <a:solidFill>
                  <a:srgbClr val="203864"/>
                </a:solidFill>
                <a:latin typeface="-apple-system"/>
              </a:rPr>
              <a:t>+</a:t>
            </a:r>
            <a:r>
              <a:rPr lang="zh-CN" altLang="en-US" sz="1600" b="1" dirty="0">
                <a:solidFill>
                  <a:srgbClr val="203864"/>
                </a:solidFill>
                <a:latin typeface="-apple-system"/>
              </a:rPr>
              <a:t>定期校对</a:t>
            </a:r>
            <a:r>
              <a:rPr lang="zh-CN" altLang="en-US" sz="1600" dirty="0">
                <a:solidFill>
                  <a:srgbClr val="4F4F4F"/>
                </a:solidFill>
                <a:latin typeface="-apple-system"/>
              </a:rPr>
              <a:t>实现分布式事务</a:t>
            </a:r>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04082"/>
            <a:ext cx="12082509" cy="800219"/>
          </a:xfrm>
          <a:prstGeom prst="rect">
            <a:avLst/>
          </a:prstGeom>
        </p:spPr>
        <p:txBody>
          <a:bodyPr wrap="square">
            <a:spAutoFit/>
          </a:bodyPr>
          <a:lstStyle/>
          <a:p>
            <a:r>
              <a:rPr lang="zh-CN" altLang="en-US" sz="1600" dirty="0">
                <a:solidFill>
                  <a:srgbClr val="2F353B"/>
                </a:solidFill>
                <a:latin typeface="Open Sans"/>
              </a:rPr>
              <a:t>举例</a:t>
            </a:r>
            <a:r>
              <a:rPr lang="zh-CN" altLang="en-US" sz="1600" b="1" dirty="0">
                <a:solidFill>
                  <a:srgbClr val="2F353B"/>
                </a:solidFill>
                <a:latin typeface="Open Sans"/>
              </a:rPr>
              <a:t>短信发送平台</a:t>
            </a:r>
            <a:endParaRPr lang="en-US" altLang="zh-CN" sz="1600" b="1" dirty="0">
              <a:solidFill>
                <a:srgbClr val="2F353B"/>
              </a:solidFill>
              <a:latin typeface="Open Sans"/>
            </a:endParaRPr>
          </a:p>
          <a:p>
            <a:r>
              <a:rPr lang="zh-CN" altLang="en-US" sz="1600" dirty="0">
                <a:solidFill>
                  <a:srgbClr val="2F353B"/>
                </a:solidFill>
                <a:latin typeface="Open Sans"/>
              </a:rPr>
              <a:t>背景：</a:t>
            </a:r>
            <a:r>
              <a:rPr lang="zh-CN" altLang="en-US" sz="1400" dirty="0">
                <a:solidFill>
                  <a:srgbClr val="2F353B"/>
                </a:solidFill>
                <a:latin typeface="Open Sans"/>
              </a:rPr>
              <a:t>公司内部有多个业务都有发送短信的需求，如果每个业务独立实现短信发送功能，存在功能实现上的重复。因此专门做了一个短信平台，所有的业务方都接入这个短信平台，来实现发送短信的功能。 </a:t>
            </a:r>
            <a:r>
              <a:rPr lang="en-US" altLang="zh-CN" sz="1400" dirty="0">
                <a:solidFill>
                  <a:srgbClr val="2F353B"/>
                </a:solidFill>
                <a:latin typeface="Open Sans"/>
              </a:rPr>
              <a:t>(</a:t>
            </a:r>
            <a:r>
              <a:rPr lang="zh-CN" altLang="en-US" sz="1200" dirty="0">
                <a:solidFill>
                  <a:srgbClr val="203864"/>
                </a:solidFill>
                <a:latin typeface="Open Sans"/>
              </a:rPr>
              <a:t>在这个例子中供应商是业务主动方</a:t>
            </a:r>
            <a:r>
              <a:rPr lang="en-US" altLang="zh-CN" sz="1400" dirty="0">
                <a:solidFill>
                  <a:srgbClr val="2F353B"/>
                </a:solidFill>
                <a:latin typeface="Open Sans"/>
              </a:rPr>
              <a:t>)</a:t>
            </a:r>
            <a:endParaRPr lang="zh-CN" altLang="en-US" sz="1400" dirty="0"/>
          </a:p>
        </p:txBody>
      </p:sp>
      <p:pic>
        <p:nvPicPr>
          <p:cNvPr id="1026" name="Picture 2" descr="E14FE394-01AF-45BE-A371-8B46611884BD.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490" y="1491448"/>
            <a:ext cx="5858691" cy="28408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968181" y="1404301"/>
            <a:ext cx="6096000" cy="5386090"/>
          </a:xfrm>
          <a:prstGeom prst="rect">
            <a:avLst/>
          </a:prstGeom>
        </p:spPr>
        <p:txBody>
          <a:bodyPr>
            <a:spAutoFit/>
          </a:bodyPr>
          <a:lstStyle/>
          <a:p>
            <a:r>
              <a:rPr lang="zh-CN" altLang="en-US" sz="1400" b="1" dirty="0">
                <a:solidFill>
                  <a:srgbClr val="2F353B"/>
                </a:solidFill>
                <a:latin typeface="Open Sans"/>
              </a:rPr>
              <a:t>短信发送流程如下：</a:t>
            </a:r>
            <a:endParaRPr lang="zh-CN" altLang="en-US" sz="1400" dirty="0">
              <a:solidFill>
                <a:srgbClr val="2F353B"/>
              </a:solidFill>
              <a:latin typeface="Open Sans"/>
            </a:endParaRPr>
          </a:p>
          <a:p>
            <a:r>
              <a:rPr lang="en-US" altLang="zh-CN" sz="1400" dirty="0">
                <a:solidFill>
                  <a:srgbClr val="2F353B"/>
                </a:solidFill>
                <a:latin typeface="Open Sans"/>
              </a:rPr>
              <a:t>1</a:t>
            </a:r>
            <a:r>
              <a:rPr lang="zh-CN" altLang="en-US" sz="1400" dirty="0">
                <a:solidFill>
                  <a:srgbClr val="2F353B"/>
                </a:solidFill>
                <a:latin typeface="Open Sans"/>
              </a:rPr>
              <a:t>、业务方将短信发送请求提交给短信平台</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2</a:t>
            </a:r>
            <a:r>
              <a:rPr lang="zh-CN" altLang="en-US" sz="1400" dirty="0">
                <a:solidFill>
                  <a:srgbClr val="2F353B"/>
                </a:solidFill>
                <a:latin typeface="Open Sans"/>
              </a:rPr>
              <a:t>、短信平台接收到要发送的短信，记录到数据库中，并标记其状态为”已接收</a:t>
            </a:r>
            <a:r>
              <a:rPr lang="en-US" altLang="zh-CN" sz="1400" dirty="0">
                <a:solidFill>
                  <a:srgbClr val="2F353B"/>
                </a:solidFill>
                <a:latin typeface="Open Sans"/>
              </a:rPr>
              <a:t>“</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en-US" altLang="zh-CN" sz="1400" dirty="0">
                <a:solidFill>
                  <a:srgbClr val="2F353B"/>
                </a:solidFill>
                <a:latin typeface="Open Sans"/>
              </a:rPr>
              <a:t>3</a:t>
            </a:r>
            <a:r>
              <a:rPr lang="zh-CN" altLang="en-US" sz="1400" dirty="0">
                <a:solidFill>
                  <a:srgbClr val="2F353B"/>
                </a:solidFill>
                <a:latin typeface="Open Sans"/>
              </a:rPr>
              <a:t>、短信平台调用外部短信发送供应商的接口，发送短信。外部供应商的接口也是</a:t>
            </a:r>
            <a:r>
              <a:rPr lang="zh-CN" altLang="en-US" sz="1400" b="1" dirty="0">
                <a:solidFill>
                  <a:srgbClr val="2F353B"/>
                </a:solidFill>
                <a:latin typeface="Open Sans"/>
              </a:rPr>
              <a:t>异步</a:t>
            </a:r>
            <a:r>
              <a:rPr lang="zh-CN" altLang="en-US" sz="1400" dirty="0">
                <a:solidFill>
                  <a:srgbClr val="2F353B"/>
                </a:solidFill>
                <a:latin typeface="Open Sans"/>
              </a:rPr>
              <a:t>将短信发送到用户手机上，因此这个接口调用后，立即返回，进入第</a:t>
            </a:r>
            <a:r>
              <a:rPr lang="en-US" altLang="zh-CN" sz="1400" dirty="0">
                <a:solidFill>
                  <a:srgbClr val="2F353B"/>
                </a:solidFill>
                <a:latin typeface="Open Sans"/>
              </a:rPr>
              <a:t>4</a:t>
            </a:r>
            <a:r>
              <a:rPr lang="zh-CN" altLang="en-US" sz="1400" dirty="0">
                <a:solidFill>
                  <a:srgbClr val="2F353B"/>
                </a:solidFill>
                <a:latin typeface="Open Sans"/>
              </a:rPr>
              <a:t>步。</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4</a:t>
            </a:r>
            <a:r>
              <a:rPr lang="zh-CN" altLang="en-US" sz="1400" dirty="0">
                <a:solidFill>
                  <a:srgbClr val="2F353B"/>
                </a:solidFill>
                <a:latin typeface="Open Sans"/>
              </a:rPr>
              <a:t>、更新短信发送状态为</a:t>
            </a:r>
            <a:r>
              <a:rPr lang="en-US" altLang="zh-CN" sz="1400" dirty="0">
                <a:solidFill>
                  <a:srgbClr val="2F353B"/>
                </a:solidFill>
                <a:latin typeface="Open Sans"/>
              </a:rPr>
              <a:t>"</a:t>
            </a:r>
            <a:r>
              <a:rPr lang="zh-CN" altLang="en-US" sz="1400" dirty="0">
                <a:solidFill>
                  <a:srgbClr val="2F353B"/>
                </a:solidFill>
                <a:latin typeface="Open Sans"/>
              </a:rPr>
              <a:t>已发送</a:t>
            </a:r>
            <a:r>
              <a:rPr lang="en-US" altLang="zh-CN" sz="1400" dirty="0">
                <a:solidFill>
                  <a:srgbClr val="2F353B"/>
                </a:solidFill>
                <a:latin typeface="Open Sans"/>
              </a:rPr>
              <a:t>“</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en-US" altLang="zh-CN" sz="1400" dirty="0">
                <a:solidFill>
                  <a:srgbClr val="2F353B"/>
                </a:solidFill>
                <a:latin typeface="Open Sans"/>
              </a:rPr>
              <a:t>5</a:t>
            </a:r>
            <a:r>
              <a:rPr lang="zh-CN" altLang="en-US" sz="1400" dirty="0">
                <a:solidFill>
                  <a:srgbClr val="2F353B"/>
                </a:solidFill>
                <a:latin typeface="Open Sans"/>
              </a:rPr>
              <a:t>、供应商</a:t>
            </a:r>
            <a:r>
              <a:rPr lang="zh-CN" altLang="en-US" sz="1400" b="1" dirty="0">
                <a:solidFill>
                  <a:srgbClr val="2F353B"/>
                </a:solidFill>
                <a:latin typeface="Open Sans"/>
              </a:rPr>
              <a:t>异步通知短信平台短信发送结果</a:t>
            </a:r>
            <a:r>
              <a:rPr lang="zh-CN" altLang="en-US" sz="1400" dirty="0">
                <a:solidFill>
                  <a:srgbClr val="2F353B"/>
                </a:solidFill>
                <a:latin typeface="Open Sans"/>
              </a:rPr>
              <a:t>。而通知可能失败，因此</a:t>
            </a:r>
            <a:r>
              <a:rPr lang="zh-CN" altLang="en-US" sz="1400" b="1" dirty="0">
                <a:solidFill>
                  <a:srgbClr val="203864"/>
                </a:solidFill>
                <a:latin typeface="Open Sans"/>
              </a:rPr>
              <a:t>最多只会通知</a:t>
            </a:r>
            <a:r>
              <a:rPr lang="en-US" altLang="zh-CN" sz="1400" b="1" dirty="0">
                <a:solidFill>
                  <a:srgbClr val="203864"/>
                </a:solidFill>
                <a:latin typeface="Open Sans"/>
              </a:rPr>
              <a:t>N</a:t>
            </a:r>
            <a:r>
              <a:rPr lang="zh-CN" altLang="en-US" sz="1400" b="1" dirty="0">
                <a:solidFill>
                  <a:srgbClr val="203864"/>
                </a:solidFill>
                <a:latin typeface="Open Sans"/>
              </a:rPr>
              <a:t>次</a:t>
            </a:r>
            <a:r>
              <a:rPr lang="zh-CN" altLang="en-US" sz="1400" dirty="0">
                <a:solidFill>
                  <a:srgbClr val="2F353B"/>
                </a:solidFill>
                <a:latin typeface="Open Sans"/>
              </a:rPr>
              <a:t>。</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6</a:t>
            </a:r>
            <a:r>
              <a:rPr lang="zh-CN" altLang="en-US" sz="1400" dirty="0">
                <a:solidFill>
                  <a:srgbClr val="2F353B"/>
                </a:solidFill>
                <a:latin typeface="Open Sans"/>
              </a:rPr>
              <a:t>、短信平台接收到短信发送结果后，更新短信发送状态，可能是成功，也可能失败</a:t>
            </a:r>
            <a:r>
              <a:rPr lang="en-US" altLang="zh-CN" sz="1400" dirty="0">
                <a:solidFill>
                  <a:srgbClr val="2F353B"/>
                </a:solidFill>
                <a:latin typeface="Open Sans"/>
              </a:rPr>
              <a:t>(</a:t>
            </a:r>
            <a:r>
              <a:rPr lang="zh-CN" altLang="en-US" sz="1400" dirty="0">
                <a:solidFill>
                  <a:srgbClr val="2F353B"/>
                </a:solidFill>
                <a:latin typeface="Open Sans"/>
              </a:rPr>
              <a:t>如手机欠费</a:t>
            </a:r>
            <a:r>
              <a:rPr lang="en-US" altLang="zh-CN" sz="1400" dirty="0">
                <a:solidFill>
                  <a:srgbClr val="2F353B"/>
                </a:solidFill>
                <a:latin typeface="Open Sans"/>
              </a:rPr>
              <a:t>)</a:t>
            </a:r>
            <a:r>
              <a:rPr lang="zh-CN" altLang="en-US" sz="1400" dirty="0">
                <a:solidFill>
                  <a:srgbClr val="2F353B"/>
                </a:solidFill>
                <a:latin typeface="Open Sans"/>
              </a:rPr>
              <a:t>。成功还是失败并不重要，重要的是我们知道了这调短信发送的最终结果</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7</a:t>
            </a:r>
            <a:r>
              <a:rPr lang="zh-CN" altLang="en-US" sz="1400" dirty="0">
                <a:solidFill>
                  <a:srgbClr val="2F353B"/>
                </a:solidFill>
                <a:latin typeface="Open Sans"/>
              </a:rPr>
              <a:t>、如果最多只通知</a:t>
            </a:r>
            <a:r>
              <a:rPr lang="en-US" altLang="zh-CN" sz="1400" dirty="0">
                <a:solidFill>
                  <a:srgbClr val="2F353B"/>
                </a:solidFill>
                <a:latin typeface="Open Sans"/>
              </a:rPr>
              <a:t>N</a:t>
            </a:r>
            <a:r>
              <a:rPr lang="zh-CN" altLang="en-US" sz="1400" dirty="0">
                <a:solidFill>
                  <a:srgbClr val="2F353B"/>
                </a:solidFill>
                <a:latin typeface="Open Sans"/>
              </a:rPr>
              <a:t>次，如果都失败了的话，那么短信平台将不知道短信到底有没有成功发送。因此短信发送</a:t>
            </a:r>
            <a:r>
              <a:rPr lang="zh-CN" altLang="en-US" sz="1400" b="1" dirty="0">
                <a:solidFill>
                  <a:srgbClr val="2F353B"/>
                </a:solidFill>
                <a:latin typeface="Open Sans"/>
              </a:rPr>
              <a:t>供应商需要提供一个查询接口</a:t>
            </a:r>
            <a:r>
              <a:rPr lang="zh-CN" altLang="en-US" sz="1400" dirty="0">
                <a:solidFill>
                  <a:srgbClr val="2F353B"/>
                </a:solidFill>
                <a:latin typeface="Open Sans"/>
              </a:rPr>
              <a:t>，以方便短信平台驱动的去查询，进行</a:t>
            </a:r>
            <a:r>
              <a:rPr lang="zh-CN" altLang="en-US" sz="1400" b="1" dirty="0">
                <a:solidFill>
                  <a:srgbClr val="2F353B"/>
                </a:solidFill>
                <a:latin typeface="Open Sans"/>
              </a:rPr>
              <a:t>定期校对</a:t>
            </a:r>
            <a:r>
              <a:rPr lang="zh-CN" altLang="en-US" sz="1400" dirty="0">
                <a:solidFill>
                  <a:srgbClr val="2F353B"/>
                </a:solidFill>
                <a:latin typeface="Open Sans"/>
              </a:rPr>
              <a:t>。</a:t>
            </a:r>
            <a:endParaRPr lang="zh-CN" altLang="en-US" sz="1400" dirty="0">
              <a:solidFill>
                <a:srgbClr val="2F353B"/>
              </a:solidFill>
              <a:latin typeface="Open Sans"/>
            </a:endParaRPr>
          </a:p>
          <a:p>
            <a:br>
              <a:rPr lang="zh-CN" altLang="en-US" dirty="0"/>
            </a:b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660" y="701901"/>
            <a:ext cx="6070573" cy="501932"/>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两阶段和三阶段提交协议（</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TCC </a:t>
            </a:r>
            <a:r>
              <a:rPr lang="en-US" altLang="zh-CN" b="1" dirty="0">
                <a:solidFill>
                  <a:srgbClr val="4F4F4F"/>
                </a:solidFill>
                <a:latin typeface="-apple-system"/>
              </a:rPr>
              <a:t>(</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p:cNvSpPr/>
          <p:nvPr/>
        </p:nvSpPr>
        <p:spPr>
          <a:xfrm>
            <a:off x="-31777" y="1583253"/>
            <a:ext cx="4769254"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r>
              <a:rPr lang="en-US" altLang="zh-CN" b="1" dirty="0">
                <a:solidFill>
                  <a:srgbClr val="4F4F4F"/>
                </a:solidFill>
                <a:latin typeface="-apple-system"/>
              </a:rPr>
              <a:t>(</a:t>
            </a:r>
            <a:r>
              <a:rPr lang="zh-CN" altLang="en-US" sz="1600" b="1" dirty="0">
                <a:solidFill>
                  <a:srgbClr val="4F4F4F"/>
                </a:solidFill>
                <a:latin typeface="-apple-system"/>
              </a:rPr>
              <a:t>数据库层面实现的两阶段分布式事务</a:t>
            </a:r>
            <a:r>
              <a:rPr lang="en-US" altLang="zh-CN" b="1" dirty="0">
                <a:solidFill>
                  <a:srgbClr val="4F4F4F"/>
                </a:solidFill>
                <a:latin typeface="-apple-system"/>
              </a:rPr>
              <a:t>)</a:t>
            </a:r>
            <a:endParaRPr lang="zh-CN" altLang="en-US" b="1" dirty="0">
              <a:solidFill>
                <a:srgbClr val="4F4F4F"/>
              </a:solidFill>
              <a:latin typeface="-apple-system"/>
            </a:endParaRPr>
          </a:p>
        </p:txBody>
      </p:sp>
      <p:sp>
        <p:nvSpPr>
          <p:cNvPr id="4" name="矩形 3"/>
          <p:cNvSpPr/>
          <p:nvPr/>
        </p:nvSpPr>
        <p:spPr>
          <a:xfrm>
            <a:off x="4884512" y="2875002"/>
            <a:ext cx="7167239" cy="523220"/>
          </a:xfrm>
          <a:prstGeom prst="rect">
            <a:avLst/>
          </a:prstGeom>
        </p:spPr>
        <p:txBody>
          <a:bodyPr wrap="square">
            <a:spAutoFit/>
          </a:bodyPr>
          <a:lstStyle/>
          <a:p>
            <a:r>
              <a:rPr lang="en-US" altLang="zh-CN" sz="1400" dirty="0"/>
              <a:t>XA </a:t>
            </a:r>
            <a:r>
              <a:rPr lang="zh-CN" altLang="en-US" sz="1400" dirty="0"/>
              <a:t>就是 </a:t>
            </a:r>
            <a:r>
              <a:rPr lang="en-US" altLang="zh-CN" sz="1400" dirty="0"/>
              <a:t>X/Open DTP </a:t>
            </a:r>
            <a:r>
              <a:rPr lang="zh-CN" altLang="en-US" sz="1400" dirty="0"/>
              <a:t>定义的</a:t>
            </a:r>
            <a:r>
              <a:rPr lang="zh-CN" altLang="en-US" sz="1400" b="1" dirty="0"/>
              <a:t>交易中间件</a:t>
            </a:r>
            <a:r>
              <a:rPr lang="zh-CN" altLang="en-US" sz="1400" dirty="0"/>
              <a:t>与数据库之间的接口规范</a:t>
            </a:r>
            <a:r>
              <a:rPr lang="en-US" altLang="zh-CN" sz="1400" dirty="0"/>
              <a:t>,</a:t>
            </a:r>
            <a:r>
              <a:rPr lang="zh-CN" altLang="en-US" sz="1400" dirty="0"/>
              <a:t>交易中间件用它来通知数据库事务的开始、结束以及提交、回滚等。 </a:t>
            </a:r>
            <a:r>
              <a:rPr lang="en-US" altLang="zh-CN" sz="1400" dirty="0"/>
              <a:t>XA </a:t>
            </a:r>
            <a:r>
              <a:rPr lang="zh-CN" altLang="en-US" sz="1400" dirty="0"/>
              <a:t>接口函数由数据库厂商提供</a:t>
            </a:r>
            <a:endParaRPr lang="zh-CN" altLang="en-US" sz="1400" dirty="0"/>
          </a:p>
        </p:txBody>
      </p:sp>
      <p:sp>
        <p:nvSpPr>
          <p:cNvPr id="5" name="矩形 4"/>
          <p:cNvSpPr/>
          <p:nvPr/>
        </p:nvSpPr>
        <p:spPr>
          <a:xfrm flipV="1">
            <a:off x="4884512" y="3715272"/>
            <a:ext cx="6984134" cy="646332"/>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p:cNvSpPr/>
          <p:nvPr/>
        </p:nvSpPr>
        <p:spPr>
          <a:xfrm>
            <a:off x="98660" y="1921015"/>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endParaRPr lang="zh-CN" altLang="en-US" sz="1200" dirty="0"/>
          </a:p>
        </p:txBody>
      </p:sp>
      <p:sp>
        <p:nvSpPr>
          <p:cNvPr id="7" name="矩形 6"/>
          <p:cNvSpPr/>
          <p:nvPr/>
        </p:nvSpPr>
        <p:spPr>
          <a:xfrm>
            <a:off x="4947424" y="3765708"/>
            <a:ext cx="6858307" cy="646331"/>
          </a:xfrm>
          <a:prstGeom prst="rect">
            <a:avLst/>
          </a:prstGeom>
        </p:spPr>
        <p:txBody>
          <a:bodyPr wrap="square">
            <a:spAutoFit/>
          </a:bodyPr>
          <a:lstStyle/>
          <a:p>
            <a:r>
              <a:rPr lang="zh-CN" altLang="en-US" sz="1200" dirty="0"/>
              <a:t>交易中间件是专门针对</a:t>
            </a:r>
            <a:r>
              <a:rPr lang="zh-CN" altLang="en-US" sz="1200" b="1" dirty="0"/>
              <a:t>联机交易处理系统</a:t>
            </a:r>
            <a:r>
              <a:rPr lang="zh-CN" altLang="en-US" sz="1200" dirty="0"/>
              <a:t>而设计的，是基于消息的传输，也可支持同步和异步方式，属于一种较专用的中间件。是用来做联机事务处理平台软件</a:t>
            </a:r>
            <a:endParaRPr lang="zh-CN" altLang="en-US" sz="1200" dirty="0"/>
          </a:p>
          <a:p>
            <a:endParaRPr lang="zh-CN" altLang="en-US" sz="1200" dirty="0"/>
          </a:p>
        </p:txBody>
      </p:sp>
      <p:sp>
        <p:nvSpPr>
          <p:cNvPr id="9" name="矩形 8"/>
          <p:cNvSpPr/>
          <p:nvPr/>
        </p:nvSpPr>
        <p:spPr>
          <a:xfrm>
            <a:off x="4821597" y="4816722"/>
            <a:ext cx="6984134" cy="584775"/>
          </a:xfrm>
          <a:prstGeom prst="rect">
            <a:avLst/>
          </a:prstGeom>
        </p:spPr>
        <p:txBody>
          <a:bodyPr wrap="square">
            <a:spAutoFit/>
          </a:bodyPr>
          <a:lstStyle/>
          <a:p>
            <a:r>
              <a:rPr lang="en-US" altLang="zh-CN" sz="1600" dirty="0"/>
              <a:t>XA</a:t>
            </a:r>
            <a:r>
              <a:rPr lang="zh-CN" altLang="en-US" sz="1600" dirty="0"/>
              <a:t>接口是双向的系统接口，在事务管理器（</a:t>
            </a:r>
            <a:r>
              <a:rPr lang="en-US" altLang="zh-CN" sz="1600" dirty="0"/>
              <a:t>Transaction Manager</a:t>
            </a:r>
            <a:r>
              <a:rPr lang="zh-CN" altLang="en-US" sz="1600" dirty="0"/>
              <a:t>）以及一个或多个资源管理器（</a:t>
            </a:r>
            <a:r>
              <a:rPr lang="en-US" altLang="zh-CN" sz="1600" dirty="0"/>
              <a:t>Resource Manager</a:t>
            </a:r>
            <a:r>
              <a:rPr lang="zh-CN" altLang="en-US" sz="1600" dirty="0"/>
              <a:t>）之间形成通信桥梁。 </a:t>
            </a:r>
            <a:endParaRPr lang="zh-CN" altLang="en-US" sz="1600" dirty="0"/>
          </a:p>
        </p:txBody>
      </p:sp>
      <p:sp>
        <p:nvSpPr>
          <p:cNvPr id="8" name="矩形 7"/>
          <p:cNvSpPr/>
          <p:nvPr/>
        </p:nvSpPr>
        <p:spPr>
          <a:xfrm>
            <a:off x="98660" y="1246094"/>
            <a:ext cx="11296114" cy="307777"/>
          </a:xfrm>
          <a:prstGeom prst="rect">
            <a:avLst/>
          </a:prstGeom>
        </p:spPr>
        <p:txBody>
          <a:bodyPr wrap="square">
            <a:spAutoFit/>
          </a:bodyPr>
          <a:lstStyle/>
          <a:p>
            <a:r>
              <a:rPr lang="zh-CN" altLang="en-US" sz="1400" dirty="0"/>
              <a:t>两阶段提交： 将一个较大的分布式事务的提交，分成两个阶段来处理。 </a:t>
            </a:r>
            <a:endParaRPr lang="zh-CN" altLang="en-US" sz="1400" dirty="0"/>
          </a:p>
        </p:txBody>
      </p:sp>
      <p:pic>
        <p:nvPicPr>
          <p:cNvPr id="1026" name="Picture 2" descr="http://my.csdn.net/uploads/201205/29/1338274936_5727.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12" y="2603692"/>
            <a:ext cx="4675765" cy="4026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因此，要实现2pc，所有参与者，都得实现3个接口：prepare/commit/rollback。</a:t>
            </a:r>
            <a:endParaRPr lang="en-US" altLang="zh-CN" sz="1400" dirty="0"/>
          </a:p>
          <a:p>
            <a:endParaRPr lang="en-US" altLang="zh-CN" sz="1400" dirty="0"/>
          </a:p>
          <a:p>
            <a:r>
              <a:rPr lang="zh-CN" altLang="en-US" sz="1400" dirty="0"/>
              <a:t>不管最后结果如何，第二阶段都会结束当前事务</a:t>
            </a:r>
            <a:endParaRPr lang="zh-CN" altLang="en-US" sz="1400" dirty="0"/>
          </a:p>
        </p:txBody>
      </p:sp>
      <p:pic>
        <p:nvPicPr>
          <p:cNvPr id="7170" name="Picture 2" descr="åå¸å¼ä¸è´æ§ç®æ³2PCå3P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1002343"/>
            <a:ext cx="11768174" cy="584775"/>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a:t>
            </a:r>
            <a:r>
              <a:rPr lang="en-US" altLang="zh-CN" sz="1600" dirty="0">
                <a:solidFill>
                  <a:srgbClr val="555555"/>
                </a:solidFill>
                <a:latin typeface="+mn-ea"/>
                <a:ea typeface="+mn-ea"/>
              </a:rPr>
              <a:t>XA</a:t>
            </a:r>
            <a:r>
              <a:rPr lang="zh-CN" altLang="en-US" sz="1600" dirty="0">
                <a:solidFill>
                  <a:srgbClr val="555555"/>
                </a:solidFill>
                <a:latin typeface="+mn-ea"/>
                <a:ea typeface="+mn-ea"/>
              </a:rPr>
              <a:t>规范衍生出来的。可以说二阶段提交其实就是实现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endParaRPr lang="zh-CN" altLang="en-US" sz="1400" dirty="0">
              <a:solidFill>
                <a:srgbClr val="000000"/>
              </a:solidFill>
              <a:latin typeface="Verdana" panose="020B0604030504040204" pitchFamily="34" charset="0"/>
            </a:endParaRP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endParaRPr lang="zh-CN" altLang="en-US" sz="1400" dirty="0">
              <a:solidFill>
                <a:srgbClr val="000000"/>
              </a:solidFill>
              <a:latin typeface="Verdana" panose="020B0604030504040204" pitchFamily="34" charset="0"/>
            </a:endParaRP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dirty="0">
              <a:solidFill>
                <a:srgbClr val="000000"/>
              </a:solidFill>
              <a:latin typeface="Verdana" panose="020B0604030504040204" pitchFamily="34" charset="0"/>
            </a:endParaRP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95923" y="548154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）经常被用来实现分布式事务。一般分为协调器</a:t>
            </a:r>
            <a:r>
              <a:rPr lang="en-US" altLang="zh-CN" sz="1400" dirty="0">
                <a:solidFill>
                  <a:srgbClr val="000000"/>
                </a:solidFill>
                <a:latin typeface="Verdana" panose="020B0604030504040204" pitchFamily="34" charset="0"/>
              </a:rPr>
              <a:t>C</a:t>
            </a:r>
            <a:r>
              <a:rPr lang="zh-CN" altLang="en-US" sz="1400" dirty="0">
                <a:solidFill>
                  <a:srgbClr val="000000"/>
                </a:solidFill>
                <a:latin typeface="Verdana" panose="020B0604030504040204" pitchFamily="34" charset="0"/>
              </a:rPr>
              <a:t>和若干事务执行者</a:t>
            </a:r>
            <a:r>
              <a:rPr lang="en-US" altLang="zh-CN" sz="1400" dirty="0">
                <a:solidFill>
                  <a:srgbClr val="000000"/>
                </a:solidFill>
                <a:latin typeface="Verdana" panose="020B0604030504040204" pitchFamily="34" charset="0"/>
              </a:rPr>
              <a:t>Si</a:t>
            </a:r>
            <a:r>
              <a:rPr lang="zh-CN" altLang="en-US" sz="1400" dirty="0">
                <a:solidFill>
                  <a:srgbClr val="000000"/>
                </a:solidFill>
                <a:latin typeface="Verdana" panose="020B0604030504040204" pitchFamily="34" charset="0"/>
              </a:rPr>
              <a:t>两种角色，这里的事务执行者就是具体的数据库，协调器可以和事务执行器在一台机器上。</a:t>
            </a:r>
            <a:endParaRPr lang="zh-CN" altLang="en-US" sz="1400" dirty="0"/>
          </a:p>
        </p:txBody>
      </p:sp>
      <p:sp>
        <p:nvSpPr>
          <p:cNvPr id="4" name="矩形 3"/>
          <p:cNvSpPr/>
          <p:nvPr/>
        </p:nvSpPr>
        <p:spPr>
          <a:xfrm>
            <a:off x="3722585" y="2889227"/>
            <a:ext cx="3629520"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a:t>
            </a:r>
            <a:r>
              <a:rPr lang="en-US" altLang="zh-CN" sz="1000" dirty="0">
                <a:solidFill>
                  <a:srgbClr val="000000"/>
                </a:solidFill>
                <a:latin typeface="Verdana" panose="020B0604030504040204" pitchFamily="34" charset="0"/>
              </a:rPr>
              <a:t>client</a:t>
            </a:r>
            <a:r>
              <a:rPr lang="zh-CN" altLang="en-US" sz="1000" dirty="0">
                <a:solidFill>
                  <a:srgbClr val="000000"/>
                </a:solidFill>
                <a:latin typeface="Verdana" panose="020B0604030504040204" pitchFamily="34" charset="0"/>
              </a:rPr>
              <a:t>）发起一个开始请求   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endParaRPr lang="zh-CN" altLang="en-US" dirty="0">
              <a:solidFill>
                <a:srgbClr val="000000"/>
              </a:solidFill>
              <a:latin typeface="Verdana" panose="020B0604030504040204" pitchFamily="34" charset="0"/>
            </a:endParaRPr>
          </a:p>
        </p:txBody>
      </p:sp>
      <p:sp>
        <p:nvSpPr>
          <p:cNvPr id="5" name="矩形 4"/>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7" name="矩形 6"/>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endParaRPr lang="zh-CN" altLang="en-US" sz="1000" dirty="0">
              <a:solidFill>
                <a:srgbClr val="000000"/>
              </a:solidFill>
              <a:latin typeface="Verdana" panose="020B0604030504040204" pitchFamily="34" charset="0"/>
            </a:endParaRPr>
          </a:p>
        </p:txBody>
      </p:sp>
      <p:sp>
        <p:nvSpPr>
          <p:cNvPr id="8" name="矩形 7"/>
          <p:cNvSpPr/>
          <p:nvPr/>
        </p:nvSpPr>
        <p:spPr>
          <a:xfrm>
            <a:off x="7484893" y="4413924"/>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p:cNvSpPr/>
          <p:nvPr/>
        </p:nvSpPr>
        <p:spPr>
          <a:xfrm>
            <a:off x="7484893" y="2028617"/>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把发送或接收到的消息先写到日志里，主要是为了故障后恢复用。如某一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25016" y="4938086"/>
            <a:ext cx="3006571" cy="1661993"/>
          </a:xfrm>
          <a:prstGeom prst="rect">
            <a:avLst/>
          </a:prstGeom>
        </p:spPr>
        <p:txBody>
          <a:bodyPr wrap="square">
            <a:spAutoFit/>
          </a:bodyPr>
          <a:lstStyle/>
          <a:p>
            <a:endParaRPr lang="en-US" altLang="zh-CN" dirty="0">
              <a:solidFill>
                <a:srgbClr val="000000"/>
              </a:solidFill>
              <a:latin typeface="Verdana" panose="020B0604030504040204" pitchFamily="34" charset="0"/>
            </a:endParaRPr>
          </a:p>
          <a:p>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）两阶段提交涉及多次节点间的网络通信，通信时间太长！</a:t>
            </a:r>
            <a:endParaRPr lang="en-US" altLang="zh-CN" sz="1400" dirty="0">
              <a:solidFill>
                <a:srgbClr val="000000"/>
              </a:solidFill>
              <a:latin typeface="Verdana" panose="020B0604030504040204" pitchFamily="34" charset="0"/>
            </a:endParaRPr>
          </a:p>
          <a:p>
            <a:endParaRPr lang="zh-CN" altLang="en-US" sz="1400" dirty="0">
              <a:solidFill>
                <a:srgbClr val="000000"/>
              </a:solidFill>
              <a:latin typeface="Verdana" panose="020B0604030504040204" pitchFamily="34" charset="0"/>
            </a:endParaRPr>
          </a:p>
          <a:p>
            <a:pPr latinLnBrk="1"/>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）事务时间相对于变长了，锁定的资源的时间也变长了，造成资源等待时间也增加好多！</a:t>
            </a:r>
            <a:endParaRPr lang="zh-CN" altLang="en-US" sz="1400" dirty="0">
              <a:solidFill>
                <a:srgbClr val="000000"/>
              </a:solidFill>
              <a:latin typeface="Verdana" panose="020B0604030504040204" pitchFamily="34" charset="0"/>
            </a:endParaRPr>
          </a:p>
        </p:txBody>
      </p:sp>
      <p:sp>
        <p:nvSpPr>
          <p:cNvPr id="6" name="矩形 5"/>
          <p:cNvSpPr/>
          <p:nvPr/>
        </p:nvSpPr>
        <p:spPr>
          <a:xfrm>
            <a:off x="494501" y="836641"/>
            <a:ext cx="8430515" cy="6278642"/>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endParaRPr lang="zh-CN" altLang="en-US" b="1" dirty="0">
              <a:solidFill>
                <a:srgbClr val="3D464D"/>
              </a:solidFill>
              <a:latin typeface="-apple-system"/>
            </a:endParaRP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sz="1600" dirty="0">
                <a:solidFill>
                  <a:srgbClr val="3D464D"/>
                </a:solidFill>
                <a:latin typeface="-apple-system"/>
              </a:rPr>
              <a:t>第一阶段，张老师作为“协调者”，给小强和小明（参与者、节点）发微信，组织他们俩明天</a:t>
            </a:r>
            <a:r>
              <a:rPr lang="en-US" altLang="zh-CN" sz="1600" dirty="0">
                <a:solidFill>
                  <a:srgbClr val="3D464D"/>
                </a:solidFill>
                <a:latin typeface="-apple-system"/>
              </a:rPr>
              <a:t>8</a:t>
            </a:r>
            <a:r>
              <a:rPr lang="zh-CN" altLang="en-US" sz="1600" dirty="0">
                <a:solidFill>
                  <a:srgbClr val="3D464D"/>
                </a:solidFill>
                <a:latin typeface="-apple-system"/>
              </a:rPr>
              <a:t>点在学校门口集合，一起去爬山，然后开始等待小强和小明答复。 第二阶段，如果小强和小明都回答没问题，那么大家如约而至。如果小强或者小明其中一人回答说“明天没空，不行”，那么张老师会立即通知小强和小明“爬山活动取消”。 但是，这个过程中可能有很多问题的。如果小强没看手机，那么张老师会一直等着答复，小明可能在家里把爬山装备都准备好了却一直等着张老师确认信息。更严重的是，如果到明天</a:t>
            </a:r>
            <a:r>
              <a:rPr lang="en-US" altLang="zh-CN" sz="1600" dirty="0">
                <a:solidFill>
                  <a:srgbClr val="3D464D"/>
                </a:solidFill>
                <a:latin typeface="-apple-system"/>
              </a:rPr>
              <a:t>8</a:t>
            </a:r>
            <a:r>
              <a:rPr lang="zh-CN" altLang="en-US" sz="1600" dirty="0">
                <a:solidFill>
                  <a:srgbClr val="3D464D"/>
                </a:solidFill>
                <a:latin typeface="-apple-system"/>
              </a:rPr>
              <a:t>点小强还没有答复，那么就算“超时”了，那小明到底去还是不去集合爬山呢？  </a:t>
            </a:r>
            <a:endParaRPr lang="zh-CN" altLang="en-US" sz="1600" dirty="0">
              <a:solidFill>
                <a:srgbClr val="3D464D"/>
              </a:solidFill>
              <a:latin typeface="-apple-system"/>
            </a:endParaRPr>
          </a:p>
          <a:p>
            <a:br>
              <a:rPr lang="zh-CN" altLang="en-US" sz="1400" dirty="0">
                <a:solidFill>
                  <a:srgbClr val="3D464D"/>
                </a:solidFill>
                <a:latin typeface="-apple-system"/>
              </a:rPr>
            </a:br>
            <a:r>
              <a:rPr lang="en-US" altLang="zh-CN" sz="1400" dirty="0"/>
              <a:t>1</a:t>
            </a:r>
            <a:r>
              <a:rPr lang="zh-CN" altLang="en-US" sz="1400" dirty="0"/>
              <a:t>、</a:t>
            </a:r>
            <a:r>
              <a:rPr lang="zh-CN" altLang="en-US" sz="1400" b="1" dirty="0"/>
              <a:t>同步阻塞问题</a:t>
            </a:r>
            <a:r>
              <a:rPr lang="zh-CN" altLang="en-US" sz="1400" dirty="0"/>
              <a:t>。执行过程中，所有参与节点都是事务阻塞型的。当参与者占有公共资源时，其他第三方节点访问公共资源不得不处于阻塞状态。</a:t>
            </a:r>
            <a:endParaRPr lang="en-US" altLang="zh-CN" sz="1400" dirty="0"/>
          </a:p>
          <a:p>
            <a:endParaRPr lang="zh-CN" altLang="en-US" sz="1400" dirty="0"/>
          </a:p>
          <a:p>
            <a:r>
              <a:rPr lang="en-US" altLang="zh-CN" sz="1400" dirty="0"/>
              <a:t>2</a:t>
            </a:r>
            <a:r>
              <a:rPr lang="zh-CN" altLang="en-US" sz="1400" dirty="0"/>
              <a:t>、</a:t>
            </a:r>
            <a:r>
              <a:rPr lang="zh-CN" altLang="en-US" sz="1400" b="1" dirty="0"/>
              <a:t>单点故障</a:t>
            </a:r>
            <a:r>
              <a:rPr lang="zh-CN" altLang="en-US" sz="14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400" dirty="0"/>
          </a:p>
          <a:p>
            <a:endParaRPr lang="zh-CN" altLang="en-US" sz="1400" dirty="0"/>
          </a:p>
          <a:p>
            <a:r>
              <a:rPr lang="en-US" altLang="zh-CN" sz="1400" dirty="0"/>
              <a:t>3</a:t>
            </a:r>
            <a:r>
              <a:rPr lang="zh-CN" altLang="en-US" sz="1400" dirty="0"/>
              <a:t>、</a:t>
            </a:r>
            <a:r>
              <a:rPr lang="zh-CN" altLang="en-US" sz="1400" b="1" dirty="0"/>
              <a:t>数据不一致</a:t>
            </a:r>
            <a:r>
              <a:rPr lang="zh-CN" altLang="en-US" sz="1400" dirty="0"/>
              <a:t>。在阶段二中，协调者发送</a:t>
            </a:r>
            <a:r>
              <a:rPr lang="en-US" altLang="zh-CN" sz="1400" dirty="0"/>
              <a:t>commit</a:t>
            </a:r>
            <a:r>
              <a:rPr lang="zh-CN" altLang="en-US" sz="1400" dirty="0"/>
              <a:t>请求之后，发生了局部网络异常或者在发送</a:t>
            </a:r>
            <a:r>
              <a:rPr lang="en-US" altLang="zh-CN" sz="1400" dirty="0"/>
              <a:t>commit</a:t>
            </a:r>
            <a:r>
              <a:rPr lang="zh-CN" altLang="en-US" sz="1400" dirty="0"/>
              <a:t>请求过程中协调者发生了故障，导致只有一部分参与者接受到了</a:t>
            </a:r>
            <a:r>
              <a:rPr lang="en-US" altLang="zh-CN" sz="1400" dirty="0"/>
              <a:t>commit</a:t>
            </a:r>
            <a:r>
              <a:rPr lang="zh-CN" altLang="en-US" sz="1400" dirty="0"/>
              <a:t>请求。而在这部分参与者接到</a:t>
            </a:r>
            <a:r>
              <a:rPr lang="en-US" altLang="zh-CN" sz="1400" dirty="0"/>
              <a:t>commit</a:t>
            </a:r>
            <a:r>
              <a:rPr lang="zh-CN" altLang="en-US" sz="1400" dirty="0"/>
              <a:t>请求之后就会执行</a:t>
            </a:r>
            <a:r>
              <a:rPr lang="en-US" altLang="zh-CN" sz="1400" dirty="0"/>
              <a:t>commit</a:t>
            </a:r>
            <a:r>
              <a:rPr lang="zh-CN" altLang="en-US" sz="1400" dirty="0"/>
              <a:t>操作。但是其他部分未接到</a:t>
            </a:r>
            <a:r>
              <a:rPr lang="en-US" altLang="zh-CN" sz="1400" dirty="0"/>
              <a:t>commit</a:t>
            </a:r>
            <a:r>
              <a:rPr lang="zh-CN" altLang="en-US" sz="1400" dirty="0"/>
              <a:t>请求的机器则无法执行事务提交。于是整个分布式系统便出现了数据部一致性的现象。</a:t>
            </a:r>
            <a:endParaRPr lang="en-US" altLang="zh-CN" sz="1400" dirty="0"/>
          </a:p>
          <a:p>
            <a:endParaRPr lang="zh-CN" altLang="en-US" sz="1400" dirty="0"/>
          </a:p>
          <a:p>
            <a:r>
              <a:rPr lang="en-US" altLang="zh-CN" sz="1400" dirty="0"/>
              <a:t>4</a:t>
            </a:r>
            <a:r>
              <a:rPr lang="zh-CN" altLang="en-US" sz="1400" dirty="0"/>
              <a:t>、二阶段无法解决的问题：协调者再发出</a:t>
            </a:r>
            <a:r>
              <a:rPr lang="en-US" altLang="zh-CN" sz="1400" dirty="0"/>
              <a:t>commit</a:t>
            </a:r>
            <a:r>
              <a:rPr lang="zh-CN" altLang="en-US" sz="1400" dirty="0"/>
              <a:t>消息之后宕机，而唯一接收到这条消息的参与者同时也宕机了。那么即使协调者通过选举协议产生了新的协调者，这条事务的状态也是不确定的，没人知道事务是否被已经提交</a:t>
            </a:r>
            <a:endParaRPr lang="zh-CN" altLang="en-US" sz="1400" dirty="0"/>
          </a:p>
          <a:p>
            <a:endParaRPr lang="en-US" altLang="zh-CN" sz="1600" b="0" i="0" dirty="0">
              <a:solidFill>
                <a:srgbClr val="3D464D"/>
              </a:solidFill>
              <a:effectLst/>
              <a:latin typeface="-apple-syste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由于二阶段提交存在着诸如同步阻塞、单点问题、脑裂等缺陷，所以，研究者们在二阶段提交的基础上做了改进，提出了三阶段提交。</a:t>
            </a:r>
            <a:endParaRPr lang="zh-CN" altLang="en-US" sz="1400" dirty="0"/>
          </a:p>
        </p:txBody>
      </p:sp>
      <p:sp>
        <p:nvSpPr>
          <p:cNvPr id="7" name="AutoShape 2" descr="3"/>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99516" y="1714714"/>
            <a:ext cx="3076190" cy="1714286"/>
          </a:xfrm>
          <a:prstGeom prst="rect">
            <a:avLst/>
          </a:prstGeom>
        </p:spPr>
      </p:pic>
      <p:sp>
        <p:nvSpPr>
          <p:cNvPr id="11" name="矩形 10"/>
          <p:cNvSpPr/>
          <p:nvPr/>
        </p:nvSpPr>
        <p:spPr>
          <a:xfrm>
            <a:off x="275208" y="3651246"/>
            <a:ext cx="4134465" cy="307777"/>
          </a:xfrm>
          <a:prstGeom prst="rect">
            <a:avLst/>
          </a:prstGeom>
        </p:spPr>
        <p:txBody>
          <a:bodyPr wrap="non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与两阶段提交不同的是，三阶段提交有两个改动点</a:t>
            </a:r>
            <a:endParaRPr lang="zh-CN" altLang="en-US" sz="1400" dirty="0">
              <a:solidFill>
                <a:srgbClr val="555555"/>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407729" y="3967890"/>
            <a:ext cx="6786186" cy="530023"/>
          </a:xfrm>
          <a:prstGeom prst="rect">
            <a:avLst/>
          </a:prstGeom>
        </p:spPr>
      </p:pic>
      <p:sp>
        <p:nvSpPr>
          <p:cNvPr id="14" name="矩形 13"/>
          <p:cNvSpPr/>
          <p:nvPr/>
        </p:nvSpPr>
        <p:spPr>
          <a:xfrm>
            <a:off x="275208" y="4497913"/>
            <a:ext cx="11780668" cy="738664"/>
          </a:xfrm>
          <a:prstGeom prst="rect">
            <a:avLst/>
          </a:prstGeom>
        </p:spPr>
        <p:txBody>
          <a:bodyPr wrap="square">
            <a:spAutoFit/>
          </a:bodyPr>
          <a:lstStyle/>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t>三阶段提交协议在协调者和参与者中都引入超时机制，并且把两阶段提交协议的准备阶段拆分成了两步：</a:t>
            </a:r>
            <a:r>
              <a:rPr lang="zh-CN" altLang="en-US" sz="1400" b="1" dirty="0"/>
              <a:t>询问（</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，然后</a:t>
            </a:r>
            <a:r>
              <a:rPr lang="zh-CN" altLang="en-US" sz="1400" b="1" dirty="0"/>
              <a:t>再锁资源（</a:t>
            </a:r>
            <a:r>
              <a:rPr lang="en-US" altLang="zh-CN" sz="1400" dirty="0">
                <a:solidFill>
                  <a:srgbClr val="555555"/>
                </a:solidFill>
                <a:latin typeface="微软雅黑" panose="020B0503020204020204" pitchFamily="34" charset="-122"/>
                <a:ea typeface="微软雅黑" panose="020B0503020204020204" pitchFamily="34" charset="-122"/>
              </a:rPr>
              <a:t> </a:t>
            </a:r>
            <a:r>
              <a:rPr lang="en-US" altLang="zh-CN" sz="1400" dirty="0" err="1">
                <a:solidFill>
                  <a:srgbClr val="555555"/>
                </a:solidFill>
                <a:latin typeface="微软雅黑" panose="020B0503020204020204" pitchFamily="34" charset="-122"/>
                <a:ea typeface="微软雅黑" panose="020B0503020204020204" pitchFamily="34" charset="-122"/>
              </a:rPr>
              <a:t>PreCommit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，最后</a:t>
            </a:r>
            <a:r>
              <a:rPr lang="zh-CN" altLang="en-US" sz="1400" b="1" dirty="0"/>
              <a:t>真正提交</a:t>
            </a:r>
            <a:r>
              <a:rPr lang="en-US" altLang="zh-CN" sz="1400" b="1" dirty="0"/>
              <a:t>(</a:t>
            </a:r>
            <a:r>
              <a:rPr lang="en-US" altLang="zh-CN" sz="1400" dirty="0" err="1">
                <a:solidFill>
                  <a:srgbClr val="555555"/>
                </a:solidFill>
                <a:latin typeface="微软雅黑" panose="020B0503020204020204" pitchFamily="34" charset="-122"/>
                <a:ea typeface="微软雅黑" panose="020B0503020204020204" pitchFamily="34" charset="-122"/>
              </a:rPr>
              <a:t>DoCommit</a:t>
            </a:r>
            <a:r>
              <a:rPr lang="en-US" altLang="zh-CN" sz="1400" b="1" dirty="0"/>
              <a:t>)</a:t>
            </a:r>
            <a:endParaRPr lang="en-US" altLang="zh-CN" sz="1400" b="1" dirty="0">
              <a:solidFill>
                <a:srgbClr val="555555"/>
              </a:solidFill>
              <a:latin typeface="微软雅黑" panose="020B0503020204020204" pitchFamily="34" charset="-122"/>
              <a:ea typeface="微软雅黑" panose="020B0503020204020204" pitchFamily="34" charset="-122"/>
            </a:endParaRPr>
          </a:p>
        </p:txBody>
      </p:sp>
      <p:sp>
        <p:nvSpPr>
          <p:cNvPr id="18" name="矩形 17"/>
          <p:cNvSpPr/>
          <p:nvPr/>
        </p:nvSpPr>
        <p:spPr>
          <a:xfrm>
            <a:off x="7382802" y="2996874"/>
            <a:ext cx="4673074" cy="738664"/>
          </a:xfrm>
          <a:prstGeom prst="rect">
            <a:avLst/>
          </a:prstGeom>
        </p:spPr>
        <p:txBody>
          <a:bodyPr wrap="non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协调者和参与者中都引入超时机制</a:t>
            </a:r>
            <a:endParaRPr lang="en-US" altLang="zh-CN" sz="1400" dirty="0">
              <a:solidFill>
                <a:srgbClr val="555555"/>
              </a:solidFill>
              <a:latin typeface="微软雅黑" panose="020B0503020204020204" pitchFamily="34" charset="-122"/>
              <a:ea typeface="微软雅黑" panose="020B0503020204020204" pitchFamily="34" charset="-122"/>
            </a:endParaRPr>
          </a:p>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solidFill>
                  <a:srgbClr val="555555"/>
                </a:solidFill>
                <a:latin typeface="微软雅黑" panose="020B0503020204020204" pitchFamily="34" charset="-122"/>
                <a:ea typeface="微软雅黑" panose="020B0503020204020204" pitchFamily="34" charset="-122"/>
              </a:rPr>
              <a:t>这是为了确保消息传递安全和减少阻塞，避免掉始终阻塞</a:t>
            </a:r>
            <a:endParaRPr lang="en-US" altLang="zh-CN" sz="1400" dirty="0">
              <a:solidFill>
                <a:srgbClr val="555555"/>
              </a:solidFill>
              <a:latin typeface="微软雅黑" panose="020B0503020204020204" pitchFamily="34" charset="-122"/>
              <a:ea typeface="微软雅黑" panose="020B0503020204020204" pitchFamily="34" charset="-122"/>
            </a:endParaRPr>
          </a:p>
        </p:txBody>
      </p:sp>
      <p:sp>
        <p:nvSpPr>
          <p:cNvPr id="4" name="矩形 3"/>
          <p:cNvSpPr/>
          <p:nvPr/>
        </p:nvSpPr>
        <p:spPr>
          <a:xfrm>
            <a:off x="185372" y="5610664"/>
            <a:ext cx="11780668" cy="954107"/>
          </a:xfrm>
          <a:prstGeom prst="rect">
            <a:avLst/>
          </a:prstGeom>
        </p:spPr>
        <p:txBody>
          <a:bodyPr wrap="square">
            <a:spAutoFit/>
          </a:bodyPr>
          <a:lstStyle/>
          <a:p>
            <a:r>
              <a:rPr lang="zh-CN" altLang="en-US" sz="1400" dirty="0">
                <a:solidFill>
                  <a:srgbClr val="4B4B4B"/>
                </a:solidFill>
                <a:latin typeface="Verdana" panose="020B0604030504040204" pitchFamily="34" charset="0"/>
              </a:rPr>
              <a:t>相对于</a:t>
            </a:r>
            <a:r>
              <a:rPr lang="en-US" altLang="zh-CN" sz="1400" dirty="0">
                <a:solidFill>
                  <a:srgbClr val="4B4B4B"/>
                </a:solidFill>
                <a:latin typeface="Verdana" panose="020B0604030504040204" pitchFamily="34" charset="0"/>
              </a:rPr>
              <a:t>2PC</a:t>
            </a:r>
            <a:r>
              <a:rPr lang="zh-CN" altLang="en-US" sz="1400" dirty="0">
                <a:solidFill>
                  <a:srgbClr val="4B4B4B"/>
                </a:solidFill>
                <a:latin typeface="Verdana" panose="020B0604030504040204" pitchFamily="34" charset="0"/>
              </a:rPr>
              <a:t>，</a:t>
            </a:r>
            <a:r>
              <a:rPr lang="en-US" altLang="zh-CN" sz="1400" dirty="0">
                <a:solidFill>
                  <a:srgbClr val="4B4B4B"/>
                </a:solidFill>
                <a:latin typeface="Verdana" panose="020B0604030504040204" pitchFamily="34" charset="0"/>
              </a:rPr>
              <a:t>3PC</a:t>
            </a:r>
            <a:r>
              <a:rPr lang="zh-CN" altLang="en-US" sz="1400" dirty="0">
                <a:solidFill>
                  <a:srgbClr val="4B4B4B"/>
                </a:solidFill>
                <a:latin typeface="Verdana" panose="020B0604030504040204" pitchFamily="34" charset="0"/>
              </a:rPr>
              <a:t>主要解决的单点故障问题，并减少阻塞，因为在进入第三阶段一旦参与者无法</a:t>
            </a:r>
            <a:r>
              <a:rPr lang="zh-CN" altLang="en-US" sz="1400" b="1" dirty="0">
                <a:solidFill>
                  <a:srgbClr val="4B4B4B"/>
                </a:solidFill>
                <a:latin typeface="Verdana" panose="020B0604030504040204" pitchFamily="34" charset="0"/>
              </a:rPr>
              <a:t>及时</a:t>
            </a:r>
            <a:r>
              <a:rPr lang="zh-CN" altLang="en-US" sz="1400" dirty="0">
                <a:solidFill>
                  <a:srgbClr val="4B4B4B"/>
                </a:solidFill>
                <a:latin typeface="Verdana" panose="020B0604030504040204" pitchFamily="34" charset="0"/>
              </a:rPr>
              <a:t>收到来自协调者的信息之后，他会默认执行</a:t>
            </a:r>
            <a:r>
              <a:rPr lang="en-US" altLang="zh-CN" sz="1400" dirty="0">
                <a:solidFill>
                  <a:srgbClr val="4B4B4B"/>
                </a:solidFill>
                <a:latin typeface="Verdana" panose="020B0604030504040204" pitchFamily="34" charset="0"/>
              </a:rPr>
              <a:t>commit</a:t>
            </a:r>
            <a:r>
              <a:rPr lang="zh-CN" altLang="en-US" sz="1400" dirty="0">
                <a:solidFill>
                  <a:srgbClr val="4B4B4B"/>
                </a:solidFill>
                <a:latin typeface="Verdana" panose="020B0604030504040204" pitchFamily="34" charset="0"/>
              </a:rPr>
              <a:t>。而不会一直持有事务资源并处于阻塞状态。但是这种机制也会导致数据一致性问题，因为，由于网络原因，协调者发送的</a:t>
            </a:r>
            <a:r>
              <a:rPr lang="en-US" altLang="zh-CN" sz="1400" dirty="0">
                <a:solidFill>
                  <a:srgbClr val="4B4B4B"/>
                </a:solidFill>
                <a:latin typeface="Verdana" panose="020B0604030504040204" pitchFamily="34" charset="0"/>
              </a:rPr>
              <a:t>abort</a:t>
            </a:r>
            <a:r>
              <a:rPr lang="zh-CN" altLang="en-US" sz="1400" dirty="0">
                <a:solidFill>
                  <a:srgbClr val="4B4B4B"/>
                </a:solidFill>
                <a:latin typeface="Verdana" panose="020B0604030504040204" pitchFamily="34" charset="0"/>
              </a:rPr>
              <a:t>响应</a:t>
            </a:r>
            <a:r>
              <a:rPr lang="en-US" altLang="zh-CN" sz="1400" dirty="0">
                <a:solidFill>
                  <a:srgbClr val="4B4B4B"/>
                </a:solidFill>
                <a:latin typeface="Verdana" panose="020B0604030504040204" pitchFamily="34" charset="0"/>
              </a:rPr>
              <a:t>(</a:t>
            </a:r>
            <a:r>
              <a:rPr lang="zh-CN" altLang="en-US" sz="1400" dirty="0">
                <a:solidFill>
                  <a:srgbClr val="4B4B4B"/>
                </a:solidFill>
                <a:latin typeface="Verdana" panose="020B0604030504040204" pitchFamily="34" charset="0"/>
              </a:rPr>
              <a:t>提交失败，超时后协调者没有参与者的响应</a:t>
            </a:r>
            <a:r>
              <a:rPr lang="en-US" altLang="zh-CN" sz="1400" dirty="0">
                <a:solidFill>
                  <a:srgbClr val="4B4B4B"/>
                </a:solidFill>
                <a:latin typeface="Verdana" panose="020B0604030504040204" pitchFamily="34" charset="0"/>
              </a:rPr>
              <a:t>)</a:t>
            </a:r>
            <a:r>
              <a:rPr lang="zh-CN" altLang="en-US" sz="1400" dirty="0">
                <a:solidFill>
                  <a:srgbClr val="4B4B4B"/>
                </a:solidFill>
                <a:latin typeface="Verdana" panose="020B0604030504040204" pitchFamily="34" charset="0"/>
              </a:rPr>
              <a:t>没有及时被参与者接收到，那么参与者在等待超时之后执行了</a:t>
            </a:r>
            <a:r>
              <a:rPr lang="en-US" altLang="zh-CN" sz="1400" dirty="0">
                <a:solidFill>
                  <a:srgbClr val="4B4B4B"/>
                </a:solidFill>
                <a:latin typeface="Verdana" panose="020B0604030504040204" pitchFamily="34" charset="0"/>
              </a:rPr>
              <a:t>commit</a:t>
            </a:r>
            <a:r>
              <a:rPr lang="zh-CN" altLang="en-US" sz="1400" dirty="0">
                <a:solidFill>
                  <a:srgbClr val="4B4B4B"/>
                </a:solidFill>
                <a:latin typeface="Verdana" panose="020B0604030504040204" pitchFamily="34" charset="0"/>
              </a:rPr>
              <a:t>操作。这样就和其他接到</a:t>
            </a:r>
            <a:r>
              <a:rPr lang="en-US" altLang="zh-CN" sz="1400" dirty="0">
                <a:solidFill>
                  <a:srgbClr val="4B4B4B"/>
                </a:solidFill>
                <a:latin typeface="Verdana" panose="020B0604030504040204" pitchFamily="34" charset="0"/>
              </a:rPr>
              <a:t>abort</a:t>
            </a:r>
            <a:r>
              <a:rPr lang="zh-CN" altLang="en-US" sz="1400" dirty="0">
                <a:solidFill>
                  <a:srgbClr val="4B4B4B"/>
                </a:solidFill>
                <a:latin typeface="Verdana" panose="020B0604030504040204" pitchFamily="34" charset="0"/>
              </a:rPr>
              <a:t>命令并执行回滚的参与者之间存在数据不一致的情况</a:t>
            </a:r>
            <a:endParaRPr lang="zh-CN" alt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10297" y="856753"/>
            <a:ext cx="8207451" cy="2072820"/>
          </a:xfrm>
          <a:prstGeom prst="rect">
            <a:avLst/>
          </a:prstGeom>
        </p:spPr>
      </p:pic>
      <p:pic>
        <p:nvPicPr>
          <p:cNvPr id="8194"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0" y="1005906"/>
            <a:ext cx="3333750"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10297" y="3105834"/>
            <a:ext cx="6096000" cy="1384995"/>
          </a:xfrm>
          <a:prstGeom prst="rect">
            <a:avLst/>
          </a:prstGeom>
        </p:spPr>
        <p:txBody>
          <a:bodyPr>
            <a:spAutoFit/>
          </a:bodyPr>
          <a:lstStyle/>
          <a:p>
            <a:r>
              <a:rPr lang="zh-CN" altLang="en-US" sz="1400" b="1" dirty="0">
                <a:solidFill>
                  <a:srgbClr val="555555"/>
                </a:solidFill>
                <a:latin typeface="微软雅黑" panose="020B0503020204020204" pitchFamily="34" charset="-122"/>
                <a:ea typeface="微软雅黑" panose="020B0503020204020204" pitchFamily="34" charset="-122"/>
              </a:rPr>
              <a:t>响应反馈</a:t>
            </a:r>
            <a:r>
              <a:rPr lang="zh-CN" altLang="en-US" sz="1400" dirty="0">
                <a:solidFill>
                  <a:srgbClr val="555555"/>
                </a:solidFill>
                <a:latin typeface="微软雅黑" panose="020B0503020204020204" pitchFamily="34" charset="-122"/>
                <a:ea typeface="微软雅黑" panose="020B0503020204020204" pitchFamily="34" charset="-122"/>
              </a:rPr>
              <a:t> 参与者接到</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zh-CN" altLang="en-US" sz="1400" dirty="0">
                <a:solidFill>
                  <a:srgbClr val="555555"/>
                </a:solidFill>
                <a:latin typeface="微软雅黑" panose="020B0503020204020204" pitchFamily="34" charset="-122"/>
                <a:ea typeface="微软雅黑" panose="020B0503020204020204" pitchFamily="34" charset="-122"/>
              </a:rPr>
              <a:t>请求之后，正常情况下，如果其自身认为可以顺利执行事务，则返回</a:t>
            </a:r>
            <a:r>
              <a:rPr lang="en-US" altLang="zh-CN" sz="1400" dirty="0">
                <a:solidFill>
                  <a:srgbClr val="555555"/>
                </a:solidFill>
                <a:latin typeface="微软雅黑" panose="020B0503020204020204" pitchFamily="34" charset="-122"/>
                <a:ea typeface="微软雅黑" panose="020B0503020204020204" pitchFamily="34" charset="-122"/>
              </a:rPr>
              <a:t>Yes</a:t>
            </a:r>
            <a:r>
              <a:rPr lang="zh-CN" altLang="en-US" sz="1400" dirty="0">
                <a:solidFill>
                  <a:srgbClr val="555555"/>
                </a:solidFill>
                <a:latin typeface="微软雅黑" panose="020B0503020204020204" pitchFamily="34" charset="-122"/>
                <a:ea typeface="微软雅黑" panose="020B0503020204020204" pitchFamily="34" charset="-122"/>
              </a:rPr>
              <a:t>响应。</a:t>
            </a:r>
            <a:endParaRPr lang="en-US" altLang="zh-CN" sz="1400" dirty="0">
              <a:solidFill>
                <a:srgbClr val="555555"/>
              </a:solidFill>
              <a:latin typeface="微软雅黑" panose="020B0503020204020204" pitchFamily="34" charset="-122"/>
              <a:ea typeface="微软雅黑" panose="020B0503020204020204" pitchFamily="34" charset="-122"/>
            </a:endParaRPr>
          </a:p>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他这里是怎么判断自己可以顺利执行任务的？</a:t>
            </a:r>
            <a:endParaRPr lang="zh-CN" altLang="en-US" sz="1400" dirty="0">
              <a:solidFill>
                <a:srgbClr val="FF0000"/>
              </a:solidFill>
              <a:latin typeface="微软雅黑" panose="020B0503020204020204" pitchFamily="34" charset="-122"/>
              <a:ea typeface="微软雅黑" panose="020B0503020204020204" pitchFamily="34" charset="-122"/>
            </a:endParaRPr>
          </a:p>
          <a:p>
            <a:endParaRPr lang="zh-CN" altLang="en-US" sz="1400" dirty="0">
              <a:solidFill>
                <a:srgbClr val="FF0000"/>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猜想： 这里应该是看自己是否能够获取执行完事务的资源。</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48480" y="842061"/>
            <a:ext cx="8161727" cy="48010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373" y="1899822"/>
            <a:ext cx="11783627" cy="2031325"/>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简单的说，就是一次大的操作由不同的小操作组成，这些小的操作分布在不同节点服务器上，且属于不同的应用，分布式事务需要保证这些小操作要么全部成功，要么全部失败。本质上来说，分布式事务就是为了保证不同数据库的数据一致性。</a:t>
            </a:r>
            <a:endParaRPr lang="zh-CN" altLang="en-US" dirty="0"/>
          </a:p>
        </p:txBody>
      </p:sp>
      <p:sp>
        <p:nvSpPr>
          <p:cNvPr id="3" name="矩形 2"/>
          <p:cNvSpPr/>
          <p:nvPr/>
        </p:nvSpPr>
        <p:spPr>
          <a:xfrm>
            <a:off x="301840" y="4096389"/>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1"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b="1" dirty="0">
                <a:solidFill>
                  <a:srgbClr val="A55858"/>
                </a:solidFill>
                <a:latin typeface="Arial" panose="020B0604020202020204" pitchFamily="34" charset="0"/>
                <a:hlinkClick r:id="rId2"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p:cNvSpPr/>
          <p:nvPr/>
        </p:nvSpPr>
        <p:spPr>
          <a:xfrm>
            <a:off x="408372" y="4630964"/>
            <a:ext cx="11514339" cy="2061210"/>
          </a:xfrm>
          <a:prstGeom prst="rect">
            <a:avLst/>
          </a:prstGeom>
        </p:spPr>
        <p:txBody>
          <a:bodyPr wrap="square">
            <a:spAutoFit/>
          </a:bodyPr>
          <a:lstStyle/>
          <a:p>
            <a:r>
              <a:rPr lang="zh-CN" altLang="en-US" sz="1600" dirty="0">
                <a:solidFill>
                  <a:srgbClr val="555555"/>
                </a:solidFill>
                <a:latin typeface="+mn-ea"/>
                <a:ea typeface="+mn-ea"/>
                <a:cs typeface="+mn-ea"/>
              </a:rPr>
              <a:t>在分布式系统中，物理上独立的节点自身的数据操作由于事务可以保持</a:t>
            </a:r>
            <a:r>
              <a:rPr lang="en-US" altLang="zh-CN" sz="1600" dirty="0">
                <a:solidFill>
                  <a:srgbClr val="555555"/>
                </a:solidFill>
                <a:latin typeface="+mn-ea"/>
                <a:ea typeface="+mn-ea"/>
                <a:cs typeface="+mn-ea"/>
              </a:rPr>
              <a:t>ACID,</a:t>
            </a:r>
            <a:r>
              <a:rPr lang="zh-CN" altLang="en-US" sz="1600" dirty="0">
                <a:solidFill>
                  <a:srgbClr val="555555"/>
                </a:solidFill>
                <a:latin typeface="+mn-ea"/>
                <a:ea typeface="+mn-ea"/>
                <a:cs typeface="+mn-ea"/>
              </a:rPr>
              <a:t>但是他无法知道其他节点上的数据操作，所以需要引入一个旁观者来统一协调</a:t>
            </a:r>
            <a:endParaRPr lang="zh-CN" altLang="en-US" sz="1600" dirty="0">
              <a:solidFill>
                <a:srgbClr val="555555"/>
              </a:solidFill>
              <a:latin typeface="+mn-ea"/>
              <a:ea typeface="+mn-ea"/>
              <a:cs typeface="+mn-ea"/>
            </a:endParaRPr>
          </a:p>
          <a:p>
            <a:endParaRPr lang="zh-CN" altLang="en-US" sz="1600" dirty="0">
              <a:solidFill>
                <a:srgbClr val="555555"/>
              </a:solidFill>
              <a:latin typeface="+mn-ea"/>
              <a:ea typeface="+mn-ea"/>
              <a:cs typeface="+mn-ea"/>
            </a:endParaRPr>
          </a:p>
          <a:p>
            <a:r>
              <a:rPr lang="zh-CN" altLang="en-US" sz="1600" dirty="0">
                <a:solidFill>
                  <a:srgbClr val="555555"/>
                </a:solidFill>
                <a:latin typeface="+mn-ea"/>
                <a:ea typeface="+mn-ea"/>
                <a:cs typeface="+mn-ea"/>
              </a:rPr>
              <a:t>各个节点之间在物理上相互独立，通过网络进行沟通和协调</a:t>
            </a:r>
            <a:r>
              <a:rPr lang="zh-CN" altLang="en-US" sz="1600" i="1" dirty="0">
                <a:solidFill>
                  <a:srgbClr val="555555"/>
                </a:solidFill>
                <a:latin typeface="+mn-ea"/>
                <a:ea typeface="+mn-ea"/>
                <a:cs typeface="+mn-ea"/>
              </a:rPr>
              <a:t>。由于存在事务机制，可以保证每个独立节点上的数据操作可以满足</a:t>
            </a:r>
            <a:r>
              <a:rPr lang="en-US" altLang="zh-CN" sz="1600" i="1" dirty="0">
                <a:solidFill>
                  <a:srgbClr val="555555"/>
                </a:solidFill>
                <a:latin typeface="+mn-ea"/>
                <a:ea typeface="+mn-ea"/>
                <a:cs typeface="+mn-ea"/>
              </a:rPr>
              <a:t>ACID</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但是，相互独立的节点之间无法准确的知道其他节点中的事务执行情况</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n-ea"/>
                <a:ea typeface="+mn-ea"/>
                <a:cs typeface="+mn-ea"/>
              </a:rPr>
              <a:t>。但是，一台机器在执行本地事务的时候无法知道其他机器中的本地事务的执行结果。所以他也就不知道本次事务到底应该</a:t>
            </a:r>
            <a:r>
              <a:rPr lang="en-US" altLang="zh-CN" sz="1600" dirty="0">
                <a:solidFill>
                  <a:srgbClr val="555555"/>
                </a:solidFill>
                <a:latin typeface="+mn-ea"/>
                <a:ea typeface="+mn-ea"/>
                <a:cs typeface="+mn-ea"/>
              </a:rPr>
              <a:t>commit</a:t>
            </a:r>
            <a:r>
              <a:rPr lang="zh-CN" altLang="en-US" sz="1600" dirty="0">
                <a:solidFill>
                  <a:srgbClr val="555555"/>
                </a:solidFill>
                <a:latin typeface="+mn-ea"/>
                <a:ea typeface="+mn-ea"/>
                <a:cs typeface="+mn-ea"/>
              </a:rPr>
              <a:t>还是 </a:t>
            </a:r>
            <a:r>
              <a:rPr lang="en-US" altLang="zh-CN" sz="1600" dirty="0" err="1">
                <a:solidFill>
                  <a:srgbClr val="555555"/>
                </a:solidFill>
                <a:latin typeface="+mn-ea"/>
                <a:ea typeface="+mn-ea"/>
                <a:cs typeface="+mn-ea"/>
              </a:rPr>
              <a:t>roolback</a:t>
            </a:r>
            <a:r>
              <a:rPr lang="zh-CN" altLang="en-US" sz="1600" dirty="0">
                <a:solidFill>
                  <a:srgbClr val="555555"/>
                </a:solidFill>
                <a:latin typeface="+mn-ea"/>
                <a:ea typeface="+mn-ea"/>
                <a:cs typeface="+mn-ea"/>
              </a:rPr>
              <a:t>。所以，常规的解决办法就是引入一个“协调者”的组件来统一调度所有分布式节点的执行。</a:t>
            </a:r>
            <a:endParaRPr lang="zh-CN" altLang="en-US" sz="1600" dirty="0">
              <a:latin typeface="+mn-ea"/>
              <a:ea typeface="+mn-ea"/>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（其实这个应该是基于概率来决定的，进入第三阶段时，说明参与者在第二阶段已经收到了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缺陷：脑裂问题依然存在，即在参与者收到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9810"/>
            <a:ext cx="3160994"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p:cNvSpPr/>
          <p:nvPr/>
        </p:nvSpPr>
        <p:spPr>
          <a:xfrm>
            <a:off x="124969" y="1255735"/>
            <a:ext cx="12067031" cy="2893100"/>
          </a:xfrm>
          <a:prstGeom prst="rect">
            <a:avLst/>
          </a:prstGeom>
        </p:spPr>
        <p:txBody>
          <a:bodyPr wrap="square">
            <a:spAutoFit/>
          </a:bodyPr>
          <a:lstStyle/>
          <a:p>
            <a:r>
              <a:rPr lang="zh-CN" altLang="en-US" sz="1400" dirty="0"/>
              <a:t>二阶段提交还是三阶段提交都无法彻底解决分布式的一致性问题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微软雅黑" panose="020B0503020204020204" pitchFamily="34" charset="-122"/>
                <a:ea typeface="微软雅黑" panose="020B0503020204020204" pitchFamily="34" charset="-122"/>
              </a:rPr>
              <a:t>paxos</a:t>
            </a:r>
            <a:r>
              <a:rPr lang="zh-CN" altLang="en-US" sz="1400" b="1" i="1" dirty="0">
                <a:solidFill>
                  <a:srgbClr val="555555"/>
                </a:solidFill>
                <a:latin typeface="微软雅黑" panose="020B0503020204020204" pitchFamily="34" charset="-122"/>
                <a:ea typeface="微软雅黑" panose="020B0503020204020204" pitchFamily="34" charset="-122"/>
              </a:rPr>
              <a:t>解决了什么问题</a:t>
            </a:r>
            <a:endParaRPr lang="zh-CN" altLang="en-US" sz="1400" b="1" dirty="0">
              <a:solidFill>
                <a:srgbClr val="555555"/>
              </a:solidFill>
              <a:latin typeface="微软雅黑" panose="020B0503020204020204" pitchFamily="34" charset="-122"/>
              <a:ea typeface="微软雅黑"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可以理解为：一个异步通信的分布式系统中（消息在网络传输过程中存在丢失、超时、乱序现象），如何就某一个值（决议）达成一致。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a:t>
            </a:r>
            <a:endParaRPr lang="en-US" altLang="zh-CN" sz="1400" dirty="0"/>
          </a:p>
          <a:p>
            <a:endParaRPr lang="zh-CN" altLang="en-US" sz="1400" dirty="0"/>
          </a:p>
        </p:txBody>
      </p:sp>
      <p:pic>
        <p:nvPicPr>
          <p:cNvPr id="1026" name="Picture 2" descr="Package Diagram(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969" y="4210390"/>
            <a:ext cx="3681618" cy="1991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136" y="740831"/>
            <a:ext cx="5809026" cy="369332"/>
          </a:xfrm>
          <a:prstGeom prst="rect">
            <a:avLst/>
          </a:prstGeom>
        </p:spPr>
        <p:txBody>
          <a:bodyPr wrap="none">
            <a:spAutoFit/>
          </a:bodyPr>
          <a:lstStyle/>
          <a:p>
            <a:r>
              <a:rPr lang="en-US" altLang="zh-CN" b="1" dirty="0">
                <a:solidFill>
                  <a:srgbClr val="4E5A64"/>
                </a:solidFill>
                <a:latin typeface="Open Sans"/>
              </a:rPr>
              <a:t>TCC</a:t>
            </a:r>
            <a:r>
              <a:rPr lang="zh-CN" altLang="en-US" b="1" dirty="0">
                <a:solidFill>
                  <a:srgbClr val="4E5A64"/>
                </a:solidFill>
                <a:latin typeface="Open Sans"/>
              </a:rPr>
              <a:t>两阶段补偿型（应用</a:t>
            </a:r>
            <a:r>
              <a:rPr lang="en-US" altLang="zh-CN" b="1" dirty="0">
                <a:solidFill>
                  <a:srgbClr val="4E5A64"/>
                </a:solidFill>
                <a:latin typeface="Open Sans"/>
              </a:rPr>
              <a:t>/</a:t>
            </a:r>
            <a:r>
              <a:rPr lang="zh-CN" altLang="en-US" b="1" dirty="0">
                <a:solidFill>
                  <a:srgbClr val="4E5A64"/>
                </a:solidFill>
                <a:latin typeface="Open Sans"/>
              </a:rPr>
              <a:t>业务层面实现的两阶段提交）</a:t>
            </a:r>
            <a:endParaRPr lang="zh-CN" altLang="en-US" dirty="0"/>
          </a:p>
        </p:txBody>
      </p:sp>
      <p:sp>
        <p:nvSpPr>
          <p:cNvPr id="3" name="矩形 2"/>
          <p:cNvSpPr/>
          <p:nvPr/>
        </p:nvSpPr>
        <p:spPr>
          <a:xfrm>
            <a:off x="0" y="1110163"/>
            <a:ext cx="11620870" cy="1169551"/>
          </a:xfrm>
          <a:prstGeom prst="rect">
            <a:avLst/>
          </a:prstGeom>
        </p:spPr>
        <p:txBody>
          <a:bodyPr wrap="square">
            <a:spAutoFit/>
          </a:bodyPr>
          <a:lstStyle/>
          <a:p>
            <a:r>
              <a:rPr lang="zh-CN" altLang="en-US" sz="1400" dirty="0">
                <a:solidFill>
                  <a:srgbClr val="2F353B"/>
                </a:solidFill>
                <a:latin typeface="Open Sans"/>
              </a:rPr>
              <a:t> </a:t>
            </a:r>
            <a:r>
              <a:rPr lang="en-US" altLang="zh-CN" sz="1400" dirty="0">
                <a:solidFill>
                  <a:srgbClr val="2F353B"/>
                </a:solidFill>
                <a:latin typeface="Open Sans"/>
              </a:rPr>
              <a:t>TCC</a:t>
            </a:r>
            <a:r>
              <a:rPr lang="zh-CN" altLang="en-US" sz="1400" dirty="0">
                <a:solidFill>
                  <a:srgbClr val="2F353B"/>
                </a:solidFill>
                <a:latin typeface="Open Sans"/>
              </a:rPr>
              <a:t>的作用主要是解决跨服务调用场景下的分布式事务问题。</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zh-CN" altLang="en-US" sz="1400" dirty="0"/>
              <a:t>对补偿性事务的解释。大致含义是，</a:t>
            </a:r>
            <a:r>
              <a:rPr lang="en-US" altLang="zh-CN" sz="1400" dirty="0"/>
              <a:t>"</a:t>
            </a:r>
            <a:r>
              <a:rPr lang="zh-CN" altLang="en-US" sz="1400" dirty="0"/>
              <a:t>补偿是一个独立的支持</a:t>
            </a:r>
            <a:r>
              <a:rPr lang="en-US" altLang="zh-CN" sz="1400" dirty="0"/>
              <a:t>ACID</a:t>
            </a:r>
            <a:r>
              <a:rPr lang="zh-CN" altLang="en-US" sz="1400" dirty="0"/>
              <a:t>特性的本地事务，用于在</a:t>
            </a:r>
            <a:r>
              <a:rPr lang="zh-CN" altLang="en-US" sz="1400" b="1" dirty="0"/>
              <a:t>逻辑</a:t>
            </a:r>
            <a:r>
              <a:rPr lang="zh-CN" altLang="en-US" sz="1400" dirty="0"/>
              <a:t>上取消</a:t>
            </a:r>
            <a:r>
              <a:rPr lang="zh-CN" altLang="en-US" sz="1400" dirty="0">
                <a:solidFill>
                  <a:srgbClr val="536587"/>
                </a:solidFill>
              </a:rPr>
              <a:t>服务提供者</a:t>
            </a:r>
            <a:r>
              <a:rPr lang="zh-CN" altLang="en-US" sz="1400" dirty="0"/>
              <a:t>上一个</a:t>
            </a:r>
            <a:r>
              <a:rPr lang="en-US" altLang="zh-CN" sz="1400" dirty="0"/>
              <a:t>ACID</a:t>
            </a:r>
            <a:r>
              <a:rPr lang="zh-CN" altLang="en-US" sz="1400" dirty="0"/>
              <a:t>事务造成的影响，对于一个长事务</a:t>
            </a:r>
            <a:r>
              <a:rPr lang="en-US" altLang="zh-CN" sz="1400" dirty="0"/>
              <a:t>(long-running transaction)</a:t>
            </a:r>
            <a:r>
              <a:rPr lang="zh-CN" altLang="en-US" sz="1400" dirty="0"/>
              <a:t>，与其实现一个巨大的分布式</a:t>
            </a:r>
            <a:r>
              <a:rPr lang="en-US" altLang="zh-CN" sz="1400" dirty="0"/>
              <a:t>ACID</a:t>
            </a:r>
            <a:r>
              <a:rPr lang="zh-CN" altLang="en-US" sz="1400" dirty="0"/>
              <a:t>事务，不如使用基于补偿性的方案，把每一次服务调用当做一个较短的本地</a:t>
            </a:r>
            <a:r>
              <a:rPr lang="en-US" altLang="zh-CN" sz="1400" dirty="0"/>
              <a:t>ACID</a:t>
            </a:r>
            <a:r>
              <a:rPr lang="zh-CN" altLang="en-US" sz="1400" dirty="0"/>
              <a:t>事务来处理，执行完就立即提交”。</a:t>
            </a:r>
            <a:r>
              <a:rPr lang="zh-CN" altLang="en-US" sz="1400" dirty="0">
                <a:solidFill>
                  <a:srgbClr val="2F353B"/>
                </a:solidFill>
                <a:latin typeface="Open Sans"/>
              </a:rPr>
              <a:t> </a:t>
            </a:r>
            <a:endParaRPr lang="zh-CN" altLang="en-US" sz="1400" dirty="0"/>
          </a:p>
        </p:txBody>
      </p:sp>
      <p:sp>
        <p:nvSpPr>
          <p:cNvPr id="4" name="矩形 3"/>
          <p:cNvSpPr/>
          <p:nvPr/>
        </p:nvSpPr>
        <p:spPr>
          <a:xfrm>
            <a:off x="104136" y="2464380"/>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b="0" i="0" dirty="0">
              <a:solidFill>
                <a:srgbClr val="333333"/>
              </a:solidFill>
              <a:effectLst/>
              <a:latin typeface="Open Sans"/>
            </a:endParaRPr>
          </a:p>
        </p:txBody>
      </p:sp>
      <p:sp>
        <p:nvSpPr>
          <p:cNvPr id="5" name="矩形 4"/>
          <p:cNvSpPr/>
          <p:nvPr/>
        </p:nvSpPr>
        <p:spPr>
          <a:xfrm>
            <a:off x="0" y="2861362"/>
            <a:ext cx="12082509" cy="307777"/>
          </a:xfrm>
          <a:prstGeom prst="rect">
            <a:avLst/>
          </a:prstGeom>
        </p:spPr>
        <p:txBody>
          <a:bodyPr wrap="square">
            <a:spAutoFit/>
          </a:bodyPr>
          <a:lstStyle/>
          <a:p>
            <a:r>
              <a:rPr lang="zh-CN" altLang="en-US" sz="1400" dirty="0">
                <a:solidFill>
                  <a:srgbClr val="2F353B"/>
                </a:solidFill>
                <a:latin typeface="Open Sans"/>
              </a:rPr>
              <a:t>航班预定：小明</a:t>
            </a:r>
            <a:r>
              <a:rPr lang="zh-CN" altLang="en-US" sz="1400" dirty="0"/>
              <a:t>准备从合肥出发，到云南大理去游玩，然后使用美团</a:t>
            </a:r>
            <a:r>
              <a:rPr lang="en-US" altLang="zh-CN" sz="1400" dirty="0"/>
              <a:t>App(</a:t>
            </a:r>
            <a:r>
              <a:rPr lang="zh-CN" altLang="en-US" sz="1400" dirty="0"/>
              <a:t>机票代理商</a:t>
            </a:r>
            <a:r>
              <a:rPr lang="en-US" altLang="zh-CN" sz="1400" dirty="0"/>
              <a:t>)</a:t>
            </a:r>
            <a:r>
              <a:rPr lang="zh-CN" altLang="en-US" sz="1400" dirty="0"/>
              <a:t>来订机票。发现没有从合肥直达大理的航班，需要到昆明进行中转。</a:t>
            </a:r>
            <a:endParaRPr lang="zh-CN" altLang="en-US" sz="1400" dirty="0"/>
          </a:p>
        </p:txBody>
      </p:sp>
      <p:pic>
        <p:nvPicPr>
          <p:cNvPr id="3074" name="Picture 2" descr="B121F546-2D0F-45F5-962D-758B0733769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73397" y="3311370"/>
            <a:ext cx="5751404" cy="10035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4318370"/>
            <a:ext cx="12192000" cy="523220"/>
          </a:xfrm>
          <a:prstGeom prst="rect">
            <a:avLst/>
          </a:prstGeom>
        </p:spPr>
        <p:txBody>
          <a:bodyPr wrap="square">
            <a:spAutoFit/>
          </a:bodyPr>
          <a:lstStyle/>
          <a:p>
            <a:r>
              <a:rPr lang="zh-CN" altLang="en-US" sz="1400" dirty="0">
                <a:solidFill>
                  <a:srgbClr val="2F353B"/>
                </a:solidFill>
                <a:latin typeface="Open Sans"/>
              </a:rPr>
              <a:t>从合肥到昆明乘坐的是四川航空，从昆明到大理乘坐的是东方航空。由于使用的是美团</a:t>
            </a:r>
            <a:r>
              <a:rPr lang="en-US" altLang="zh-CN" sz="1400" dirty="0">
                <a:solidFill>
                  <a:srgbClr val="2F353B"/>
                </a:solidFill>
                <a:latin typeface="Open Sans"/>
              </a:rPr>
              <a:t>App</a:t>
            </a:r>
            <a:r>
              <a:rPr lang="zh-CN" altLang="en-US" sz="1400" dirty="0">
                <a:solidFill>
                  <a:srgbClr val="2F353B"/>
                </a:solidFill>
                <a:latin typeface="Open Sans"/>
              </a:rPr>
              <a:t>预定，当选择了这种航班预定方案后，美团</a:t>
            </a:r>
            <a:r>
              <a:rPr lang="en-US" altLang="zh-CN" sz="1400" dirty="0">
                <a:solidFill>
                  <a:srgbClr val="2F353B"/>
                </a:solidFill>
                <a:latin typeface="Open Sans"/>
              </a:rPr>
              <a:t>App</a:t>
            </a:r>
            <a:r>
              <a:rPr lang="zh-CN" altLang="en-US" sz="1400" dirty="0">
                <a:solidFill>
                  <a:srgbClr val="2F353B"/>
                </a:solidFill>
                <a:latin typeface="Open Sans"/>
              </a:rPr>
              <a:t>要去四川航空和东方航空各帮我购买一张票  </a:t>
            </a:r>
            <a:endParaRPr lang="zh-CN" altLang="en-US" sz="1400" b="0" i="0" dirty="0">
              <a:solidFill>
                <a:srgbClr val="2F353B"/>
              </a:solidFill>
              <a:effectLst/>
              <a:latin typeface="Open Sans"/>
            </a:endParaRPr>
          </a:p>
        </p:txBody>
      </p:sp>
      <p:pic>
        <p:nvPicPr>
          <p:cNvPr id="3076" name="Picture 4" descr="B87CD059-6891-4A30-A5C4-B8EC7735EA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796" y="4801222"/>
            <a:ext cx="4440962" cy="20567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89240"/>
            <a:ext cx="12192000" cy="1384995"/>
          </a:xfrm>
          <a:prstGeom prst="rect">
            <a:avLst/>
          </a:prstGeom>
        </p:spPr>
        <p:txBody>
          <a:bodyPr wrap="square">
            <a:spAutoFit/>
          </a:bodyPr>
          <a:lstStyle/>
          <a:p>
            <a:r>
              <a:rPr lang="zh-CN" altLang="en-US" sz="1400" dirty="0">
                <a:solidFill>
                  <a:srgbClr val="2F353B"/>
                </a:solidFill>
                <a:latin typeface="Open Sans"/>
              </a:rPr>
              <a:t>考虑最简单的情况：美团先去川航帮我买票，如果买不到，那么东航也没必要买了。如果川航购买成功，再去东航购买另一张票。</a:t>
            </a:r>
            <a:endParaRPr lang="zh-CN" altLang="en-US" sz="1400" dirty="0">
              <a:solidFill>
                <a:srgbClr val="2F353B"/>
              </a:solidFill>
              <a:latin typeface="Open Sans"/>
            </a:endParaRPr>
          </a:p>
          <a:p>
            <a:r>
              <a:rPr lang="zh-CN" altLang="en-US" sz="1400" dirty="0">
                <a:solidFill>
                  <a:srgbClr val="2F353B"/>
                </a:solidFill>
                <a:latin typeface="Open Sans"/>
              </a:rPr>
              <a:t>现在问题来了：假设美团先从川航成功买到了票，然后去东航买票的时候，因为天气问题，东航航班被取消了。那么此时，美团必须取消川航的票，因为只有一张票是没用的，不取消就是浪费我的钱。那么如果取消会怎样呢？非正常退票，肯定要扣手续费的。在这里，川航本来已经购买成功，现在因为东航的原因要退川航的票，川航应该是要扣代理商的钱的。</a:t>
            </a:r>
            <a:endParaRPr lang="zh-CN" altLang="en-US" sz="1400" dirty="0">
              <a:solidFill>
                <a:srgbClr val="2F353B"/>
              </a:solidFill>
              <a:latin typeface="Open Sans"/>
            </a:endParaRPr>
          </a:p>
          <a:p>
            <a:r>
              <a:rPr lang="zh-CN" altLang="en-US" sz="1400" dirty="0">
                <a:solidFill>
                  <a:srgbClr val="2F353B"/>
                </a:solidFill>
                <a:latin typeface="Open Sans"/>
              </a:rPr>
              <a:t>那么美团就要保证，如果任一航班购买失败，都不能扣钱，怎么做呢？</a:t>
            </a:r>
            <a:endParaRPr lang="zh-CN" altLang="en-US" sz="1400" dirty="0">
              <a:solidFill>
                <a:srgbClr val="2F353B"/>
              </a:solidFill>
              <a:latin typeface="Open Sans"/>
            </a:endParaRPr>
          </a:p>
          <a:p>
            <a:r>
              <a:rPr lang="zh-CN" altLang="en-US" sz="1400" dirty="0">
                <a:solidFill>
                  <a:srgbClr val="2F353B"/>
                </a:solidFill>
                <a:latin typeface="Open Sans"/>
              </a:rPr>
              <a:t>两个航空公司都为美团提供以下</a:t>
            </a:r>
            <a:r>
              <a:rPr lang="en-US" altLang="zh-CN" sz="1400" dirty="0">
                <a:solidFill>
                  <a:srgbClr val="2F353B"/>
                </a:solidFill>
                <a:latin typeface="Open Sans"/>
              </a:rPr>
              <a:t>3</a:t>
            </a:r>
            <a:r>
              <a:rPr lang="zh-CN" altLang="en-US" sz="1400" dirty="0">
                <a:solidFill>
                  <a:srgbClr val="2F353B"/>
                </a:solidFill>
                <a:latin typeface="Open Sans"/>
              </a:rPr>
              <a:t>个接口：机票预留接口、确认接口、取消接口。美团</a:t>
            </a:r>
            <a:r>
              <a:rPr lang="en-US" altLang="zh-CN" sz="1400" dirty="0">
                <a:solidFill>
                  <a:srgbClr val="2F353B"/>
                </a:solidFill>
                <a:latin typeface="Open Sans"/>
              </a:rPr>
              <a:t>App</a:t>
            </a:r>
            <a:r>
              <a:rPr lang="zh-CN" altLang="en-US" sz="1400" dirty="0">
                <a:solidFill>
                  <a:srgbClr val="2F353B"/>
                </a:solidFill>
                <a:latin typeface="Open Sans"/>
              </a:rPr>
              <a:t>分</a:t>
            </a:r>
            <a:r>
              <a:rPr lang="en-US" altLang="zh-CN" sz="1400" dirty="0">
                <a:solidFill>
                  <a:srgbClr val="2F353B"/>
                </a:solidFill>
                <a:latin typeface="Open Sans"/>
              </a:rPr>
              <a:t>2</a:t>
            </a:r>
            <a:r>
              <a:rPr lang="zh-CN" altLang="en-US" sz="1400" dirty="0">
                <a:solidFill>
                  <a:srgbClr val="2F353B"/>
                </a:solidFill>
                <a:latin typeface="Open Sans"/>
              </a:rPr>
              <a:t>个阶段进行调用</a:t>
            </a:r>
            <a:endParaRPr lang="zh-CN" altLang="en-US" sz="1400" b="0" i="0" dirty="0">
              <a:solidFill>
                <a:srgbClr val="2F353B"/>
              </a:solidFill>
              <a:effectLst/>
              <a:latin typeface="Open Sans"/>
            </a:endParaRPr>
          </a:p>
        </p:txBody>
      </p:sp>
      <p:pic>
        <p:nvPicPr>
          <p:cNvPr id="4098" name="Picture 2" descr="F58C00A0-976A-4295-818C-C9F96B19106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248" y="2074234"/>
            <a:ext cx="4237227" cy="248964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16476" y="2362802"/>
            <a:ext cx="7685052" cy="2462213"/>
          </a:xfrm>
          <a:prstGeom prst="rect">
            <a:avLst/>
          </a:prstGeom>
        </p:spPr>
        <p:txBody>
          <a:bodyPr wrap="square">
            <a:spAutoFit/>
          </a:bodyPr>
          <a:lstStyle/>
          <a:p>
            <a:r>
              <a:rPr lang="zh-CN" altLang="en-US" sz="1400" b="1" dirty="0">
                <a:solidFill>
                  <a:srgbClr val="2F353B"/>
                </a:solidFill>
                <a:latin typeface="Open Sans"/>
              </a:rPr>
              <a:t>在第</a:t>
            </a:r>
            <a:r>
              <a:rPr lang="en-US" altLang="zh-CN" sz="1400" b="1" dirty="0">
                <a:solidFill>
                  <a:srgbClr val="2F353B"/>
                </a:solidFill>
                <a:latin typeface="Open Sans"/>
              </a:rPr>
              <a:t>1</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美团分别请求两个航空公司预留机票，两个航空公司分别告诉美图预留成功还是失败。</a:t>
            </a:r>
            <a:r>
              <a:rPr lang="zh-CN" altLang="en-US" sz="1400" dirty="0">
                <a:solidFill>
                  <a:srgbClr val="203864"/>
                </a:solidFill>
                <a:latin typeface="Open Sans"/>
              </a:rPr>
              <a:t>航空公司需要保证，机票预留成功的话，之后一定能购买到</a:t>
            </a:r>
            <a:r>
              <a:rPr lang="zh-CN" altLang="en-US" sz="1400" dirty="0">
                <a:solidFill>
                  <a:srgbClr val="2F353B"/>
                </a:solidFill>
                <a:latin typeface="Open Sans"/>
              </a:rPr>
              <a:t>。</a:t>
            </a:r>
            <a:endParaRPr lang="zh-CN" altLang="en-US" sz="1400" dirty="0">
              <a:solidFill>
                <a:srgbClr val="2F353B"/>
              </a:solidFill>
              <a:latin typeface="Open Sans"/>
            </a:endParaRPr>
          </a:p>
          <a:p>
            <a:r>
              <a:rPr lang="zh-CN" altLang="en-US" sz="1400" b="1" dirty="0">
                <a:solidFill>
                  <a:srgbClr val="2F353B"/>
                </a:solidFill>
                <a:latin typeface="Open Sans"/>
              </a:rPr>
              <a:t>在第</a:t>
            </a:r>
            <a:r>
              <a:rPr lang="en-US" altLang="zh-CN" sz="1400" b="1" dirty="0">
                <a:solidFill>
                  <a:srgbClr val="2F353B"/>
                </a:solidFill>
                <a:latin typeface="Open Sans"/>
              </a:rPr>
              <a:t>2</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如果两个航空公司都预留成功，则分别向两个公司发送确认购买请求。</a:t>
            </a:r>
            <a:endParaRPr lang="zh-CN" altLang="en-US" sz="1400" dirty="0">
              <a:solidFill>
                <a:srgbClr val="2F353B"/>
              </a:solidFill>
              <a:latin typeface="Open Sans"/>
            </a:endParaRPr>
          </a:p>
          <a:p>
            <a:r>
              <a:rPr lang="zh-CN" altLang="en-US" sz="1400" dirty="0">
                <a:solidFill>
                  <a:srgbClr val="2F353B"/>
                </a:solidFill>
                <a:latin typeface="Open Sans"/>
              </a:rPr>
              <a:t>    如果两个航空公司任意一个预留失败，则对于预留成功的航空公司也要取消预留。这种情况下，对于之前预留成功机票的航班取消，也不会扣用户的钱，因为购买并没实际发生，之前只是请求预留机票而已。</a:t>
            </a:r>
            <a:endParaRPr lang="zh-CN" altLang="en-US" sz="1400" dirty="0">
              <a:solidFill>
                <a:srgbClr val="2F353B"/>
              </a:solidFill>
              <a:latin typeface="Open Sans"/>
            </a:endParaRPr>
          </a:p>
          <a:p>
            <a:r>
              <a:rPr lang="zh-CN" altLang="en-US" sz="1400" dirty="0">
                <a:solidFill>
                  <a:srgbClr val="2F353B"/>
                </a:solidFill>
                <a:latin typeface="Open Sans"/>
              </a:rPr>
              <a:t>通过这种方案，可以保证两个航空公司购买机票的一致性，要不都成功，要不都失败，即使失败也不会扣用户的钱。如果在两个航班都已经已经确认购买后，再退票，那肯定还是要扣钱的。</a:t>
            </a:r>
            <a:endParaRPr lang="zh-CN" altLang="en-US" sz="1400" dirty="0">
              <a:solidFill>
                <a:srgbClr val="2F353B"/>
              </a:solidFill>
              <a:latin typeface="Open Sans"/>
            </a:endParaRPr>
          </a:p>
          <a:p>
            <a:r>
              <a:rPr lang="zh-CN" altLang="en-US" sz="1400" dirty="0">
                <a:solidFill>
                  <a:srgbClr val="2F353B"/>
                </a:solidFill>
                <a:latin typeface="Open Sans"/>
              </a:rPr>
              <a:t> </a:t>
            </a:r>
            <a:endParaRPr lang="zh-CN" altLang="en-US" sz="1400" b="0" i="0" dirty="0">
              <a:solidFill>
                <a:srgbClr val="2F353B"/>
              </a:solidFill>
              <a:effectLst/>
              <a:latin typeface="Open Sans"/>
            </a:endParaRPr>
          </a:p>
        </p:txBody>
      </p:sp>
      <p:sp>
        <p:nvSpPr>
          <p:cNvPr id="6" name="矩形 5"/>
          <p:cNvSpPr/>
          <p:nvPr/>
        </p:nvSpPr>
        <p:spPr>
          <a:xfrm>
            <a:off x="0" y="4613923"/>
            <a:ext cx="12192000" cy="2092881"/>
          </a:xfrm>
          <a:prstGeom prst="rect">
            <a:avLst/>
          </a:prstGeom>
        </p:spPr>
        <p:txBody>
          <a:bodyPr wrap="square">
            <a:spAutoFit/>
          </a:bodyPr>
          <a:lstStyle/>
          <a:p>
            <a:r>
              <a:rPr lang="en-US" altLang="zh-CN" sz="1400" b="1" dirty="0">
                <a:solidFill>
                  <a:srgbClr val="333333"/>
                </a:solidFill>
                <a:latin typeface="Open Sans"/>
              </a:rPr>
              <a:t>TCC </a:t>
            </a:r>
            <a:r>
              <a:rPr lang="zh-CN" altLang="en-US" sz="1400" b="1" dirty="0">
                <a:solidFill>
                  <a:srgbClr val="333333"/>
                </a:solidFill>
                <a:latin typeface="Open Sans"/>
              </a:rPr>
              <a:t>的基本概念 </a:t>
            </a:r>
            <a:r>
              <a:rPr lang="en-US" altLang="zh-CN" sz="1400" b="1" dirty="0">
                <a:solidFill>
                  <a:srgbClr val="333333"/>
                </a:solidFill>
                <a:latin typeface="Open Sans"/>
              </a:rPr>
              <a:t>:</a:t>
            </a:r>
            <a:r>
              <a:rPr lang="en-US" altLang="zh-CN" sz="1400" dirty="0">
                <a:solidFill>
                  <a:srgbClr val="2F353B"/>
                </a:solidFill>
                <a:latin typeface="Open Sans"/>
              </a:rPr>
              <a:t>TCC</a:t>
            </a:r>
            <a:r>
              <a:rPr lang="zh-CN" altLang="en-US" sz="1400" dirty="0">
                <a:solidFill>
                  <a:srgbClr val="2F353B"/>
                </a:solidFill>
                <a:latin typeface="Open Sans"/>
              </a:rPr>
              <a:t>是</a:t>
            </a:r>
            <a:r>
              <a:rPr lang="en-US" altLang="zh-CN" sz="1400" dirty="0">
                <a:solidFill>
                  <a:srgbClr val="2F353B"/>
                </a:solidFill>
                <a:latin typeface="Open Sans"/>
              </a:rPr>
              <a:t>Try-Confirm-Cancel</a:t>
            </a:r>
            <a:r>
              <a:rPr lang="zh-CN" altLang="en-US" sz="1400" dirty="0">
                <a:solidFill>
                  <a:srgbClr val="2F353B"/>
                </a:solidFill>
                <a:latin typeface="Open Sans"/>
              </a:rPr>
              <a:t>的简称</a:t>
            </a:r>
            <a:r>
              <a:rPr lang="en-US" altLang="zh-CN" sz="1400" dirty="0">
                <a:solidFill>
                  <a:srgbClr val="2F353B"/>
                </a:solidFill>
                <a:latin typeface="Open Sans"/>
              </a:rPr>
              <a:t>:</a:t>
            </a:r>
            <a:endParaRPr lang="en-US" altLang="zh-CN" sz="1400" dirty="0">
              <a:solidFill>
                <a:srgbClr val="2F353B"/>
              </a:solidFill>
              <a:latin typeface="Open Sans"/>
            </a:endParaRPr>
          </a:p>
          <a:p>
            <a:r>
              <a:rPr lang="en-US" altLang="zh-CN" sz="1400" b="1" dirty="0">
                <a:solidFill>
                  <a:srgbClr val="2F353B"/>
                </a:solidFill>
                <a:latin typeface="Open Sans"/>
              </a:rPr>
              <a:t>Try</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完成所有业务检查（一致性），预留业务资源</a:t>
            </a:r>
            <a:r>
              <a:rPr lang="en-US" altLang="zh-CN" sz="1400" dirty="0">
                <a:solidFill>
                  <a:srgbClr val="2F353B"/>
                </a:solidFill>
                <a:latin typeface="Open Sans"/>
              </a:rPr>
              <a:t>(</a:t>
            </a:r>
            <a:r>
              <a:rPr lang="zh-CN" altLang="en-US" sz="1400" dirty="0">
                <a:solidFill>
                  <a:srgbClr val="2F353B"/>
                </a:solidFill>
                <a:latin typeface="Open Sans"/>
              </a:rPr>
              <a:t>隔离性</a:t>
            </a:r>
            <a:r>
              <a:rPr lang="en-US" altLang="zh-CN" sz="1400" dirty="0">
                <a:solidFill>
                  <a:srgbClr val="2F353B"/>
                </a:solidFill>
                <a:latin typeface="Open Sans"/>
              </a:rPr>
              <a:t>)</a:t>
            </a:r>
            <a:endParaRPr lang="en-US" altLang="zh-CN" sz="1400" dirty="0">
              <a:solidFill>
                <a:srgbClr val="2F353B"/>
              </a:solidFill>
              <a:latin typeface="Open Sans"/>
            </a:endParaRPr>
          </a:p>
          <a:p>
            <a:r>
              <a:rPr lang="en-US" altLang="zh-CN" sz="1400" dirty="0">
                <a:solidFill>
                  <a:srgbClr val="2F353B"/>
                </a:solidFill>
                <a:latin typeface="Open Sans"/>
              </a:rPr>
              <a:t>    </a:t>
            </a:r>
            <a:r>
              <a:rPr lang="zh-CN" altLang="en-US" sz="1400" dirty="0">
                <a:solidFill>
                  <a:srgbClr val="2F353B"/>
                </a:solidFill>
                <a:latin typeface="Open Sans"/>
              </a:rPr>
              <a:t>回顾上面航班预定案例的阶段</a:t>
            </a:r>
            <a:r>
              <a:rPr lang="en-US" altLang="zh-CN" sz="1400" dirty="0">
                <a:solidFill>
                  <a:srgbClr val="2F353B"/>
                </a:solidFill>
                <a:latin typeface="Open Sans"/>
              </a:rPr>
              <a:t>1</a:t>
            </a:r>
            <a:r>
              <a:rPr lang="zh-CN" altLang="en-US" sz="1400" dirty="0">
                <a:solidFill>
                  <a:srgbClr val="2F353B"/>
                </a:solidFill>
                <a:latin typeface="Open Sans"/>
              </a:rPr>
              <a:t>，机票就是业务资源，所有的资源提供者</a:t>
            </a:r>
            <a:r>
              <a:rPr lang="en-US" altLang="zh-CN" sz="1400" dirty="0">
                <a:solidFill>
                  <a:srgbClr val="2F353B"/>
                </a:solidFill>
                <a:latin typeface="Open Sans"/>
              </a:rPr>
              <a:t>(</a:t>
            </a:r>
            <a:r>
              <a:rPr lang="zh-CN" altLang="en-US" sz="1400" dirty="0">
                <a:solidFill>
                  <a:srgbClr val="2F353B"/>
                </a:solidFill>
                <a:latin typeface="Open Sans"/>
              </a:rPr>
              <a:t>航空公司</a:t>
            </a:r>
            <a:r>
              <a:rPr lang="en-US" altLang="zh-CN" sz="1400" dirty="0">
                <a:solidFill>
                  <a:srgbClr val="2F353B"/>
                </a:solidFill>
                <a:latin typeface="Open Sans"/>
              </a:rPr>
              <a:t>)</a:t>
            </a:r>
            <a:r>
              <a:rPr lang="zh-CN" altLang="en-US" sz="1400" dirty="0">
                <a:solidFill>
                  <a:srgbClr val="2F353B"/>
                </a:solidFill>
                <a:latin typeface="Open Sans"/>
              </a:rPr>
              <a:t>预留都成功，</a:t>
            </a:r>
            <a:r>
              <a:rPr lang="en-US" altLang="zh-CN" sz="1400" dirty="0">
                <a:solidFill>
                  <a:srgbClr val="2F353B"/>
                </a:solidFill>
                <a:latin typeface="Open Sans"/>
              </a:rPr>
              <a:t>try</a:t>
            </a:r>
            <a:r>
              <a:rPr lang="zh-CN" altLang="en-US" sz="1400" dirty="0">
                <a:solidFill>
                  <a:srgbClr val="2F353B"/>
                </a:solidFill>
                <a:latin typeface="Open Sans"/>
              </a:rPr>
              <a:t>阶段才算陈宫</a:t>
            </a:r>
            <a:endParaRPr lang="zh-CN" altLang="en-US" sz="1400" dirty="0">
              <a:solidFill>
                <a:srgbClr val="2F353B"/>
              </a:solidFill>
              <a:latin typeface="Open Sans"/>
            </a:endParaRPr>
          </a:p>
          <a:p>
            <a:r>
              <a:rPr lang="en-US" altLang="zh-CN" sz="1400" b="1" dirty="0">
                <a:solidFill>
                  <a:srgbClr val="2F353B"/>
                </a:solidFill>
                <a:latin typeface="Open Sans"/>
              </a:rPr>
              <a:t>Confirm</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确认执行业务操作，不做任何业务检查， 只使用</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，美团</a:t>
            </a:r>
            <a:r>
              <a:rPr lang="en-US" altLang="zh-CN" sz="1400" dirty="0">
                <a:solidFill>
                  <a:srgbClr val="2F353B"/>
                </a:solidFill>
                <a:latin typeface="Open Sans"/>
              </a:rPr>
              <a:t>APP</a:t>
            </a:r>
            <a:r>
              <a:rPr lang="zh-CN" altLang="en-US" sz="1400" dirty="0">
                <a:solidFill>
                  <a:srgbClr val="2F353B"/>
                </a:solidFill>
                <a:latin typeface="Open Sans"/>
              </a:rPr>
              <a:t>确认两个航空公司机票都预留成功，因此向两个航空公司分别发送确认购买的请求。</a:t>
            </a:r>
            <a:endParaRPr lang="zh-CN" altLang="en-US" sz="1400" dirty="0">
              <a:solidFill>
                <a:srgbClr val="2F353B"/>
              </a:solidFill>
              <a:latin typeface="Open Sans"/>
            </a:endParaRPr>
          </a:p>
          <a:p>
            <a:r>
              <a:rPr lang="en-US" altLang="zh-CN" sz="1400" b="1" dirty="0">
                <a:solidFill>
                  <a:srgbClr val="2F353B"/>
                </a:solidFill>
                <a:latin typeface="Open Sans"/>
              </a:rPr>
              <a:t>Cancel</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取消</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，如果某个业务方的业务资源没有预留成功，则取消所有业务资源预留请求。</a:t>
            </a:r>
            <a:r>
              <a:rPr lang="zh-CN" altLang="en-US" dirty="0">
                <a:solidFill>
                  <a:srgbClr val="2F353B"/>
                </a:solidFill>
                <a:latin typeface="Open Sans"/>
              </a:rPr>
              <a:t> </a:t>
            </a:r>
            <a:endParaRPr lang="zh-CN" altLang="en-US" b="0" i="0" dirty="0">
              <a:solidFill>
                <a:srgbClr val="2F353B"/>
              </a:solidFill>
              <a:effectLst/>
              <a:latin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1"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ln>
        </p:spPr>
        <p:txBody>
          <a:bodyPr>
            <a:spAutoFit/>
          </a:bodyPr>
          <a:lstStyle/>
          <a:p>
            <a:pPr algn="ctr">
              <a:spcBef>
                <a:spcPct val="50000"/>
              </a:spcBef>
            </a:pPr>
            <a:r>
              <a:rPr lang="en-US" altLang="zh-CN" sz="3395" b="1" dirty="0" err="1">
                <a:ea typeface="黑体" panose="02010609060101010101" pitchFamily="2" charset="-122"/>
              </a:rPr>
              <a:t>Changan</a:t>
            </a:r>
            <a:r>
              <a:rPr lang="en-US" altLang="zh-CN" sz="3395" b="1" dirty="0">
                <a:ea typeface="黑体" panose="02010609060101010101" pitchFamily="2" charset="-122"/>
              </a:rPr>
              <a:t> Drives The World</a:t>
            </a:r>
            <a:endParaRPr lang="en-US" altLang="zh-CN" sz="3395" b="1" dirty="0">
              <a:ea typeface="黑体" panose="02010609060101010101" pitchFamily="2" charset="-122"/>
            </a:endParaRPr>
          </a:p>
        </p:txBody>
      </p:sp>
      <p:sp>
        <p:nvSpPr>
          <p:cNvPr id="7" name="矩形 6"/>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4911" y="1687159"/>
            <a:ext cx="10969841" cy="4247317"/>
          </a:xfrm>
          <a:prstGeom prst="rect">
            <a:avLst/>
          </a:prstGeom>
        </p:spPr>
        <p:txBody>
          <a:bodyPr wrap="square">
            <a:spAutoFit/>
          </a:bodyPr>
          <a:lstStyle/>
          <a:p>
            <a:r>
              <a:rPr lang="zh-CN" altLang="en-US" dirty="0">
                <a:solidFill>
                  <a:srgbClr val="4F4F4F"/>
                </a:solidFill>
                <a:latin typeface="-apple-system"/>
              </a:rPr>
              <a:t>阿里大神程立的一个关于分布式事务的文档提出了目前使用较多的几种分布式事务解决方案：</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一、结合</a:t>
            </a:r>
            <a:r>
              <a:rPr lang="en-US" altLang="zh-CN" b="1" dirty="0">
                <a:solidFill>
                  <a:srgbClr val="4F4F4F"/>
                </a:solidFill>
                <a:latin typeface="-apple-system"/>
              </a:rPr>
              <a:t>MQ</a:t>
            </a:r>
            <a:r>
              <a:rPr lang="zh-CN" altLang="en-US" b="1" dirty="0">
                <a:solidFill>
                  <a:srgbClr val="4F4F4F"/>
                </a:solidFill>
                <a:latin typeface="-apple-system"/>
              </a:rPr>
              <a:t>消息中间件实现的可靠消息最终一致性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TCC(</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en-US" altLang="zh-CN" b="1" dirty="0">
              <a:solidFill>
                <a:srgbClr val="4F4F4F"/>
              </a:solidFill>
              <a:latin typeface="-apple-system"/>
            </a:endParaRPr>
          </a:p>
          <a:p>
            <a:endParaRPr lang="en-US" altLang="zh-CN" b="1" i="0" dirty="0">
              <a:solidFill>
                <a:srgbClr val="4F4F4F"/>
              </a:solidFill>
              <a:effectLst/>
              <a:latin typeface="-apple-system"/>
            </a:endParaRPr>
          </a:p>
          <a:p>
            <a:endParaRPr lang="en-US" altLang="zh-CN" b="1" dirty="0">
              <a:solidFill>
                <a:srgbClr val="4F4F4F"/>
              </a:solidFill>
              <a:latin typeface="-apple-system"/>
            </a:endParaRPr>
          </a:p>
          <a:p>
            <a:r>
              <a:rPr lang="en-US" altLang="zh-CN" sz="1400" i="0" dirty="0">
                <a:solidFill>
                  <a:srgbClr val="4F4F4F"/>
                </a:solidFill>
                <a:effectLst/>
                <a:latin typeface="-apple-system"/>
              </a:rPr>
              <a:t>(</a:t>
            </a:r>
            <a:r>
              <a:rPr lang="zh-CN" altLang="en-US" sz="1400" i="0" dirty="0">
                <a:solidFill>
                  <a:srgbClr val="4F4F4F"/>
                </a:solidFill>
                <a:effectLst/>
                <a:latin typeface="-apple-system"/>
              </a:rPr>
              <a:t>这几种方案追求的都是最终一致性</a:t>
            </a:r>
            <a:r>
              <a:rPr lang="en-US" altLang="zh-CN" sz="1400" i="0" dirty="0">
                <a:solidFill>
                  <a:srgbClr val="4F4F4F"/>
                </a:solidFill>
                <a:effectLst/>
                <a:latin typeface="-apple-system"/>
              </a:rPr>
              <a:t> )</a:t>
            </a:r>
            <a:endParaRPr lang="zh-CN" altLang="en-US" sz="1400" i="0" dirty="0">
              <a:solidFill>
                <a:srgbClr val="4F4F4F"/>
              </a:solidFill>
              <a:effectLst/>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5825"/>
            <a:ext cx="12038121" cy="1600438"/>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基于可靠消息服务的分布式事务最终一致性（事务消息中间件）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endParaRPr lang="en-US" altLang="zh-CN" sz="1600" dirty="0">
              <a:solidFill>
                <a:srgbClr val="4F4F4F"/>
              </a:solidFill>
              <a:latin typeface="-apple-system"/>
            </a:endParaRPr>
          </a:p>
          <a:p>
            <a:r>
              <a:rPr lang="zh-CN" altLang="en-US" sz="1600" dirty="0">
                <a:solidFill>
                  <a:srgbClr val="4F4F4F"/>
                </a:solidFill>
                <a:latin typeface="-apple-system"/>
              </a:rPr>
              <a:t>顾名思义这个方案就是用支持事务的消息中间件</a:t>
            </a:r>
            <a:r>
              <a:rPr lang="en-US" altLang="zh-CN" sz="1600" dirty="0"/>
              <a:t>(</a:t>
            </a:r>
            <a:r>
              <a:rPr lang="en-US" altLang="zh-CN" sz="1600" dirty="0" err="1"/>
              <a:t>RocketMQ</a:t>
            </a:r>
            <a:r>
              <a:rPr lang="en-US" altLang="zh-CN" sz="1600" dirty="0"/>
              <a:t>)</a:t>
            </a:r>
            <a:r>
              <a:rPr lang="zh-CN" altLang="en-US" sz="1600" dirty="0">
                <a:solidFill>
                  <a:srgbClr val="4F4F4F"/>
                </a:solidFill>
                <a:latin typeface="-apple-system"/>
              </a:rPr>
              <a:t>来让节点之间能知道其他节点事务的执行情况，以完成分布式事务</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solidFill>
                  <a:srgbClr val="4F4F4F"/>
                </a:solidFill>
                <a:latin typeface="-apple-system"/>
              </a:rPr>
              <a:t>例子： </a:t>
            </a:r>
            <a:endParaRPr lang="en-US" altLang="zh-CN" sz="1600" dirty="0">
              <a:solidFill>
                <a:srgbClr val="4F4F4F"/>
              </a:solidFill>
              <a:latin typeface="-apple-system"/>
            </a:endParaRPr>
          </a:p>
          <a:p>
            <a:r>
              <a:rPr lang="en-US" altLang="zh-CN" sz="1600" dirty="0">
                <a:solidFill>
                  <a:srgbClr val="4F4F4F"/>
                </a:solidFill>
                <a:latin typeface="-apple-system"/>
              </a:rPr>
              <a:t>     </a:t>
            </a:r>
            <a:r>
              <a:rPr lang="zh-CN" altLang="en-US" sz="1600" dirty="0">
                <a:solidFill>
                  <a:srgbClr val="4F4F4F"/>
                </a:solidFill>
                <a:latin typeface="-apple-system"/>
              </a:rPr>
              <a:t>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en-US" altLang="zh-CN" sz="1600" dirty="0">
              <a:solidFill>
                <a:srgbClr val="4F4F4F"/>
              </a:solidFill>
              <a:latin typeface="-apple-system"/>
            </a:endParaRPr>
          </a:p>
        </p:txBody>
      </p:sp>
      <p:pic>
        <p:nvPicPr>
          <p:cNvPr id="1026" name="Picture 2" descr="title"/>
          <p:cNvPicPr>
            <a:picLocks noChangeAspect="1" noChangeArrowheads="1"/>
          </p:cNvPicPr>
          <p:nvPr/>
        </p:nvPicPr>
        <p:blipFill rotWithShape="1">
          <a:blip r:embed="rId1">
            <a:extLst>
              <a:ext uri="{28A0092B-C50C-407E-A947-70E740481C1C}">
                <a14:useLocalDpi xmlns:a14="http://schemas.microsoft.com/office/drawing/2010/main" val="0"/>
              </a:ext>
            </a:extLst>
          </a:blip>
          <a:srcRect b="2491"/>
          <a:stretch>
            <a:fillRect/>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33133" y="2455622"/>
            <a:ext cx="7643674" cy="3108543"/>
          </a:xfrm>
          <a:prstGeom prst="rect">
            <a:avLst/>
          </a:prstGeom>
        </p:spPr>
        <p:txBody>
          <a:bodyPr wrap="square">
            <a:spAutoFit/>
          </a:bodyPr>
          <a:lstStyle/>
          <a:p>
            <a:r>
              <a:rPr lang="zh-CN" altLang="en-US" sz="1400" dirty="0"/>
              <a:t>在系统A处理任务A</a:t>
            </a:r>
            <a:r>
              <a:rPr lang="zh-CN" altLang="en-US" sz="1400" dirty="0">
                <a:solidFill>
                  <a:srgbClr val="FF0000"/>
                </a:solidFill>
              </a:rPr>
              <a:t>前</a:t>
            </a:r>
            <a:r>
              <a:rPr lang="zh-CN" altLang="en-US" sz="1400" dirty="0"/>
              <a:t>，首先向消息中间件发送一条消息消息</a:t>
            </a:r>
            <a:r>
              <a:rPr lang="en-US" altLang="zh-CN" sz="1400" dirty="0"/>
              <a:t>(</a:t>
            </a:r>
            <a:r>
              <a:rPr lang="zh-CN" altLang="en-US" sz="1200" dirty="0">
                <a:solidFill>
                  <a:srgbClr val="536587"/>
                </a:solidFill>
              </a:rPr>
              <a:t>告诉消息中间件，</a:t>
            </a:r>
            <a:r>
              <a:rPr lang="en-US" altLang="zh-CN" sz="1200" dirty="0">
                <a:solidFill>
                  <a:srgbClr val="536587"/>
                </a:solidFill>
              </a:rPr>
              <a:t>A</a:t>
            </a:r>
            <a:r>
              <a:rPr lang="zh-CN" altLang="en-US" sz="1200" dirty="0">
                <a:solidFill>
                  <a:srgbClr val="536587"/>
                </a:solidFill>
              </a:rPr>
              <a:t>要开始一个分布式事务</a:t>
            </a:r>
            <a:r>
              <a:rPr lang="en-US" altLang="zh-CN" sz="1400" dirty="0"/>
              <a:t>)</a:t>
            </a:r>
            <a:endParaRPr lang="en-US" altLang="zh-CN" sz="1400" dirty="0"/>
          </a:p>
          <a:p>
            <a:endParaRPr lang="en-US" altLang="zh-CN" sz="1400" dirty="0"/>
          </a:p>
          <a:p>
            <a:r>
              <a:rPr lang="zh-CN" altLang="en-US" sz="1400" dirty="0"/>
              <a:t>中间件收到后将该条消息持久化，但并不投递。此时下游系统B仍然不知道该条消息的存在。消息中间件持久化成功后，便向系统A返回一个确认应答；</a:t>
            </a:r>
            <a:endParaRPr lang="en-US" altLang="zh-CN" sz="1400" dirty="0"/>
          </a:p>
          <a:p>
            <a:endParaRPr lang="en-US" altLang="zh-CN" sz="1400" dirty="0"/>
          </a:p>
          <a:p>
            <a:r>
              <a:rPr lang="zh-CN" altLang="en-US" sz="1400" dirty="0"/>
              <a:t>系统A收到确认应答后，则可以开始处理任务A；任务A处理完成后，向消息中间件发送Commit请求。该请求发送完成后，对系统A而言，该事务的处理过程就结束了，此时它可以处理别的任务了</a:t>
            </a:r>
            <a:endParaRPr lang="en-US" altLang="zh-CN" sz="1400" dirty="0"/>
          </a:p>
          <a:p>
            <a:endParaRPr lang="en-US" altLang="zh-CN" sz="1400" dirty="0"/>
          </a:p>
          <a:p>
            <a:r>
              <a:rPr lang="zh-CN" altLang="en-US" sz="1400" dirty="0"/>
              <a:t>消息中间件收到Commit指令后，便向系统B投递该消息，从而触发任务B的执行；</a:t>
            </a:r>
            <a:endParaRPr lang="en-US" altLang="zh-CN" sz="1400" dirty="0"/>
          </a:p>
          <a:p>
            <a:endParaRPr lang="en-US" altLang="zh-CN" sz="1400" dirty="0"/>
          </a:p>
          <a:p>
            <a:r>
              <a:rPr lang="zh-CN" altLang="en-US" sz="1400" dirty="0"/>
              <a:t>当任务B执行完成后，系统B向消息中间件返回一个确认应答，告诉消息中间件该消息已经成功消费，此时，这个分布式事务完成。</a:t>
            </a:r>
            <a:r>
              <a:rPr lang="en-US" altLang="zh-CN" sz="1400" dirty="0"/>
              <a:t>(</a:t>
            </a:r>
            <a:r>
              <a:rPr lang="zh-CN" altLang="en-US" sz="1200" dirty="0">
                <a:solidFill>
                  <a:srgbClr val="536587"/>
                </a:solidFill>
              </a:rPr>
              <a:t>告诉消息中间件，分布式事务结束</a:t>
            </a:r>
            <a:r>
              <a:rPr lang="en-US" altLang="zh-CN" sz="1400" dirty="0"/>
              <a:t>)</a:t>
            </a:r>
            <a:endParaRPr lang="zh-CN" altLang="en-US" sz="1400" dirty="0"/>
          </a:p>
        </p:txBody>
      </p:sp>
      <p:sp>
        <p:nvSpPr>
          <p:cNvPr id="5" name="矩形 4"/>
          <p:cNvSpPr/>
          <p:nvPr/>
        </p:nvSpPr>
        <p:spPr>
          <a:xfrm>
            <a:off x="4012707" y="5564165"/>
            <a:ext cx="8097590" cy="1169551"/>
          </a:xfrm>
          <a:prstGeom prst="rect">
            <a:avLst/>
          </a:prstGeom>
        </p:spPr>
        <p:txBody>
          <a:bodyPr wrap="square">
            <a:spAutoFit/>
          </a:bodyPr>
          <a:lstStyle/>
          <a:p>
            <a:r>
              <a:rPr lang="zh-CN" altLang="en-US" sz="1400" dirty="0"/>
              <a:t>上述过程可以得出如下几个结论：</a:t>
            </a:r>
            <a:endParaRPr lang="en-US" altLang="zh-CN" sz="1400" dirty="0"/>
          </a:p>
          <a:p>
            <a:r>
              <a:rPr lang="zh-CN" altLang="en-US" sz="1400" dirty="0"/>
              <a:t> 1. 消息中间件扮演着分布式事务</a:t>
            </a:r>
            <a:r>
              <a:rPr lang="zh-CN" altLang="en-US" sz="1400" b="1" dirty="0">
                <a:solidFill>
                  <a:srgbClr val="203864"/>
                </a:solidFill>
              </a:rPr>
              <a:t>协调者</a:t>
            </a:r>
            <a:r>
              <a:rPr lang="zh-CN" altLang="en-US" sz="1400" dirty="0"/>
              <a:t>的角色</a:t>
            </a:r>
            <a:endParaRPr lang="en-US" altLang="zh-CN" sz="1400" dirty="0"/>
          </a:p>
          <a:p>
            <a:r>
              <a:rPr lang="zh-CN" altLang="en-US" sz="14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en-US" altLang="zh-CN" sz="1400" dirty="0"/>
              <a:t>(</a:t>
            </a:r>
            <a:r>
              <a:rPr lang="zh-CN" altLang="en-US" sz="1200" dirty="0">
                <a:solidFill>
                  <a:srgbClr val="536587"/>
                </a:solidFill>
              </a:rPr>
              <a:t>追求的是最终一致性</a:t>
            </a:r>
            <a:r>
              <a:rPr lang="en-US" altLang="zh-CN" sz="1400" dirty="0"/>
              <a:t>)</a:t>
            </a:r>
            <a:endParaRPr lang="zh-CN"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429" y="1332389"/>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429" y="898131"/>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p:cNvSpPr/>
          <p:nvPr/>
        </p:nvSpPr>
        <p:spPr>
          <a:xfrm>
            <a:off x="3554027" y="1205907"/>
            <a:ext cx="8350928" cy="954107"/>
          </a:xfrm>
          <a:prstGeom prst="rect">
            <a:avLst/>
          </a:prstGeom>
        </p:spPr>
        <p:txBody>
          <a:bodyPr wrap="square">
            <a:spAutoFit/>
          </a:bodyPr>
          <a:lstStyle/>
          <a:p>
            <a:pPr>
              <a:buFont typeface="Arial" panose="020B0604020202020204" pitchFamily="34" charset="0"/>
              <a:buChar char="•"/>
            </a:pPr>
            <a:r>
              <a:rPr lang="zh-CN" altLang="en-US" sz="1400" dirty="0">
                <a:latin typeface="+mn-ea"/>
                <a:ea typeface="+mn-ea"/>
              </a:rPr>
              <a:t>若系统</a:t>
            </a:r>
            <a:r>
              <a:rPr lang="en-US" altLang="zh-CN" sz="1400" dirty="0">
                <a:latin typeface="+mn-ea"/>
                <a:ea typeface="+mn-ea"/>
              </a:rPr>
              <a:t>A</a:t>
            </a:r>
            <a:r>
              <a:rPr lang="zh-CN" altLang="en-US" sz="1400" dirty="0">
                <a:latin typeface="+mn-ea"/>
                <a:ea typeface="+mn-ea"/>
              </a:rPr>
              <a:t>在处理任务</a:t>
            </a:r>
            <a:r>
              <a:rPr lang="en-US" altLang="zh-CN" sz="1400" dirty="0">
                <a:latin typeface="+mn-ea"/>
                <a:ea typeface="+mn-ea"/>
              </a:rPr>
              <a:t>A</a:t>
            </a:r>
            <a:r>
              <a:rPr lang="zh-CN" altLang="en-US" sz="1400" dirty="0">
                <a:latin typeface="+mn-ea"/>
                <a:ea typeface="+mn-ea"/>
              </a:rPr>
              <a:t>时失败，那么就会向消息中间件发送</a:t>
            </a:r>
            <a:r>
              <a:rPr lang="en-US" altLang="zh-CN" sz="1400" dirty="0">
                <a:latin typeface="+mn-ea"/>
                <a:ea typeface="+mn-ea"/>
              </a:rPr>
              <a:t>Rollback</a:t>
            </a:r>
            <a:r>
              <a:rPr lang="zh-CN" altLang="en-US" sz="1400" dirty="0">
                <a:latin typeface="+mn-ea"/>
                <a:ea typeface="+mn-ea"/>
              </a:rPr>
              <a:t>请求。和发送</a:t>
            </a:r>
            <a:r>
              <a:rPr lang="en-US" altLang="zh-CN" sz="1400" dirty="0">
                <a:latin typeface="+mn-ea"/>
                <a:ea typeface="+mn-ea"/>
              </a:rPr>
              <a:t>Commit</a:t>
            </a:r>
            <a:r>
              <a:rPr lang="zh-CN" altLang="en-US" sz="1400" dirty="0">
                <a:latin typeface="+mn-ea"/>
                <a:ea typeface="+mn-ea"/>
              </a:rPr>
              <a:t>请求一样，系统</a:t>
            </a:r>
            <a:r>
              <a:rPr lang="en-US" altLang="zh-CN" sz="1400" dirty="0">
                <a:latin typeface="+mn-ea"/>
                <a:ea typeface="+mn-ea"/>
              </a:rPr>
              <a:t>A</a:t>
            </a:r>
            <a:r>
              <a:rPr lang="zh-CN" altLang="en-US" sz="1400" dirty="0">
                <a:latin typeface="+mn-ea"/>
                <a:ea typeface="+mn-ea"/>
              </a:rPr>
              <a:t>发完之后便可以认为回滚已经完成，它便可以去做其他的事情。</a:t>
            </a:r>
            <a:endParaRPr lang="en-US" altLang="zh-CN" sz="1400" dirty="0">
              <a:latin typeface="+mn-ea"/>
              <a:ea typeface="+mn-ea"/>
            </a:endParaRPr>
          </a:p>
          <a:p>
            <a:endParaRPr lang="zh-CN" altLang="en-US" sz="1400" dirty="0">
              <a:latin typeface="+mn-ea"/>
              <a:ea typeface="+mn-ea"/>
            </a:endParaRPr>
          </a:p>
          <a:p>
            <a:pPr>
              <a:buFont typeface="Arial" panose="020B0604020202020204" pitchFamily="34" charset="0"/>
              <a:buChar char="•"/>
            </a:pPr>
            <a:r>
              <a:rPr lang="zh-CN" altLang="en-US" sz="1400" dirty="0">
                <a:latin typeface="+mn-ea"/>
                <a:ea typeface="+mn-ea"/>
              </a:rPr>
              <a:t>消息中间件收到回滚请求后，直接将该消息丢弃，不会触发系统</a:t>
            </a:r>
            <a:r>
              <a:rPr lang="en-US" altLang="zh-CN" sz="1400" dirty="0">
                <a:latin typeface="+mn-ea"/>
                <a:ea typeface="+mn-ea"/>
              </a:rPr>
              <a:t>B</a:t>
            </a:r>
            <a:r>
              <a:rPr lang="zh-CN" altLang="en-US" sz="1400" dirty="0">
                <a:latin typeface="+mn-ea"/>
                <a:ea typeface="+mn-ea"/>
              </a:rPr>
              <a:t>的任务</a:t>
            </a:r>
            <a:r>
              <a:rPr lang="en-US" altLang="zh-CN" sz="1400" dirty="0">
                <a:latin typeface="+mn-ea"/>
                <a:ea typeface="+mn-ea"/>
              </a:rPr>
              <a:t>B</a:t>
            </a:r>
            <a:r>
              <a:rPr lang="zh-CN" altLang="en-US" sz="1400" dirty="0">
                <a:latin typeface="+mn-ea"/>
                <a:ea typeface="+mn-ea"/>
              </a:rPr>
              <a:t>。此时系统又处于一致性状态。</a:t>
            </a:r>
            <a:endParaRPr lang="zh-CN" altLang="en-US" sz="1400" b="0" i="0" dirty="0">
              <a:effectLst/>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879" y="637843"/>
            <a:ext cx="11822097" cy="861774"/>
          </a:xfrm>
          <a:prstGeom prst="rect">
            <a:avLst/>
          </a:prstGeom>
        </p:spPr>
        <p:txBody>
          <a:bodyPr wrap="square">
            <a:spAutoFit/>
          </a:bodyPr>
          <a:lstStyle/>
          <a:p>
            <a:r>
              <a:rPr lang="zh-CN" altLang="en-US" sz="1600" dirty="0">
                <a:solidFill>
                  <a:srgbClr val="4F4F4F"/>
                </a:solidFill>
                <a:latin typeface="-apple-system"/>
              </a:rPr>
              <a:t>在分布式环境中引入了中间件，由于网络的不确定性就不得不面对一个问题：</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endParaRPr lang="zh-CN" altLang="en-US" sz="1600" dirty="0"/>
          </a:p>
        </p:txBody>
      </p:sp>
      <p:pic>
        <p:nvPicPr>
          <p:cNvPr id="4098" name="Picture 2" descr="tit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93219" y="1607183"/>
            <a:ext cx="7844902" cy="3046988"/>
          </a:xfrm>
          <a:prstGeom prst="rect">
            <a:avLst/>
          </a:prstGeom>
        </p:spPr>
        <p:txBody>
          <a:bodyPr wrap="square">
            <a:spAutoFit/>
          </a:bodyPr>
          <a:lstStyle/>
          <a:p>
            <a:r>
              <a:rPr lang="zh-CN" altLang="en-US" sz="1600" dirty="0">
                <a:solidFill>
                  <a:srgbClr val="FFC000"/>
                </a:solidFill>
              </a:rPr>
              <a:t>系统A</a:t>
            </a:r>
            <a:r>
              <a:rPr lang="zh-CN" altLang="en-US" sz="1600" dirty="0"/>
              <a:t>除了实现正常的业务流程外，还需</a:t>
            </a:r>
            <a:r>
              <a:rPr lang="zh-CN" altLang="en-US" sz="1600" dirty="0">
                <a:solidFill>
                  <a:srgbClr val="FFC000"/>
                </a:solidFill>
              </a:rPr>
              <a:t>提供一个事务询问的接口</a:t>
            </a:r>
            <a:r>
              <a:rPr lang="zh-CN" altLang="en-US" sz="1600" dirty="0"/>
              <a:t>，供消息中间件调用。当消息中间件收到一条事务型消息后便开始计时，如果到了超时时间也没收到系统A发来的Commit或Rollback指令的话，就会主动调用系统A提供的事务询问接口询问该系统目前的状态。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endParaRPr lang="zh-CN"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655" y="674704"/>
            <a:ext cx="12289655" cy="1600438"/>
          </a:xfrm>
          <a:prstGeom prst="rect">
            <a:avLst/>
          </a:prstGeom>
        </p:spPr>
        <p:txBody>
          <a:bodyPr wrap="square">
            <a:spAutoFit/>
          </a:bodyPr>
          <a:lstStyle/>
          <a:p>
            <a:r>
              <a:rPr lang="zh-CN" altLang="en-US" sz="1400" dirty="0"/>
              <a:t>当上游系统执行完任务并向消息中间件提交了Commit指令后，便可以处理其他任务了，此时它可以认为事务已经完成，接下来消息中间件一定会保证消息被下游系统成功消费掉！那么这是怎么做到的呢？</a:t>
            </a:r>
            <a:endParaRPr lang="en-US" altLang="zh-CN" sz="1400" dirty="0"/>
          </a:p>
          <a:p>
            <a:endParaRPr lang="en-US" altLang="zh-CN" sz="1400" dirty="0"/>
          </a:p>
          <a:p>
            <a:r>
              <a:rPr lang="zh-CN" altLang="en-US" sz="1400" dirty="0"/>
              <a:t>这由</a:t>
            </a:r>
            <a:r>
              <a:rPr lang="zh-CN" altLang="en-US" sz="1400" b="1" dirty="0">
                <a:solidFill>
                  <a:srgbClr val="1F4E79"/>
                </a:solidFill>
              </a:rPr>
              <a:t>消息中间件的投递流程来保证</a:t>
            </a:r>
            <a:r>
              <a:rPr lang="zh-CN" altLang="en-US" sz="1400" dirty="0"/>
              <a:t>。消息中间件向下游系统投递完消息后便进入阻塞等待状态，下游系统便立即进行任务的处理，任务处理完成后便向消息中间件返回应答。消息中间件收到确认应答后便认为该事务处理完毕！如果消息在投递过程中丢失，或消息的确认应答在返回途中丢失，那么消息中间件在等待确认应答</a:t>
            </a:r>
            <a:r>
              <a:rPr lang="zh-CN" altLang="en-US" sz="1400" b="1" dirty="0"/>
              <a:t>超时</a:t>
            </a:r>
            <a:r>
              <a:rPr lang="zh-CN" altLang="en-US" sz="1400" dirty="0"/>
              <a:t>之后就会重新投递，直到下游消费者返回消费成功响应为止。当然，一般消息中间件可以设置消息重试的次数和时间间隔，比如：当第一次投递失败后，每隔五分钟重试一次，一共重试</a:t>
            </a:r>
            <a:r>
              <a:rPr lang="en-US" altLang="zh-CN" sz="1400" dirty="0"/>
              <a:t>3</a:t>
            </a:r>
            <a:r>
              <a:rPr lang="zh-CN" altLang="en-US" sz="1400" dirty="0"/>
              <a:t>次。如果重试</a:t>
            </a:r>
            <a:r>
              <a:rPr lang="en-US" altLang="zh-CN" sz="1400" dirty="0"/>
              <a:t>3</a:t>
            </a:r>
            <a:r>
              <a:rPr lang="zh-CN" altLang="en-US" sz="1400" dirty="0"/>
              <a:t>次之后仍然投递失败，那么这条消息就需要人工干预。 </a:t>
            </a:r>
            <a:endParaRPr lang="zh-CN" altLang="en-US" sz="1400" dirty="0"/>
          </a:p>
        </p:txBody>
      </p:sp>
      <p:pic>
        <p:nvPicPr>
          <p:cNvPr id="5122" name="Picture 2" descr="tit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p:cNvPicPr>
            <a:picLocks noChangeAspect="1" noChangeArrowheads="1"/>
          </p:cNvPicPr>
          <p:nvPr/>
        </p:nvPicPr>
        <p:blipFill rotWithShape="1">
          <a:blip r:embed="rId2">
            <a:extLst>
              <a:ext uri="{28A0092B-C50C-407E-A947-70E740481C1C}">
                <a14:useLocalDpi xmlns:a14="http://schemas.microsoft.com/office/drawing/2010/main" val="0"/>
              </a:ext>
            </a:extLst>
          </a:blip>
          <a:srcRect b="4130"/>
          <a:stretch>
            <a:fillRect/>
          </a:stretch>
        </p:blipFill>
        <p:spPr bwMode="auto">
          <a:xfrm>
            <a:off x="3845142" y="2626129"/>
            <a:ext cx="3128638" cy="41519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73780" y="2536752"/>
            <a:ext cx="6096000" cy="307777"/>
          </a:xfrm>
          <a:prstGeom prst="rect">
            <a:avLst/>
          </a:prstGeom>
        </p:spPr>
        <p:txBody>
          <a:bodyPr>
            <a:spAutoFit/>
          </a:bodyPr>
          <a:lstStyle/>
          <a:p>
            <a:r>
              <a:rPr lang="zh-CN" altLang="en-US" sz="1400" b="1" dirty="0">
                <a:solidFill>
                  <a:srgbClr val="1F4E79"/>
                </a:solidFill>
                <a:latin typeface="-apple-system"/>
              </a:rPr>
              <a:t>消息投递失败后为什么不回滚消息，而是不断尝试重新投递</a:t>
            </a:r>
            <a:r>
              <a:rPr lang="zh-CN" altLang="en-US" sz="1400" b="1" dirty="0">
                <a:solidFill>
                  <a:srgbClr val="999999"/>
                </a:solidFill>
                <a:latin typeface="-apple-system"/>
              </a:rPr>
              <a:t>？</a:t>
            </a:r>
            <a:endParaRPr lang="zh-CN" altLang="en-US" sz="1400" b="1" dirty="0"/>
          </a:p>
        </p:txBody>
      </p:sp>
      <p:sp>
        <p:nvSpPr>
          <p:cNvPr id="6" name="矩形 5"/>
          <p:cNvSpPr/>
          <p:nvPr/>
        </p:nvSpPr>
        <p:spPr>
          <a:xfrm>
            <a:off x="6973780" y="2852361"/>
            <a:ext cx="5218220" cy="1384995"/>
          </a:xfrm>
          <a:prstGeom prst="rect">
            <a:avLst/>
          </a:prstGeom>
        </p:spPr>
        <p:txBody>
          <a:bodyPr wrap="square">
            <a:spAutoFit/>
          </a:bodyPr>
          <a:lstStyle/>
          <a:p>
            <a:r>
              <a:rPr lang="zh-CN" altLang="en-US" sz="1400" dirty="0"/>
              <a:t>这里投递失败，从概率上来说最大可能是网络问题，导致下游系统没有接收到消息。而不是下游系统处理失败需要回滚，如果只是投递失败就会滚会增加开销。</a:t>
            </a:r>
            <a:endParaRPr lang="en-US" altLang="zh-CN" sz="1400" dirty="0"/>
          </a:p>
          <a:p>
            <a:endParaRPr lang="en-US" altLang="zh-CN" sz="1400" dirty="0"/>
          </a:p>
          <a:p>
            <a:r>
              <a:rPr lang="zh-CN" altLang="en-US" sz="1400" dirty="0"/>
              <a:t>在保证性能的前提下，最大限度地降低系统复杂度，从而能够降低系统的运维成本。</a:t>
            </a:r>
            <a:r>
              <a:rPr lang="en-US" altLang="zh-CN" sz="1400" dirty="0"/>
              <a:t>(</a:t>
            </a:r>
            <a:r>
              <a:rPr lang="zh-CN" altLang="en-US" sz="1400" dirty="0"/>
              <a:t>系统</a:t>
            </a:r>
            <a:r>
              <a:rPr lang="en-US" altLang="zh-CN" sz="1400" dirty="0"/>
              <a:t>A</a:t>
            </a:r>
            <a:r>
              <a:rPr lang="zh-CN" altLang="en-US" sz="1400" dirty="0"/>
              <a:t>没有提供回滚接口</a:t>
            </a:r>
            <a:r>
              <a:rPr lang="en-US" altLang="zh-CN" sz="1400" dirty="0"/>
              <a:t>)</a:t>
            </a:r>
            <a:endParaRPr lang="zh-CN" altLang="en-US" sz="1400" dirty="0"/>
          </a:p>
        </p:txBody>
      </p:sp>
      <p:sp>
        <p:nvSpPr>
          <p:cNvPr id="3" name="矩形 2"/>
          <p:cNvSpPr/>
          <p:nvPr/>
        </p:nvSpPr>
        <p:spPr>
          <a:xfrm>
            <a:off x="6973780" y="4474237"/>
            <a:ext cx="2518638" cy="307777"/>
          </a:xfrm>
          <a:prstGeom prst="rect">
            <a:avLst/>
          </a:prstGeom>
        </p:spPr>
        <p:txBody>
          <a:bodyPr wrap="none">
            <a:spAutoFit/>
          </a:bodyPr>
          <a:lstStyle/>
          <a:p>
            <a:r>
              <a:rPr lang="zh-CN" altLang="en-US" sz="1400" b="1" dirty="0">
                <a:solidFill>
                  <a:srgbClr val="1F4E79"/>
                </a:solidFill>
                <a:latin typeface="-apple-system"/>
              </a:rPr>
              <a:t>下游消息消费失败后怎么办？</a:t>
            </a:r>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3545" y="834591"/>
            <a:ext cx="12127992" cy="338554"/>
          </a:xfrm>
          <a:prstGeom prst="rect">
            <a:avLst/>
          </a:prstGeom>
        </p:spPr>
        <p:txBody>
          <a:bodyPr wrap="square">
            <a:spAutoFit/>
          </a:bodyPr>
          <a:lstStyle/>
          <a:p>
            <a:r>
              <a:rPr lang="zh-CN" altLang="en-US" sz="1600" b="1" dirty="0">
                <a:solidFill>
                  <a:srgbClr val="1F4E79"/>
                </a:solidFill>
                <a:latin typeface="-apple-system"/>
              </a:rPr>
              <a:t>上游系统和消息中间件之间采用异步通信是为了提高系统并发度，那么消息中间件和下游系统之间为什么要采用同步通信呢？</a:t>
            </a:r>
            <a:endParaRPr lang="zh-CN" altLang="en-US" sz="1600" b="1" dirty="0">
              <a:solidFill>
                <a:srgbClr val="1F4E79"/>
              </a:solidFill>
              <a:latin typeface="-apple-system"/>
            </a:endParaRPr>
          </a:p>
        </p:txBody>
      </p:sp>
      <p:sp>
        <p:nvSpPr>
          <p:cNvPr id="7" name="矩形 6"/>
          <p:cNvSpPr/>
          <p:nvPr/>
        </p:nvSpPr>
        <p:spPr>
          <a:xfrm>
            <a:off x="0" y="1442019"/>
            <a:ext cx="12192000" cy="1446550"/>
          </a:xfrm>
          <a:prstGeom prst="rect">
            <a:avLst/>
          </a:prstGeom>
        </p:spPr>
        <p:txBody>
          <a:bodyPr wrap="square">
            <a:spAutoFit/>
          </a:bodyPr>
          <a:lstStyle/>
          <a:p>
            <a:r>
              <a:rPr lang="zh-CN" altLang="en-US" sz="1400" dirty="0"/>
              <a:t>异步能提升系统性能，但随之会增加系统复杂度；而同步虽然降低系统并发度，但实现成本较低。因此，在对并发度要求不是很高的情况下，或者服务器资源较为充裕的情况下，我们可以选择同步来降低系统的复杂度。 我们知道，消息中间件是一个独立于业务系统的第三方中间件，它不和任何业务系统产生直接的耦合，它也不和用户产生直接的关联，它一般部署在独立的服务器集群上，具有良好的可扩展性，所以不必太过于担心它的性能，如果处理速度无法满足我们的要求，可以增加机器来解决。而且，即使消息中间件处理速度有一定的延迟那也是可以接受的，我们追求的是最终一致性，而非实时一致性，因此消息中间件产生的时延导致事务短暂的不一致是可以接受的。</a:t>
            </a:r>
            <a:endParaRPr lang="zh-CN" altLang="en-US" sz="1400" dirty="0"/>
          </a:p>
          <a:p>
            <a:endParaRPr lang="zh-CN" altLang="en-US" dirty="0"/>
          </a:p>
        </p:txBody>
      </p:sp>
      <p:sp>
        <p:nvSpPr>
          <p:cNvPr id="2" name="矩形 1"/>
          <p:cNvSpPr/>
          <p:nvPr/>
        </p:nvSpPr>
        <p:spPr>
          <a:xfrm>
            <a:off x="0" y="2937105"/>
            <a:ext cx="10446058" cy="338554"/>
          </a:xfrm>
          <a:prstGeom prst="rect">
            <a:avLst/>
          </a:prstGeom>
        </p:spPr>
        <p:txBody>
          <a:bodyPr wrap="square">
            <a:spAutoFit/>
          </a:bodyPr>
          <a:lstStyle/>
          <a:p>
            <a:r>
              <a:rPr lang="zh-CN" altLang="en-US" sz="1600" b="1" dirty="0">
                <a:solidFill>
                  <a:srgbClr val="1F4E79"/>
                </a:solidFill>
                <a:latin typeface="-apple-system"/>
              </a:rPr>
              <a:t>这种解决方案消息中间的支持事务体现在哪？</a:t>
            </a:r>
            <a:endParaRPr lang="zh-CN" altLang="en-US" sz="1600" dirty="0"/>
          </a:p>
        </p:txBody>
      </p:sp>
      <p:sp>
        <p:nvSpPr>
          <p:cNvPr id="3" name="矩形 2"/>
          <p:cNvSpPr/>
          <p:nvPr/>
        </p:nvSpPr>
        <p:spPr>
          <a:xfrm>
            <a:off x="198268" y="3324194"/>
            <a:ext cx="11049740" cy="523220"/>
          </a:xfrm>
          <a:prstGeom prst="rect">
            <a:avLst/>
          </a:prstGeom>
        </p:spPr>
        <p:txBody>
          <a:bodyPr wrap="square">
            <a:spAutoFit/>
          </a:bodyPr>
          <a:lstStyle/>
          <a:p>
            <a:r>
              <a:rPr lang="zh-CN" altLang="en-US" sz="1400" dirty="0"/>
              <a:t>这种解决方案中间件的支持事务体现在：消息发送一致性，是指</a:t>
            </a:r>
            <a:r>
              <a:rPr lang="zh-CN" altLang="en-US" sz="1400" b="1" dirty="0"/>
              <a:t>产生消息的业务动作</a:t>
            </a:r>
            <a:r>
              <a:rPr lang="zh-CN" altLang="en-US" sz="1400" dirty="0"/>
              <a:t>与</a:t>
            </a:r>
            <a:r>
              <a:rPr lang="zh-CN" altLang="en-US" sz="1400" b="1" dirty="0"/>
              <a:t>消息发送的一致</a:t>
            </a:r>
            <a:r>
              <a:rPr lang="zh-CN" altLang="en-US" sz="1400" dirty="0"/>
              <a:t>。也就是说，</a:t>
            </a:r>
            <a:r>
              <a:rPr lang="zh-CN" altLang="en-US" sz="1400" b="1" dirty="0"/>
              <a:t>如果业务操作成功，那么由这个业务操作所产生的消息一定要成功投递出去</a:t>
            </a:r>
            <a:r>
              <a:rPr lang="en-US" altLang="zh-CN" sz="1400" dirty="0"/>
              <a:t>(</a:t>
            </a:r>
            <a:r>
              <a:rPr lang="zh-CN" altLang="en-US" sz="1400" dirty="0"/>
              <a:t>一般是发送到</a:t>
            </a:r>
            <a:r>
              <a:rPr lang="en-US" altLang="zh-CN" sz="1400" dirty="0" err="1"/>
              <a:t>kafka</a:t>
            </a:r>
            <a:r>
              <a:rPr lang="zh-CN" altLang="en-US" sz="1400" dirty="0"/>
              <a:t>、</a:t>
            </a:r>
            <a:r>
              <a:rPr lang="en-US" altLang="zh-CN" sz="1400" dirty="0" err="1"/>
              <a:t>rocketmq</a:t>
            </a:r>
            <a:r>
              <a:rPr lang="zh-CN" altLang="en-US" sz="1400" dirty="0"/>
              <a:t>、</a:t>
            </a:r>
            <a:r>
              <a:rPr lang="en-US" altLang="zh-CN" sz="1400" dirty="0" err="1"/>
              <a:t>rabbitmq</a:t>
            </a:r>
            <a:r>
              <a:rPr lang="zh-CN" altLang="en-US" sz="1400" dirty="0"/>
              <a:t>等消息中间件中</a:t>
            </a:r>
            <a:r>
              <a:rPr lang="en-US" altLang="zh-CN" sz="1400" dirty="0"/>
              <a:t>)</a:t>
            </a:r>
            <a:r>
              <a:rPr lang="zh-CN" altLang="en-US" sz="1400" dirty="0"/>
              <a:t>，否则就丢消息。</a:t>
            </a:r>
            <a:endParaRPr lang="zh-CN" altLang="en-US" sz="1400" dirty="0"/>
          </a:p>
        </p:txBody>
      </p:sp>
      <p:sp>
        <p:nvSpPr>
          <p:cNvPr id="4" name="矩形 3"/>
          <p:cNvSpPr/>
          <p:nvPr/>
        </p:nvSpPr>
        <p:spPr>
          <a:xfrm>
            <a:off x="1991322" y="3944485"/>
            <a:ext cx="9868643" cy="523220"/>
          </a:xfrm>
          <a:prstGeom prst="rect">
            <a:avLst/>
          </a:prstGeom>
        </p:spPr>
        <p:txBody>
          <a:bodyPr wrap="square">
            <a:spAutoFit/>
          </a:bodyPr>
          <a:lstStyle/>
          <a:p>
            <a:r>
              <a:rPr lang="zh-CN" altLang="en-US" sz="1400" dirty="0"/>
              <a:t>普通的消息中间件和数据库事务中，是无法达到上面想要的效果，发送消息成功了，数据库操作失败的情况下，数据库操作是回滚了，但是</a:t>
            </a:r>
            <a:r>
              <a:rPr lang="en-US" altLang="zh-CN" sz="1400" dirty="0"/>
              <a:t>MQ</a:t>
            </a:r>
            <a:r>
              <a:rPr lang="zh-CN" altLang="en-US" sz="1400" dirty="0"/>
              <a:t>消息没法进行回滚。</a:t>
            </a:r>
            <a:endParaRPr lang="zh-CN" altLang="en-US" sz="1400" dirty="0"/>
          </a:p>
        </p:txBody>
      </p:sp>
      <p:pic>
        <p:nvPicPr>
          <p:cNvPr id="8" name="图片 7"/>
          <p:cNvPicPr>
            <a:picLocks noChangeAspect="1"/>
          </p:cNvPicPr>
          <p:nvPr/>
        </p:nvPicPr>
        <p:blipFill>
          <a:blip r:embed="rId1"/>
          <a:stretch>
            <a:fillRect/>
          </a:stretch>
        </p:blipFill>
        <p:spPr>
          <a:xfrm>
            <a:off x="332035" y="3896443"/>
            <a:ext cx="1478408" cy="9297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0932"/>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dirty="0">
              <a:solidFill>
                <a:srgbClr val="333333"/>
              </a:solidFill>
              <a:latin typeface="Open Sans"/>
            </a:endParaRPr>
          </a:p>
        </p:txBody>
      </p:sp>
      <p:sp>
        <p:nvSpPr>
          <p:cNvPr id="3" name="矩形 2"/>
          <p:cNvSpPr/>
          <p:nvPr/>
        </p:nvSpPr>
        <p:spPr>
          <a:xfrm>
            <a:off x="-94695" y="1126115"/>
            <a:ext cx="10730144" cy="307777"/>
          </a:xfrm>
          <a:prstGeom prst="rect">
            <a:avLst/>
          </a:prstGeom>
        </p:spPr>
        <p:txBody>
          <a:bodyPr wrap="square">
            <a:spAutoFit/>
          </a:bodyPr>
          <a:lstStyle/>
          <a:p>
            <a:r>
              <a:rPr lang="zh-CN" altLang="en-US" sz="1400" dirty="0">
                <a:solidFill>
                  <a:srgbClr val="2F353B"/>
                </a:solidFill>
                <a:latin typeface="Open Sans"/>
              </a:rPr>
              <a:t>基于</a:t>
            </a:r>
            <a:r>
              <a:rPr lang="en-US" altLang="zh-CN" sz="1400" dirty="0">
                <a:solidFill>
                  <a:srgbClr val="2F353B"/>
                </a:solidFill>
                <a:latin typeface="Open Sans"/>
              </a:rPr>
              <a:t>MQ</a:t>
            </a:r>
            <a:r>
              <a:rPr lang="zh-CN" altLang="en-US" sz="1400" dirty="0">
                <a:solidFill>
                  <a:srgbClr val="2F353B"/>
                </a:solidFill>
                <a:latin typeface="Open Sans"/>
              </a:rPr>
              <a:t>的事务消息，以下展示了</a:t>
            </a:r>
            <a:r>
              <a:rPr lang="en-US" altLang="zh-CN" sz="1400" dirty="0" err="1">
                <a:solidFill>
                  <a:srgbClr val="2F353B"/>
                </a:solidFill>
                <a:latin typeface="Open Sans"/>
              </a:rPr>
              <a:t>RocketMQ</a:t>
            </a:r>
            <a:r>
              <a:rPr lang="zh-CN" altLang="en-US" sz="1400" dirty="0">
                <a:solidFill>
                  <a:srgbClr val="2F353B"/>
                </a:solidFill>
                <a:latin typeface="Open Sans"/>
              </a:rPr>
              <a:t>的事务消息机制</a:t>
            </a:r>
            <a:endParaRPr lang="zh-CN" altLang="en-US" sz="1400" dirty="0"/>
          </a:p>
        </p:txBody>
      </p:sp>
      <p:pic>
        <p:nvPicPr>
          <p:cNvPr id="1026" name="Picture 2" descr="BE2326B0-FC19-4620-BD2E-D34A32B8A40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862" y="1529743"/>
            <a:ext cx="5612619" cy="25467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91736" y="4104313"/>
            <a:ext cx="12008528" cy="1815882"/>
          </a:xfrm>
          <a:prstGeom prst="rect">
            <a:avLst/>
          </a:prstGeom>
        </p:spPr>
        <p:txBody>
          <a:bodyPr wrap="square">
            <a:spAutoFit/>
          </a:bodyPr>
          <a:lstStyle/>
          <a:p>
            <a:r>
              <a:rPr lang="zh-CN" altLang="en-US" sz="1400" dirty="0">
                <a:solidFill>
                  <a:srgbClr val="2F353B"/>
                </a:solidFill>
                <a:latin typeface="Open Sans"/>
              </a:rPr>
              <a:t>事务消息的逻辑，由发送端 </a:t>
            </a:r>
            <a:r>
              <a:rPr lang="en-US" altLang="zh-CN" sz="1400" dirty="0">
                <a:solidFill>
                  <a:srgbClr val="2F353B"/>
                </a:solidFill>
                <a:latin typeface="Open Sans"/>
              </a:rPr>
              <a:t>Producer</a:t>
            </a:r>
            <a:r>
              <a:rPr lang="zh-CN" altLang="en-US" sz="1400" dirty="0">
                <a:solidFill>
                  <a:srgbClr val="2F353B"/>
                </a:solidFill>
                <a:latin typeface="Open Sans"/>
              </a:rPr>
              <a:t>进行保证</a:t>
            </a:r>
            <a:r>
              <a:rPr lang="en-US" altLang="zh-CN" sz="1400" dirty="0">
                <a:solidFill>
                  <a:srgbClr val="2F353B"/>
                </a:solidFill>
                <a:latin typeface="Open Sans"/>
              </a:rPr>
              <a:t>(</a:t>
            </a:r>
            <a:r>
              <a:rPr lang="zh-CN" altLang="en-US" sz="1400" dirty="0">
                <a:solidFill>
                  <a:srgbClr val="2F353B"/>
                </a:solidFill>
                <a:latin typeface="Open Sans"/>
              </a:rPr>
              <a:t>消费端无需考虑</a:t>
            </a:r>
            <a:r>
              <a:rPr lang="en-US" altLang="zh-CN" sz="1400" dirty="0">
                <a:solidFill>
                  <a:srgbClr val="2F353B"/>
                </a:solidFill>
                <a:latin typeface="Open Sans"/>
              </a:rPr>
              <a:t>)</a:t>
            </a:r>
            <a:endParaRPr lang="en-US" altLang="zh-CN" sz="1400" dirty="0">
              <a:solidFill>
                <a:srgbClr val="2F353B"/>
              </a:solidFill>
              <a:latin typeface="Open Sans"/>
            </a:endParaRPr>
          </a:p>
          <a:p>
            <a:r>
              <a:rPr lang="en-US" altLang="zh-CN" sz="1400" dirty="0">
                <a:solidFill>
                  <a:srgbClr val="2F353B"/>
                </a:solidFill>
                <a:latin typeface="Open Sans"/>
              </a:rPr>
              <a:t>    </a:t>
            </a:r>
            <a:r>
              <a:rPr lang="zh-CN" altLang="en-US" sz="1400" dirty="0">
                <a:solidFill>
                  <a:srgbClr val="2F353B"/>
                </a:solidFill>
                <a:latin typeface="Open Sans"/>
              </a:rPr>
              <a:t>首先，发送一个事务消息，这个时候，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a:t>
            </a:r>
            <a:r>
              <a:rPr lang="en-US" altLang="zh-CN" sz="1400" dirty="0">
                <a:solidFill>
                  <a:srgbClr val="2F353B"/>
                </a:solidFill>
                <a:latin typeface="Open Sans"/>
              </a:rPr>
              <a:t>Prepared</a:t>
            </a:r>
            <a:r>
              <a:rPr lang="zh-CN" altLang="en-US" sz="1400" dirty="0">
                <a:solidFill>
                  <a:srgbClr val="2F353B"/>
                </a:solidFill>
                <a:latin typeface="Open Sans"/>
              </a:rPr>
              <a:t>，注意此时这条消息消费者是无法消费到的。</a:t>
            </a:r>
            <a:endParaRPr lang="zh-CN" altLang="en-US" sz="1400" dirty="0">
              <a:solidFill>
                <a:srgbClr val="2F353B"/>
              </a:solidFill>
              <a:latin typeface="Open Sans"/>
            </a:endParaRPr>
          </a:p>
          <a:p>
            <a:r>
              <a:rPr lang="zh-CN" altLang="en-US" sz="1400" dirty="0">
                <a:solidFill>
                  <a:srgbClr val="2F353B"/>
                </a:solidFill>
                <a:latin typeface="Open Sans"/>
              </a:rPr>
              <a:t>    接着，执行业务代码逻辑，可能是一个本地数据库事务操作</a:t>
            </a:r>
            <a:br>
              <a:rPr lang="zh-CN" altLang="en-US" sz="1400" dirty="0">
                <a:solidFill>
                  <a:srgbClr val="2F353B"/>
                </a:solidFill>
                <a:latin typeface="Open Sans"/>
              </a:rPr>
            </a:br>
            <a:endParaRPr lang="zh-CN" altLang="en-US" sz="1400" dirty="0">
              <a:solidFill>
                <a:srgbClr val="2F353B"/>
              </a:solidFill>
              <a:latin typeface="Open Sans"/>
            </a:endParaRPr>
          </a:p>
          <a:p>
            <a:r>
              <a:rPr lang="zh-CN" altLang="en-US" sz="1400" dirty="0">
                <a:solidFill>
                  <a:srgbClr val="2F353B"/>
                </a:solidFill>
                <a:latin typeface="Open Sans"/>
              </a:rPr>
              <a:t>    最后，确认发送消息，这个时候，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将消息状态标记为可消费，这个时候消费者，才能真正的保证消费到这条数据。</a:t>
            </a:r>
            <a:endParaRPr lang="zh-CN" altLang="en-US" sz="1400" dirty="0">
              <a:solidFill>
                <a:srgbClr val="2F353B"/>
              </a:solidFill>
              <a:latin typeface="Open Sans"/>
            </a:endParaRPr>
          </a:p>
          <a:p>
            <a:r>
              <a:rPr lang="zh-CN" altLang="en-US" sz="1400" dirty="0">
                <a:solidFill>
                  <a:srgbClr val="2F353B"/>
                </a:solidFill>
                <a:latin typeface="Open Sans"/>
              </a:rPr>
              <a:t>    如果确认消息发送失败了怎么办？</a:t>
            </a:r>
            <a:r>
              <a:rPr lang="en-US" altLang="zh-CN" sz="1400" dirty="0" err="1">
                <a:solidFill>
                  <a:srgbClr val="2F353B"/>
                </a:solidFill>
                <a:latin typeface="Open Sans"/>
              </a:rPr>
              <a:t>RocketMQ</a:t>
            </a:r>
            <a:r>
              <a:rPr lang="zh-CN" altLang="en-US" sz="1400" dirty="0">
                <a:solidFill>
                  <a:srgbClr val="2F353B"/>
                </a:solidFill>
                <a:latin typeface="Open Sans"/>
              </a:rPr>
              <a:t>会定期扫描消息集群中的事务消息，如果发现了</a:t>
            </a:r>
            <a:r>
              <a:rPr lang="en-US" altLang="zh-CN" sz="1400" dirty="0">
                <a:solidFill>
                  <a:srgbClr val="2F353B"/>
                </a:solidFill>
                <a:latin typeface="Open Sans"/>
              </a:rPr>
              <a:t>Prepared</a:t>
            </a:r>
            <a:r>
              <a:rPr lang="zh-CN" altLang="en-US" sz="1400" dirty="0">
                <a:solidFill>
                  <a:srgbClr val="2F353B"/>
                </a:solidFill>
                <a:latin typeface="Open Sans"/>
              </a:rPr>
              <a:t>消息，它会向消息发送端</a:t>
            </a:r>
            <a:r>
              <a:rPr lang="en-US" altLang="zh-CN" sz="1400" dirty="0">
                <a:solidFill>
                  <a:srgbClr val="2F353B"/>
                </a:solidFill>
                <a:latin typeface="Open Sans"/>
              </a:rPr>
              <a:t>(</a:t>
            </a:r>
            <a:r>
              <a:rPr lang="zh-CN" altLang="en-US" sz="1400" dirty="0">
                <a:solidFill>
                  <a:srgbClr val="2F353B"/>
                </a:solidFill>
                <a:latin typeface="Open Sans"/>
              </a:rPr>
              <a:t>生产者</a:t>
            </a:r>
            <a:r>
              <a:rPr lang="en-US" altLang="zh-CN" sz="1400" dirty="0">
                <a:solidFill>
                  <a:srgbClr val="2F353B"/>
                </a:solidFill>
                <a:latin typeface="Open Sans"/>
              </a:rPr>
              <a:t>)</a:t>
            </a:r>
            <a:r>
              <a:rPr lang="zh-CN" altLang="en-US" sz="1400" dirty="0">
                <a:solidFill>
                  <a:srgbClr val="2F353B"/>
                </a:solidFill>
                <a:latin typeface="Open Sans"/>
              </a:rPr>
              <a:t>确认。</a:t>
            </a:r>
            <a:endParaRPr lang="en-US" altLang="zh-CN" sz="1400" dirty="0">
              <a:solidFill>
                <a:srgbClr val="2F353B"/>
              </a:solidFill>
              <a:latin typeface="Open Sans"/>
            </a:endParaRPr>
          </a:p>
          <a:p>
            <a:r>
              <a:rPr lang="zh-CN" altLang="en-US" sz="1400" dirty="0">
                <a:solidFill>
                  <a:srgbClr val="2F353B"/>
                </a:solidFill>
                <a:latin typeface="Open Sans"/>
              </a:rPr>
              <a:t>    </a:t>
            </a:r>
            <a:r>
              <a:rPr lang="en-US" altLang="zh-CN" sz="1400" dirty="0" err="1">
                <a:solidFill>
                  <a:srgbClr val="2F353B"/>
                </a:solidFill>
                <a:latin typeface="Open Sans"/>
              </a:rPr>
              <a:t>RocketMQ</a:t>
            </a:r>
            <a:r>
              <a:rPr lang="zh-CN" altLang="en-US" sz="1400" dirty="0">
                <a:solidFill>
                  <a:srgbClr val="2F353B"/>
                </a:solidFill>
                <a:latin typeface="Open Sans"/>
              </a:rPr>
              <a:t>会根据发送端设置的策略来决定是回滚还是继续发送确认消息。这样就保证了消息发送与本地事务同时成功或同时失败。</a:t>
            </a:r>
            <a:endParaRPr lang="zh-CN" altLang="en-US" sz="1400" dirty="0">
              <a:solidFill>
                <a:srgbClr val="2F353B"/>
              </a:solidFill>
              <a:latin typeface="Open Sans"/>
            </a:endParaRPr>
          </a:p>
          <a:p>
            <a:r>
              <a:rPr lang="zh-CN" altLang="en-US" sz="1400" dirty="0">
                <a:solidFill>
                  <a:srgbClr val="2F353B"/>
                </a:solidFill>
                <a:latin typeface="Open Sans"/>
              </a:rPr>
              <a:t>    如果消费失败怎么办？阿里提供给我们的解决方法是：人工解决。</a:t>
            </a:r>
            <a:endParaRPr lang="zh-CN" altLang="en-US" sz="1400" b="0" i="0" dirty="0">
              <a:solidFill>
                <a:srgbClr val="2F353B"/>
              </a:solidFill>
              <a:effectLst/>
              <a:latin typeface="Open Sans"/>
            </a:endParaRPr>
          </a:p>
        </p:txBody>
      </p:sp>
      <p:sp>
        <p:nvSpPr>
          <p:cNvPr id="5" name="矩形 4"/>
          <p:cNvSpPr/>
          <p:nvPr/>
        </p:nvSpPr>
        <p:spPr>
          <a:xfrm>
            <a:off x="0" y="5955891"/>
            <a:ext cx="3595856" cy="307777"/>
          </a:xfrm>
          <a:prstGeom prst="rect">
            <a:avLst/>
          </a:prstGeom>
        </p:spPr>
        <p:txBody>
          <a:bodyPr wrap="none">
            <a:spAutoFit/>
          </a:bodyPr>
          <a:lstStyle/>
          <a:p>
            <a:r>
              <a:rPr lang="zh-CN" altLang="en-US" sz="1400" b="1" dirty="0">
                <a:solidFill>
                  <a:srgbClr val="FF0000"/>
                </a:solidFill>
                <a:latin typeface="-apple-system"/>
              </a:rPr>
              <a:t>下游系统消费失败为什么不回滚这个事务</a:t>
            </a:r>
            <a:r>
              <a:rPr lang="zh-CN" altLang="en-US" sz="1400" b="1" dirty="0">
                <a:solidFill>
                  <a:srgbClr val="1F4E79"/>
                </a:solidFill>
                <a:latin typeface="-apple-system"/>
              </a:rPr>
              <a:t>？</a:t>
            </a:r>
            <a:endParaRPr lang="zh-CN" altLang="en-US" sz="1400" dirty="0"/>
          </a:p>
        </p:txBody>
      </p:sp>
      <p:sp>
        <p:nvSpPr>
          <p:cNvPr id="6" name="矩形 5"/>
          <p:cNvSpPr/>
          <p:nvPr/>
        </p:nvSpPr>
        <p:spPr>
          <a:xfrm>
            <a:off x="91736" y="6263668"/>
            <a:ext cx="12100264" cy="523220"/>
          </a:xfrm>
          <a:prstGeom prst="rect">
            <a:avLst/>
          </a:prstGeom>
        </p:spPr>
        <p:txBody>
          <a:bodyPr wrap="square">
            <a:spAutoFit/>
          </a:bodyPr>
          <a:lstStyle/>
          <a:p>
            <a:r>
              <a:rPr lang="zh-CN" altLang="en-US" sz="1400" dirty="0"/>
              <a:t>从成本和性能考虑吧， 如果消费失败回滚，上游系统需要开发回滚接口。降低系统并发度，增加系统复杂度。从业务上补偿处理后可以保证最终一致性。</a:t>
            </a:r>
            <a:r>
              <a:rPr lang="en-US" altLang="zh-CN" sz="1400" dirty="0"/>
              <a:t>(</a:t>
            </a:r>
            <a:r>
              <a:rPr lang="zh-CN" altLang="en-US" sz="1400" dirty="0"/>
              <a:t>例如： 支付宝转账给余额宝</a:t>
            </a:r>
            <a:r>
              <a:rPr lang="en-US" altLang="zh-CN" sz="1400" dirty="0"/>
              <a:t>)</a:t>
            </a:r>
            <a:endParaRPr lang="zh-CN" altLang="en-US" sz="1400" dirty="0"/>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0</TotalTime>
  <Words>10559</Words>
  <Application>WPS 演示</Application>
  <PresentationFormat>宽屏</PresentationFormat>
  <Paragraphs>297</Paragraphs>
  <Slides>24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Calibri</vt:lpstr>
      <vt:lpstr>Calibri Light</vt:lpstr>
      <vt:lpstr>微软雅黑</vt:lpstr>
      <vt:lpstr>Verdana</vt:lpstr>
      <vt:lpstr>-apple-system</vt:lpstr>
      <vt:lpstr>Open Sans</vt:lpstr>
      <vt:lpstr>Arial Unicode MS</vt:lpstr>
      <vt:lpstr>等线</vt:lpstr>
      <vt:lpstr>黑体</vt:lpstr>
      <vt:lpstr>Segoe Print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359</cp:revision>
  <dcterms:created xsi:type="dcterms:W3CDTF">2015-05-05T08:02:00Z</dcterms:created>
  <dcterms:modified xsi:type="dcterms:W3CDTF">2018-10-27T04:05:28Z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