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sldIdLst>
    <p:sldId id="257" r:id="rId2"/>
    <p:sldId id="281" r:id="rId3"/>
    <p:sldId id="293" r:id="rId4"/>
    <p:sldId id="285" r:id="rId5"/>
    <p:sldId id="286" r:id="rId6"/>
    <p:sldId id="287" r:id="rId7"/>
    <p:sldId id="288" r:id="rId8"/>
    <p:sldId id="289" r:id="rId9"/>
    <p:sldId id="290" r:id="rId10"/>
    <p:sldId id="294" r:id="rId11"/>
    <p:sldId id="296" r:id="rId12"/>
    <p:sldId id="292" r:id="rId13"/>
    <p:sldId id="272" r:id="rId14"/>
    <p:sldId id="284" r:id="rId15"/>
    <p:sldId id="274" r:id="rId16"/>
    <p:sldId id="291" r:id="rId17"/>
    <p:sldId id="275" r:id="rId18"/>
    <p:sldId id="276" r:id="rId19"/>
    <p:sldId id="277" r:id="rId20"/>
    <p:sldId id="278" r:id="rId21"/>
    <p:sldId id="297" r:id="rId22"/>
    <p:sldId id="298" r:id="rId23"/>
    <p:sldId id="269"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1F4E79"/>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23</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2018/10/25</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二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a:extLst>
              <a:ext uri="{FF2B5EF4-FFF2-40B4-BE49-F238E27FC236}">
                <a16:creationId xmlns:a16="http://schemas.microsoft.com/office/drawing/2014/main" id="{1935D975-5190-4F1C-95BB-C713072ADF09}"/>
              </a:ext>
            </a:extLst>
          </p:cNvPr>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extLst>
      <p:ext uri="{BB962C8B-B14F-4D97-AF65-F5344CB8AC3E}">
        <p14:creationId xmlns:p14="http://schemas.microsoft.com/office/powerpoint/2010/main" val="216093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8015D0-7F4E-44C2-814C-55B32CCCEF87}"/>
              </a:ext>
            </a:extLst>
          </p:cNvPr>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a:extLst>
              <a:ext uri="{FF2B5EF4-FFF2-40B4-BE49-F238E27FC236}">
                <a16:creationId xmlns:a16="http://schemas.microsoft.com/office/drawing/2014/main" id="{658AF382-BC18-4840-9202-130CF0C2CF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3FB5FFE-A948-49E2-A136-3EDF157C88A5}"/>
              </a:ext>
            </a:extLst>
          </p:cNvPr>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、短信平台调用外部短信发送供应商的接口，发送短信。外部供应商的接口也是异步将短信发送到用户手机上，因此这个接口调用后，立即返回，进入第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、供应商异步通知短信平台短信发送结果。而通知可能失败，因此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次，如果都失败了的话，那么短信平台将不知道短信到底有没有成功发送。因此短信发送供应商需要提供一个查询接口，以方便短信平台驱动的去查询，进行定期校对。</a:t>
            </a:r>
          </a:p>
          <a:p>
            <a:br>
              <a:rPr lang="zh-CN" altLang="en-US" dirty="0"/>
            </a:br>
            <a:endParaRPr lang="zh-CN" altLang="en-US" dirty="0"/>
          </a:p>
        </p:txBody>
      </p:sp>
    </p:spTree>
    <p:extLst>
      <p:ext uri="{BB962C8B-B14F-4D97-AF65-F5344CB8AC3E}">
        <p14:creationId xmlns:p14="http://schemas.microsoft.com/office/powerpoint/2010/main" val="136043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5693866" cy="497444"/>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zh-CN" altLang="en-US" b="1" dirty="0"/>
              <a:t>两阶段型补偿型</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31307" y="1285937"/>
            <a:ext cx="1316386"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p>
        </p:txBody>
      </p:sp>
      <p:sp>
        <p:nvSpPr>
          <p:cNvPr id="4" name="矩形 3">
            <a:extLst>
              <a:ext uri="{FF2B5EF4-FFF2-40B4-BE49-F238E27FC236}">
                <a16:creationId xmlns:a16="http://schemas.microsoft.com/office/drawing/2014/main" id="{8E537E98-F35A-4A3C-B2CD-62910E08245E}"/>
              </a:ext>
            </a:extLst>
          </p:cNvPr>
          <p:cNvSpPr/>
          <p:nvPr/>
        </p:nvSpPr>
        <p:spPr>
          <a:xfrm>
            <a:off x="98660" y="2497096"/>
            <a:ext cx="12093340" cy="461665"/>
          </a:xfrm>
          <a:prstGeom prst="rect">
            <a:avLst/>
          </a:prstGeom>
        </p:spPr>
        <p:txBody>
          <a:bodyPr wrap="square">
            <a:spAutoFit/>
          </a:bodyPr>
          <a:lstStyle/>
          <a:p>
            <a:r>
              <a:rPr lang="en-US" altLang="zh-CN" sz="1200" dirty="0"/>
              <a:t>XA </a:t>
            </a:r>
            <a:r>
              <a:rPr lang="zh-CN" altLang="en-US" sz="1200" dirty="0"/>
              <a:t>就是 </a:t>
            </a:r>
            <a:r>
              <a:rPr lang="en-US" altLang="zh-CN" sz="1200" dirty="0"/>
              <a:t>X/Open DTP </a:t>
            </a:r>
            <a:r>
              <a:rPr lang="zh-CN" altLang="en-US" sz="1200" dirty="0"/>
              <a:t>定义的</a:t>
            </a:r>
            <a:r>
              <a:rPr lang="zh-CN" altLang="en-US" sz="1200" b="1" dirty="0"/>
              <a:t>交易中间件</a:t>
            </a:r>
            <a:r>
              <a:rPr lang="zh-CN" altLang="en-US" sz="1200" dirty="0"/>
              <a:t>与数据库之间的接口规范（即接口函数），交易中间件用它来通知数据库事务的开始、结束以及提交、回滚等。 </a:t>
            </a:r>
            <a:r>
              <a:rPr lang="en-US" altLang="zh-CN" sz="1200" dirty="0"/>
              <a:t>XA </a:t>
            </a:r>
            <a:r>
              <a:rPr lang="zh-CN" altLang="en-US" sz="12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a:off x="421654" y="3111857"/>
            <a:ext cx="11474424" cy="9363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778971"/>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21654" y="3215221"/>
            <a:ext cx="11572077" cy="707886"/>
          </a:xfrm>
          <a:prstGeom prst="rect">
            <a:avLst/>
          </a:prstGeom>
        </p:spPr>
        <p:txBody>
          <a:bodyPr wrap="square">
            <a:spAutoFit/>
          </a:bodyPr>
          <a:lstStyle/>
          <a:p>
            <a:r>
              <a:rPr lang="zh-CN" altLang="en-US" sz="1000" dirty="0"/>
              <a:t>交易中间件也是基于消息的传输，也可支持同步和异步方式，属于一种较专用的中间件。是用来做联机事务处理平台软件</a:t>
            </a:r>
          </a:p>
          <a:p>
            <a:endParaRPr lang="zh-CN" altLang="en-US" sz="1000" dirty="0"/>
          </a:p>
          <a:p>
            <a:r>
              <a:rPr lang="zh-CN" altLang="en-US" sz="1000" dirty="0"/>
              <a:t>它是专门针对联机交易处理系统而设计的，联机交易处理系统需要处理大量并发进程，涉及到操作系统、文件系统、编程语言、数据通信、数据库系统、系统管理和应用软件，是一个相当艰巨的任务，但是可以通过采用一个交易中间件来简化</a:t>
            </a:r>
          </a:p>
        </p:txBody>
      </p:sp>
      <p:sp>
        <p:nvSpPr>
          <p:cNvPr id="9" name="矩形 8">
            <a:extLst>
              <a:ext uri="{FF2B5EF4-FFF2-40B4-BE49-F238E27FC236}">
                <a16:creationId xmlns:a16="http://schemas.microsoft.com/office/drawing/2014/main" id="{56A79651-7928-4A5F-B674-FA8008E46A29}"/>
              </a:ext>
            </a:extLst>
          </p:cNvPr>
          <p:cNvSpPr/>
          <p:nvPr/>
        </p:nvSpPr>
        <p:spPr>
          <a:xfrm>
            <a:off x="111692" y="4284963"/>
            <a:ext cx="11784386"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a:t>
            </a:r>
          </a:p>
        </p:txBody>
      </p:sp>
    </p:spTree>
    <p:extLst>
      <p:ext uri="{BB962C8B-B14F-4D97-AF65-F5344CB8AC3E}">
        <p14:creationId xmlns:p14="http://schemas.microsoft.com/office/powerpoint/2010/main" val="118995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3616" y="786900"/>
            <a:ext cx="5729127" cy="1077218"/>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就是根据这一思想衍生出来的。可以说二阶段提交其实就是实现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6" name="矩形 5">
            <a:extLst>
              <a:ext uri="{FF2B5EF4-FFF2-40B4-BE49-F238E27FC236}">
                <a16:creationId xmlns:a16="http://schemas.microsoft.com/office/drawing/2014/main" id="{1EA5647F-5993-4CA4-A43F-851D0B831924}"/>
              </a:ext>
            </a:extLst>
          </p:cNvPr>
          <p:cNvSpPr/>
          <p:nvPr/>
        </p:nvSpPr>
        <p:spPr>
          <a:xfrm>
            <a:off x="363983" y="6134872"/>
            <a:ext cx="11665260" cy="400110"/>
          </a:xfrm>
          <a:prstGeom prst="rect">
            <a:avLst/>
          </a:prstGeom>
        </p:spPr>
        <p:txBody>
          <a:bodyPr wrap="square">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A</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消息是通知支付宝数据库相应账目扣款</a:t>
            </a:r>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万，</a:t>
            </a:r>
            <a:r>
              <a:rPr lang="en-US" altLang="zh-CN" sz="1000" dirty="0">
                <a:solidFill>
                  <a:srgbClr val="000000"/>
                </a:solidFill>
                <a:latin typeface="Verdana" panose="020B0604030504040204" pitchFamily="34" charset="0"/>
              </a:rPr>
              <a:t>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B</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消息是通知余额宝数据库相应账目增加</a:t>
            </a:r>
            <a:r>
              <a:rPr lang="en-US" altLang="zh-CN" sz="1000" dirty="0">
                <a:solidFill>
                  <a:srgbClr val="000000"/>
                </a:solidFill>
                <a:latin typeface="Verdana" panose="020B0604030504040204" pitchFamily="34" charset="0"/>
              </a:rPr>
              <a:t>1w</a:t>
            </a:r>
            <a:r>
              <a:rPr lang="zh-CN" altLang="en-US" sz="1000" dirty="0">
                <a:solidFill>
                  <a:srgbClr val="000000"/>
                </a:solidFill>
                <a:latin typeface="Verdana" panose="020B0604030504040204" pitchFamily="34" charset="0"/>
              </a:rPr>
              <a:t>。为什么在执行任务前需要先写本地日志，主要是为了故障后恢复用，本地日志起到现实生活中凭证 的效果，如果没有本地日志（凭证），出问题容易死无对证；</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3801365"/>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645661" y="2151726"/>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1351508"/>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5970865"/>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dirty="0">
                <a:solidFill>
                  <a:srgbClr val="3D464D"/>
                </a:solidFill>
                <a:latin typeface="-apple-system"/>
              </a:rPr>
              <a:t>第一阶段，张老师作为“协调者”，给小强和小明（参与者、节点）发微信，组织他们俩明天</a:t>
            </a:r>
            <a:r>
              <a:rPr lang="en-US" altLang="zh-CN" dirty="0">
                <a:solidFill>
                  <a:srgbClr val="3D464D"/>
                </a:solidFill>
                <a:latin typeface="-apple-system"/>
              </a:rPr>
              <a:t>8</a:t>
            </a:r>
            <a:r>
              <a:rPr lang="zh-CN" altLang="en-US"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细心的读者会发现，这个过程中可能有很多问题的。如果小强没看手机，那么张老师会一直等着答复，小明可能在家里把爬山装备都准备好了却一直等着张老师确认信息。更严重的是，如果到明天</a:t>
            </a:r>
            <a:r>
              <a:rPr lang="en-US" altLang="zh-CN" dirty="0">
                <a:solidFill>
                  <a:srgbClr val="3D464D"/>
                </a:solidFill>
                <a:latin typeface="-apple-system"/>
              </a:rPr>
              <a:t>8</a:t>
            </a:r>
            <a:r>
              <a:rPr lang="zh-CN" altLang="en-US" dirty="0">
                <a:solidFill>
                  <a:srgbClr val="3D464D"/>
                </a:solidFill>
                <a:latin typeface="-apple-system"/>
              </a:rPr>
              <a:t>点小强还没有答复，那么就算“超时”了，那小明到底去还是不去集合爬山呢？ </a:t>
            </a:r>
          </a:p>
          <a:p>
            <a:br>
              <a:rPr lang="zh-CN" altLang="en-US" dirty="0">
                <a:solidFill>
                  <a:srgbClr val="3D464D"/>
                </a:solidFill>
                <a:latin typeface="-apple-system"/>
              </a:rPr>
            </a:br>
            <a:r>
              <a:rPr lang="en-US" altLang="zh-CN" sz="1200" dirty="0"/>
              <a:t>1</a:t>
            </a:r>
            <a:r>
              <a:rPr lang="zh-CN" altLang="en-US" sz="1200" dirty="0"/>
              <a:t>、</a:t>
            </a:r>
            <a:r>
              <a:rPr lang="zh-CN" altLang="en-US" sz="1200" b="1" dirty="0"/>
              <a:t>同步阻塞问题</a:t>
            </a:r>
            <a:r>
              <a:rPr lang="zh-CN" altLang="en-US" sz="1200" dirty="0"/>
              <a:t>。</a:t>
            </a:r>
            <a:r>
              <a:rPr lang="zh-CN" altLang="en-US" sz="1200" i="1" dirty="0"/>
              <a:t>执行过程中，所有参与节点都是事务阻塞型的</a:t>
            </a:r>
            <a:r>
              <a:rPr lang="zh-CN" altLang="en-US" sz="1200" dirty="0"/>
              <a:t>。</a:t>
            </a:r>
            <a:r>
              <a:rPr lang="zh-CN" altLang="en-US" sz="1200" i="1" dirty="0"/>
              <a:t>当参与者占有公共资源时</a:t>
            </a:r>
            <a:r>
              <a:rPr lang="zh-CN" altLang="en-US" sz="1200" dirty="0"/>
              <a:t>，其他第三方节点访问公共资源不得不处于阻塞状态。</a:t>
            </a:r>
            <a:endParaRPr lang="en-US" altLang="zh-CN" sz="1200" dirty="0"/>
          </a:p>
          <a:p>
            <a:endParaRPr lang="zh-CN" altLang="en-US" sz="1200" dirty="0"/>
          </a:p>
          <a:p>
            <a:r>
              <a:rPr lang="en-US" altLang="zh-CN" sz="1200" dirty="0"/>
              <a:t>2</a:t>
            </a:r>
            <a:r>
              <a:rPr lang="zh-CN" altLang="en-US" sz="1200" dirty="0"/>
              <a:t>、</a:t>
            </a:r>
            <a:r>
              <a:rPr lang="zh-CN" altLang="en-US" sz="1200" b="1" dirty="0"/>
              <a:t>单点故障</a:t>
            </a:r>
            <a:r>
              <a:rPr lang="zh-CN" altLang="en-US" sz="12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200" dirty="0"/>
          </a:p>
          <a:p>
            <a:endParaRPr lang="zh-CN" altLang="en-US" sz="1200" dirty="0"/>
          </a:p>
          <a:p>
            <a:r>
              <a:rPr lang="en-US" altLang="zh-CN" sz="1200" dirty="0"/>
              <a:t>3</a:t>
            </a:r>
            <a:r>
              <a:rPr lang="zh-CN" altLang="en-US" sz="1200" dirty="0"/>
              <a:t>、</a:t>
            </a:r>
            <a:r>
              <a:rPr lang="zh-CN" altLang="en-US" sz="1200" b="1" dirty="0"/>
              <a:t>数据不一致</a:t>
            </a:r>
            <a:r>
              <a:rPr lang="zh-CN" altLang="en-US" sz="1200" dirty="0"/>
              <a:t>。在二阶段提交的阶段二中，当协调者向参与者发送</a:t>
            </a:r>
            <a:r>
              <a:rPr lang="en-US" altLang="zh-CN" sz="1200" dirty="0"/>
              <a:t>commit</a:t>
            </a:r>
            <a:r>
              <a:rPr lang="zh-CN" altLang="en-US" sz="1200" dirty="0"/>
              <a:t>请求之后，发生了局部网络异常或者在发送</a:t>
            </a:r>
            <a:r>
              <a:rPr lang="en-US" altLang="zh-CN" sz="1200" dirty="0"/>
              <a:t>commit</a:t>
            </a:r>
            <a:r>
              <a:rPr lang="zh-CN" altLang="en-US" sz="1200" dirty="0"/>
              <a:t>请求过程中协调者发生了故障，这回导致只有一部分参与者接受到了</a:t>
            </a:r>
            <a:r>
              <a:rPr lang="en-US" altLang="zh-CN" sz="1200" dirty="0"/>
              <a:t>commit</a:t>
            </a:r>
            <a:r>
              <a:rPr lang="zh-CN" altLang="en-US" sz="1200" dirty="0"/>
              <a:t>请求。而在这部分参与者接到</a:t>
            </a:r>
            <a:r>
              <a:rPr lang="en-US" altLang="zh-CN" sz="1200" dirty="0"/>
              <a:t>commit</a:t>
            </a:r>
            <a:r>
              <a:rPr lang="zh-CN" altLang="en-US" sz="1200" dirty="0"/>
              <a:t>请求之后就会执行</a:t>
            </a:r>
            <a:r>
              <a:rPr lang="en-US" altLang="zh-CN" sz="1200" dirty="0"/>
              <a:t>commit</a:t>
            </a:r>
            <a:r>
              <a:rPr lang="zh-CN" altLang="en-US" sz="1200" dirty="0"/>
              <a:t>操作。但是其他部分未接到</a:t>
            </a:r>
            <a:r>
              <a:rPr lang="en-US" altLang="zh-CN" sz="1200" dirty="0"/>
              <a:t>commit</a:t>
            </a:r>
            <a:r>
              <a:rPr lang="zh-CN" altLang="en-US" sz="1200" dirty="0"/>
              <a:t>请求的机器则无法执行事务提交。于是整个分布式系统便出现了数据部一致性的现象。</a:t>
            </a:r>
            <a:endParaRPr lang="en-US" altLang="zh-CN" sz="1200" dirty="0"/>
          </a:p>
          <a:p>
            <a:endParaRPr lang="zh-CN" altLang="en-US" sz="1200" dirty="0"/>
          </a:p>
          <a:p>
            <a:r>
              <a:rPr lang="en-US" altLang="zh-CN" sz="1200" dirty="0"/>
              <a:t>4</a:t>
            </a:r>
            <a:r>
              <a:rPr lang="zh-CN" altLang="en-US" sz="1200" dirty="0"/>
              <a:t>、二阶段无法解决的问题：协调者再发出</a:t>
            </a:r>
            <a:r>
              <a:rPr lang="en-US" altLang="zh-CN" sz="1200" dirty="0"/>
              <a:t>commit</a:t>
            </a:r>
            <a:r>
              <a:rPr lang="zh-CN" altLang="en-US" sz="12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三阶段提交协议在协调者和参与者中都引入超时机制，并且把两阶段提交协议的第一个阶段拆分成了两步：</a:t>
            </a:r>
            <a:r>
              <a:rPr lang="zh-CN" altLang="en-US" sz="1400" b="1" dirty="0"/>
              <a:t>询问</a:t>
            </a:r>
            <a:r>
              <a:rPr lang="zh-CN" altLang="en-US" sz="1400" dirty="0"/>
              <a:t>，然后</a:t>
            </a:r>
            <a:r>
              <a:rPr lang="zh-CN" altLang="en-US" sz="1400" b="1" dirty="0"/>
              <a:t>再锁资源</a:t>
            </a:r>
            <a:r>
              <a:rPr lang="zh-CN" altLang="en-US" sz="1400" dirty="0"/>
              <a:t>，最后</a:t>
            </a:r>
            <a:r>
              <a:rPr lang="zh-CN" altLang="en-US" sz="1400" b="1" dirty="0"/>
              <a:t>真正提交</a:t>
            </a:r>
            <a:endParaRPr lang="en-US" altLang="zh-CN" sz="1400" b="1"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也就是说，除了引入超时机制之外，</a:t>
            </a:r>
            <a:r>
              <a:rPr lang="en-US" altLang="zh-CN" sz="1400" dirty="0">
                <a:solidFill>
                  <a:srgbClr val="555555"/>
                </a:solidFill>
                <a:latin typeface="Microsoft Yahei" panose="020B0503020204020204" pitchFamily="34" charset="-122"/>
                <a:ea typeface="Microsoft Yahei" panose="020B0503020204020204" pitchFamily="34" charset="-122"/>
              </a:rPr>
              <a:t>3PC</a:t>
            </a:r>
            <a:r>
              <a:rPr lang="zh-CN" altLang="en-US" sz="1400" dirty="0">
                <a:solidFill>
                  <a:srgbClr val="555555"/>
                </a:solidFill>
                <a:latin typeface="Microsoft Yahei" panose="020B0503020204020204" pitchFamily="34" charset="-122"/>
                <a:ea typeface="Microsoft Yahei" panose="020B0503020204020204" pitchFamily="34" charset="-122"/>
              </a:rPr>
              <a:t>把</a:t>
            </a:r>
            <a:r>
              <a:rPr lang="en-US" altLang="zh-CN" sz="1400" dirty="0">
                <a:solidFill>
                  <a:srgbClr val="555555"/>
                </a:solidFill>
                <a:latin typeface="Microsoft Yahei" panose="020B0503020204020204" pitchFamily="34" charset="-122"/>
                <a:ea typeface="Microsoft Yahei" panose="020B0503020204020204" pitchFamily="34" charset="-122"/>
              </a:rPr>
              <a:t>2PC</a:t>
            </a:r>
            <a:r>
              <a:rPr lang="zh-CN" altLang="en-US" sz="1400" dirty="0">
                <a:solidFill>
                  <a:srgbClr val="555555"/>
                </a:solidFill>
                <a:latin typeface="Microsoft Yahei" panose="020B0503020204020204" pitchFamily="34" charset="-122"/>
                <a:ea typeface="Microsoft Yahei" panose="020B0503020204020204" pitchFamily="34" charset="-122"/>
              </a:rPr>
              <a:t>的准备阶段再次一分为二，这样三阶段提交就有</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zh-CN" altLang="en-US" sz="1400" dirty="0">
                <a:solidFill>
                  <a:srgbClr val="555555"/>
                </a:solidFill>
                <a:latin typeface="Microsoft Yahei" panose="020B0503020204020204" pitchFamily="34" charset="-122"/>
                <a:ea typeface="Microsoft Yahei" panose="020B0503020204020204" pitchFamily="34" charset="-122"/>
              </a:rPr>
              <a:t>三个阶段</a:t>
            </a:r>
          </a:p>
        </p:txBody>
      </p:sp>
      <p:pic>
        <p:nvPicPr>
          <p:cNvPr id="16" name="图片 15">
            <a:extLst>
              <a:ext uri="{FF2B5EF4-FFF2-40B4-BE49-F238E27FC236}">
                <a16:creationId xmlns:a16="http://schemas.microsoft.com/office/drawing/2014/main" id="{3D54AE2E-36C9-428F-9482-3539F4AFC751}"/>
              </a:ext>
            </a:extLst>
          </p:cNvPr>
          <p:cNvPicPr>
            <a:picLocks noChangeAspect="1"/>
          </p:cNvPicPr>
          <p:nvPr/>
        </p:nvPicPr>
        <p:blipFill>
          <a:blip r:embed="rId4"/>
          <a:stretch>
            <a:fillRect/>
          </a:stretch>
        </p:blipFill>
        <p:spPr>
          <a:xfrm>
            <a:off x="365299" y="5405656"/>
            <a:ext cx="8344623" cy="1028789"/>
          </a:xfrm>
          <a:prstGeom prst="rect">
            <a:avLst/>
          </a:prstGeom>
        </p:spPr>
      </p:pic>
      <p:sp>
        <p:nvSpPr>
          <p:cNvPr id="18" name="矩形 17">
            <a:extLst>
              <a:ext uri="{FF2B5EF4-FFF2-40B4-BE49-F238E27FC236}">
                <a16:creationId xmlns:a16="http://schemas.microsoft.com/office/drawing/2014/main" id="{21295ADF-9038-41E1-AC38-C3B2FFC0A66A}"/>
              </a:ext>
            </a:extLst>
          </p:cNvPr>
          <p:cNvSpPr/>
          <p:nvPr/>
        </p:nvSpPr>
        <p:spPr>
          <a:xfrm>
            <a:off x="8808914" y="3130039"/>
            <a:ext cx="2877711"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532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的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569660"/>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。所以从理论上讲，两台机器理论上无法达到一致的状态。</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0C56BD-87CE-47B1-B421-063ED561CB9C}"/>
              </a:ext>
            </a:extLst>
          </p:cNvPr>
          <p:cNvSpPr/>
          <p:nvPr/>
        </p:nvSpPr>
        <p:spPr>
          <a:xfrm>
            <a:off x="104136" y="740831"/>
            <a:ext cx="198746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a:t>
            </a:r>
            <a:endParaRPr lang="zh-CN" altLang="en-US" dirty="0"/>
          </a:p>
        </p:txBody>
      </p:sp>
      <p:sp>
        <p:nvSpPr>
          <p:cNvPr id="3" name="矩形 2">
            <a:extLst>
              <a:ext uri="{FF2B5EF4-FFF2-40B4-BE49-F238E27FC236}">
                <a16:creationId xmlns:a16="http://schemas.microsoft.com/office/drawing/2014/main" id="{E33289F8-297F-440A-94D6-FAF7CF628A8C}"/>
              </a:ext>
            </a:extLst>
          </p:cNvPr>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上取消服务提供者上一个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a:extLst>
              <a:ext uri="{FF2B5EF4-FFF2-40B4-BE49-F238E27FC236}">
                <a16:creationId xmlns:a16="http://schemas.microsoft.com/office/drawing/2014/main" id="{0DD24EBD-5C1F-45A6-8967-00A2069C4785}"/>
              </a:ext>
            </a:extLst>
          </p:cNvPr>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a:extLst>
              <a:ext uri="{FF2B5EF4-FFF2-40B4-BE49-F238E27FC236}">
                <a16:creationId xmlns:a16="http://schemas.microsoft.com/office/drawing/2014/main" id="{E3A23DC2-62D0-45F8-A43B-308A8F661BE5}"/>
              </a:ext>
            </a:extLst>
          </p:cNvPr>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a:extLst>
              <a:ext uri="{FF2B5EF4-FFF2-40B4-BE49-F238E27FC236}">
                <a16:creationId xmlns:a16="http://schemas.microsoft.com/office/drawing/2014/main" id="{2C616776-B7FE-4C78-B2EB-DCFA5B709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939606-D5DE-4AF2-AB6C-A198B710D352}"/>
              </a:ext>
            </a:extLst>
          </p:cNvPr>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a:extLst>
              <a:ext uri="{FF2B5EF4-FFF2-40B4-BE49-F238E27FC236}">
                <a16:creationId xmlns:a16="http://schemas.microsoft.com/office/drawing/2014/main" id="{1DC645BA-6752-436A-A88C-31D55ED5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14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4A1B9F-B81A-4B38-8B0B-B20D351C38A1}"/>
              </a:ext>
            </a:extLst>
          </p:cNvPr>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a:extLst>
              <a:ext uri="{FF2B5EF4-FFF2-40B4-BE49-F238E27FC236}">
                <a16:creationId xmlns:a16="http://schemas.microsoft.com/office/drawing/2014/main" id="{7DE12DD6-3944-4E5C-9D30-11AE280E7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308E200-6285-48B7-9DE4-81CD2383D2C7}"/>
              </a:ext>
            </a:extLst>
          </p:cNvPr>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a:extLst>
              <a:ext uri="{FF2B5EF4-FFF2-40B4-BE49-F238E27FC236}">
                <a16:creationId xmlns:a16="http://schemas.microsoft.com/office/drawing/2014/main" id="{7882B279-3659-4975-9B0D-CE7542FC130C}"/>
              </a:ext>
            </a:extLst>
          </p:cNvPr>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准隔离性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extLst>
      <p:ext uri="{BB962C8B-B14F-4D97-AF65-F5344CB8AC3E}">
        <p14:creationId xmlns:p14="http://schemas.microsoft.com/office/powerpoint/2010/main" val="403442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3416320"/>
          </a:xfrm>
          <a:prstGeom prst="rect">
            <a:avLst/>
          </a:prstGeom>
        </p:spPr>
        <p:txBody>
          <a:bodyPr wrap="square">
            <a:spAutoFit/>
          </a:bodyPr>
          <a:lstStyle/>
          <a:p>
            <a:r>
              <a:rPr lang="zh-CN" altLang="en-US" dirty="0">
                <a:solidFill>
                  <a:srgbClr val="4F4F4F"/>
                </a:solidFill>
                <a:latin typeface="-apple-system"/>
              </a:rPr>
              <a:t>阿里大神程立的一个关于分布式事务的文档，目前使用较多的分布式事务解决方案有几种：</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zh-CN" altLang="en-US" b="1"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zh-CN" altLang="en-US" sz="1600" b="0" i="0" dirty="0">
              <a:solidFill>
                <a:srgbClr val="4F4F4F"/>
              </a:solidFill>
              <a:effectLst/>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a:extLst>
              <a:ext uri="{FF2B5EF4-FFF2-40B4-BE49-F238E27FC236}">
                <a16:creationId xmlns:a16="http://schemas.microsoft.com/office/drawing/2014/main" id="{13366B2C-376D-416A-B022-934EDFDFCB4B}"/>
              </a:ext>
            </a:extLst>
          </p:cNvPr>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97D9BBB-B803-4161-87D3-E8C49A8B1BF1}"/>
              </a:ext>
            </a:extLst>
          </p:cNvPr>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a:extLst>
              <a:ext uri="{FF2B5EF4-FFF2-40B4-BE49-F238E27FC236}">
                <a16:creationId xmlns:a16="http://schemas.microsoft.com/office/drawing/2014/main" id="{AB9F9D87-0F4E-4540-9881-17A1D4BD55F1}"/>
              </a:ext>
            </a:extLst>
          </p:cNvPr>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提供回滚接口</a:t>
            </a:r>
            <a:r>
              <a:rPr lang="en-US" altLang="zh-CN" sz="1400" dirty="0"/>
              <a:t>)</a:t>
            </a:r>
            <a:endParaRPr lang="zh-CN" altLang="en-US" sz="1400" dirty="0"/>
          </a:p>
        </p:txBody>
      </p:sp>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210295F-2E23-4A2D-8E58-6A222461CB89}"/>
              </a:ext>
            </a:extLst>
          </p:cNvPr>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a:extLst>
              <a:ext uri="{FF2B5EF4-FFF2-40B4-BE49-F238E27FC236}">
                <a16:creationId xmlns:a16="http://schemas.microsoft.com/office/drawing/2014/main" id="{1FB2B3EF-7C80-418F-8129-0E2CA01AF7EB}"/>
              </a:ext>
            </a:extLst>
          </p:cNvPr>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a:extLst>
              <a:ext uri="{FF2B5EF4-FFF2-40B4-BE49-F238E27FC236}">
                <a16:creationId xmlns:a16="http://schemas.microsoft.com/office/drawing/2014/main" id="{86FCC17D-08D6-432C-99A4-F7A233F2AC48}"/>
              </a:ext>
            </a:extLst>
          </p:cNvPr>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pic>
        <p:nvPicPr>
          <p:cNvPr id="5" name="图片 4">
            <a:extLst>
              <a:ext uri="{FF2B5EF4-FFF2-40B4-BE49-F238E27FC236}">
                <a16:creationId xmlns:a16="http://schemas.microsoft.com/office/drawing/2014/main" id="{E217E65D-DE8F-4895-937D-C30F6C0319A8}"/>
              </a:ext>
            </a:extLst>
          </p:cNvPr>
          <p:cNvPicPr>
            <a:picLocks noChangeAspect="1"/>
          </p:cNvPicPr>
          <p:nvPr/>
        </p:nvPicPr>
        <p:blipFill>
          <a:blip r:embed="rId2"/>
          <a:stretch>
            <a:fillRect/>
          </a:stretch>
        </p:blipFill>
        <p:spPr>
          <a:xfrm>
            <a:off x="425760" y="3944485"/>
            <a:ext cx="1646063" cy="929721"/>
          </a:xfrm>
          <a:prstGeom prst="rect">
            <a:avLst/>
          </a:prstGeom>
        </p:spPr>
      </p:pic>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21457F7C-242E-42C1-8E82-43F24A9B0331}"/>
              </a:ext>
            </a:extLst>
          </p:cNvPr>
          <p:cNvSpPr/>
          <p:nvPr/>
        </p:nvSpPr>
        <p:spPr>
          <a:xfrm>
            <a:off x="187974" y="1296141"/>
            <a:ext cx="12187497" cy="3108543"/>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
        <p:nvSpPr>
          <p:cNvPr id="4" name="矩形 3">
            <a:extLst>
              <a:ext uri="{FF2B5EF4-FFF2-40B4-BE49-F238E27FC236}">
                <a16:creationId xmlns:a16="http://schemas.microsoft.com/office/drawing/2014/main" id="{0E5143EB-30CB-489F-AABC-0FA56B0D7479}"/>
              </a:ext>
            </a:extLst>
          </p:cNvPr>
          <p:cNvSpPr/>
          <p:nvPr/>
        </p:nvSpPr>
        <p:spPr>
          <a:xfrm>
            <a:off x="-4503" y="4856085"/>
            <a:ext cx="12192000" cy="954107"/>
          </a:xfrm>
          <a:prstGeom prst="rect">
            <a:avLst/>
          </a:prstGeom>
        </p:spPr>
        <p:txBody>
          <a:bodyPr wrap="square">
            <a:spAutoFit/>
          </a:bodyPr>
          <a:lstStyle/>
          <a:p>
            <a:r>
              <a:rPr lang="zh-CN" altLang="en-US" sz="1400" dirty="0">
                <a:solidFill>
                  <a:srgbClr val="2F353B"/>
                </a:solidFill>
                <a:latin typeface="Open Sans"/>
              </a:rPr>
              <a:t>最大努力通知方案主要是由两部分构成</a:t>
            </a:r>
            <a:endParaRPr lang="en-US" altLang="zh-CN" sz="1400" dirty="0">
              <a:solidFill>
                <a:srgbClr val="2F353B"/>
              </a:solidFill>
              <a:latin typeface="Open Sans"/>
            </a:endParaRPr>
          </a:p>
          <a:p>
            <a:r>
              <a:rPr lang="zh-CN" altLang="en-US" sz="1400" dirty="0">
                <a:solidFill>
                  <a:srgbClr val="2F353B"/>
                </a:solidFill>
                <a:latin typeface="Open Sans"/>
              </a:rPr>
              <a:t>   1.实时消息服务（MQ）：接收主动方发送的MQ消息。</a:t>
            </a:r>
            <a:endParaRPr lang="en-US" altLang="zh-CN" sz="1400" dirty="0">
              <a:solidFill>
                <a:srgbClr val="2F353B"/>
              </a:solidFill>
              <a:latin typeface="Open Sans"/>
            </a:endParaRPr>
          </a:p>
          <a:p>
            <a:r>
              <a:rPr lang="zh-CN" altLang="en-US" sz="1400" dirty="0">
                <a:solidFill>
                  <a:srgbClr val="2F353B"/>
                </a:solidFill>
                <a:latin typeface="Open Sans"/>
              </a:rPr>
              <a:t>   2.通知服务子系统：监听MQ消息，当收到消息后，向被动方发送通知，同时生成通知记录。如果没有接收到被动方的返回消息，就根据通知记录进行重复通知。</a:t>
            </a:r>
          </a:p>
        </p:txBody>
      </p:sp>
    </p:spTree>
    <p:extLst>
      <p:ext uri="{BB962C8B-B14F-4D97-AF65-F5344CB8AC3E}">
        <p14:creationId xmlns:p14="http://schemas.microsoft.com/office/powerpoint/2010/main" val="1087006531"/>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3463</TotalTime>
  <Words>3994</Words>
  <Application>Microsoft Office PowerPoint</Application>
  <PresentationFormat>宽屏</PresentationFormat>
  <Paragraphs>208</Paragraphs>
  <Slides>23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-apple-system</vt:lpstr>
      <vt:lpstr>Microsoft Yahei</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304</cp:revision>
  <dcterms:created xsi:type="dcterms:W3CDTF">2015-05-05T08:02:14Z</dcterms:created>
  <dcterms:modified xsi:type="dcterms:W3CDTF">2018-10-25T08:59:40Z</dcterms:modified>
</cp:coreProperties>
</file>