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notesMasters/_rels/notesMaster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media/image25.png" ContentType="image/png"/>
  <Override PartName="/ppt/media/image19.png" ContentType="image/png"/>
  <Override PartName="/ppt/media/image18.jpeg" ContentType="image/jpeg"/>
  <Override PartName="/ppt/media/image20.wmf" ContentType="image/x-wmf"/>
  <Override PartName="/ppt/media/image13.jpeg" ContentType="image/jpeg"/>
  <Override PartName="/ppt/media/image23.png" ContentType="image/png"/>
  <Override PartName="/ppt/media/image21.wmf" ContentType="image/x-wmf"/>
  <Override PartName="/ppt/media/image12.png" ContentType="image/png"/>
  <Override PartName="/ppt/media/image11.png" ContentType="image/png"/>
  <Override PartName="/ppt/media/image22.jpeg" ContentType="image/jpeg"/>
  <Override PartName="/ppt/media/image9.png" ContentType="image/png"/>
  <Override PartName="/ppt/media/image15.png" ContentType="image/png"/>
  <Override PartName="/ppt/media/image8.png" ContentType="image/png"/>
  <Override PartName="/ppt/media/image24.png" ContentType="image/pn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16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Default Extension="jpeg" ContentType="image/jpeg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sldMasterIdLst>
    <p:sldMasterId id="2147484218" r:id="rId61"/>
    <p:sldMasterId id="2147484219" r:id="rId63"/>
    <p:sldMasterId id="2147484220" r:id="rId65"/>
    <p:sldMasterId id="2147484221" r:id="rId67"/>
    <p:sldMasterId id="2147484222" r:id="rId69"/>
  </p:sldMasterIdLst>
  <p:notesMasterIdLst>
    <p:notesMasterId r:id="rId71"/>
  </p:notesMasterIdLst>
  <p:sldIdLst>
    <p:sldId id="256" r:id="rId73"/>
    <p:sldId id="257" r:id="rId74"/>
    <p:sldId id="258" r:id="rId75"/>
    <p:sldId id="264" r:id="rId76"/>
    <p:sldId id="285" r:id="rId77"/>
    <p:sldId id="259" r:id="rId78"/>
    <p:sldId id="265" r:id="rId79"/>
    <p:sldId id="271" r:id="rId80"/>
    <p:sldId id="266" r:id="rId81"/>
    <p:sldId id="267" r:id="rId82"/>
    <p:sldId id="268" r:id="rId83"/>
    <p:sldId id="269" r:id="rId84"/>
    <p:sldId id="270" r:id="rId85"/>
    <p:sldId id="272" r:id="rId86"/>
    <p:sldId id="273" r:id="rId87"/>
    <p:sldId id="274" r:id="rId88"/>
    <p:sldId id="275" r:id="rId89"/>
    <p:sldId id="276" r:id="rId90"/>
    <p:sldId id="277" r:id="rId91"/>
    <p:sldId id="278" r:id="rId92"/>
    <p:sldId id="280" r:id="rId93"/>
    <p:sldId id="279" r:id="rId94"/>
    <p:sldId id="281" r:id="rId95"/>
    <p:sldId id="283" r:id="rId96"/>
    <p:sldId id="284" r:id="rId97"/>
    <p:sldId id="262" r:id="rId98"/>
  </p:sldIdLst>
  <p:sldSz cx="9144000" cy="5143500"/>
  <p:notesSz cx="6858000" cy="9144000"/>
</p:presentation>
</file>

<file path=ppt/presProps.xml>
</file>

<file path=ppt/viewProps.xml>
</file>

<file path=ppt/_rels/presentation.xml.rels><?xml version="1.0" encoding="UTF-8"?>
<Relationships xmlns="http://schemas.openxmlformats.org/package/2006/relationships"><Relationship Id="rId61" Type="http://schemas.openxmlformats.org/officeDocument/2006/relationships/slideMaster" Target="slideMasters/slideMaster1.xml"></Relationship><Relationship Id="rId62" Type="http://schemas.openxmlformats.org/officeDocument/2006/relationships/theme" Target="theme/theme1.xml"></Relationship><Relationship Id="rId63" Type="http://schemas.openxmlformats.org/officeDocument/2006/relationships/slideMaster" Target="slideMasters/slideMaster2.xml"></Relationship><Relationship Id="rId65" Type="http://schemas.openxmlformats.org/officeDocument/2006/relationships/slideMaster" Target="slideMasters/slideMaster3.xml"></Relationship><Relationship Id="rId67" Type="http://schemas.openxmlformats.org/officeDocument/2006/relationships/slideMaster" Target="slideMasters/slideMaster4.xml"></Relationship><Relationship Id="rId69" Type="http://schemas.openxmlformats.org/officeDocument/2006/relationships/slideMaster" Target="slideMasters/slideMaster5.xml"></Relationship><Relationship Id="rId71" Type="http://schemas.openxmlformats.org/officeDocument/2006/relationships/notesMaster" Target="notesMasters/notesMaster1.xml"></Relationship><Relationship Id="rId73" Type="http://schemas.openxmlformats.org/officeDocument/2006/relationships/slide" Target="slides/slide1.xml"></Relationship><Relationship Id="rId74" Type="http://schemas.openxmlformats.org/officeDocument/2006/relationships/slide" Target="slides/slide2.xml"></Relationship><Relationship Id="rId75" Type="http://schemas.openxmlformats.org/officeDocument/2006/relationships/slide" Target="slides/slide3.xml"></Relationship><Relationship Id="rId76" Type="http://schemas.openxmlformats.org/officeDocument/2006/relationships/slide" Target="slides/slide4.xml"></Relationship><Relationship Id="rId77" Type="http://schemas.openxmlformats.org/officeDocument/2006/relationships/slide" Target="slides/slide5.xml"></Relationship><Relationship Id="rId78" Type="http://schemas.openxmlformats.org/officeDocument/2006/relationships/slide" Target="slides/slide6.xml"></Relationship><Relationship Id="rId79" Type="http://schemas.openxmlformats.org/officeDocument/2006/relationships/slide" Target="slides/slide7.xml"></Relationship><Relationship Id="rId80" Type="http://schemas.openxmlformats.org/officeDocument/2006/relationships/slide" Target="slides/slide8.xml"></Relationship><Relationship Id="rId81" Type="http://schemas.openxmlformats.org/officeDocument/2006/relationships/slide" Target="slides/slide9.xml"></Relationship><Relationship Id="rId82" Type="http://schemas.openxmlformats.org/officeDocument/2006/relationships/slide" Target="slides/slide10.xml"></Relationship><Relationship Id="rId83" Type="http://schemas.openxmlformats.org/officeDocument/2006/relationships/slide" Target="slides/slide11.xml"></Relationship><Relationship Id="rId84" Type="http://schemas.openxmlformats.org/officeDocument/2006/relationships/slide" Target="slides/slide12.xml"></Relationship><Relationship Id="rId85" Type="http://schemas.openxmlformats.org/officeDocument/2006/relationships/slide" Target="slides/slide13.xml"></Relationship><Relationship Id="rId86" Type="http://schemas.openxmlformats.org/officeDocument/2006/relationships/slide" Target="slides/slide14.xml"></Relationship><Relationship Id="rId87" Type="http://schemas.openxmlformats.org/officeDocument/2006/relationships/slide" Target="slides/slide15.xml"></Relationship><Relationship Id="rId88" Type="http://schemas.openxmlformats.org/officeDocument/2006/relationships/slide" Target="slides/slide16.xml"></Relationship><Relationship Id="rId89" Type="http://schemas.openxmlformats.org/officeDocument/2006/relationships/slide" Target="slides/slide17.xml"></Relationship><Relationship Id="rId90" Type="http://schemas.openxmlformats.org/officeDocument/2006/relationships/slide" Target="slides/slide18.xml"></Relationship><Relationship Id="rId91" Type="http://schemas.openxmlformats.org/officeDocument/2006/relationships/slide" Target="slides/slide19.xml"></Relationship><Relationship Id="rId92" Type="http://schemas.openxmlformats.org/officeDocument/2006/relationships/slide" Target="slides/slide20.xml"></Relationship><Relationship Id="rId93" Type="http://schemas.openxmlformats.org/officeDocument/2006/relationships/slide" Target="slides/slide21.xml"></Relationship><Relationship Id="rId94" Type="http://schemas.openxmlformats.org/officeDocument/2006/relationships/slide" Target="slides/slide22.xml"></Relationship><Relationship Id="rId95" Type="http://schemas.openxmlformats.org/officeDocument/2006/relationships/slide" Target="slides/slide23.xml"></Relationship><Relationship Id="rId96" Type="http://schemas.openxmlformats.org/officeDocument/2006/relationships/slide" Target="slides/slide24.xml"></Relationship><Relationship Id="rId97" Type="http://schemas.openxmlformats.org/officeDocument/2006/relationships/slide" Target="slides/slide25.xml"></Relationship><Relationship Id="rId98" Type="http://schemas.openxmlformats.org/officeDocument/2006/relationships/slide" Target="slides/slide26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E1DF19-790C-4379-B8FF-9DE230C2A59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PUSCH Format 2</a:t>
            </a:r>
            <a:r>
              <a:rPr lang="en-US" sz="2000">
                <a:latin typeface="Arial"/>
              </a:rPr>
              <a:t>用于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文本占位符 22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5765" cy="3599815"/>
          </a:xfrm>
          <a:prstGeom prst="rect"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Arial" charset="0"/>
                <a:ea typeface="Arial" charset="0"/>
              </a:rPr>
              <a:t>PUSCH Format 2用于</a:t>
            </a:r>
          </a:p>
        </p:txBody>
      </p:sp>
      <p:sp>
        <p:nvSpPr>
          <p:cNvPr id="224" name="CustomShape 223"/>
          <p:cNvSpPr>
            <a:spLocks/>
          </p:cNvSpPr>
          <p:nvPr/>
        </p:nvSpPr>
        <p:spPr>
          <a:xfrm rot="0">
            <a:off x="3884930" y="8685530"/>
            <a:ext cx="2971165" cy="45847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文本占位符 22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5765" cy="3599815"/>
          </a:xfrm>
          <a:prstGeom prst="rect"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Arial" charset="0"/>
                <a:ea typeface="Arial" charset="0"/>
              </a:rPr>
              <a:t>PUSCH Format 2用于</a:t>
            </a:r>
          </a:p>
        </p:txBody>
      </p:sp>
      <p:sp>
        <p:nvSpPr>
          <p:cNvPr id="224" name="CustomShape 223"/>
          <p:cNvSpPr>
            <a:spLocks/>
          </p:cNvSpPr>
          <p:nvPr/>
        </p:nvSpPr>
        <p:spPr>
          <a:xfrm rot="0">
            <a:off x="3884930" y="8685530"/>
            <a:ext cx="2971165" cy="45847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520" y="1203120"/>
            <a:ext cx="3738240" cy="29826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pic>
        <p:nvPicPr>
          <p:cNvPr id="1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240" cy="29826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702160" y="1203480"/>
            <a:ext cx="3738240" cy="2982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image18.jpeg"></Relationship><Relationship Id="rId2" Type="http://schemas.openxmlformats.org/officeDocument/2006/relationships/image" Target="../media/image19.pn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57894866500.jpe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412704949169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70335025724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80215081478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786405229358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294365376962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275335444464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246043550570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674395588145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669965743281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78885896827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638685929961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0197605491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144886212995.png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image" Target="../media/image22.jpeg"></Relationship><Relationship Id="rId2" Type="http://schemas.openxmlformats.org/officeDocument/2006/relationships/image" Target="../media/image23.png"></Relationship><Relationship Id="rId3" Type="http://schemas.openxmlformats.org/officeDocument/2006/relationships/slideLayout" Target="../slideLayouts/slideLayout37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5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7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7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6228331741.png"></Relationship><Relationship Id="rId4" Type="http://schemas.openxmlformats.org/officeDocument/2006/relationships/slideLayout" Target="../slideLayouts/slideLayout13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491525168467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3.xml"></Relationship><Relationship Id="rId2" Type="http://schemas.openxmlformats.org/officeDocument/2006/relationships/image" Target="../media/fImage328464776334.jpeg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bg>
      <p:bgPr>
        <a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335530" y="1273810"/>
            <a:ext cx="3596640" cy="638175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ffffff"/>
                </a:solidFill>
                <a:latin typeface="Calibri"/>
              </a:rPr>
              <a:t>MMS </a:t>
            </a:r>
            <a:r>
              <a:rPr b="1" lang="en-US" sz="3600">
                <a:solidFill>
                  <a:srgbClr val="ffffff"/>
                </a:solidFill>
                <a:latin typeface="Calibri"/>
              </a:rPr>
              <a:t>业务介绍</a:t>
            </a:r>
            <a:endParaRPr/>
          </a:p>
        </p:txBody>
      </p:sp>
      <p:pic>
        <p:nvPicPr>
          <p:cNvPr id="189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143750" y="4048125"/>
            <a:ext cx="1129030" cy="246380"/>
          </a:xfrm>
          <a:prstGeom prst="rect">
            <a:avLst/>
          </a:prstGeom>
          <a:ln>
            <a:noFill/>
          </a:ln>
        </p:spPr>
      </p:pic>
      <p:sp>
        <p:nvSpPr>
          <p:cNvPr id="190" name="Line 2"/>
          <p:cNvSpPr/>
          <p:nvPr/>
        </p:nvSpPr>
        <p:spPr>
          <a:xfrm flipH="1">
            <a:off x="8714740" y="2214245"/>
            <a:ext cx="1270" cy="2059305"/>
          </a:xfrm>
          <a:prstGeom prst="line">
            <a:avLst/>
          </a:prstGeom>
          <a:ln w="12600">
            <a:solidFill>
              <a:srgbClr val="214818"/>
            </a:solidFill>
            <a:round/>
          </a:ln>
        </p:spPr>
      </p:sp>
      <p:sp>
        <p:nvSpPr>
          <p:cNvPr id="191" name="CustomShape 3"/>
          <p:cNvSpPr/>
          <p:nvPr/>
        </p:nvSpPr>
        <p:spPr>
          <a:xfrm>
            <a:off x="5922645" y="4243070"/>
            <a:ext cx="2609850" cy="394335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000">
                <a:solidFill>
                  <a:srgbClr val="214818"/>
                </a:solidFill>
                <a:latin typeface="Calibri"/>
              </a:rPr>
              <a:t>2012 Tinno Mobile All Rights Reserved</a:t>
            </a:r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6217920" y="3271520"/>
            <a:ext cx="2241550" cy="11861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Telecom wangmingyue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2021.10.28</a:t>
            </a:r>
            <a:endParaRPr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业务流程-接收1：通知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8" name="形状 207"/>
          <p:cNvSpPr>
            <a:spLocks/>
          </p:cNvSpPr>
          <p:nvPr/>
        </p:nvSpPr>
        <p:spPr>
          <a:xfrm rot="0">
            <a:off x="328930" y="3806190"/>
            <a:ext cx="8199755" cy="10801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l" fontAlgn="auto" defTabSz="4578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M-Notification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：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Proxy-Relay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服务器发送通知到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客户端；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Relay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服务器发送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M-NotificationPDU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给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Client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，以告知其有新的多媒体消息，里面包含彩信的位置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URL，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同时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Client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会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回应状态代码。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Client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收到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M-Notification.ind PDU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后会主动回应一个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M-NotifyResp.ind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数据包，以表明已得到通知。</a:t>
            </a:r>
            <a:endParaRPr lang="ko-KR" altLang="en-US" sz="14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09" name="图片 208" descr="C:/Users/Administrator/AppData/Roaming/JisuOffice/ETemp/30040_8095856/fImage257894866500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43025" y="1316355"/>
            <a:ext cx="5175250" cy="195516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业务流程-接收2：提取 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8" name="形状 207"/>
          <p:cNvSpPr>
            <a:spLocks/>
          </p:cNvSpPr>
          <p:nvPr/>
        </p:nvSpPr>
        <p:spPr>
          <a:xfrm rot="0">
            <a:off x="328930" y="3806190"/>
            <a:ext cx="8199755" cy="10801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l" fontAlgn="auto" defTabSz="4578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M-Retrieve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：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客户端从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Proxy-Relay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服务器收取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——多媒体消息；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Client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发送给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MMS Relay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服务器以收取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的请求，该请求的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PDU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传输在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WSP/HTTP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协议之上，会以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M-Notification.ind PDU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中的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URI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为参数，向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Relay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服务器索取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内容。服务器回应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M-retrieve.conf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数据包，如果成功的话其中会包含完整的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内容，当然回应中的状态代码会指示操作是否成功。</a:t>
            </a:r>
            <a:endParaRPr lang="ko-KR" altLang="en-US" sz="14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09" name="图片 208" descr="C:/Users/Administrator/AppData/Roaming/JisuOffice/ETemp/30040_8095856/fImage412704949169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38530" y="1483360"/>
            <a:ext cx="5943600" cy="180721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业务流程-彩信回执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8" name="形状 207"/>
          <p:cNvSpPr>
            <a:spLocks/>
          </p:cNvSpPr>
          <p:nvPr/>
        </p:nvSpPr>
        <p:spPr>
          <a:xfrm rot="0">
            <a:off x="297815" y="3553460"/>
            <a:ext cx="8199755" cy="10801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l" fontAlgn="auto" defTabSz="4578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M-Delivery 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：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Proxy-Relay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服务器发送投送报告给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客户端；</a:t>
            </a:r>
            <a:endParaRPr lang="ko-KR" altLang="en-US" sz="16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  <a:p>
            <a:pPr marL="0" indent="0" algn="l" fontAlgn="auto" defTabSz="4578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M-Delivery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业务允许源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Client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及时得到信息被投递的通知，该通知是一个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M-Delivery.ind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数据包，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Client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的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PDU 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包含了源消息的发送情况，如果有多个目标用户，则会有多条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M-Delivery.ind 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数据包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。</a:t>
            </a:r>
            <a:endParaRPr lang="ko-KR" altLang="en-US" sz="14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09" name="图片 208" descr="C:/Users/Administrator/AppData/Roaming/JisuOffice/ETemp/30040_8095856/fImage170335025724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983615" y="1560830"/>
            <a:ext cx="5589270" cy="146685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业务流程-转发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8" name="形状 207"/>
          <p:cNvSpPr>
            <a:spLocks/>
          </p:cNvSpPr>
          <p:nvPr/>
        </p:nvSpPr>
        <p:spPr>
          <a:xfrm rot="0">
            <a:off x="297815" y="3553460"/>
            <a:ext cx="8199755" cy="10801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l" fontAlgn="auto" defTabSz="4578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M-Forward ：MMS 客户端向MMS Proxy-Relay服务器发送转发请求；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Client发送一个M-Forward.req PDU到MMS-Relay服务器，该请求中包含有定位MM的URI，以及至少1个的目标地址（即被叫用户的号码）等参数，MMS-Relay服务器会回应一个M-Forward.conf PDU，其中包含指示操作是否成功的状态码</a:t>
            </a:r>
            <a:r>
              <a:rPr lang="en-US" altLang="ko-KR" sz="16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。</a:t>
            </a:r>
            <a:endParaRPr lang="ko-KR" altLang="en-US" sz="14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09" name="图片 208" descr="C:/Users/Administrator/AppData/Roaming/JisuOffice/ETemp/30040_8095856/fImage280215081478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03425" y="1273810"/>
            <a:ext cx="3910965" cy="1991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06" name="图片 205" descr="C:/Users/Administrator/AppData/Roaming/JisuOffice/ETemp/30040_8095856/fImage78640522935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4990" y="1804670"/>
            <a:ext cx="2766695" cy="2957830"/>
          </a:xfrm>
          <a:prstGeom prst="rect"/>
          <a:noFill/>
        </p:spPr>
      </p:pic>
      <p:sp>
        <p:nvSpPr>
          <p:cNvPr id="207" name="文本框 206"/>
          <p:cNvSpPr txBox="1">
            <a:spLocks/>
          </p:cNvSpPr>
          <p:nvPr/>
        </p:nvSpPr>
        <p:spPr>
          <a:xfrm rot="0">
            <a:off x="357505" y="1182370"/>
            <a:ext cx="8427085" cy="56070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MMS PDU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PDU（Protocol Data Unit，协议数据单元）由MMS Header和MMS Body组成，MMS头由多个域名和域值组成，由客户端指定。</a:t>
            </a: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8" name="文本框 207"/>
          <p:cNvSpPr txBox="1">
            <a:spLocks/>
          </p:cNvSpPr>
          <p:nvPr/>
        </p:nvSpPr>
        <p:spPr>
          <a:xfrm rot="0">
            <a:off x="3498850" y="1847215"/>
            <a:ext cx="4553585" cy="37623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一个MMS PDU对应一种消息格式。不同类型的MMS PDU有不同的MMS Header ；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大多数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PDU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只含有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头，它们起到建立和维持通信的作用，只有在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M-Send.req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和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M-Retrieve.conf PDU</a:t>
            </a:r>
            <a:r>
              <a:rPr lang="en-US" altLang="ko-KR" sz="15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中才有消息体。</a:t>
            </a:r>
            <a:endParaRPr lang="ko-KR" altLang="en-US" sz="15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在用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HTTP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发送彩信前的最后一步是把格式化的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PDU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数据结构转化成字节流。相反的，在用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HTTP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接收彩信后的第一步是把字节流转化成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PDU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数据结构。构造是由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PduComposer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完成的，解析是由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PduParser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完成的。有兴趣的可以去看源代码。</a:t>
            </a:r>
            <a:endParaRPr lang="ko-KR" altLang="en-US" sz="14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endParaRPr lang="ko-KR" altLang="en-US" sz="15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PDU结构 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7" name="文本框 206"/>
          <p:cNvSpPr txBox="1">
            <a:spLocks/>
          </p:cNvSpPr>
          <p:nvPr/>
        </p:nvSpPr>
        <p:spPr>
          <a:xfrm rot="0">
            <a:off x="357505" y="1182370"/>
            <a:ext cx="8427085" cy="140081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彩信PDU采用二进制方式编码。其编码规则很简单，</a:t>
            </a: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消息头每一个字段都是KV结构，</a:t>
            </a: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前面KEY是字段名称，后面Values是字段值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。</a:t>
            </a: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字段名称是一个字节，对应编码如图：</a:t>
            </a: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PDU域名及其编码-1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0" name="图片 209" descr="C:/Users/Administrator/AppData/Roaming/JisuOffice/ETemp/30040_8095856/fImage329436537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4825" y="499110"/>
            <a:ext cx="4544060" cy="43491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PDU域名及其编码-2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0" name="图片 209" descr="C:/Users/Administrator/AppData/Roaming/JisuOffice/ETemp/30040_8095856/fImage127533544446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0040" y="1829435"/>
            <a:ext cx="4923155" cy="2560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PDU域名及其编码-3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0" name="图片 209" descr="C:/Users/Administrator/AppData/Roaming/JisuOffice/ETemp/30040_8095856/fImage24604355057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4070" y="917575"/>
            <a:ext cx="4599305" cy="38754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72072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PDU域名及其编码-4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字段中文描述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0" name="图片 209" descr="C:/Users/Administrator/AppData/Roaming/JisuOffice/ETemp/30040_8095856/fImage1674395588145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61715" y="615950"/>
            <a:ext cx="3868420" cy="442849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PDU域名及其编码-5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0" name="文本框 209"/>
          <p:cNvSpPr txBox="1">
            <a:spLocks/>
          </p:cNvSpPr>
          <p:nvPr/>
        </p:nvSpPr>
        <p:spPr>
          <a:xfrm rot="0">
            <a:off x="283210" y="1644650"/>
            <a:ext cx="6962140" cy="140081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各个类型的MMS 消息PDU头域名参数及其结构 请参考文章：</a:t>
            </a: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http://www.doczj.com/doc/90242484974bcf84b9d528ea81c758f5f71f2957-5.html</a:t>
            </a: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微软雅黑" charset="0"/>
                <a:ea typeface="微软雅黑" charset="0"/>
              </a:rPr>
              <a:t>每个类型消息的PDU字段除了开头的Message-Type、Transaction-ID、MMS-Version和末尾的Content-Type 之外，其他字段没有顺序要求.</a:t>
            </a:r>
            <a:endParaRPr lang="ko-KR" altLang="en-US" sz="18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93345" y="-199390"/>
            <a:ext cx="584200" cy="5842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CustomShape 2"/>
          <p:cNvSpPr/>
          <p:nvPr/>
        </p:nvSpPr>
        <p:spPr>
          <a:xfrm>
            <a:off x="467360" y="1647825"/>
            <a:ext cx="7200265" cy="1445895"/>
          </a:xfrm>
          <a:prstGeom prst="rect">
            <a:avLst/>
          </a:prstGeom>
          <a:noFill/>
          <a:ln w="12600">
            <a:noFill/>
          </a:ln>
        </p:spPr>
        <p:txBody>
          <a:bodyPr wrap="square" lIns="50800" tIns="50800" rIns="50800" bIns="5080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简介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1800" cap="none" dirty="0" smtClean="0" b="0">
              <a:solidFill>
                <a:srgbClr val="40404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LOG分析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其他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43840" y="548005"/>
            <a:ext cx="1943100" cy="574675"/>
          </a:xfrm>
          <a:prstGeom prst="rect">
            <a:avLst/>
          </a:prstGeom>
          <a:noFill/>
          <a:ln>
            <a:noFill/>
          </a:ln>
        </p:spPr>
        <p:txBody>
          <a:bodyPr lIns="92160" rIns="92160" tIns="92160" bIns="92160" anchor="ctr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b0f0"/>
                </a:solidFill>
                <a:latin typeface="微软雅黑"/>
                <a:ea typeface="微软雅黑"/>
              </a:rPr>
              <a:t>目录</a:t>
            </a:r>
            <a:endParaRPr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 concurrent="0">
              <p:cTn id="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 结构LOG分析-发送M-Send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0" name="图片 209" descr="C:/Users/Administrator/AppData/Roaming/JisuOffice/ETemp/30040_8095856/fImage669965743281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9065" y="1299845"/>
            <a:ext cx="8239760" cy="380619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 结构LOG分析-发送确认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0" name="图片 209" descr="C:/Users/Administrator/AppData/Roaming/JisuOffice/ETemp/30040_8095856/fImage17888589682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1165" y="1743075"/>
            <a:ext cx="6068695" cy="19335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63855" y="855980"/>
            <a:ext cx="5815330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PDU 结构LOG分析-接收M-Retrieve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10" name="图片 209" descr="C:/Users/Administrator/AppData/Roaming/JisuOffice/ETemp/30040_8095856/fImage638685929961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34340" y="1330325"/>
            <a:ext cx="7814310" cy="414591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其他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51790" y="855980"/>
            <a:ext cx="5815330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MO发送代码流程</a:t>
            </a:r>
          </a:p>
        </p:txBody>
      </p:sp>
      <p:pic>
        <p:nvPicPr>
          <p:cNvPr id="210" name="图片 209" descr="C:/Users/Administrator/AppData/Roaming/JisuOffice/ETemp/30040_8095856/fImage10197605491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61365" y="1472565"/>
            <a:ext cx="6896735" cy="313499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其他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51790" y="855980"/>
            <a:ext cx="5815330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MT接收代码流程</a:t>
            </a:r>
          </a:p>
        </p:txBody>
      </p:sp>
      <p:pic>
        <p:nvPicPr>
          <p:cNvPr id="210" name="图片 209" descr="C:/Users/Administrator/AppData/Roaming/JisuOffice/ETemp/30040_8095856/fImage144886212995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00225" y="1214120"/>
            <a:ext cx="6578600" cy="424243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其他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4521835" y="1804035"/>
            <a:ext cx="3585845" cy="28067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>
              <a:solidFill>
                <a:srgbClr val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351790" y="855980"/>
            <a:ext cx="5815330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参考协议</a:t>
            </a:r>
          </a:p>
        </p:txBody>
      </p:sp>
      <p:sp>
        <p:nvSpPr>
          <p:cNvPr id="210" name="文本框 209"/>
          <p:cNvSpPr txBox="1">
            <a:spLocks/>
          </p:cNvSpPr>
          <p:nvPr/>
        </p:nvSpPr>
        <p:spPr>
          <a:xfrm rot="0">
            <a:off x="628650" y="1392555"/>
            <a:ext cx="640080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wap-230-wsp-20010705-a.pdf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mms push 解析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WAP-209-MMSEncapsulation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MMS封装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3GPP的主要协议文档：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(TS-22.140)Multimedia Messaging Service Stage 1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关于MMS服务层 ；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(TS-23.140)Multimedia Messaging Service Stage 2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关于MMS功能描述；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(TS-26.140)MMS Media formats and codes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关于MM支持的媒体格式和编码 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bg>
      <p:bgPr>
        <a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039235" y="2000250"/>
            <a:ext cx="977265" cy="516255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214818"/>
                </a:solidFill>
                <a:latin typeface="Calibri"/>
              </a:rPr>
              <a:t>Q&amp;A</a:t>
            </a:r>
            <a:endParaRPr/>
          </a:p>
        </p:txBody>
      </p:sp>
      <p:pic>
        <p:nvPicPr>
          <p:cNvPr id="216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072255" y="4586605"/>
            <a:ext cx="854710" cy="18669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3604260" y="4714875"/>
            <a:ext cx="1871980" cy="302895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214818"/>
                </a:solidFill>
                <a:latin typeface="Calibri"/>
              </a:rPr>
              <a:t>2012 Tinno Mobile All Rights Reserved</a:t>
            </a:r>
            <a:endParaRPr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 concurrent="0">
              <p:cTn id="14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69570" y="3912235"/>
            <a:ext cx="7253605" cy="981075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" name="CustomShape 2"/>
          <p:cNvSpPr/>
          <p:nvPr/>
        </p:nvSpPr>
        <p:spPr>
          <a:xfrm>
            <a:off x="251460" y="412115"/>
            <a:ext cx="4483735" cy="574675"/>
          </a:xfrm>
          <a:prstGeom prst="rect">
            <a:avLst/>
          </a:prstGeom>
          <a:noFill/>
          <a:ln>
            <a:noFill/>
          </a:ln>
        </p:spPr>
        <p:txBody>
          <a:bodyPr lIns="92160" rIns="92160" tIns="92160" bIns="92160" anchor="ctr"/>
          <a:p>
            <a:pPr>
              <a:lnSpc>
                <a:spcPct val="130000"/>
              </a:lnSpc>
            </a:pPr>
            <a:r>
              <a:rPr lang="en-US" sz="2400">
                <a:solidFill>
                  <a:srgbClr val="00b0f0"/>
                </a:solidFill>
                <a:latin typeface="微软雅黑"/>
                <a:ea typeface="微软雅黑"/>
              </a:rPr>
              <a:t>MMS </a:t>
            </a:r>
            <a:r>
              <a:rPr lang="en-US" sz="2400">
                <a:solidFill>
                  <a:srgbClr val="00b0f0"/>
                </a:solidFill>
                <a:latin typeface="微软雅黑"/>
                <a:ea typeface="微软雅黑"/>
              </a:rPr>
              <a:t>简介</a:t>
            </a:r>
            <a:endParaRPr/>
          </a:p>
        </p:txBody>
      </p:sp>
      <p:sp>
        <p:nvSpPr>
          <p:cNvPr id="198" name="CustomShape 3"/>
          <p:cNvSpPr/>
          <p:nvPr/>
        </p:nvSpPr>
        <p:spPr>
          <a:xfrm>
            <a:off x="217170" y="953770"/>
            <a:ext cx="3159125" cy="363855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CustomShape 4"/>
          <p:cNvSpPr>
            <a:spLocks/>
          </p:cNvSpPr>
          <p:nvPr/>
        </p:nvSpPr>
        <p:spPr>
          <a:xfrm rot="0">
            <a:off x="213995" y="1191895"/>
            <a:ext cx="892175" cy="259080"/>
          </a:xfrm>
          <a:prstGeom prst="ellipse"/>
          <a:solidFill>
            <a:srgbClr val="A1A646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186055" y="1251585"/>
            <a:ext cx="687070" cy="1981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fffff"/>
            </a:solidFill>
            <a:miter/>
          </a:ln>
        </p:spPr>
      </p:sp>
      <p:sp>
        <p:nvSpPr>
          <p:cNvPr id="201" name="CustomShape 6"/>
          <p:cNvSpPr>
            <a:spLocks/>
          </p:cNvSpPr>
          <p:nvPr/>
        </p:nvSpPr>
        <p:spPr>
          <a:xfrm rot="0">
            <a:off x="1162050" y="1130935"/>
            <a:ext cx="7920990" cy="47117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, Multimedia Messaging Service (多媒体消息服务) 的缩写，译为“彩信”.</a:t>
            </a:r>
            <a:endParaRPr lang="ko-KR" altLang="en-US" sz="15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  <p:sp>
        <p:nvSpPr>
          <p:cNvPr id="203" name="CustomShape 202"/>
          <p:cNvSpPr>
            <a:spLocks/>
          </p:cNvSpPr>
          <p:nvPr/>
        </p:nvSpPr>
        <p:spPr>
          <a:xfrm rot="0">
            <a:off x="215265" y="1829435"/>
            <a:ext cx="892175" cy="259080"/>
          </a:xfrm>
          <a:prstGeom prst="ellipse"/>
          <a:solidFill>
            <a:srgbClr val="A1A646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184785" y="1884680"/>
            <a:ext cx="687705" cy="198755"/>
          </a:xfrm>
          <a:prstGeom prst="ellipse"/>
          <a:solidFill>
            <a:srgbClr val="FFFFFF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5" name="CustomShape 204"/>
          <p:cNvSpPr>
            <a:spLocks/>
          </p:cNvSpPr>
          <p:nvPr/>
        </p:nvSpPr>
        <p:spPr>
          <a:xfrm rot="0">
            <a:off x="1163955" y="1774825"/>
            <a:ext cx="7920990" cy="56070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彩信最大的特色是支持对媒体功能，能够传递更为全面的内容和信息，包括，文字、图片、动画、音频和视频等多媒体信息。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06" name="CustomShape 205"/>
          <p:cNvSpPr>
            <a:spLocks/>
          </p:cNvSpPr>
          <p:nvPr/>
        </p:nvSpPr>
        <p:spPr>
          <a:xfrm rot="0">
            <a:off x="215265" y="2698750"/>
            <a:ext cx="892175" cy="259080"/>
          </a:xfrm>
          <a:prstGeom prst="ellipse"/>
          <a:solidFill>
            <a:srgbClr val="A1A646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7" name="CustomShape 206"/>
          <p:cNvSpPr>
            <a:spLocks/>
          </p:cNvSpPr>
          <p:nvPr/>
        </p:nvSpPr>
        <p:spPr>
          <a:xfrm rot="0">
            <a:off x="252730" y="2741295"/>
            <a:ext cx="687705" cy="198755"/>
          </a:xfrm>
          <a:prstGeom prst="ellipse"/>
          <a:solidFill>
            <a:srgbClr val="FFFFFF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8" name="CustomShape 207"/>
          <p:cNvSpPr>
            <a:spLocks/>
          </p:cNvSpPr>
          <p:nvPr/>
        </p:nvSpPr>
        <p:spPr>
          <a:xfrm rot="0">
            <a:off x="1163320" y="2624455"/>
            <a:ext cx="7920990" cy="51816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彩信是WAP协议的主要应用之一，MMS承载于WAP之上，是以WAP无线应用协议为载体来传输消息，MMS终端使用传输协议WSP/HTTP与WAP 网关进行交互.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09" name="CustomShape 208"/>
          <p:cNvSpPr>
            <a:spLocks/>
          </p:cNvSpPr>
          <p:nvPr/>
        </p:nvSpPr>
        <p:spPr>
          <a:xfrm rot="0">
            <a:off x="1163955" y="3505200"/>
            <a:ext cx="7920990" cy="47117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彩信业务可实现及时的端到端，手机终端到互联网，或互联网到手机终端的对媒体信息传输.</a:t>
            </a:r>
            <a:endParaRPr lang="ko-KR" altLang="en-US" sz="15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10" name="CustomShape 209"/>
          <p:cNvSpPr>
            <a:spLocks/>
          </p:cNvSpPr>
          <p:nvPr/>
        </p:nvSpPr>
        <p:spPr>
          <a:xfrm rot="0">
            <a:off x="215900" y="3542665"/>
            <a:ext cx="892175" cy="259080"/>
          </a:xfrm>
          <a:prstGeom prst="ellipse"/>
          <a:solidFill>
            <a:srgbClr val="A1A646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11" name="CustomShape 210"/>
          <p:cNvSpPr>
            <a:spLocks/>
          </p:cNvSpPr>
          <p:nvPr/>
        </p:nvSpPr>
        <p:spPr>
          <a:xfrm rot="0">
            <a:off x="215265" y="3597275"/>
            <a:ext cx="687705" cy="198755"/>
          </a:xfrm>
          <a:prstGeom prst="ellipse"/>
          <a:solidFill>
            <a:srgbClr val="FFFFFF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95"/>
          <p:cNvSpPr>
            <a:spLocks/>
          </p:cNvSpPr>
          <p:nvPr/>
        </p:nvSpPr>
        <p:spPr>
          <a:xfrm rot="0">
            <a:off x="369570" y="3912235"/>
            <a:ext cx="7254240" cy="9817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197" name="CustomShape 196"/>
          <p:cNvSpPr>
            <a:spLocks/>
          </p:cNvSpPr>
          <p:nvPr/>
        </p:nvSpPr>
        <p:spPr>
          <a:xfrm rot="0">
            <a:off x="251460" y="412115"/>
            <a:ext cx="4484370" cy="57531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简介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8" name="CustomShape 197"/>
          <p:cNvSpPr>
            <a:spLocks/>
          </p:cNvSpPr>
          <p:nvPr/>
        </p:nvSpPr>
        <p:spPr>
          <a:xfrm rot="0">
            <a:off x="217170" y="953770"/>
            <a:ext cx="3159760" cy="3644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184785" y="1884680"/>
            <a:ext cx="687705" cy="198755"/>
          </a:xfrm>
          <a:prstGeom prst="ellipse"/>
          <a:solidFill>
            <a:srgbClr val="FFFFFF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支持的基本类型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227" name="组合 9226"/>
          <p:cNvGrpSpPr/>
          <p:nvPr/>
        </p:nvGrpSpPr>
        <p:grpSpPr>
          <a:xfrm rot="0">
            <a:off x="3245485" y="492760"/>
            <a:ext cx="4862195" cy="5915025"/>
            <a:chOff x="3245485" y="492760"/>
            <a:chExt cx="4862195" cy="5915025"/>
          </a:xfrm>
          <a:noFill/>
        </p:grpSpPr>
        <p:sp>
          <p:nvSpPr>
            <p:cNvPr id="9228" name="形状 9227"/>
            <p:cNvSpPr>
              <a:spLocks/>
            </p:cNvSpPr>
            <p:nvPr/>
          </p:nvSpPr>
          <p:spPr>
            <a:xfrm rot="0">
              <a:off x="3247390" y="492760"/>
              <a:ext cx="1080135" cy="995680"/>
            </a:xfrm>
            <a:prstGeom prst="rect"/>
            <a:solidFill>
              <a:srgbClr val="FFCC00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 图片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229" name="形状 9228"/>
            <p:cNvSpPr>
              <a:spLocks/>
            </p:cNvSpPr>
            <p:nvPr/>
          </p:nvSpPr>
          <p:spPr>
            <a:xfrm rot="0">
              <a:off x="3245485" y="1511935"/>
              <a:ext cx="1088390" cy="4895850"/>
            </a:xfrm>
            <a:prstGeom prst="rect"/>
            <a:solidFill>
              <a:srgbClr val="FFFF66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 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230" name="形状 9229"/>
            <p:cNvSpPr>
              <a:spLocks/>
            </p:cNvSpPr>
            <p:nvPr/>
          </p:nvSpPr>
          <p:spPr>
            <a:xfrm rot="0">
              <a:off x="4497070" y="492760"/>
              <a:ext cx="1085215" cy="995680"/>
            </a:xfrm>
            <a:prstGeom prst="rect"/>
            <a:solidFill>
              <a:srgbClr val="FFCC00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 视频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231" name="形状 9230"/>
            <p:cNvSpPr>
              <a:spLocks/>
            </p:cNvSpPr>
            <p:nvPr/>
          </p:nvSpPr>
          <p:spPr>
            <a:xfrm rot="0">
              <a:off x="4500245" y="1511935"/>
              <a:ext cx="1090295" cy="4895850"/>
            </a:xfrm>
            <a:prstGeom prst="rect"/>
            <a:solidFill>
              <a:srgbClr val="FFFF66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 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232" name="形状 9231"/>
            <p:cNvSpPr>
              <a:spLocks/>
            </p:cNvSpPr>
            <p:nvPr/>
          </p:nvSpPr>
          <p:spPr>
            <a:xfrm rot="0">
              <a:off x="5761355" y="492760"/>
              <a:ext cx="1080770" cy="995680"/>
            </a:xfrm>
            <a:prstGeom prst="rect"/>
            <a:solidFill>
              <a:srgbClr val="FFCC00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 音频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233" name="形状 9232"/>
            <p:cNvSpPr>
              <a:spLocks/>
            </p:cNvSpPr>
            <p:nvPr/>
          </p:nvSpPr>
          <p:spPr>
            <a:xfrm rot="0">
              <a:off x="5760085" y="1511935"/>
              <a:ext cx="1089660" cy="4895850"/>
            </a:xfrm>
            <a:prstGeom prst="rect"/>
            <a:solidFill>
              <a:srgbClr val="FFFF66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 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234" name="形状 9233"/>
            <p:cNvSpPr>
              <a:spLocks/>
            </p:cNvSpPr>
            <p:nvPr/>
          </p:nvSpPr>
          <p:spPr>
            <a:xfrm rot="0">
              <a:off x="7011670" y="492760"/>
              <a:ext cx="1080135" cy="995680"/>
            </a:xfrm>
            <a:prstGeom prst="rect"/>
            <a:solidFill>
              <a:srgbClr val="FFCC00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文本 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  <p:sp>
          <p:nvSpPr>
            <p:cNvPr id="9235" name="形状 9234"/>
            <p:cNvSpPr>
              <a:spLocks/>
            </p:cNvSpPr>
            <p:nvPr/>
          </p:nvSpPr>
          <p:spPr>
            <a:xfrm rot="0">
              <a:off x="7019290" y="1511935"/>
              <a:ext cx="1088390" cy="4895850"/>
            </a:xfrm>
            <a:prstGeom prst="rect"/>
            <a:solidFill>
              <a:srgbClr val="FFFF66"/>
            </a:solidFill>
            <a:ln w="0">
              <a:noFill/>
              <a:prstDash/>
            </a:ln>
          </p:spPr>
          <p:txBody>
            <a:bodyPr wrap="square" lIns="45720" tIns="44450" rIns="45720" bIns="44450" vert="horz" anchor="ctr" anchorCtr="1">
              <a:noAutofit/>
            </a:bodyPr>
            <a:lstStyle/>
            <a:p>
              <a:pPr marL="0" indent="0" algn="ctr" fontAlgn="auto" defTabSz="457835" eaLnBrk="0" hangingPunct="0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FontTx/>
                <a:buNone/>
                <a:tabLst>
                  <a:tab pos="0" algn="l"/>
                  <a:tab pos="457835" algn="l"/>
                  <a:tab pos="916305" algn="l"/>
                  <a:tab pos="1374140" algn="l"/>
                  <a:tab pos="1831975" algn="l"/>
                  <a:tab pos="2289810" algn="l"/>
                  <a:tab pos="2748280" algn="l"/>
                  <a:tab pos="3206115" algn="l"/>
                  <a:tab pos="3663950" algn="l"/>
                  <a:tab pos="4121785" algn="l"/>
                </a:tabLst>
              </a:pPr>
              <a:r>
                <a:rPr lang="en-US" altLang="ko-KR" sz="1600" cap="none" dirty="0" smtClean="0" b="1">
                  <a:solidFill>
                    <a:srgbClr val="FFFFFF"/>
                  </a:solidFill>
                  <a:latin typeface="Arial" charset="0"/>
                  <a:ea typeface="Arial" charset="0"/>
                </a:rPr>
                <a:t> </a:t>
              </a:r>
              <a:endParaRPr lang="ko-KR" altLang="en-US" sz="1600" cap="none" dirty="0" smtClean="0" b="1">
                <a:solidFill>
                  <a:srgbClr val="FFFFFF"/>
                </a:solidFill>
                <a:latin typeface="Arial" charset="0"/>
                <a:ea typeface="Arial" charset="0"/>
              </a:endParaRPr>
            </a:p>
          </p:txBody>
        </p:sp>
      </p:grpSp>
      <p:sp>
        <p:nvSpPr>
          <p:cNvPr id="9236" name="形状 9235"/>
          <p:cNvSpPr>
            <a:spLocks/>
          </p:cNvSpPr>
          <p:nvPr/>
        </p:nvSpPr>
        <p:spPr>
          <a:xfrm rot="0">
            <a:off x="3286125" y="1623695"/>
            <a:ext cx="1256665" cy="201549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jpeg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jpg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gif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png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vnd.wap.wbmp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x-ms-bmp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9237" name="形状 9236"/>
          <p:cNvSpPr>
            <a:spLocks/>
          </p:cNvSpPr>
          <p:nvPr/>
        </p:nvSpPr>
        <p:spPr>
          <a:xfrm rot="0">
            <a:off x="4655820" y="1725295"/>
            <a:ext cx="853440" cy="131889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3gpp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3gpp2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h263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mp4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9238" name="形状 9237"/>
          <p:cNvSpPr>
            <a:spLocks/>
          </p:cNvSpPr>
          <p:nvPr/>
        </p:nvSpPr>
        <p:spPr>
          <a:xfrm rot="0">
            <a:off x="5774690" y="1318260"/>
            <a:ext cx="1020445" cy="4646930"/>
          </a:xfrm>
          <a:prstGeom prst="rect"/>
          <a:solidFill>
            <a:srgbClr val="FFFF66"/>
          </a:solidFill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aac 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aac-adts 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amr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imelody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mid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midi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mp3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mpeg3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mpeg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mpg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x-m4a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wav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mp4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x-mid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x-midi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x-mp3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x-mpeg3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x-mpeg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x-mpg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3gpp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x-wav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ogg</a:t>
            </a:r>
            <a:endParaRPr lang="ko-KR" altLang="en-US" sz="1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9239" name="形状 9238"/>
          <p:cNvSpPr>
            <a:spLocks/>
          </p:cNvSpPr>
          <p:nvPr/>
        </p:nvSpPr>
        <p:spPr>
          <a:xfrm rot="0">
            <a:off x="7080250" y="1670050"/>
            <a:ext cx="1374775" cy="168148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plain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html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x-vCalendar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x-vCard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95"/>
          <p:cNvSpPr>
            <a:spLocks/>
          </p:cNvSpPr>
          <p:nvPr/>
        </p:nvSpPr>
        <p:spPr>
          <a:xfrm rot="0">
            <a:off x="369570" y="3912235"/>
            <a:ext cx="7254240" cy="9817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197" name="CustomShape 196"/>
          <p:cNvSpPr>
            <a:spLocks/>
          </p:cNvSpPr>
          <p:nvPr/>
        </p:nvSpPr>
        <p:spPr>
          <a:xfrm rot="0">
            <a:off x="251460" y="412115"/>
            <a:ext cx="4484370" cy="57531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简介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98" name="CustomShape 197"/>
          <p:cNvSpPr>
            <a:spLocks/>
          </p:cNvSpPr>
          <p:nvPr/>
        </p:nvSpPr>
        <p:spPr>
          <a:xfrm rot="0">
            <a:off x="217170" y="953770"/>
            <a:ext cx="3159760" cy="36449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184785" y="1884680"/>
            <a:ext cx="687705" cy="198755"/>
          </a:xfrm>
          <a:prstGeom prst="ellipse"/>
          <a:solidFill>
            <a:srgbClr val="FFFFFF"/>
          </a:solidFill>
          <a:ln w="254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的描述语言-SMIL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6" name="形状 205"/>
          <p:cNvSpPr>
            <a:spLocks/>
          </p:cNvSpPr>
          <p:nvPr/>
        </p:nvSpPr>
        <p:spPr>
          <a:xfrm rot="0">
            <a:off x="2908300" y="593090"/>
            <a:ext cx="5916295" cy="5275580"/>
          </a:xfrm>
          <a:prstGeom prst="rect"/>
          <a:solidFill>
            <a:srgbClr val="FFCC00"/>
          </a:solidFill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&lt;smil&gt;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&lt;head&gt;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&lt;meta name="title" content="mms" /&gt;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&lt;meta name="author" content="John Smith" /&gt;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&lt;layout&gt; &lt;! --This an "landscape" screen (2*qcif)--&gt;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&lt;root-layout width="352" height="144"/&gt;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&lt;region id="Image" width="176" height="144" left="0" top="0" /&gt;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&lt;region id="Text" width="176" height="144" left="176" top ="0"/&gt;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&lt;/layout&gt;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&lt;/head&gt;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&lt;body&gt;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&lt;par dur = "8000ms"&gt;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&lt;img src = "FirstImage.jpg" region="Image" /&gt;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&lt;text src = "FirstText.txt" region="Text" /&gt;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&lt;audio src = "FirstSound.amr"/&gt;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&lt;/par&gt;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&lt;par dur = "4000ms" &gt;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&lt;video src="videoclipname.3gp" region="Image" /&gt;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	&lt;text src="Text1.txt" region="Text" /&gt;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	&lt;/par&gt; 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744220" indent="-268605" rtl="1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&lt;/body&gt;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rtl="1" algn="l" fontAlgn="auto" defTabSz="457835" ea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3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&lt;/smil&gt;</a:t>
            </a:r>
            <a:endParaRPr lang="ko-KR" altLang="en-US" sz="13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-93345" y="-199390"/>
            <a:ext cx="584200" cy="58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CustomShape 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06" name="图片 205" descr="C:/Users/Administrator/AppData/Roaming/JisuOffice/ETemp/30040_8095856/fImage62283317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8700" y="1317625"/>
            <a:ext cx="6142355" cy="3299460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业务流程说明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6" name="文本框 205"/>
          <p:cNvSpPr txBox="1">
            <a:spLocks/>
          </p:cNvSpPr>
          <p:nvPr/>
        </p:nvSpPr>
        <p:spPr>
          <a:xfrm rot="0">
            <a:off x="370205" y="1416685"/>
            <a:ext cx="1207770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发送过程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7" name="文本框 206"/>
          <p:cNvSpPr txBox="1">
            <a:spLocks/>
          </p:cNvSpPr>
          <p:nvPr/>
        </p:nvSpPr>
        <p:spPr>
          <a:xfrm rot="0">
            <a:off x="449580" y="1774190"/>
            <a:ext cx="75285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首先MMS client与WAP 网关建立连接，通过WAP 将信息发送至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Proxy-Relay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，也就是MMSC，</a:t>
            </a:r>
            <a:r>
              <a:rPr lang="en-US" altLang="ko-KR" sz="1800" cap="none" dirty="0" smtClean="0" b="0">
                <a:solidFill>
                  <a:schemeClr val="tx1"/>
                </a:solidFill>
                <a:latin typeface="Calibri" charset="0"/>
                <a:ea typeface="宋体" charset="0"/>
              </a:rPr>
              <a:t>MMS Proxy-Relay暂时保存彩信，并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会给发送方一个确认消息。</a:t>
            </a:r>
            <a:endParaRPr lang="ko-KR" altLang="en-US" sz="1800" cap="none" dirty="0" smtClean="0" b="0">
              <a:solidFill>
                <a:schemeClr val="tx1"/>
              </a:solidFill>
              <a:latin typeface="Calibri" charset="0"/>
              <a:ea typeface="宋体" charset="0"/>
            </a:endParaRPr>
          </a:p>
        </p:txBody>
      </p:sp>
      <p:sp>
        <p:nvSpPr>
          <p:cNvPr id="208" name="文本框 207"/>
          <p:cNvSpPr txBox="1">
            <a:spLocks/>
          </p:cNvSpPr>
          <p:nvPr/>
        </p:nvSpPr>
        <p:spPr>
          <a:xfrm rot="0">
            <a:off x="400685" y="2735580"/>
            <a:ext cx="1207770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接收过程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9" name="文本框 208"/>
          <p:cNvSpPr txBox="1">
            <a:spLocks/>
          </p:cNvSpPr>
          <p:nvPr/>
        </p:nvSpPr>
        <p:spPr>
          <a:xfrm rot="0">
            <a:off x="197485" y="3141980"/>
            <a:ext cx="752856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Proxy-Relay接收到消息后，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通过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PUSH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协议给接收方发送一条WAPPUSH 消息，这个消息通常是一条特殊短信，里面包含彩信的位置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URL</a:t>
            </a:r>
            <a:r>
              <a:rPr lang="en-US" altLang="ko-KR" sz="18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。接收方收到短信通知后，从中取出URL，然后通过标准的HTTP GET请求从MMS Proxy-Relay上获取彩信。</a:t>
            </a: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当MMS Proxy-Relay成功的通知彩信接收方后，它会给彩信发送方发送一个delivery消息表明彩信投递成功，也就是彩信回执。</a:t>
            </a:r>
            <a:endParaRPr lang="ko-KR" altLang="en-US" sz="1800" cap="none" dirty="0" smtClean="0" b="0">
              <a:solidFill>
                <a:srgbClr val="000000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06" name="图片 205" descr="C:/Users/Administrator/AppData/Roaming/JisuOffice/ETemp/30040_8095856/fImage491525168467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113280" y="998220"/>
            <a:ext cx="3955415" cy="4011295"/>
          </a:xfrm>
          <a:prstGeom prst="rect"/>
          <a:noFill/>
          <a:ln w="0">
            <a:noFill/>
            <a:prstDash/>
          </a:ln>
        </p:spPr>
      </p:pic>
      <p:sp>
        <p:nvSpPr>
          <p:cNvPr id="207" name="形状 206"/>
          <p:cNvSpPr>
            <a:spLocks/>
          </p:cNvSpPr>
          <p:nvPr/>
        </p:nvSpPr>
        <p:spPr>
          <a:xfrm rot="0">
            <a:off x="6311900" y="1094105"/>
            <a:ext cx="2668905" cy="3754120"/>
          </a:xfrm>
          <a:prstGeom prst="rect"/>
          <a:solidFill>
            <a:srgbClr val="FFCC00"/>
          </a:solidFill>
          <a:ln w="0">
            <a:noFill/>
            <a:prstDash/>
          </a:ln>
        </p:spPr>
        <p:txBody>
          <a:bodyPr wrap="square" lIns="90170" tIns="46990" rIns="90170" bIns="46990" vert="horz" anchor="t">
            <a:spAutoFit/>
          </a:bodyPr>
          <a:lstStyle/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常用MMS PDU消息类型</a:t>
            </a:r>
            <a:endParaRPr lang="ko-KR" altLang="en-US" sz="1400" cap="none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1">
                <a:solidFill>
                  <a:srgbClr val="000000"/>
                </a:solidFill>
                <a:latin typeface="Arial" charset="0"/>
                <a:ea typeface="Arial" charset="0"/>
              </a:rPr>
              <a:t>------------------------------------------</a:t>
            </a:r>
            <a:endParaRPr lang="ko-KR" altLang="en-US" sz="1400" cap="none" dirty="0" smtClean="0" b="1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M-Send.req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M-Send.conf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M-delivery.ind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M-Notification.ind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M-NotifyResp.ind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M-Retrieve.conf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M-Acknowledge.ind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M-Forward.req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M-Forward.conf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M-Cancel.req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M-Cancel.conf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M-Delete.req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M-Delete.conf</a:t>
            </a: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457835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endParaRPr lang="ko-KR" altLang="en-US" sz="1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201"/>
          <p:cNvSpPr>
            <a:spLocks/>
          </p:cNvSpPr>
          <p:nvPr/>
        </p:nvSpPr>
        <p:spPr>
          <a:xfrm rot="0">
            <a:off x="-93345" y="-199390"/>
            <a:ext cx="584835" cy="5848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宋体" charset="0"/>
              <a:ea typeface="宋体" charset="0"/>
            </a:endParaRPr>
          </a:p>
        </p:txBody>
      </p:sp>
      <p:sp>
        <p:nvSpPr>
          <p:cNvPr id="204" name="CustomShape 203"/>
          <p:cNvSpPr>
            <a:spLocks/>
          </p:cNvSpPr>
          <p:nvPr/>
        </p:nvSpPr>
        <p:spPr>
          <a:xfrm rot="0">
            <a:off x="251460" y="499110"/>
            <a:ext cx="4484370" cy="419100"/>
          </a:xfrm>
          <a:prstGeom prst="rect"/>
          <a:noFill/>
          <a:ln w="0">
            <a:noFill/>
            <a:prstDash/>
          </a:ln>
        </p:spPr>
        <p:txBody>
          <a:bodyPr wrap="square" lIns="92075" tIns="92075" rIns="92075" bIns="92075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协议流程</a:t>
            </a:r>
            <a:endParaRPr lang="ko-KR" altLang="en-US" sz="24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05" name="文本框 204"/>
          <p:cNvSpPr txBox="1">
            <a:spLocks/>
          </p:cNvSpPr>
          <p:nvPr/>
        </p:nvSpPr>
        <p:spPr>
          <a:xfrm rot="0">
            <a:off x="370205" y="917575"/>
            <a:ext cx="4572635" cy="36068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B0F0"/>
                </a:solidFill>
                <a:latin typeface="微软雅黑" charset="0"/>
                <a:ea typeface="微软雅黑" charset="0"/>
              </a:rPr>
              <a:t>MMS 业务流程-发送</a:t>
            </a:r>
            <a:endParaRPr lang="ko-KR" altLang="en-US" sz="1800" cap="none" dirty="0" smtClean="0" b="0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07" name="图片 206" descr="C:/Users/Administrator/AppData/Roaming/JisuOffice/ETemp/30040_8095856/fImage328464776334.jpe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63345" y="1468120"/>
            <a:ext cx="5763895" cy="2204720"/>
          </a:xfrm>
          <a:prstGeom prst="rect"/>
          <a:noFill/>
          <a:ln w="0">
            <a:noFill/>
            <a:prstDash/>
          </a:ln>
        </p:spPr>
      </p:pic>
      <p:sp>
        <p:nvSpPr>
          <p:cNvPr id="208" name="形状 207"/>
          <p:cNvSpPr>
            <a:spLocks/>
          </p:cNvSpPr>
          <p:nvPr/>
        </p:nvSpPr>
        <p:spPr>
          <a:xfrm rot="0">
            <a:off x="328930" y="3806190"/>
            <a:ext cx="8199755" cy="10801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l" fontAlgn="auto" defTabSz="4578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0" algn="l"/>
                <a:tab pos="457835" algn="l"/>
                <a:tab pos="916305" algn="l"/>
                <a:tab pos="1374140" algn="l"/>
                <a:tab pos="1831975" algn="l"/>
                <a:tab pos="2289810" algn="l"/>
                <a:tab pos="2748280" algn="l"/>
                <a:tab pos="3206115" algn="l"/>
                <a:tab pos="3663950" algn="l"/>
                <a:tab pos="4121785" algn="l"/>
              </a:tabLst>
            </a:pP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M-Send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：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客户端发送消息到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Proxy-Relay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；当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MMS Relay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服务器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收到一个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M-Send.req PDU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时，它会回应一个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M-Send.conf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数据包，其中包含有请求处理结果的状态代码。如果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Relay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能够成功处理该请求，那状态代码将为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'OK'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，并会返回一个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message-ID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作为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</a:t>
            </a:r>
            <a:r>
              <a:rPr lang="en-US" altLang="ko-KR" sz="1400" cap="none" dirty="0" smtClean="0" b="0">
                <a:solidFill>
                  <a:srgbClr val="000000"/>
                </a:solidFill>
                <a:latin typeface="宋体" charset="0"/>
                <a:ea typeface="宋体" charset="0"/>
              </a:rPr>
              <a:t>的唯一标识。</a:t>
            </a:r>
            <a:endParaRPr lang="ko-KR" altLang="en-US" sz="14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26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Administrator</cp:lastModifiedBy>
</cp:coreProperties>
</file>