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0"/>
  </p:notesMasterIdLst>
  <p:handoutMasterIdLst>
    <p:handoutMasterId r:id="rId21"/>
  </p:handoutMasterIdLst>
  <p:sldIdLst>
    <p:sldId id="314" r:id="rId5"/>
    <p:sldId id="315" r:id="rId6"/>
    <p:sldId id="317" r:id="rId7"/>
    <p:sldId id="319" r:id="rId8"/>
    <p:sldId id="316" r:id="rId9"/>
    <p:sldId id="318" r:id="rId10"/>
    <p:sldId id="321" r:id="rId11"/>
    <p:sldId id="320" r:id="rId12"/>
    <p:sldId id="324" r:id="rId13"/>
    <p:sldId id="323" r:id="rId14"/>
    <p:sldId id="322" r:id="rId15"/>
    <p:sldId id="326" r:id="rId16"/>
    <p:sldId id="327" r:id="rId17"/>
    <p:sldId id="328" r:id="rId18"/>
    <p:sldId id="30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5388" autoAdjust="0"/>
  </p:normalViewPr>
  <p:slideViewPr>
    <p:cSldViewPr snapToGrid="0">
      <p:cViewPr varScale="1">
        <p:scale>
          <a:sx n="94" d="100"/>
          <a:sy n="94" d="100"/>
        </p:scale>
        <p:origin x="182" y="82"/>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8/30/2024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8/30/2024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4110010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2586565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448117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3879681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15</a:t>
            </a:fld>
            <a:endParaRPr lang="en-US" dirty="0"/>
          </a:p>
        </p:txBody>
      </p:sp>
    </p:spTree>
    <p:extLst>
      <p:ext uri="{BB962C8B-B14F-4D97-AF65-F5344CB8AC3E}">
        <p14:creationId xmlns:p14="http://schemas.microsoft.com/office/powerpoint/2010/main" val="242996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336033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3486472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3528550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631242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3984229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3555126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6792382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3.png"/><Relationship Id="rId7"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manoharkolar/DOCKER-CAPSTONE-MINI-PROJECT" TargetMode="Externa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41.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freepngimg.com/png/32329-technology"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8686800" y="4056611"/>
            <a:ext cx="2643448" cy="1850374"/>
          </a:xfrm>
        </p:spPr>
        <p:txBody>
          <a:bodyPr>
            <a:normAutofit fontScale="90000"/>
          </a:bodyPr>
          <a:lstStyle/>
          <a:p>
            <a:pPr algn="ctr">
              <a:lnSpc>
                <a:spcPct val="100000"/>
              </a:lnSpc>
            </a:pPr>
            <a:r>
              <a:rPr lang="en-US" sz="2700" b="1" dirty="0">
                <a:solidFill>
                  <a:srgbClr val="FFFF00"/>
                </a:solidFill>
                <a:latin typeface="Times New Roman" panose="02020603050405020304" pitchFamily="18" charset="0"/>
                <a:cs typeface="Times New Roman" panose="02020603050405020304" pitchFamily="18" charset="0"/>
              </a:rPr>
              <a:t> </a:t>
            </a:r>
            <a:br>
              <a:rPr lang="en-US" sz="3100" dirty="0"/>
            </a:br>
            <a:br>
              <a:rPr lang="en-US" sz="3100" dirty="0"/>
            </a:br>
            <a:br>
              <a:rPr lang="en-US" dirty="0"/>
            </a:br>
            <a:endParaRPr lang="en-US" dirty="0"/>
          </a:p>
        </p:txBody>
      </p:sp>
      <p:sp>
        <p:nvSpPr>
          <p:cNvPr id="4" name="TextBox 3">
            <a:extLst>
              <a:ext uri="{FF2B5EF4-FFF2-40B4-BE49-F238E27FC236}">
                <a16:creationId xmlns:a16="http://schemas.microsoft.com/office/drawing/2014/main" id="{93EFBC18-EC55-8445-B18E-D79DE8DC5F33}"/>
              </a:ext>
            </a:extLst>
          </p:cNvPr>
          <p:cNvSpPr txBox="1"/>
          <p:nvPr/>
        </p:nvSpPr>
        <p:spPr>
          <a:xfrm>
            <a:off x="5997930" y="1735848"/>
            <a:ext cx="5812972" cy="1077218"/>
          </a:xfrm>
          <a:prstGeom prst="rect">
            <a:avLst/>
          </a:prstGeom>
          <a:noFill/>
        </p:spPr>
        <p:txBody>
          <a:bodyPr wrap="square">
            <a:spAutoFit/>
          </a:bodyPr>
          <a:lstStyle/>
          <a:p>
            <a:pPr algn="ctr"/>
            <a:r>
              <a:rPr lang="en-US" sz="3200" b="1" dirty="0">
                <a:solidFill>
                  <a:srgbClr val="FFFF00"/>
                </a:solidFill>
                <a:latin typeface="Times New Roman" panose="02020603050405020304" pitchFamily="18" charset="0"/>
                <a:cs typeface="Times New Roman" panose="02020603050405020304" pitchFamily="18" charset="0"/>
              </a:rPr>
              <a:t>Docker &amp; Kubernetes-based </a:t>
            </a:r>
          </a:p>
          <a:p>
            <a:pPr algn="ctr"/>
            <a:r>
              <a:rPr lang="en-US" sz="3200" b="1" dirty="0">
                <a:solidFill>
                  <a:srgbClr val="FFFF00"/>
                </a:solidFill>
                <a:latin typeface="Times New Roman" panose="02020603050405020304" pitchFamily="18" charset="0"/>
                <a:cs typeface="Times New Roman" panose="02020603050405020304" pitchFamily="18" charset="0"/>
              </a:rPr>
              <a:t> Microservices Application </a:t>
            </a:r>
          </a:p>
        </p:txBody>
      </p:sp>
      <p:sp>
        <p:nvSpPr>
          <p:cNvPr id="6" name="TextBox 5">
            <a:extLst>
              <a:ext uri="{FF2B5EF4-FFF2-40B4-BE49-F238E27FC236}">
                <a16:creationId xmlns:a16="http://schemas.microsoft.com/office/drawing/2014/main" id="{D1116F59-5E5D-59BF-DAB9-24BCCF178EF8}"/>
              </a:ext>
            </a:extLst>
          </p:cNvPr>
          <p:cNvSpPr txBox="1"/>
          <p:nvPr/>
        </p:nvSpPr>
        <p:spPr>
          <a:xfrm>
            <a:off x="5997930" y="2971615"/>
            <a:ext cx="6094638" cy="400110"/>
          </a:xfrm>
          <a:prstGeom prst="rect">
            <a:avLst/>
          </a:prstGeom>
          <a:noFill/>
        </p:spPr>
        <p:txBody>
          <a:bodyPr wrap="square">
            <a:spAutoFit/>
          </a:bodyPr>
          <a:lstStyle/>
          <a:p>
            <a:pPr algn="ctr"/>
            <a:r>
              <a:rPr lang="en-US" sz="2000" dirty="0">
                <a:solidFill>
                  <a:schemeClr val="bg1">
                    <a:lumMod val="95000"/>
                  </a:schemeClr>
                </a:solidFill>
                <a:latin typeface="Arabic Typesetting" panose="03020402040406030203" pitchFamily="66" charset="-78"/>
                <a:cs typeface="Arabic Typesetting" panose="03020402040406030203" pitchFamily="66" charset="-78"/>
              </a:rPr>
              <a:t>Deployment and Orchestration with Kubernetes</a:t>
            </a:r>
          </a:p>
        </p:txBody>
      </p:sp>
      <p:sp>
        <p:nvSpPr>
          <p:cNvPr id="8" name="TextBox 7">
            <a:extLst>
              <a:ext uri="{FF2B5EF4-FFF2-40B4-BE49-F238E27FC236}">
                <a16:creationId xmlns:a16="http://schemas.microsoft.com/office/drawing/2014/main" id="{9DF18774-77EF-3488-8A81-6DEE0E286680}"/>
              </a:ext>
            </a:extLst>
          </p:cNvPr>
          <p:cNvSpPr txBox="1"/>
          <p:nvPr/>
        </p:nvSpPr>
        <p:spPr>
          <a:xfrm>
            <a:off x="6934781" y="4643244"/>
            <a:ext cx="4220936" cy="677108"/>
          </a:xfrm>
          <a:prstGeom prst="rect">
            <a:avLst/>
          </a:prstGeom>
          <a:noFill/>
        </p:spPr>
        <p:txBody>
          <a:bodyPr wrap="square">
            <a:spAutoFit/>
          </a:bodyPr>
          <a:lstStyle/>
          <a:p>
            <a:pPr algn="ctr"/>
            <a:br>
              <a:rPr lang="en-US" sz="2000" dirty="0"/>
            </a:br>
            <a:r>
              <a:rPr lang="en-US" sz="1800" b="1" dirty="0">
                <a:solidFill>
                  <a:srgbClr val="FFFF00"/>
                </a:solidFill>
                <a:latin typeface="Times New Roman" panose="02020603050405020304" pitchFamily="18" charset="0"/>
                <a:cs typeface="Times New Roman" panose="02020603050405020304" pitchFamily="18" charset="0"/>
              </a:rPr>
              <a:t>Submitted By:</a:t>
            </a:r>
            <a:endParaRPr lang="en-US" dirty="0"/>
          </a:p>
        </p:txBody>
      </p:sp>
      <p:sp>
        <p:nvSpPr>
          <p:cNvPr id="10" name="TextBox 9">
            <a:extLst>
              <a:ext uri="{FF2B5EF4-FFF2-40B4-BE49-F238E27FC236}">
                <a16:creationId xmlns:a16="http://schemas.microsoft.com/office/drawing/2014/main" id="{8FE457C5-090F-B8D9-C31C-5747DC76DF8D}"/>
              </a:ext>
            </a:extLst>
          </p:cNvPr>
          <p:cNvSpPr txBox="1"/>
          <p:nvPr/>
        </p:nvSpPr>
        <p:spPr>
          <a:xfrm>
            <a:off x="6934781" y="5553970"/>
            <a:ext cx="4788131" cy="646331"/>
          </a:xfrm>
          <a:prstGeom prst="rect">
            <a:avLst/>
          </a:prstGeom>
          <a:noFill/>
        </p:spPr>
        <p:txBody>
          <a:bodyPr wrap="square">
            <a:spAutoFit/>
          </a:bodyPr>
          <a:lstStyle/>
          <a:p>
            <a:pPr marL="342900" indent="-342900">
              <a:buFont typeface="+mj-lt"/>
              <a:buAutoNum type="arabicPeriod"/>
            </a:pPr>
            <a:r>
              <a:rPr lang="en-US" sz="1800" dirty="0">
                <a:solidFill>
                  <a:schemeClr val="bg1"/>
                </a:solidFill>
                <a:latin typeface="Times New Roman" panose="02020603050405020304" pitchFamily="18" charset="0"/>
                <a:cs typeface="Times New Roman" panose="02020603050405020304" pitchFamily="18" charset="0"/>
              </a:rPr>
              <a:t>Manohar B N, Graduate Trainee Engineer</a:t>
            </a:r>
          </a:p>
          <a:p>
            <a:pPr marL="342900" indent="-342900">
              <a:buFont typeface="+mj-lt"/>
              <a:buAutoNum type="arabicPeriod"/>
            </a:pPr>
            <a:r>
              <a:rPr lang="en-US" sz="1800" dirty="0">
                <a:solidFill>
                  <a:schemeClr val="bg1"/>
                </a:solidFill>
                <a:latin typeface="Times New Roman" panose="02020603050405020304" pitchFamily="18" charset="0"/>
                <a:cs typeface="Times New Roman" panose="02020603050405020304" pitchFamily="18" charset="0"/>
              </a:rPr>
              <a:t>Bhagyalaxmi , Graduate Trainee Engineer</a:t>
            </a:r>
            <a:endParaRPr lang="en-US" dirty="0">
              <a:solidFill>
                <a:schemeClr val="bg1"/>
              </a:solidFill>
            </a:endParaRPr>
          </a:p>
        </p:txBody>
      </p:sp>
    </p:spTree>
    <p:extLst>
      <p:ext uri="{BB962C8B-B14F-4D97-AF65-F5344CB8AC3E}">
        <p14:creationId xmlns:p14="http://schemas.microsoft.com/office/powerpoint/2010/main" val="294539006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F6EF25-1A43-B685-800B-85D36602EF9F}"/>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10</a:t>
            </a:fld>
            <a:endParaRPr lang="en-US" dirty="0"/>
          </a:p>
        </p:txBody>
      </p:sp>
      <p:sp>
        <p:nvSpPr>
          <p:cNvPr id="12" name="Rectangle 1">
            <a:extLst>
              <a:ext uri="{FF2B5EF4-FFF2-40B4-BE49-F238E27FC236}">
                <a16:creationId xmlns:a16="http://schemas.microsoft.com/office/drawing/2014/main" id="{67C3D589-3319-D6AB-787F-605EFB5B71B1}"/>
              </a:ext>
            </a:extLst>
          </p:cNvPr>
          <p:cNvSpPr>
            <a:spLocks noChangeArrowheads="1"/>
          </p:cNvSpPr>
          <p:nvPr/>
        </p:nvSpPr>
        <p:spPr bwMode="auto">
          <a:xfrm>
            <a:off x="914400" y="661604"/>
            <a:ext cx="9873498"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1400" b="1" dirty="0">
                <a:latin typeface="Times New Roman" panose="02020603050405020304" pitchFamily="18" charset="0"/>
                <a:cs typeface="Times New Roman" panose="02020603050405020304" pitchFamily="18" charset="0"/>
              </a:rPr>
              <a:t>Pushing to Docker Hub</a:t>
            </a:r>
          </a:p>
          <a:p>
            <a:pPr algn="just"/>
            <a:r>
              <a:rPr lang="en-US" sz="1400" b="1" dirty="0">
                <a:latin typeface="Times New Roman" panose="02020603050405020304" pitchFamily="18" charset="0"/>
                <a:cs typeface="Times New Roman" panose="02020603050405020304" pitchFamily="18" charset="0"/>
              </a:rPr>
              <a:t>Steps:</a:t>
            </a:r>
          </a:p>
          <a:p>
            <a:pPr algn="just">
              <a:buFont typeface="+mj-lt"/>
              <a:buAutoNum type="arabicPeriod"/>
            </a:pPr>
            <a:r>
              <a:rPr lang="en-US" sz="1400" b="1" dirty="0">
                <a:latin typeface="Times New Roman" panose="02020603050405020304" pitchFamily="18" charset="0"/>
                <a:cs typeface="Times New Roman" panose="02020603050405020304" pitchFamily="18" charset="0"/>
              </a:rPr>
              <a:t>Log in to Docker Hub:</a:t>
            </a:r>
            <a:endParaRPr lang="en-US" sz="1400" dirty="0">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400" dirty="0">
                <a:latin typeface="Times New Roman" panose="02020603050405020304" pitchFamily="18" charset="0"/>
                <a:cs typeface="Times New Roman" panose="02020603050405020304" pitchFamily="18" charset="0"/>
              </a:rPr>
              <a:t>Before you can push your Docker images to Docker Hub, you need to log in to your Docker Hub account from the command line.</a:t>
            </a:r>
          </a:p>
          <a:p>
            <a:pPr lvl="1" algn="just"/>
            <a:endParaRPr lang="en-US" sz="1400" dirty="0">
              <a:latin typeface="Times New Roman" panose="02020603050405020304" pitchFamily="18" charset="0"/>
              <a:cs typeface="Times New Roman" panose="02020603050405020304" pitchFamily="18" charset="0"/>
            </a:endParaRPr>
          </a:p>
          <a:p>
            <a:pPr lvl="1" algn="just"/>
            <a:r>
              <a:rPr lang="en-US" sz="1400" dirty="0">
                <a:latin typeface="Times New Roman" panose="02020603050405020304" pitchFamily="18" charset="0"/>
                <a:cs typeface="Times New Roman" panose="02020603050405020304" pitchFamily="18" charset="0"/>
              </a:rPr>
              <a:t>docker login</a:t>
            </a:r>
          </a:p>
          <a:p>
            <a:pPr lvl="1" algn="just"/>
            <a:endParaRPr lang="en-US" sz="1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Tagging Docker Images: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Docker images need to be tagged before they can be pushed to Docker Hub. Tagging assigns a version or label to your image, typically in the format username/</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repository:tag</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docker tag &lt;</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image_id_or_name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&lt;username&gt;/&lt;repository&gt;:&lt;tag&gt;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Pushing Images to Docker Hub:</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Once the image is tagged, you can push it to Docker Hub using the docker push command</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docker push &lt;username&gt;/&lt;repository&gt;:&lt;tag&gt;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docker login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docker tag &lt;</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image_id_or_name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&lt;username&gt;/&lt;repository&gt;:&lt;tag&gt;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docker push &lt;username&gt;/&lt;repository&gt;:&lt;tag&gt;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2">
            <a:extLst>
              <a:ext uri="{FF2B5EF4-FFF2-40B4-BE49-F238E27FC236}">
                <a16:creationId xmlns:a16="http://schemas.microsoft.com/office/drawing/2014/main" id="{E9B9EEF6-EE30-BD92-33B5-AB950EBCA31A}"/>
              </a:ext>
            </a:extLst>
          </p:cNvPr>
          <p:cNvSpPr>
            <a:spLocks noChangeArrowheads="1"/>
          </p:cNvSpPr>
          <p:nvPr/>
        </p:nvSpPr>
        <p:spPr bwMode="auto">
          <a:xfrm>
            <a:off x="0" y="-17621"/>
            <a:ext cx="211917"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26147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DD930B-FB1B-543D-6828-8C31F30BBD28}"/>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11</a:t>
            </a:fld>
            <a:endParaRPr lang="en-US" dirty="0"/>
          </a:p>
        </p:txBody>
      </p:sp>
      <p:pic>
        <p:nvPicPr>
          <p:cNvPr id="10" name="Picture 9" descr="A screenshot of a computer&#10;&#10;Description automatically generated">
            <a:extLst>
              <a:ext uri="{FF2B5EF4-FFF2-40B4-BE49-F238E27FC236}">
                <a16:creationId xmlns:a16="http://schemas.microsoft.com/office/drawing/2014/main" id="{E0535C70-5DB9-2D24-BAAA-485AD2798169}"/>
              </a:ext>
            </a:extLst>
          </p:cNvPr>
          <p:cNvPicPr>
            <a:picLocks noChangeAspect="1"/>
          </p:cNvPicPr>
          <p:nvPr/>
        </p:nvPicPr>
        <p:blipFill>
          <a:blip r:embed="rId3"/>
          <a:stretch>
            <a:fillRect/>
          </a:stretch>
        </p:blipFill>
        <p:spPr>
          <a:xfrm>
            <a:off x="397445" y="130799"/>
            <a:ext cx="4526516" cy="2741839"/>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E271747F-3A7B-F57C-85AC-BFEE0C3BBA70}"/>
              </a:ext>
            </a:extLst>
          </p:cNvPr>
          <p:cNvPicPr>
            <a:picLocks noChangeAspect="1"/>
          </p:cNvPicPr>
          <p:nvPr/>
        </p:nvPicPr>
        <p:blipFill>
          <a:blip r:embed="rId4"/>
          <a:stretch>
            <a:fillRect/>
          </a:stretch>
        </p:blipFill>
        <p:spPr>
          <a:xfrm>
            <a:off x="6763704" y="130800"/>
            <a:ext cx="4526516" cy="2741839"/>
          </a:xfrm>
          <a:prstGeom prst="rect">
            <a:avLst/>
          </a:prstGeom>
        </p:spPr>
      </p:pic>
      <p:pic>
        <p:nvPicPr>
          <p:cNvPr id="27" name="Picture 26" descr="A screenshot of a computer&#10;&#10;Description automatically generated">
            <a:extLst>
              <a:ext uri="{FF2B5EF4-FFF2-40B4-BE49-F238E27FC236}">
                <a16:creationId xmlns:a16="http://schemas.microsoft.com/office/drawing/2014/main" id="{2445CDC8-D1DD-E764-D3F9-1E0FFE1D0F82}"/>
              </a:ext>
            </a:extLst>
          </p:cNvPr>
          <p:cNvPicPr>
            <a:picLocks noChangeAspect="1"/>
          </p:cNvPicPr>
          <p:nvPr/>
        </p:nvPicPr>
        <p:blipFill>
          <a:blip r:embed="rId5"/>
          <a:stretch>
            <a:fillRect/>
          </a:stretch>
        </p:blipFill>
        <p:spPr>
          <a:xfrm>
            <a:off x="397445" y="3697807"/>
            <a:ext cx="4543193" cy="2548447"/>
          </a:xfrm>
          <a:prstGeom prst="rect">
            <a:avLst/>
          </a:prstGeom>
        </p:spPr>
      </p:pic>
      <p:pic>
        <p:nvPicPr>
          <p:cNvPr id="29" name="Picture 28" descr="A screenshot of a computer&#10;&#10;Description automatically generated">
            <a:extLst>
              <a:ext uri="{FF2B5EF4-FFF2-40B4-BE49-F238E27FC236}">
                <a16:creationId xmlns:a16="http://schemas.microsoft.com/office/drawing/2014/main" id="{D7BB2443-9496-1B48-6F1E-F28F264D6BFD}"/>
              </a:ext>
            </a:extLst>
          </p:cNvPr>
          <p:cNvPicPr>
            <a:picLocks noChangeAspect="1"/>
          </p:cNvPicPr>
          <p:nvPr/>
        </p:nvPicPr>
        <p:blipFill>
          <a:blip r:embed="rId6"/>
          <a:stretch>
            <a:fillRect/>
          </a:stretch>
        </p:blipFill>
        <p:spPr>
          <a:xfrm>
            <a:off x="6747027" y="3697807"/>
            <a:ext cx="4543193" cy="2548447"/>
          </a:xfrm>
          <a:prstGeom prst="rect">
            <a:avLst/>
          </a:prstGeom>
        </p:spPr>
      </p:pic>
    </p:spTree>
    <p:extLst>
      <p:ext uri="{BB962C8B-B14F-4D97-AF65-F5344CB8AC3E}">
        <p14:creationId xmlns:p14="http://schemas.microsoft.com/office/powerpoint/2010/main" val="151744706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DD930B-FB1B-543D-6828-8C31F30BBD28}"/>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12</a:t>
            </a:fld>
            <a:endParaRPr lang="en-US" dirty="0"/>
          </a:p>
        </p:txBody>
      </p:sp>
      <p:pic>
        <p:nvPicPr>
          <p:cNvPr id="10" name="Picture 9">
            <a:extLst>
              <a:ext uri="{FF2B5EF4-FFF2-40B4-BE49-F238E27FC236}">
                <a16:creationId xmlns:a16="http://schemas.microsoft.com/office/drawing/2014/main" id="{E0535C70-5DB9-2D24-BAAA-485AD2798169}"/>
              </a:ext>
            </a:extLst>
          </p:cNvPr>
          <p:cNvPicPr>
            <a:picLocks noChangeAspect="1"/>
          </p:cNvPicPr>
          <p:nvPr/>
        </p:nvPicPr>
        <p:blipFill>
          <a:blip r:embed="rId3"/>
          <a:srcRect/>
          <a:stretch/>
        </p:blipFill>
        <p:spPr>
          <a:xfrm>
            <a:off x="397445" y="232172"/>
            <a:ext cx="4526516" cy="2539092"/>
          </a:xfrm>
          <a:prstGeom prst="rect">
            <a:avLst/>
          </a:prstGeom>
        </p:spPr>
      </p:pic>
      <p:pic>
        <p:nvPicPr>
          <p:cNvPr id="12" name="Picture 11">
            <a:extLst>
              <a:ext uri="{FF2B5EF4-FFF2-40B4-BE49-F238E27FC236}">
                <a16:creationId xmlns:a16="http://schemas.microsoft.com/office/drawing/2014/main" id="{E271747F-3A7B-F57C-85AC-BFEE0C3BBA70}"/>
              </a:ext>
            </a:extLst>
          </p:cNvPr>
          <p:cNvPicPr>
            <a:picLocks noChangeAspect="1"/>
          </p:cNvPicPr>
          <p:nvPr/>
        </p:nvPicPr>
        <p:blipFill>
          <a:blip r:embed="rId4"/>
          <a:srcRect/>
          <a:stretch/>
        </p:blipFill>
        <p:spPr>
          <a:xfrm>
            <a:off x="6763704" y="232173"/>
            <a:ext cx="4526516" cy="2539092"/>
          </a:xfrm>
          <a:prstGeom prst="rect">
            <a:avLst/>
          </a:prstGeom>
        </p:spPr>
      </p:pic>
      <p:pic>
        <p:nvPicPr>
          <p:cNvPr id="27" name="Picture 26">
            <a:extLst>
              <a:ext uri="{FF2B5EF4-FFF2-40B4-BE49-F238E27FC236}">
                <a16:creationId xmlns:a16="http://schemas.microsoft.com/office/drawing/2014/main" id="{2445CDC8-D1DD-E764-D3F9-1E0FFE1D0F82}"/>
              </a:ext>
            </a:extLst>
          </p:cNvPr>
          <p:cNvPicPr>
            <a:picLocks noChangeAspect="1"/>
          </p:cNvPicPr>
          <p:nvPr/>
        </p:nvPicPr>
        <p:blipFill>
          <a:blip r:embed="rId5"/>
          <a:srcRect/>
          <a:stretch/>
        </p:blipFill>
        <p:spPr>
          <a:xfrm>
            <a:off x="397445" y="3697807"/>
            <a:ext cx="4543192" cy="2548447"/>
          </a:xfrm>
          <a:prstGeom prst="rect">
            <a:avLst/>
          </a:prstGeom>
        </p:spPr>
      </p:pic>
      <p:pic>
        <p:nvPicPr>
          <p:cNvPr id="29" name="Picture 28">
            <a:extLst>
              <a:ext uri="{FF2B5EF4-FFF2-40B4-BE49-F238E27FC236}">
                <a16:creationId xmlns:a16="http://schemas.microsoft.com/office/drawing/2014/main" id="{D7BB2443-9496-1B48-6F1E-F28F264D6BFD}"/>
              </a:ext>
            </a:extLst>
          </p:cNvPr>
          <p:cNvPicPr>
            <a:picLocks noChangeAspect="1"/>
          </p:cNvPicPr>
          <p:nvPr/>
        </p:nvPicPr>
        <p:blipFill>
          <a:blip r:embed="rId6"/>
          <a:srcRect/>
          <a:stretch/>
        </p:blipFill>
        <p:spPr>
          <a:xfrm>
            <a:off x="6747027" y="3697807"/>
            <a:ext cx="4543192" cy="2548447"/>
          </a:xfrm>
          <a:prstGeom prst="rect">
            <a:avLst/>
          </a:prstGeom>
        </p:spPr>
      </p:pic>
    </p:spTree>
    <p:extLst>
      <p:ext uri="{BB962C8B-B14F-4D97-AF65-F5344CB8AC3E}">
        <p14:creationId xmlns:p14="http://schemas.microsoft.com/office/powerpoint/2010/main" val="66656531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DD930B-FB1B-543D-6828-8C31F30BBD28}"/>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13</a:t>
            </a:fld>
            <a:endParaRPr lang="en-US" dirty="0"/>
          </a:p>
        </p:txBody>
      </p:sp>
      <p:pic>
        <p:nvPicPr>
          <p:cNvPr id="10" name="Picture 9">
            <a:extLst>
              <a:ext uri="{FF2B5EF4-FFF2-40B4-BE49-F238E27FC236}">
                <a16:creationId xmlns:a16="http://schemas.microsoft.com/office/drawing/2014/main" id="{E0535C70-5DB9-2D24-BAAA-485AD2798169}"/>
              </a:ext>
            </a:extLst>
          </p:cNvPr>
          <p:cNvPicPr>
            <a:picLocks noChangeAspect="1"/>
          </p:cNvPicPr>
          <p:nvPr/>
        </p:nvPicPr>
        <p:blipFill>
          <a:blip r:embed="rId3"/>
          <a:srcRect/>
          <a:stretch/>
        </p:blipFill>
        <p:spPr>
          <a:xfrm>
            <a:off x="397445" y="232172"/>
            <a:ext cx="1886608" cy="1058269"/>
          </a:xfrm>
          <a:prstGeom prst="rect">
            <a:avLst/>
          </a:prstGeom>
        </p:spPr>
      </p:pic>
      <p:pic>
        <p:nvPicPr>
          <p:cNvPr id="29" name="Picture 28">
            <a:extLst>
              <a:ext uri="{FF2B5EF4-FFF2-40B4-BE49-F238E27FC236}">
                <a16:creationId xmlns:a16="http://schemas.microsoft.com/office/drawing/2014/main" id="{D7BB2443-9496-1B48-6F1E-F28F264D6BFD}"/>
              </a:ext>
            </a:extLst>
          </p:cNvPr>
          <p:cNvPicPr>
            <a:picLocks noChangeAspect="1"/>
          </p:cNvPicPr>
          <p:nvPr/>
        </p:nvPicPr>
        <p:blipFill>
          <a:blip r:embed="rId4"/>
          <a:srcRect/>
          <a:stretch/>
        </p:blipFill>
        <p:spPr>
          <a:xfrm>
            <a:off x="12351197" y="6659453"/>
            <a:ext cx="1996940" cy="1160547"/>
          </a:xfrm>
          <a:prstGeom prst="rect">
            <a:avLst/>
          </a:prstGeom>
        </p:spPr>
      </p:pic>
      <p:pic>
        <p:nvPicPr>
          <p:cNvPr id="9218" name="Picture 2">
            <a:extLst>
              <a:ext uri="{FF2B5EF4-FFF2-40B4-BE49-F238E27FC236}">
                <a16:creationId xmlns:a16="http://schemas.microsoft.com/office/drawing/2014/main" id="{A7092404-9613-BC24-5A15-C17B87E289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192" y="145713"/>
            <a:ext cx="5081506" cy="2850407"/>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A8252E7C-B168-3F40-DFB5-A509E2CB38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90180"/>
            <a:ext cx="5081506" cy="2668282"/>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F423B86D-7E39-AE5D-742E-C3716B3C7D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444" y="3429000"/>
            <a:ext cx="4927253" cy="2817254"/>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4FC8B0B1-155D-22BE-61E5-2A7392C01F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55197" y="3327526"/>
            <a:ext cx="5022403" cy="2817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69463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020880-6B0E-5A0D-7646-521FB3672685}"/>
              </a:ext>
            </a:extLst>
          </p:cNvPr>
          <p:cNvSpPr>
            <a:spLocks noGrp="1"/>
          </p:cNvSpPr>
          <p:nvPr>
            <p:ph type="sldNum" sz="quarter" idx="4"/>
          </p:nvPr>
        </p:nvSpPr>
        <p:spPr/>
        <p:txBody>
          <a:bodyPr/>
          <a:lstStyle/>
          <a:p>
            <a:fld id="{B5CEABB6-07DC-46E8-9B57-56EC44A396E5}" type="slidenum">
              <a:rPr lang="en-US" smtClean="0"/>
              <a:pPr/>
              <a:t>14</a:t>
            </a:fld>
            <a:endParaRPr lang="en-US" dirty="0"/>
          </a:p>
        </p:txBody>
      </p:sp>
      <p:sp>
        <p:nvSpPr>
          <p:cNvPr id="7" name="TextBox 6">
            <a:extLst>
              <a:ext uri="{FF2B5EF4-FFF2-40B4-BE49-F238E27FC236}">
                <a16:creationId xmlns:a16="http://schemas.microsoft.com/office/drawing/2014/main" id="{BB8FAE26-9815-CB5B-6B07-A89D47DE5084}"/>
              </a:ext>
            </a:extLst>
          </p:cNvPr>
          <p:cNvSpPr txBox="1"/>
          <p:nvPr/>
        </p:nvSpPr>
        <p:spPr>
          <a:xfrm>
            <a:off x="2533310" y="2734360"/>
            <a:ext cx="7125380" cy="923330"/>
          </a:xfrm>
          <a:prstGeom prst="rect">
            <a:avLst/>
          </a:prstGeom>
          <a:noFill/>
        </p:spPr>
        <p:txBody>
          <a:bodyPr wrap="square">
            <a:spAutoFit/>
          </a:bodyPr>
          <a:lstStyle/>
          <a:p>
            <a:pPr algn="ctr"/>
            <a:r>
              <a:rPr lang="en-US" dirty="0">
                <a:hlinkClick r:id="rId2" tooltip="https://github.com/manoharkolar/docker-capstone-mini-project"/>
              </a:rPr>
              <a:t>GITHUB ID:</a:t>
            </a:r>
          </a:p>
          <a:p>
            <a:endParaRPr lang="en-US" dirty="0">
              <a:hlinkClick r:id="rId2" tooltip="https://github.com/manoharkolar/docker-capstone-mini-project"/>
            </a:endParaRPr>
          </a:p>
          <a:p>
            <a:r>
              <a:rPr lang="en-US" dirty="0">
                <a:hlinkClick r:id="rId2" tooltip="https://github.com/manoharkolar/docker-capstone-mini-project"/>
              </a:rPr>
              <a:t>https://github.com/manoharkolar/DOCKER-CAPSTONE-MINI-PROJECT</a:t>
            </a:r>
            <a:endParaRPr lang="en-US" dirty="0"/>
          </a:p>
        </p:txBody>
      </p:sp>
    </p:spTree>
    <p:extLst>
      <p:ext uri="{BB962C8B-B14F-4D97-AF65-F5344CB8AC3E}">
        <p14:creationId xmlns:p14="http://schemas.microsoft.com/office/powerpoint/2010/main" val="75441913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dirty="0"/>
              <a:t>Thank you</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091514" y="4172989"/>
            <a:ext cx="5057103" cy="2519363"/>
          </a:xfrm>
        </p:spPr>
        <p:txBody>
          <a:bodyPr/>
          <a:lstStyle/>
          <a:p>
            <a:pPr marL="342900" indent="-342900">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Manohar B N, Graduate Trainee Engineer</a:t>
            </a:r>
          </a:p>
          <a:p>
            <a:pPr marL="342900" indent="-342900">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Bhagyalaxmi , Graduate Trainee Engineer</a:t>
            </a:r>
            <a:endParaRPr lang="en-US" dirty="0">
              <a:solidFill>
                <a:schemeClr val="bg1"/>
              </a:solidFill>
            </a:endParaRPr>
          </a:p>
          <a:p>
            <a:endParaRPr lang="en-US" dirty="0"/>
          </a:p>
        </p:txBody>
      </p:sp>
    </p:spTree>
    <p:extLst>
      <p:ext uri="{BB962C8B-B14F-4D97-AF65-F5344CB8AC3E}">
        <p14:creationId xmlns:p14="http://schemas.microsoft.com/office/powerpoint/2010/main" val="76993264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587828" y="1995715"/>
            <a:ext cx="6074230" cy="3128963"/>
          </a:xfrm>
        </p:spPr>
        <p:txBody>
          <a:bodyPr>
            <a:normAutofit fontScale="92500" lnSpcReduction="10000"/>
          </a:bodyPr>
          <a:lstStyle/>
          <a:p>
            <a:endParaRPr lang="en-US" sz="2200" b="1" dirty="0">
              <a:solidFill>
                <a:schemeClr val="accent2">
                  <a:lumMod val="50000"/>
                </a:schemeClr>
              </a:solidFill>
            </a:endParaRPr>
          </a:p>
          <a:p>
            <a:pPr algn="ctr"/>
            <a:r>
              <a:rPr lang="en-US" sz="2200" b="1" dirty="0">
                <a:solidFill>
                  <a:schemeClr val="accent2">
                    <a:lumMod val="50000"/>
                  </a:schemeClr>
                </a:solidFill>
                <a:latin typeface="Times New Roman" panose="02020603050405020304" pitchFamily="18" charset="0"/>
                <a:cs typeface="Times New Roman" panose="02020603050405020304" pitchFamily="18" charset="0"/>
              </a:rPr>
              <a:t>Microservices Architecture</a:t>
            </a:r>
          </a:p>
          <a:p>
            <a:pPr algn="ctr"/>
            <a:endParaRPr lang="en-US" b="1" dirty="0">
              <a:latin typeface="Times New Roman" panose="02020603050405020304" pitchFamily="18" charset="0"/>
              <a:cs typeface="Times New Roman" panose="02020603050405020304" pitchFamily="18" charset="0"/>
            </a:endParaRPr>
          </a:p>
          <a:p>
            <a:pPr algn="just"/>
            <a:r>
              <a:rPr lang="en-US" sz="1900" dirty="0">
                <a:latin typeface="Times New Roman" panose="02020603050405020304" pitchFamily="18" charset="0"/>
                <a:cs typeface="Times New Roman" panose="02020603050405020304" pitchFamily="18" charset="0"/>
              </a:rPr>
              <a:t>The project is designed using a </a:t>
            </a:r>
            <a:r>
              <a:rPr lang="en-US" sz="1900" b="1" dirty="0">
                <a:latin typeface="Times New Roman" panose="02020603050405020304" pitchFamily="18" charset="0"/>
                <a:cs typeface="Times New Roman" panose="02020603050405020304" pitchFamily="18" charset="0"/>
              </a:rPr>
              <a:t>microservices architecture</a:t>
            </a:r>
            <a:r>
              <a:rPr lang="en-US" sz="1900" dirty="0">
                <a:latin typeface="Times New Roman" panose="02020603050405020304" pitchFamily="18" charset="0"/>
                <a:cs typeface="Times New Roman" panose="02020603050405020304" pitchFamily="18" charset="0"/>
              </a:rPr>
              <a:t>, where the application is broken down into smaller, independent services. Each service is responsible for a specific business functionality, allowing for easier scalability, maintenance, and deployment</a:t>
            </a:r>
            <a:r>
              <a:rPr lang="en-US" dirty="0">
                <a:latin typeface="Times New Roman" panose="02020603050405020304" pitchFamily="18" charset="0"/>
                <a:cs typeface="Times New Roman" panose="02020603050405020304" pitchFamily="18" charset="0"/>
              </a:rPr>
              <a:t>.</a:t>
            </a:r>
          </a:p>
          <a:p>
            <a:endParaRPr lang="en-US" dirty="0"/>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dirty="0"/>
          </a:p>
        </p:txBody>
      </p:sp>
      <p:sp>
        <p:nvSpPr>
          <p:cNvPr id="6" name="TextBox 5">
            <a:extLst>
              <a:ext uri="{FF2B5EF4-FFF2-40B4-BE49-F238E27FC236}">
                <a16:creationId xmlns:a16="http://schemas.microsoft.com/office/drawing/2014/main" id="{41933356-083F-90FB-7848-77016582A29E}"/>
              </a:ext>
            </a:extLst>
          </p:cNvPr>
          <p:cNvSpPr txBox="1"/>
          <p:nvPr/>
        </p:nvSpPr>
        <p:spPr>
          <a:xfrm>
            <a:off x="0" y="656255"/>
            <a:ext cx="12191999" cy="461665"/>
          </a:xfrm>
          <a:prstGeom prst="rect">
            <a:avLst/>
          </a:prstGeom>
          <a:noFill/>
        </p:spPr>
        <p:txBody>
          <a:bodyPr wrap="square">
            <a:spAutoFit/>
          </a:bodyPr>
          <a:lstStyle/>
          <a:p>
            <a:pPr algn="ctr"/>
            <a:r>
              <a:rPr lang="en-US" sz="2400" b="1" dirty="0">
                <a:solidFill>
                  <a:schemeClr val="accent2">
                    <a:lumMod val="50000"/>
                  </a:schemeClr>
                </a:solidFill>
                <a:latin typeface="Times New Roman" panose="02020603050405020304" pitchFamily="18" charset="0"/>
                <a:cs typeface="Times New Roman" panose="02020603050405020304" pitchFamily="18" charset="0"/>
              </a:rPr>
              <a:t>Project Overview</a:t>
            </a:r>
          </a:p>
        </p:txBody>
      </p:sp>
    </p:spTree>
    <p:extLst>
      <p:ext uri="{BB962C8B-B14F-4D97-AF65-F5344CB8AC3E}">
        <p14:creationId xmlns:p14="http://schemas.microsoft.com/office/powerpoint/2010/main" val="54205941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D59383-E6CD-CF57-B9CF-5820B1CECE61}"/>
              </a:ext>
            </a:extLst>
          </p:cNvPr>
          <p:cNvSpPr>
            <a:spLocks noGrp="1"/>
          </p:cNvSpPr>
          <p:nvPr>
            <p:ph type="title"/>
          </p:nvPr>
        </p:nvSpPr>
        <p:spPr>
          <a:xfrm>
            <a:off x="135056" y="831273"/>
            <a:ext cx="7805651" cy="5708296"/>
          </a:xfrm>
        </p:spPr>
        <p:txBody>
          <a:bodyPr>
            <a:noAutofit/>
          </a:bodyPr>
          <a:lstStyle/>
          <a:p>
            <a:pPr marL="0" marR="0" lvl="0" indent="0" defTabSz="914400" rtl="0" eaLnBrk="0" fontAlgn="base" latinLnBrk="0" hangingPunct="0">
              <a:lnSpc>
                <a:spcPct val="100000"/>
              </a:lnSpc>
              <a:spcBef>
                <a:spcPct val="0"/>
              </a:spcBef>
              <a:spcAft>
                <a:spcPct val="0"/>
              </a:spcAft>
              <a:tabLst/>
            </a:pPr>
            <a:b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Authentication Service :</a:t>
            </a:r>
            <a:r>
              <a:rPr lang="en-US" altLang="en-US" sz="1800" b="1" cap="none" dirty="0">
                <a:solidFill>
                  <a:schemeClr val="tx1">
                    <a:lumMod val="85000"/>
                    <a:lumOff val="15000"/>
                  </a:schemeClr>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Handles user login, authentication, and session management. It ensures that users are properly authenticated before they can access other parts of the application.</a:t>
            </a:r>
            <a:b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Product Service : </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Manages the product catalog, including product listings, descriptions, prices, and availability. This service provides APIs for retrieving product information that can be displayed to users.</a:t>
            </a:r>
            <a:b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Order Service :</a:t>
            </a:r>
            <a:r>
              <a:rPr lang="en-US" altLang="en-US" sz="1800" b="1" cap="none" dirty="0">
                <a:solidFill>
                  <a:schemeClr val="accent2">
                    <a:lumMod val="50000"/>
                  </a:schemeClr>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Manages the order lifecycle, including order creation, updating, and tracking. This service interacts with both the Product and Payment services to ensure accurate order processing.</a:t>
            </a:r>
            <a:b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Payment Service : </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Handles payment processing, including payment gateway integration, transaction management, and order finalization. This service is crucial for completing user purchases and ensuring secure transactions.</a:t>
            </a:r>
            <a:b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br>
            <a:endParaRPr lang="en-US" sz="1800" dirty="0"/>
          </a:p>
        </p:txBody>
      </p:sp>
      <p:pic>
        <p:nvPicPr>
          <p:cNvPr id="13" name="Picture 12" descr="A hand holding a computer and a globe&#10;&#10;Description automatically generated">
            <a:extLst>
              <a:ext uri="{FF2B5EF4-FFF2-40B4-BE49-F238E27FC236}">
                <a16:creationId xmlns:a16="http://schemas.microsoft.com/office/drawing/2014/main" id="{33A9CB10-F221-ED68-8D3B-CC8D8B2653A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940707" y="2213454"/>
            <a:ext cx="4251293" cy="2943933"/>
          </a:xfrm>
          <a:prstGeom prst="rect">
            <a:avLst/>
          </a:prstGeom>
        </p:spPr>
      </p:pic>
      <p:sp>
        <p:nvSpPr>
          <p:cNvPr id="10" name="TextBox 9">
            <a:extLst>
              <a:ext uri="{FF2B5EF4-FFF2-40B4-BE49-F238E27FC236}">
                <a16:creationId xmlns:a16="http://schemas.microsoft.com/office/drawing/2014/main" id="{F6C83D1A-8501-9BE3-CFD1-A43573E81A4E}"/>
              </a:ext>
            </a:extLst>
          </p:cNvPr>
          <p:cNvSpPr txBox="1"/>
          <p:nvPr/>
        </p:nvSpPr>
        <p:spPr>
          <a:xfrm>
            <a:off x="-2668386" y="318431"/>
            <a:ext cx="12275127" cy="461665"/>
          </a:xfrm>
          <a:prstGeom prst="rect">
            <a:avLst/>
          </a:prstGeom>
          <a:noFill/>
        </p:spPr>
        <p:txBody>
          <a:bodyPr wrap="square">
            <a:spAutoFit/>
          </a:bodyPr>
          <a:lstStyle/>
          <a:p>
            <a:pPr algn="ctr"/>
            <a:r>
              <a:rPr kumimoji="0" lang="en-US" altLang="en-US" sz="2400"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Primary Services:</a:t>
            </a:r>
            <a:endParaRPr lang="en-US" sz="2400" dirty="0"/>
          </a:p>
        </p:txBody>
      </p:sp>
    </p:spTree>
    <p:extLst>
      <p:ext uri="{BB962C8B-B14F-4D97-AF65-F5344CB8AC3E}">
        <p14:creationId xmlns:p14="http://schemas.microsoft.com/office/powerpoint/2010/main" val="561765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BA9B89A-03D6-4515-024D-D088F1016DF1}"/>
              </a:ext>
            </a:extLst>
          </p:cNvPr>
          <p:cNvSpPr>
            <a:spLocks noChangeArrowheads="1"/>
          </p:cNvSpPr>
          <p:nvPr/>
        </p:nvSpPr>
        <p:spPr bwMode="auto">
          <a:xfrm>
            <a:off x="598961" y="1224620"/>
            <a:ext cx="7822277"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Authentication Service Details</a:t>
            </a:r>
            <a:r>
              <a:rPr kumimoji="0" lang="en-US" altLang="en-US" sz="2400" b="1"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sym typeface="Wingdings" panose="05000000000000000000" pitchFamily="2" charset="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sym typeface="Wingdings" panose="05000000000000000000" pitchFamily="2" charset="2"/>
              </a:rPr>
              <a:t>(Same for product, order, pay</a:t>
            </a:r>
            <a:r>
              <a:rPr lang="en-US" altLang="en-US" sz="16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ment services)</a:t>
            </a:r>
            <a:endParaRPr kumimoji="0" lang="en-US" alt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Overview:</a:t>
            </a: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Built using Node.js and Express.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Manages user authentication and login.</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Key Files:</a:t>
            </a: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app.js: Main application logic.</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auth.js: Route handling.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Dockerfile</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Instructions to containerize the service.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041742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C25F181-9057-DFDD-3276-A0B0D715FF0A}"/>
              </a:ext>
            </a:extLst>
          </p:cNvPr>
          <p:cNvSpPr>
            <a:spLocks noChangeArrowheads="1"/>
          </p:cNvSpPr>
          <p:nvPr/>
        </p:nvSpPr>
        <p:spPr bwMode="auto">
          <a:xfrm>
            <a:off x="4256116" y="2801740"/>
            <a:ext cx="77057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51652B23-6E0E-B4AD-28C1-3EEE5BC51C4D}"/>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TextBox 16">
            <a:extLst>
              <a:ext uri="{FF2B5EF4-FFF2-40B4-BE49-F238E27FC236}">
                <a16:creationId xmlns:a16="http://schemas.microsoft.com/office/drawing/2014/main" id="{357A4BF5-3243-16D3-7513-52B7EF720FDC}"/>
              </a:ext>
            </a:extLst>
          </p:cNvPr>
          <p:cNvSpPr txBox="1"/>
          <p:nvPr/>
        </p:nvSpPr>
        <p:spPr>
          <a:xfrm>
            <a:off x="3131003" y="1232079"/>
            <a:ext cx="8347982" cy="4708981"/>
          </a:xfrm>
          <a:prstGeom prst="rect">
            <a:avLst/>
          </a:prstGeom>
          <a:noFill/>
        </p:spPr>
        <p:txBody>
          <a:bodyPr wrap="square">
            <a:spAutoFit/>
          </a:bodyPr>
          <a:lstStyle/>
          <a:p>
            <a:endParaRPr lang="en-US" sz="2000" b="1"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Docker:</a:t>
            </a:r>
            <a:endParaRPr lang="en-US" sz="2000" dirty="0">
              <a:solidFill>
                <a:schemeClr val="bg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Containerization of microservices.</a:t>
            </a:r>
          </a:p>
          <a:p>
            <a:pPr marL="742950" lvl="1" indent="-28575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Kubernetes:</a:t>
            </a:r>
            <a:endParaRPr lang="en-US" sz="2000" dirty="0">
              <a:solidFill>
                <a:schemeClr val="bg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Orchestration and deployment.</a:t>
            </a:r>
          </a:p>
          <a:p>
            <a:pPr marL="742950" lvl="1" indent="-28575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err="1">
                <a:solidFill>
                  <a:schemeClr val="bg1"/>
                </a:solidFill>
                <a:latin typeface="Times New Roman" panose="02020603050405020304" pitchFamily="18" charset="0"/>
                <a:cs typeface="Times New Roman" panose="02020603050405020304" pitchFamily="18" charset="0"/>
              </a:rPr>
              <a:t>Minikube</a:t>
            </a:r>
            <a:r>
              <a:rPr lang="en-US" sz="2000" b="1" dirty="0">
                <a:solidFill>
                  <a:schemeClr val="bg1"/>
                </a:solidFill>
                <a:latin typeface="Times New Roman" panose="02020603050405020304" pitchFamily="18" charset="0"/>
                <a:cs typeface="Times New Roman" panose="02020603050405020304" pitchFamily="18" charset="0"/>
              </a:rPr>
              <a:t>:</a:t>
            </a:r>
            <a:endParaRPr lang="en-US" sz="2000" dirty="0">
              <a:solidFill>
                <a:schemeClr val="bg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Local Kubernetes cluster setup.</a:t>
            </a:r>
          </a:p>
          <a:p>
            <a:pPr marL="742950" lvl="1" indent="-28575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Other Tools:</a:t>
            </a:r>
            <a:endParaRPr lang="en-US" sz="2000" dirty="0">
              <a:solidFill>
                <a:schemeClr val="bg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Node.js, Express, MySQL, PostgreSQL, MongoDB.</a:t>
            </a:r>
          </a:p>
        </p:txBody>
      </p:sp>
      <p:sp>
        <p:nvSpPr>
          <p:cNvPr id="19" name="TextBox 18">
            <a:extLst>
              <a:ext uri="{FF2B5EF4-FFF2-40B4-BE49-F238E27FC236}">
                <a16:creationId xmlns:a16="http://schemas.microsoft.com/office/drawing/2014/main" id="{0239753A-2F5F-FACA-1FBF-B4FD6B7980B0}"/>
              </a:ext>
            </a:extLst>
          </p:cNvPr>
          <p:cNvSpPr txBox="1"/>
          <p:nvPr/>
        </p:nvSpPr>
        <p:spPr>
          <a:xfrm>
            <a:off x="3898447" y="496610"/>
            <a:ext cx="6098720" cy="461665"/>
          </a:xfrm>
          <a:prstGeom prst="rect">
            <a:avLst/>
          </a:prstGeom>
          <a:noFill/>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Technologies Used</a:t>
            </a:r>
          </a:p>
        </p:txBody>
      </p:sp>
    </p:spTree>
    <p:extLst>
      <p:ext uri="{BB962C8B-B14F-4D97-AF65-F5344CB8AC3E}">
        <p14:creationId xmlns:p14="http://schemas.microsoft.com/office/powerpoint/2010/main" val="429374299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a:xfrm>
            <a:off x="1822367" y="-361837"/>
            <a:ext cx="7273638" cy="723673"/>
          </a:xfrm>
        </p:spPr>
        <p:txBody>
          <a:bodyPr>
            <a:noAutofit/>
          </a:bodyPr>
          <a:lstStyle/>
          <a:p>
            <a:pPr marL="0" indent="0" algn="ctr">
              <a:spcBef>
                <a:spcPts val="0"/>
              </a:spcBef>
              <a:spcAft>
                <a:spcPts val="1200"/>
              </a:spcAft>
              <a:buNone/>
            </a:pPr>
            <a:endParaRPr lang="en-US" sz="2400" b="1" dirty="0">
              <a:latin typeface="Times New Roman" panose="02020603050405020304" pitchFamily="18" charset="0"/>
              <a:cs typeface="Times New Roman" panose="02020603050405020304" pitchFamily="18" charset="0"/>
            </a:endParaRPr>
          </a:p>
          <a:p>
            <a:pPr marL="0" indent="0" algn="ctr">
              <a:spcBef>
                <a:spcPts val="0"/>
              </a:spcBef>
              <a:spcAft>
                <a:spcPts val="1200"/>
              </a:spcAft>
              <a:buNone/>
            </a:pPr>
            <a:r>
              <a:rPr lang="en-US" sz="2400" b="1" dirty="0">
                <a:latin typeface="Times New Roman" panose="02020603050405020304" pitchFamily="18" charset="0"/>
                <a:cs typeface="Times New Roman" panose="02020603050405020304" pitchFamily="18" charset="0"/>
              </a:rPr>
              <a:t>Microservices Architecture</a:t>
            </a:r>
            <a:endParaRPr lang="en-US" sz="2400" b="1" cap="non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6</a:t>
            </a:fld>
            <a:endParaRPr lang="en-US" dirty="0"/>
          </a:p>
        </p:txBody>
      </p:sp>
      <p:pic>
        <p:nvPicPr>
          <p:cNvPr id="8" name="Picture 7">
            <a:extLst>
              <a:ext uri="{FF2B5EF4-FFF2-40B4-BE49-F238E27FC236}">
                <a16:creationId xmlns:a16="http://schemas.microsoft.com/office/drawing/2014/main" id="{5813BD8F-5F7C-F076-A25D-380CA0F88E14}"/>
              </a:ext>
            </a:extLst>
          </p:cNvPr>
          <p:cNvPicPr>
            <a:picLocks noChangeAspect="1"/>
          </p:cNvPicPr>
          <p:nvPr/>
        </p:nvPicPr>
        <p:blipFill>
          <a:blip r:embed="rId3"/>
          <a:stretch>
            <a:fillRect/>
          </a:stretch>
        </p:blipFill>
        <p:spPr>
          <a:xfrm>
            <a:off x="3431414" y="595993"/>
            <a:ext cx="4610407" cy="6155871"/>
          </a:xfrm>
          <a:prstGeom prst="rect">
            <a:avLst/>
          </a:prstGeom>
        </p:spPr>
      </p:pic>
    </p:spTree>
    <p:extLst>
      <p:ext uri="{BB962C8B-B14F-4D97-AF65-F5344CB8AC3E}">
        <p14:creationId xmlns:p14="http://schemas.microsoft.com/office/powerpoint/2010/main" val="41200063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7</a:t>
            </a:fld>
            <a:endParaRPr lang="en-US" dirty="0"/>
          </a:p>
        </p:txBody>
      </p:sp>
      <p:sp>
        <p:nvSpPr>
          <p:cNvPr id="12" name="Rectangle 1">
            <a:extLst>
              <a:ext uri="{FF2B5EF4-FFF2-40B4-BE49-F238E27FC236}">
                <a16:creationId xmlns:a16="http://schemas.microsoft.com/office/drawing/2014/main" id="{B75D1072-951F-D811-1362-DB806C1C9E20}"/>
              </a:ext>
            </a:extLst>
          </p:cNvPr>
          <p:cNvSpPr>
            <a:spLocks noGrp="1" noChangeArrowheads="1"/>
          </p:cNvSpPr>
          <p:nvPr>
            <p:ph type="title"/>
          </p:nvPr>
        </p:nvSpPr>
        <p:spPr bwMode="auto">
          <a:xfrm>
            <a:off x="555173" y="1332804"/>
            <a:ext cx="9944100"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Dockerfile</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Example (Authentication Service):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Dockerfile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 script that contains instructions to build a Docker image for the Authentication Service. Here's a breakdown of the key parts: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Base Image:</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FROM node:18-alpine</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line specifies the base image for your Docker container. In this case, it uses the node:18-alpine image, which is a lightweight version of Node.js. The Alpine version is used because it's minimal, making the final Docker image smaller and more efficient.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Working Directory:</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WORKDIR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usr</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src</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command sets the working directory inside the container where your application code will reside. All subsequent commands in the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Dockerfile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will be executed relative to this directory. It helps organize the container's file system and keeps the application code isolated.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Copy Instructions: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COPY package*.</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json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COPY .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first COPY command copies the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package.json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package-</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lock.json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files from your local machine to the container. These files are necessary for installing dependencies.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second COPY command copies all the files in the current directory on your local machine to the working directory inside the container. This includes your application's source code.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969960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8</a:t>
            </a:fld>
            <a:endParaRPr lang="en-US" dirty="0"/>
          </a:p>
        </p:txBody>
      </p:sp>
      <p:sp>
        <p:nvSpPr>
          <p:cNvPr id="6" name="Rectangle 1">
            <a:extLst>
              <a:ext uri="{FF2B5EF4-FFF2-40B4-BE49-F238E27FC236}">
                <a16:creationId xmlns:a16="http://schemas.microsoft.com/office/drawing/2014/main" id="{D949A7F1-8E3E-8EA8-109B-82052423348C}"/>
              </a:ext>
            </a:extLst>
          </p:cNvPr>
          <p:cNvSpPr>
            <a:spLocks noGrp="1" noChangeArrowheads="1"/>
          </p:cNvSpPr>
          <p:nvPr>
            <p:ph sz="quarter" idx="10"/>
          </p:nvPr>
        </p:nvSpPr>
        <p:spPr bwMode="auto">
          <a:xfrm>
            <a:off x="0" y="169691"/>
            <a:ext cx="958487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Run Instructions: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RUN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npm</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install</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command installs all the Node.js dependencies listed in the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package.json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file. It's essential to run this command after copying the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package.json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ensure that all necessary libraries and frameworks are available for your application.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Expose Port:</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EXPOSE 3000</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command tells Docker that the container will listen on port 3000 at runtime. It doesn't publish the port, but it documents the intended network configuration.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CMD Instruction:</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CMD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npm</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"start"]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command specifies the command to run when the container starts. In this case, it starts the Node.js application by running the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npm</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start command, which is defined in the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package.json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52CE129E-834D-8E10-8E8E-CB32B4E0D373}"/>
              </a:ext>
            </a:extLst>
          </p:cNvPr>
          <p:cNvSpPr>
            <a:spLocks noChangeArrowheads="1"/>
          </p:cNvSpPr>
          <p:nvPr/>
        </p:nvSpPr>
        <p:spPr bwMode="auto">
          <a:xfrm>
            <a:off x="0" y="3305612"/>
            <a:ext cx="10091650"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Docker Compose: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Docker Compose is a tool used to define and run multi-container Docker applications. The docker-</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compose.yml</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file allows you to configure the services that make up your application.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Overview of the docker-</a:t>
            </a:r>
            <a:r>
              <a:rPr kumimoji="0" lang="en-US" altLang="en-US" sz="1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compose.yml</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File:</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file defines the services, networks, and volumes for your multi-service application. It simplifies the process of managing multiple containers, ensuring that they are orchestrated correctly and can communicate with each other.</a:t>
            </a:r>
          </a:p>
          <a:p>
            <a:pPr marL="457200" marR="0" lvl="1" indent="0" algn="just"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Service Definitions for Each Microservice:</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Authentication Service (auth-service):</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Defined with a build context pointing to the auth-service directory.</a:t>
            </a: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Ports are mapped from the container to the host (3000:3000), allowing external access to the service on port 3000.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04034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99D2502-F7A7-039F-01A0-59462ADFF659}"/>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9</a:t>
            </a:fld>
            <a:endParaRPr lang="en-US" dirty="0"/>
          </a:p>
        </p:txBody>
      </p:sp>
      <p:sp>
        <p:nvSpPr>
          <p:cNvPr id="6" name="Rectangle 1">
            <a:extLst>
              <a:ext uri="{FF2B5EF4-FFF2-40B4-BE49-F238E27FC236}">
                <a16:creationId xmlns:a16="http://schemas.microsoft.com/office/drawing/2014/main" id="{0832A5C1-2A52-86E1-DC7E-F5F17D061F6F}"/>
              </a:ext>
            </a:extLst>
          </p:cNvPr>
          <p:cNvSpPr>
            <a:spLocks noGrp="1" noChangeArrowheads="1"/>
          </p:cNvSpPr>
          <p:nvPr>
            <p:ph type="title"/>
          </p:nvPr>
        </p:nvSpPr>
        <p:spPr bwMode="auto">
          <a:xfrm>
            <a:off x="239033" y="536475"/>
            <a:ext cx="9582603"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Service (product-service), Order Service (order-service), and Payment Service (payment-service):</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Similarly defined with their respective directories and ports. These services are configured to communicate with each other and the databases.</a:t>
            </a: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Networks Setup:</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microservices-network: is defined to ensure that all services can communicate within an isolated Docker network. This custom network allows the services to discover each other using their service names as hostnames.</a:t>
            </a: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Volumes Setup:</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Volumes: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volumes: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Persistent storage is configured for databases like PostgreSQL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postgres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MongoDB (mongo-data), and MySQL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mysql</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This ensures that data is not lost when the containers are stopped or removed. The volumes map directories on the host machine to directories inside the containers.</a:t>
            </a: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840606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2.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9d258917-277f-42cd-a3cd-14c4e9ee58bc}" enabled="1" method="Standard" siteId="{38ae3bcd-9579-4fd4-adda-b42e1495d55a}" contentBits="0" removed="0"/>
</clbl:labelList>
</file>

<file path=docProps/app.xml><?xml version="1.0" encoding="utf-8"?>
<Properties xmlns="http://schemas.openxmlformats.org/officeDocument/2006/extended-properties" xmlns:vt="http://schemas.openxmlformats.org/officeDocument/2006/docPropsVTypes">
  <Template>{E82B5DBC-78A2-4FA0-AD2B-5CDF0C921378}tf22318419_win32</Template>
  <TotalTime>0</TotalTime>
  <Words>1135</Words>
  <Application>Microsoft Office PowerPoint</Application>
  <PresentationFormat>Widescreen</PresentationFormat>
  <Paragraphs>137</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Arabic Typesetting</vt:lpstr>
      <vt:lpstr>Arial</vt:lpstr>
      <vt:lpstr>Calibri</vt:lpstr>
      <vt:lpstr>Tenorite</vt:lpstr>
      <vt:lpstr>Times New Roman</vt:lpstr>
      <vt:lpstr>Custom</vt:lpstr>
      <vt:lpstr>    </vt:lpstr>
      <vt:lpstr>PowerPoint Presentation</vt:lpstr>
      <vt:lpstr>  Authentication Service : Handles user login, authentication, and session management. It ensures that users are properly authenticated before they can access other parts of the application.   Product Service : Manages the product catalog, including product listings, descriptions, prices, and availability. This service provides APIs for retrieving product information that can be displayed to users.   Order Service : Manages the order lifecycle, including order creation, updating, and tracking. This service interacts with both the Product and Payment services to ensure accurate order processing.   Payment Service : Handles payment processing, including payment gateway integration, transaction management, and order finalization. This service is crucial for completing user purchases and ensuring secure transactions. </vt:lpstr>
      <vt:lpstr>PowerPoint Presentation</vt:lpstr>
      <vt:lpstr>PowerPoint Presentation</vt:lpstr>
      <vt:lpstr>PowerPoint Presentation</vt:lpstr>
      <vt:lpstr>Dockerfile Example (Authentication Service): The Dockerfile is a script that contains instructions to build a Docker image for the Authentication Service. Here's a breakdown of the key parts: Base Image: FROM node:18-alpine This line specifies the base image for your Docker container. In this case, it uses the node:18-alpine image, which is a lightweight version of Node.js. The Alpine version is used because it's minimal, making the final Docker image smaller and more efficient. Working Directory: WORKDIR /usr/src/app This command sets the working directory inside the container where your application code will reside. All subsequent commands in the Dockerfile will be executed relative to this directory. It helps organize the container's file system and keeps the application code isolated. Copy Instructions: COPY package*.json ./ COPY . . The first COPY command copies the package.json and package-lock.json files from your local machine to the container. These files are necessary for installing dependencies. The second COPY command copies all the files in the current directory on your local machine to the working directory inside the container. This includes your application's source code. </vt:lpstr>
      <vt:lpstr>PowerPoint Presentation</vt:lpstr>
      <vt:lpstr>Product Service (product-service), Order Service (order-service), and Payment Service (payment-service): Similarly defined with their respective directories and ports. These services are configured to communicate with each other and the databases.   Networks Setup: Networks: networks: microservices-network: is defined to ensure that all services can communicate within an isolated Docker network. This custom network allows the services to discover each other using their service names as hostnames.  Volumes Setup: Volumes: volumes: Persistent storage is configured for databases like PostgreSQL (postgres-data), MongoDB (mongo-data), and MySQL (mysql-data). This ensures that data is not lost when the containers are stopped or removed. The volumes map directories on the host machine to directories inside the containers.  </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Mahabaleshwar H, Bhagyalaxmi (ADV D IN PAMC PCS7 SUP CLASSIC)</dc:creator>
  <cp:lastModifiedBy>Mahabaleshwar H, Bhagyalaxmi (ADV D IN PAMC PCS7 SUP CLASSIC)</cp:lastModifiedBy>
  <cp:revision>2</cp:revision>
  <dcterms:created xsi:type="dcterms:W3CDTF">2024-08-30T09:50:29Z</dcterms:created>
  <dcterms:modified xsi:type="dcterms:W3CDTF">2024-08-30T11:27:13Z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