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3" r:id="rId11"/>
    <p:sldId id="2146847064" r:id="rId12"/>
    <p:sldId id="2146847065"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5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egdenamitha/Cyber-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879404" y="437681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Namitha Hegde</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Namitha Hegde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CHRIST (Deemed to be 					University), Bengaluru – 560029</a:t>
            </a:r>
          </a:p>
          <a:p>
            <a:r>
              <a:rPr lang="en-US" sz="2000" b="1" dirty="0" smtClean="0">
                <a:solidFill>
                  <a:schemeClr val="accent1">
                    <a:lumMod val="75000"/>
                  </a:schemeClr>
                </a:solidFill>
                <a:latin typeface="Arial"/>
                <a:cs typeface="Arial"/>
              </a:rPr>
              <a:t>				MSc. Forensic Science 					(Department of Life science)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a:buFont typeface="Wingdings" panose="05000000000000000000" pitchFamily="2" charset="2"/>
              <a:buChar char="Ø"/>
            </a:pPr>
            <a:r>
              <a:rPr lang="en-US" dirty="0" smtClean="0"/>
              <a:t>This </a:t>
            </a:r>
            <a:r>
              <a:rPr lang="en-US" dirty="0"/>
              <a:t>project demonstrates how </a:t>
            </a:r>
            <a:r>
              <a:rPr lang="en-US" b="1" dirty="0"/>
              <a:t>LSB-based steganography</a:t>
            </a:r>
            <a:r>
              <a:rPr lang="en-US" dirty="0"/>
              <a:t> can be effectively used for covert communication. </a:t>
            </a:r>
            <a:endParaRPr lang="en-US" dirty="0" smtClean="0"/>
          </a:p>
          <a:p>
            <a:pPr>
              <a:buFont typeface="Wingdings" panose="05000000000000000000" pitchFamily="2" charset="2"/>
              <a:buChar char="Ø"/>
            </a:pPr>
            <a:r>
              <a:rPr lang="en-US" dirty="0" smtClean="0"/>
              <a:t>By </a:t>
            </a:r>
            <a:r>
              <a:rPr lang="en-US" dirty="0"/>
              <a:t>implementing </a:t>
            </a:r>
            <a:r>
              <a:rPr lang="en-US" b="1" dirty="0"/>
              <a:t>password-based access control</a:t>
            </a:r>
            <a:r>
              <a:rPr lang="en-US" dirty="0"/>
              <a:t>, we enhance security, making it more difficult for unauthorized users to extract the message. </a:t>
            </a:r>
            <a:endParaRPr lang="en-US" dirty="0" smtClean="0"/>
          </a:p>
          <a:p>
            <a:pPr>
              <a:buFont typeface="Wingdings" panose="05000000000000000000" pitchFamily="2" charset="2"/>
              <a:buChar char="Ø"/>
            </a:pPr>
            <a:r>
              <a:rPr lang="en-US" dirty="0" smtClean="0"/>
              <a:t>This </a:t>
            </a:r>
            <a:r>
              <a:rPr lang="en-US" dirty="0"/>
              <a:t>approach provides a </a:t>
            </a:r>
            <a:r>
              <a:rPr lang="en-US" b="1" dirty="0"/>
              <a:t>simple, efficient, and secure</a:t>
            </a:r>
            <a:r>
              <a:rPr lang="en-US" dirty="0"/>
              <a:t> way to transmit sensitive information without raising suspicion</a:t>
            </a:r>
            <a:r>
              <a:rPr lang="en-US" dirty="0" smtClean="0"/>
              <a:t>.</a:t>
            </a:r>
          </a:p>
          <a:p>
            <a:pPr>
              <a:buFont typeface="Wingdings" panose="05000000000000000000" pitchFamily="2" charset="2"/>
              <a:buChar char="Ø"/>
            </a:pPr>
            <a:r>
              <a:rPr lang="en-US" dirty="0" smtClean="0"/>
              <a:t>The use of </a:t>
            </a:r>
            <a:r>
              <a:rPr lang="en-US" b="1" dirty="0"/>
              <a:t>LSB-based steganography</a:t>
            </a:r>
            <a:r>
              <a:rPr lang="en-US" dirty="0"/>
              <a:t> </a:t>
            </a:r>
            <a:r>
              <a:rPr lang="en-US" dirty="0" smtClean="0"/>
              <a:t> enables the embedding the message without change in visual image quality.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normAutofit/>
          </a:bodyPr>
          <a:lstStyle/>
          <a:p>
            <a:pPr>
              <a:buFont typeface="Wingdings" panose="05000000000000000000" pitchFamily="2" charset="2"/>
              <a:buChar char="Ø"/>
            </a:pPr>
            <a:r>
              <a:rPr lang="en-US" sz="2400" dirty="0">
                <a:hlinkClick r:id="rId2"/>
              </a:rPr>
              <a:t>https://</a:t>
            </a:r>
            <a:r>
              <a:rPr lang="en-US" sz="2400" dirty="0" smtClean="0">
                <a:hlinkClick r:id="rId2"/>
              </a:rPr>
              <a:t>github.com/Hegdenamitha/Cyber-Project.git</a:t>
            </a:r>
            <a:r>
              <a:rPr lang="en-US" sz="2400" dirty="0" smtClean="0"/>
              <a:t> </a:t>
            </a:r>
            <a:endParaRPr lang="en-US" sz="2400"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2000" b="1" dirty="0"/>
              <a:t>Support for multiple File Formats</a:t>
            </a:r>
            <a:r>
              <a:rPr lang="en-US" sz="2000" dirty="0"/>
              <a:t> – Extend steganography method to audio, video, and text files alongside image formats like JPG, TIFF</a:t>
            </a:r>
          </a:p>
          <a:p>
            <a:pPr>
              <a:lnSpc>
                <a:spcPct val="150000"/>
              </a:lnSpc>
              <a:buFont typeface="Wingdings" panose="05000000000000000000" pitchFamily="2" charset="2"/>
              <a:buChar char="Ø"/>
            </a:pPr>
            <a:r>
              <a:rPr lang="en-US" sz="2000" b="1" dirty="0"/>
              <a:t>Enhanced Security </a:t>
            </a:r>
            <a:r>
              <a:rPr lang="en-US" sz="2000" dirty="0"/>
              <a:t>– Implement advanced encryption like ASE or RSA alongside steganography for double protection</a:t>
            </a:r>
          </a:p>
          <a:p>
            <a:pPr>
              <a:lnSpc>
                <a:spcPct val="150000"/>
              </a:lnSpc>
              <a:buFont typeface="Wingdings" panose="05000000000000000000" pitchFamily="2" charset="2"/>
              <a:buChar char="Ø"/>
            </a:pPr>
            <a:r>
              <a:rPr lang="en-US" sz="2000" b="1" dirty="0"/>
              <a:t>Mobile Application</a:t>
            </a:r>
            <a:r>
              <a:rPr lang="en-US" sz="2000" dirty="0"/>
              <a:t> – Develop a mobile-friendly version for easier and wider access.</a:t>
            </a:r>
          </a:p>
          <a:p>
            <a:pPr>
              <a:lnSpc>
                <a:spcPct val="150000"/>
              </a:lnSpc>
              <a:buFont typeface="Wingdings" panose="05000000000000000000" pitchFamily="2" charset="2"/>
              <a:buChar char="Ø"/>
            </a:pPr>
            <a:r>
              <a:rPr lang="en-US" sz="2000" b="1" dirty="0"/>
              <a:t>AI-Powered Image Security </a:t>
            </a:r>
            <a:r>
              <a:rPr lang="en-US" sz="2000" dirty="0"/>
              <a:t>– Use of deep learning or AI to image tampering and enhance the security</a:t>
            </a:r>
            <a:r>
              <a:rPr lang="en-US" sz="2000" dirty="0" smtClean="0"/>
              <a:t>.</a:t>
            </a:r>
            <a:endParaRPr lang="en-US" sz="20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lnSpc>
                <a:spcPct val="150000"/>
              </a:lnSpc>
              <a:spcBef>
                <a:spcPts val="0"/>
              </a:spcBef>
              <a:buNone/>
            </a:pPr>
            <a:r>
              <a:rPr lang="en-IN" sz="2400" dirty="0" smtClean="0">
                <a:solidFill>
                  <a:srgbClr val="0F0F0F"/>
                </a:solidFill>
                <a:ea typeface="+mn-lt"/>
                <a:cs typeface="+mn-lt"/>
              </a:rPr>
              <a:t>The rapid expansion of Digital communication is raising critical concerns in cyber threats and data security. Although the traditional encryption methods are effective, they are complex and can be detected as encrypted files, making them the target for decryption attempts. This project aims to introduce an image- based steganography tool using the Least Significant Bit (LSB) method to encrypt and decrypt messages with password protection.</a:t>
            </a:r>
          </a:p>
          <a:p>
            <a:pPr marL="0" indent="0" algn="just">
              <a:lnSpc>
                <a:spcPct val="150000"/>
              </a:lnSpc>
              <a:spcBef>
                <a:spcPts val="0"/>
              </a:spcBef>
              <a:buNone/>
            </a:pPr>
            <a:endParaRPr lang="en-IN" sz="1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u="sng" dirty="0" smtClean="0"/>
              <a:t>Programming Language</a:t>
            </a:r>
          </a:p>
          <a:p>
            <a:pPr>
              <a:buFont typeface="Wingdings" panose="05000000000000000000" pitchFamily="2" charset="2"/>
              <a:buChar char="Ø"/>
            </a:pPr>
            <a:r>
              <a:rPr lang="en-IN" sz="2000" b="1" dirty="0" smtClean="0"/>
              <a:t>Python</a:t>
            </a:r>
            <a:r>
              <a:rPr lang="en-IN" sz="2000" dirty="0" smtClean="0"/>
              <a:t> – Used to build encryption and decryption script</a:t>
            </a:r>
          </a:p>
          <a:p>
            <a:pPr marL="0" indent="0">
              <a:buNone/>
            </a:pPr>
            <a:r>
              <a:rPr lang="en-IN" sz="2000" b="1" u="sng" dirty="0" smtClean="0"/>
              <a:t>Libraries</a:t>
            </a:r>
          </a:p>
          <a:p>
            <a:pPr>
              <a:buFont typeface="Wingdings" panose="05000000000000000000" pitchFamily="2" charset="2"/>
              <a:buChar char="Ø"/>
            </a:pPr>
            <a:r>
              <a:rPr lang="en-IN" sz="2000" b="1" dirty="0" err="1" smtClean="0"/>
              <a:t>OpenCV</a:t>
            </a:r>
            <a:r>
              <a:rPr lang="en-IN" sz="2000" dirty="0" smtClean="0"/>
              <a:t> – A computer vision library to handle image processing and modification</a:t>
            </a:r>
          </a:p>
          <a:p>
            <a:pPr>
              <a:buFont typeface="Wingdings" panose="05000000000000000000" pitchFamily="2" charset="2"/>
              <a:buChar char="Ø"/>
            </a:pPr>
            <a:r>
              <a:rPr lang="en-IN" sz="2000" b="1" dirty="0" err="1" smtClean="0"/>
              <a:t>Os</a:t>
            </a:r>
            <a:r>
              <a:rPr lang="en-IN" sz="2000" dirty="0" smtClean="0"/>
              <a:t> – File handling</a:t>
            </a:r>
          </a:p>
          <a:p>
            <a:pPr>
              <a:buFont typeface="Wingdings" panose="05000000000000000000" pitchFamily="2" charset="2"/>
              <a:buChar char="Ø"/>
            </a:pPr>
            <a:r>
              <a:rPr lang="en-IN" sz="2000" b="1" dirty="0" err="1" smtClean="0"/>
              <a:t>Numpy</a:t>
            </a:r>
            <a:r>
              <a:rPr lang="en-IN" sz="2000" dirty="0" smtClean="0"/>
              <a:t> – Numerical computing library to support array based operations for data embedding</a:t>
            </a:r>
          </a:p>
          <a:p>
            <a:pPr marL="0" indent="0">
              <a:buNone/>
            </a:pPr>
            <a:r>
              <a:rPr lang="en-IN" sz="2000" b="1" dirty="0" smtClean="0"/>
              <a:t>Least Significant Bit (LSB) Steganography </a:t>
            </a:r>
            <a:r>
              <a:rPr lang="en-IN" sz="2000" dirty="0" smtClean="0"/>
              <a:t>– Modifying LSB of pixel values in image to ensure minimal visual distortion</a:t>
            </a:r>
          </a:p>
          <a:p>
            <a:pPr marL="0" indent="0">
              <a:buNone/>
            </a:pPr>
            <a:r>
              <a:rPr lang="en-IN" sz="2000" b="1" dirty="0" smtClean="0"/>
              <a:t>Password Based Authentication </a:t>
            </a:r>
            <a:r>
              <a:rPr lang="en-IN" sz="2000" dirty="0" smtClean="0"/>
              <a:t>– User defined password to enhance security and prevent unauthorized retrieval</a:t>
            </a:r>
          </a:p>
          <a:p>
            <a:pPr marL="0" indent="0">
              <a:buNone/>
            </a:pPr>
            <a:r>
              <a:rPr lang="en-IN" sz="2000" b="1" dirty="0" smtClean="0"/>
              <a:t>Platform used </a:t>
            </a:r>
            <a:r>
              <a:rPr lang="en-IN" sz="2000" dirty="0" smtClean="0"/>
              <a:t>– Windows with Python installed </a:t>
            </a:r>
          </a:p>
          <a:p>
            <a:pPr marL="0" indent="0">
              <a:buNone/>
            </a:pPr>
            <a:endParaRPr lang="en-IN" dirty="0" smtClean="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lnSpc>
                <a:spcPct val="150000"/>
              </a:lnSpc>
              <a:buNone/>
            </a:pPr>
            <a:r>
              <a:rPr lang="en-IN" sz="1800" b="1" dirty="0">
                <a:solidFill>
                  <a:srgbClr val="0F0F0F"/>
                </a:solidFill>
              </a:rPr>
              <a:t>What makes this project stand </a:t>
            </a:r>
            <a:r>
              <a:rPr lang="en-IN" sz="1800" b="1" dirty="0" smtClean="0">
                <a:solidFill>
                  <a:srgbClr val="0F0F0F"/>
                </a:solidFill>
              </a:rPr>
              <a:t>out?</a:t>
            </a:r>
          </a:p>
          <a:p>
            <a:pPr>
              <a:lnSpc>
                <a:spcPct val="150000"/>
              </a:lnSpc>
              <a:buFont typeface="Wingdings" panose="05000000000000000000" pitchFamily="2" charset="2"/>
              <a:buChar char="Ø"/>
            </a:pPr>
            <a:r>
              <a:rPr lang="en-IN" sz="1800" b="1" u="sng" dirty="0" smtClean="0">
                <a:solidFill>
                  <a:srgbClr val="0F0F0F"/>
                </a:solidFill>
              </a:rPr>
              <a:t>Dual  Security Layer </a:t>
            </a:r>
            <a:r>
              <a:rPr lang="en-IN" sz="1800" b="1" dirty="0" smtClean="0">
                <a:solidFill>
                  <a:srgbClr val="0F0F0F"/>
                </a:solidFill>
              </a:rPr>
              <a:t>– </a:t>
            </a:r>
            <a:r>
              <a:rPr lang="en-IN" sz="1800" dirty="0" smtClean="0">
                <a:solidFill>
                  <a:srgbClr val="0F0F0F"/>
                </a:solidFill>
              </a:rPr>
              <a:t>The message is hidden inside an image making it invisible while data sharing causing 1</a:t>
            </a:r>
            <a:r>
              <a:rPr lang="en-IN" sz="1800" baseline="30000" dirty="0" smtClean="0">
                <a:solidFill>
                  <a:srgbClr val="0F0F0F"/>
                </a:solidFill>
              </a:rPr>
              <a:t>st</a:t>
            </a:r>
            <a:r>
              <a:rPr lang="en-IN" sz="1800" dirty="0" smtClean="0">
                <a:solidFill>
                  <a:srgbClr val="0F0F0F"/>
                </a:solidFill>
              </a:rPr>
              <a:t> layer of security and the password based authentication </a:t>
            </a:r>
            <a:r>
              <a:rPr lang="en-IN" sz="1800" dirty="0"/>
              <a:t>to enhance security and prevent unauthorized </a:t>
            </a:r>
            <a:r>
              <a:rPr lang="en-IN" sz="1800" dirty="0" smtClean="0"/>
              <a:t>retrieval.</a:t>
            </a:r>
          </a:p>
          <a:p>
            <a:pPr>
              <a:lnSpc>
                <a:spcPct val="150000"/>
              </a:lnSpc>
              <a:buFont typeface="Wingdings" panose="05000000000000000000" pitchFamily="2" charset="2"/>
              <a:buChar char="Ø"/>
            </a:pPr>
            <a:r>
              <a:rPr lang="en-IN" sz="1800" b="1" u="sng" dirty="0" smtClean="0"/>
              <a:t>User friendly Approach </a:t>
            </a:r>
            <a:r>
              <a:rPr lang="en-IN" sz="1800" dirty="0" smtClean="0"/>
              <a:t>– The process is simple and do not require deep technical knowledge.  </a:t>
            </a:r>
          </a:p>
          <a:p>
            <a:pPr>
              <a:lnSpc>
                <a:spcPct val="150000"/>
              </a:lnSpc>
              <a:buFont typeface="Wingdings" panose="05000000000000000000" pitchFamily="2" charset="2"/>
              <a:buChar char="Ø"/>
            </a:pPr>
            <a:r>
              <a:rPr lang="en-IN" sz="1800" b="1" u="sng" dirty="0" smtClean="0"/>
              <a:t>Lossless embedding </a:t>
            </a:r>
            <a:r>
              <a:rPr lang="en-IN" sz="1800" dirty="0" smtClean="0"/>
              <a:t>– The quality of the image remains unchanged visually.</a:t>
            </a:r>
          </a:p>
          <a:p>
            <a:pPr>
              <a:lnSpc>
                <a:spcPct val="150000"/>
              </a:lnSpc>
              <a:buFont typeface="Wingdings" panose="05000000000000000000" pitchFamily="2" charset="2"/>
              <a:buChar char="Ø"/>
            </a:pPr>
            <a:r>
              <a:rPr lang="en-IN" sz="1800" b="1" u="sng" dirty="0" smtClean="0"/>
              <a:t>No additional storage required </a:t>
            </a:r>
            <a:r>
              <a:rPr lang="en-IN" sz="1800" dirty="0" smtClean="0"/>
              <a:t>– Since the message is embedded inside the image, there is no requirement of additional storage or external files.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2000" b="1" dirty="0"/>
              <a:t>Forensic Investigators</a:t>
            </a:r>
            <a:r>
              <a:rPr lang="en-US" sz="2000" dirty="0"/>
              <a:t> – Hiding sensitive case-related </a:t>
            </a:r>
            <a:r>
              <a:rPr lang="en-US" sz="2000" dirty="0" smtClean="0"/>
              <a:t>messages while data sharing.</a:t>
            </a:r>
          </a:p>
          <a:p>
            <a:pPr>
              <a:lnSpc>
                <a:spcPct val="150000"/>
              </a:lnSpc>
              <a:buFont typeface="Wingdings" panose="05000000000000000000" pitchFamily="2" charset="2"/>
              <a:buChar char="Ø"/>
            </a:pPr>
            <a:r>
              <a:rPr lang="en-US" sz="2000" b="1" dirty="0" smtClean="0"/>
              <a:t>Journalists</a:t>
            </a:r>
            <a:r>
              <a:rPr lang="en-US" sz="2000" dirty="0" smtClean="0"/>
              <a:t>– </a:t>
            </a:r>
            <a:r>
              <a:rPr lang="en-US" sz="2000" dirty="0"/>
              <a:t>Securely communicating sensitive </a:t>
            </a:r>
            <a:r>
              <a:rPr lang="en-US" sz="2000" dirty="0" smtClean="0"/>
              <a:t>information without detection.</a:t>
            </a:r>
          </a:p>
          <a:p>
            <a:pPr>
              <a:lnSpc>
                <a:spcPct val="150000"/>
              </a:lnSpc>
              <a:buFont typeface="Wingdings" panose="05000000000000000000" pitchFamily="2" charset="2"/>
              <a:buChar char="Ø"/>
            </a:pPr>
            <a:r>
              <a:rPr lang="en-US" sz="2000" b="1" dirty="0" smtClean="0"/>
              <a:t>Researchers </a:t>
            </a:r>
            <a:r>
              <a:rPr lang="en-US" sz="2000" dirty="0" smtClean="0"/>
              <a:t>– </a:t>
            </a:r>
            <a:r>
              <a:rPr lang="en-US" sz="2000" dirty="0"/>
              <a:t>Learning and experimenting with data hiding techniques</a:t>
            </a:r>
            <a:r>
              <a:rPr lang="en-US" sz="2000" dirty="0" smtClean="0"/>
              <a:t>.</a:t>
            </a:r>
          </a:p>
          <a:p>
            <a:pPr>
              <a:lnSpc>
                <a:spcPct val="150000"/>
              </a:lnSpc>
              <a:buFont typeface="Wingdings" panose="05000000000000000000" pitchFamily="2" charset="2"/>
              <a:buChar char="Ø"/>
            </a:pPr>
            <a:r>
              <a:rPr lang="en-US" sz="2000" b="1" dirty="0" smtClean="0"/>
              <a:t>Military </a:t>
            </a:r>
            <a:r>
              <a:rPr lang="en-US" sz="2000" b="1" dirty="0"/>
              <a:t>&amp; Intelligence Agencies</a:t>
            </a:r>
            <a:r>
              <a:rPr lang="en-US" sz="2000" dirty="0"/>
              <a:t> – Covert communication in high-security environments</a:t>
            </a:r>
            <a:r>
              <a:rPr lang="en-US" sz="2000" dirty="0" smtClean="0"/>
              <a:t>.</a:t>
            </a:r>
          </a:p>
          <a:p>
            <a:pPr>
              <a:lnSpc>
                <a:spcPct val="150000"/>
              </a:lnSpc>
              <a:buFont typeface="Wingdings" panose="05000000000000000000" pitchFamily="2" charset="2"/>
              <a:buChar char="Ø"/>
            </a:pPr>
            <a:r>
              <a:rPr lang="en-US" sz="2000" b="1" dirty="0" smtClean="0"/>
              <a:t>General </a:t>
            </a:r>
            <a:r>
              <a:rPr lang="en-US" sz="2000" b="1" dirty="0"/>
              <a:t>Users</a:t>
            </a:r>
            <a:r>
              <a:rPr lang="en-US" sz="2000" dirty="0"/>
              <a:t> – Sending hidden messages securely over images.</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a:xfrm>
            <a:off x="1910094" y="5560423"/>
            <a:ext cx="2482048" cy="473710"/>
          </a:xfrm>
        </p:spPr>
        <p:txBody>
          <a:bodyPr/>
          <a:lstStyle/>
          <a:p>
            <a:pPr marL="0" indent="0" algn="ctr">
              <a:buNone/>
            </a:pPr>
            <a:r>
              <a:rPr lang="en-IN" dirty="0" smtClean="0"/>
              <a:t>Fig.1: Encryption code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094" y="1140823"/>
            <a:ext cx="322661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729" y="999309"/>
            <a:ext cx="3608710" cy="335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729" y="4349989"/>
            <a:ext cx="4238467" cy="178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a:extLst>
              <a:ext uri="{FF2B5EF4-FFF2-40B4-BE49-F238E27FC236}">
                <a16:creationId xmlns="" xmlns:a16="http://schemas.microsoft.com/office/drawing/2014/main" id="{805D7125-AC62-752D-6E68-9EB88BCC631C}"/>
              </a:ext>
            </a:extLst>
          </p:cNvPr>
          <p:cNvSpPr txBox="1">
            <a:spLocks/>
          </p:cNvSpPr>
          <p:nvPr/>
        </p:nvSpPr>
        <p:spPr>
          <a:xfrm>
            <a:off x="6558294" y="6200866"/>
            <a:ext cx="2482048" cy="47371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IN" dirty="0" smtClean="0"/>
              <a:t>Fig.2: Decryption code</a:t>
            </a:r>
            <a:endParaRPr lang="en-IN" dirty="0"/>
          </a:p>
        </p:txBody>
      </p:sp>
    </p:spTree>
    <p:extLst>
      <p:ext uri="{BB962C8B-B14F-4D97-AF65-F5344CB8AC3E}">
        <p14:creationId xmlns:p14="http://schemas.microsoft.com/office/powerpoint/2010/main" val="298991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a:xfrm>
            <a:off x="4078452" y="2597604"/>
            <a:ext cx="3868119" cy="640443"/>
          </a:xfrm>
        </p:spPr>
        <p:txBody>
          <a:bodyPr>
            <a:normAutofit/>
          </a:bodyPr>
          <a:lstStyle/>
          <a:p>
            <a:pPr marL="0" indent="0" algn="ctr">
              <a:buNone/>
            </a:pPr>
            <a:r>
              <a:rPr lang="en-IN" dirty="0" smtClean="0"/>
              <a:t>Fig.3: Encryption Output</a:t>
            </a:r>
            <a:endParaRPr lang="en-IN" dirty="0"/>
          </a:p>
        </p:txBody>
      </p:sp>
      <p:sp>
        <p:nvSpPr>
          <p:cNvPr id="8" name="Content Placeholder 2">
            <a:extLst>
              <a:ext uri="{FF2B5EF4-FFF2-40B4-BE49-F238E27FC236}">
                <a16:creationId xmlns="" xmlns:a16="http://schemas.microsoft.com/office/drawing/2014/main" id="{805D7125-AC62-752D-6E68-9EB88BCC631C}"/>
              </a:ext>
            </a:extLst>
          </p:cNvPr>
          <p:cNvSpPr txBox="1">
            <a:spLocks/>
          </p:cNvSpPr>
          <p:nvPr/>
        </p:nvSpPr>
        <p:spPr>
          <a:xfrm>
            <a:off x="4076246" y="5241472"/>
            <a:ext cx="4039054" cy="47371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IN" dirty="0" smtClean="0"/>
              <a:t>Fig.2: Decryption Output</a:t>
            </a:r>
            <a:endParaRPr lang="en-IN" dirty="0"/>
          </a:p>
        </p:txBody>
      </p:sp>
      <p:pic>
        <p:nvPicPr>
          <p:cNvPr id="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5" y="1593397"/>
            <a:ext cx="8412163"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181" y="3326947"/>
            <a:ext cx="8574087"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490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805D7125-AC62-752D-6E68-9EB88BCC631C}"/>
              </a:ext>
            </a:extLst>
          </p:cNvPr>
          <p:cNvSpPr txBox="1">
            <a:spLocks/>
          </p:cNvSpPr>
          <p:nvPr/>
        </p:nvSpPr>
        <p:spPr>
          <a:xfrm>
            <a:off x="4609646" y="5004617"/>
            <a:ext cx="4039054" cy="47371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IN" dirty="0" smtClean="0"/>
              <a:t>Fig.5: Encrypted Image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846" y="1172392"/>
            <a:ext cx="5486400" cy="3642360"/>
          </a:xfrm>
          <a:prstGeom prst="rect">
            <a:avLst/>
          </a:prstGeom>
        </p:spPr>
      </p:pic>
    </p:spTree>
    <p:extLst>
      <p:ext uri="{BB962C8B-B14F-4D97-AF65-F5344CB8AC3E}">
        <p14:creationId xmlns:p14="http://schemas.microsoft.com/office/powerpoint/2010/main" val="289269081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purl.org/dc/terms/"/>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fadb41d3-f9cb-40fb-903c-8cacaba95bb5"/>
    <ds:schemaRef ds:uri="http://www.w3.org/XML/1998/namespace"/>
    <ds:schemaRef ds:uri="b30265f8-c5e2-4918-b4a1-b977299ca3e2"/>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173</TotalTime>
  <Words>512</Words>
  <Application>Microsoft Office PowerPoint</Application>
  <PresentationFormat>Custom</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Namitha Hegde</cp:lastModifiedBy>
  <cp:revision>66</cp:revision>
  <dcterms:created xsi:type="dcterms:W3CDTF">2021-05-26T16:50:10Z</dcterms:created>
  <dcterms:modified xsi:type="dcterms:W3CDTF">2025-02-24T16:21:42Z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