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58" r:id="rId6"/>
    <p:sldId id="259" r:id="rId7"/>
    <p:sldId id="261" r:id="rId8"/>
    <p:sldId id="263"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549493E5-E85B-49CC-AA9B-8AE4AC23C249}">
          <p14:sldIdLst>
            <p14:sldId id="256"/>
            <p14:sldId id="257"/>
            <p14:sldId id="260"/>
            <p14:sldId id="262"/>
            <p14:sldId id="258"/>
            <p14:sldId id="259"/>
            <p14:sldId id="261"/>
            <p14:sldId id="263"/>
          </p14:sldIdLst>
        </p14:section>
        <p14:section name="Névtelen szakasz" id="{6168AD69-2E49-4262-8A29-9A0562C6868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u-HU" smtClean="0"/>
              <a:t>Mintacím szerkesztése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E63833D1-44AB-4973-BE4D-E0C4D873CF55}" type="datetimeFigureOut">
              <a:rPr lang="hu-HU" smtClean="0"/>
              <a:t>2024. 09. 27.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270854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4251281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u-HU" smtClean="0"/>
              <a:t>Mintacím szerkesztése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2730941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u-HU" smtClean="0"/>
              <a:t>Mintacím szerkesztése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08221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u-HU" smtClean="0"/>
              <a:t>Mintacím szerkesztése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2458291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u-HU" smtClean="0"/>
              <a:t>Mintacím szerkesztése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3" name="Date Placeholder 2"/>
          <p:cNvSpPr>
            <a:spLocks noGrp="1"/>
          </p:cNvSpPr>
          <p:nvPr>
            <p:ph type="dt" sz="half" idx="10"/>
          </p:nvPr>
        </p:nvSpPr>
        <p:spPr/>
        <p:txBody>
          <a:bodyPr/>
          <a:lstStyle/>
          <a:p>
            <a:fld id="{E63833D1-44AB-4973-BE4D-E0C4D873CF55}" type="datetimeFigureOut">
              <a:rPr lang="hu-HU" smtClean="0"/>
              <a:t>2024. 09. 27.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3787077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u-HU" smtClean="0"/>
              <a:t>Mintacím szerkesztése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3" name="Date Placeholder 2"/>
          <p:cNvSpPr>
            <a:spLocks noGrp="1"/>
          </p:cNvSpPr>
          <p:nvPr>
            <p:ph type="dt" sz="half" idx="10"/>
          </p:nvPr>
        </p:nvSpPr>
        <p:spPr/>
        <p:txBody>
          <a:bodyPr/>
          <a:lstStyle/>
          <a:p>
            <a:fld id="{E63833D1-44AB-4973-BE4D-E0C4D873CF55}" type="datetimeFigureOut">
              <a:rPr lang="hu-HU" smtClean="0"/>
              <a:t>2024. 09. 27.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1523822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3833D1-44AB-4973-BE4D-E0C4D873CF55}" type="datetimeFigureOut">
              <a:rPr lang="hu-HU" smtClean="0"/>
              <a:t>2024. 09. 27.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183308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u-HU" smtClean="0"/>
              <a:t>Mintacím szerkesztése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3833D1-44AB-4973-BE4D-E0C4D873CF55}" type="datetimeFigureOut">
              <a:rPr lang="hu-HU" smtClean="0"/>
              <a:t>2024. 09. 27.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42472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3833D1-44AB-4973-BE4D-E0C4D873CF55}" type="datetimeFigureOut">
              <a:rPr lang="hu-HU" smtClean="0"/>
              <a:t>2024. 09. 27.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58028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E63833D1-44AB-4973-BE4D-E0C4D873CF55}" type="datetimeFigureOut">
              <a:rPr lang="hu-HU" smtClean="0"/>
              <a:t>2024. 09. 27.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118866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388499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E63833D1-44AB-4973-BE4D-E0C4D873CF55}" type="datetimeFigureOut">
              <a:rPr lang="hu-HU" smtClean="0"/>
              <a:t>2024. 09. 27.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179822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E63833D1-44AB-4973-BE4D-E0C4D873CF55}" type="datetimeFigureOut">
              <a:rPr lang="hu-HU" smtClean="0"/>
              <a:t>2024. 09. 27.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114128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833D1-44AB-4973-BE4D-E0C4D873CF55}" type="datetimeFigureOut">
              <a:rPr lang="hu-HU" smtClean="0"/>
              <a:t>2024. 09. 27.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398437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u-HU" smtClean="0"/>
              <a:t>Mintacím szerkesztése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140815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E63833D1-44AB-4973-BE4D-E0C4D873CF55}" type="datetimeFigureOut">
              <a:rPr lang="hu-HU" smtClean="0"/>
              <a:t>2024. 09. 27.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842E22-333F-495E-A5B3-90673AAE9BBE}" type="slidenum">
              <a:rPr lang="hu-HU" smtClean="0"/>
              <a:t>‹#›</a:t>
            </a:fld>
            <a:endParaRPr lang="hu-HU"/>
          </a:p>
        </p:txBody>
      </p:sp>
    </p:spTree>
    <p:extLst>
      <p:ext uri="{BB962C8B-B14F-4D97-AF65-F5344CB8AC3E}">
        <p14:creationId xmlns:p14="http://schemas.microsoft.com/office/powerpoint/2010/main" val="4919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63833D1-44AB-4973-BE4D-E0C4D873CF55}" type="datetimeFigureOut">
              <a:rPr lang="hu-HU" smtClean="0"/>
              <a:t>2024. 09. 27.</a:t>
            </a:fld>
            <a:endParaRPr lang="hu-H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u-H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2842E22-333F-495E-A5B3-90673AAE9BBE}" type="slidenum">
              <a:rPr lang="hu-HU" smtClean="0"/>
              <a:t>‹#›</a:t>
            </a:fld>
            <a:endParaRPr lang="hu-HU"/>
          </a:p>
        </p:txBody>
      </p:sp>
    </p:spTree>
    <p:extLst>
      <p:ext uri="{BB962C8B-B14F-4D97-AF65-F5344CB8AC3E}">
        <p14:creationId xmlns:p14="http://schemas.microsoft.com/office/powerpoint/2010/main" val="12012779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en.wikipedia.org/wiki/Robustness_(computer_science)" TargetMode="External"/><Relationship Id="rId7" Type="http://schemas.openxmlformats.org/officeDocument/2006/relationships/image" Target="../media/image15.png"/><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Dynamic_programming_language" TargetMode="External"/><Relationship Id="rId5" Type="http://schemas.openxmlformats.org/officeDocument/2006/relationships/hyperlink" Target="https://en.wikipedia.org/wiki/Thread_(computing)" TargetMode="External"/><Relationship Id="rId4" Type="http://schemas.openxmlformats.org/officeDocument/2006/relationships/hyperlink" Target="https://en.wikipedia.org/wiki/Interpreter_(comput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sz="8000" dirty="0" smtClean="0"/>
              <a:t>James </a:t>
            </a:r>
            <a:r>
              <a:rPr lang="hu-HU" sz="8000" dirty="0" err="1" smtClean="0"/>
              <a:t>Gosling</a:t>
            </a:r>
            <a:endParaRPr lang="hu-HU" sz="8000" dirty="0"/>
          </a:p>
        </p:txBody>
      </p:sp>
      <p:sp>
        <p:nvSpPr>
          <p:cNvPr id="3" name="Alcím 2"/>
          <p:cNvSpPr>
            <a:spLocks noGrp="1"/>
          </p:cNvSpPr>
          <p:nvPr>
            <p:ph type="subTitle" idx="1"/>
          </p:nvPr>
        </p:nvSpPr>
        <p:spPr/>
        <p:txBody>
          <a:bodyPr/>
          <a:lstStyle/>
          <a:p>
            <a:r>
              <a:rPr lang="hu-HU" dirty="0" smtClean="0"/>
              <a:t>Made </a:t>
            </a:r>
            <a:r>
              <a:rPr lang="hu-HU" dirty="0" err="1" smtClean="0"/>
              <a:t>by</a:t>
            </a:r>
            <a:r>
              <a:rPr lang="hu-HU" dirty="0" smtClean="0"/>
              <a:t>: Ákos Hegedüs</a:t>
            </a:r>
            <a:endParaRPr lang="hu-HU" dirty="0"/>
          </a:p>
        </p:txBody>
      </p:sp>
      <p:pic>
        <p:nvPicPr>
          <p:cNvPr id="1030" name="Picture 6" descr="Oracle Java Technologies | Ora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46014">
            <a:off x="8085923" y="626011"/>
            <a:ext cx="3777136" cy="211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141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Who</a:t>
            </a:r>
            <a:r>
              <a:rPr lang="hu-HU" dirty="0" smtClean="0"/>
              <a:t> is James </a:t>
            </a:r>
            <a:r>
              <a:rPr lang="hu-HU" dirty="0" err="1" smtClean="0"/>
              <a:t>Gosling</a:t>
            </a:r>
            <a:endParaRPr lang="hu-HU" dirty="0"/>
          </a:p>
        </p:txBody>
      </p:sp>
      <p:sp>
        <p:nvSpPr>
          <p:cNvPr id="3" name="Tartalom helye 2"/>
          <p:cNvSpPr>
            <a:spLocks noGrp="1"/>
          </p:cNvSpPr>
          <p:nvPr>
            <p:ph idx="1"/>
          </p:nvPr>
        </p:nvSpPr>
        <p:spPr>
          <a:xfrm>
            <a:off x="913795" y="1807535"/>
            <a:ext cx="6337610" cy="4423144"/>
          </a:xfrm>
        </p:spPr>
        <p:txBody>
          <a:bodyPr>
            <a:normAutofit fontScale="92500"/>
          </a:bodyPr>
          <a:lstStyle/>
          <a:p>
            <a:r>
              <a:rPr lang="hu-HU" sz="2400" dirty="0" smtClean="0"/>
              <a:t>He </a:t>
            </a:r>
            <a:r>
              <a:rPr lang="hu-HU" sz="2400" dirty="0" err="1" smtClean="0"/>
              <a:t>was</a:t>
            </a:r>
            <a:r>
              <a:rPr lang="hu-HU" sz="2400" dirty="0" smtClean="0"/>
              <a:t> </a:t>
            </a:r>
            <a:r>
              <a:rPr lang="hu-HU" sz="2400" dirty="0" err="1" smtClean="0"/>
              <a:t>born</a:t>
            </a:r>
            <a:r>
              <a:rPr lang="hu-HU" sz="2400" dirty="0" smtClean="0"/>
              <a:t> in: </a:t>
            </a:r>
            <a:r>
              <a:rPr lang="en-US" dirty="0">
                <a:effectLst/>
              </a:rPr>
              <a:t>James Arthur </a:t>
            </a:r>
            <a:r>
              <a:rPr lang="en-US" dirty="0" smtClean="0">
                <a:effectLst/>
              </a:rPr>
              <a:t>Gosling</a:t>
            </a:r>
            <a:r>
              <a:rPr lang="hu-HU" dirty="0" smtClean="0">
                <a:effectLst/>
              </a:rPr>
              <a:t> </a:t>
            </a:r>
            <a:r>
              <a:rPr lang="en-US" dirty="0" smtClean="0">
                <a:effectLst/>
              </a:rPr>
              <a:t>May </a:t>
            </a:r>
            <a:r>
              <a:rPr lang="en-US" dirty="0">
                <a:effectLst/>
              </a:rPr>
              <a:t>19, </a:t>
            </a:r>
            <a:r>
              <a:rPr lang="en-US" dirty="0" smtClean="0">
                <a:effectLst/>
              </a:rPr>
              <a:t>1955</a:t>
            </a:r>
            <a:r>
              <a:rPr lang="hu-HU" dirty="0" smtClean="0">
                <a:effectLst/>
              </a:rPr>
              <a:t>, </a:t>
            </a:r>
            <a:r>
              <a:rPr lang="hu-HU" dirty="0" err="1" smtClean="0">
                <a:effectLst/>
              </a:rPr>
              <a:t>Canada</a:t>
            </a:r>
            <a:endParaRPr lang="hu-HU" dirty="0" smtClean="0">
              <a:effectLst/>
            </a:endParaRPr>
          </a:p>
          <a:p>
            <a:r>
              <a:rPr lang="en-US" dirty="0"/>
              <a:t>James Gosling attended William </a:t>
            </a:r>
            <a:r>
              <a:rPr lang="en-US" dirty="0" err="1"/>
              <a:t>Aberhart</a:t>
            </a:r>
            <a:r>
              <a:rPr lang="en-US" dirty="0"/>
              <a:t> High School in Calgary, Alberta. He contributed to software for analyzing data from the ISIS 2 satellite while working at the University of Calgary. He holds a Bachelor of Science from the University of Calgary and an M.A. and Ph.D. in computer science from Carnegie Mellon University. During his doctorate, he developed Gosling </a:t>
            </a:r>
            <a:r>
              <a:rPr lang="en-US" dirty="0" err="1"/>
              <a:t>Emacs</a:t>
            </a:r>
            <a:r>
              <a:rPr lang="en-US" dirty="0"/>
              <a:t> (</a:t>
            </a:r>
            <a:r>
              <a:rPr lang="en-US" dirty="0" err="1"/>
              <a:t>Gosmacs</a:t>
            </a:r>
            <a:r>
              <a:rPr lang="en-US" dirty="0"/>
              <a:t>) and built a multi-processor version of Unix for a 16-way computer system. He later worked at Sun Microsystems, where he developed several compilers and mail systems. Gosling has two children, Katie and Kelsey, from two marriages.</a:t>
            </a:r>
            <a:endParaRPr lang="hu-HU" dirty="0" smtClean="0">
              <a:effectLst/>
            </a:endParaRPr>
          </a:p>
          <a:p>
            <a:endParaRPr lang="hu-HU" sz="2400" dirty="0"/>
          </a:p>
        </p:txBody>
      </p:sp>
      <p:pic>
        <p:nvPicPr>
          <p:cNvPr id="2052" name="Picture 4" descr="The father of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3799" y="1807535"/>
            <a:ext cx="3948340" cy="262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36719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His</a:t>
            </a:r>
            <a:r>
              <a:rPr lang="hu-HU" dirty="0" smtClean="0"/>
              <a:t> </a:t>
            </a:r>
            <a:r>
              <a:rPr lang="hu-HU" dirty="0" err="1" smtClean="0"/>
              <a:t>carrier</a:t>
            </a:r>
            <a:endParaRPr lang="hu-HU" dirty="0"/>
          </a:p>
        </p:txBody>
      </p:sp>
      <p:sp>
        <p:nvSpPr>
          <p:cNvPr id="3" name="Tartalom helye 2"/>
          <p:cNvSpPr>
            <a:spLocks noGrp="1"/>
          </p:cNvSpPr>
          <p:nvPr>
            <p:ph idx="1"/>
          </p:nvPr>
        </p:nvSpPr>
        <p:spPr>
          <a:xfrm>
            <a:off x="913795" y="1902570"/>
            <a:ext cx="5755773" cy="4058751"/>
          </a:xfrm>
        </p:spPr>
        <p:txBody>
          <a:bodyPr>
            <a:normAutofit fontScale="92500"/>
          </a:bodyPr>
          <a:lstStyle/>
          <a:p>
            <a:r>
              <a:rPr lang="en-US" dirty="0"/>
              <a:t>James Gosling worked at Sun Microsystems from 1984 to 2010, where he invented </a:t>
            </a:r>
            <a:r>
              <a:rPr lang="en-US" dirty="0" err="1"/>
              <a:t>NeWS</a:t>
            </a:r>
            <a:r>
              <a:rPr lang="en-US" dirty="0"/>
              <a:t>, an early Unix windowing system, and is best known as the father of the Java programming language, which he created in 1994. He developed Java's original design, compiler, and virtual machine. He left Sun in 2010 after its acquisition by Oracle, citing ethical concerns and changes in his role. Gosling later worked at Google, joined Liquid Robotics, which was acquired by Boeing, and moved to Amazon Web Services as a Distinguished Engineer in 2017. He retired in July 2024. He also serves as an advisor and board member for several companies.</a:t>
            </a:r>
            <a:endParaRPr lang="hu-HU" dirty="0"/>
          </a:p>
        </p:txBody>
      </p:sp>
      <p:pic>
        <p:nvPicPr>
          <p:cNvPr id="1026" name="Picture 2" descr="James Gosling | Literasi K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57" y="759569"/>
            <a:ext cx="3048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founder James Gosling joins Google - C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9557" y="3387872"/>
            <a:ext cx="3048000" cy="265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2143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Gosling</a:t>
            </a:r>
            <a:r>
              <a:rPr lang="hu-HU" dirty="0" smtClean="0"/>
              <a:t> </a:t>
            </a:r>
            <a:r>
              <a:rPr lang="hu-HU" dirty="0" err="1" smtClean="0"/>
              <a:t>Emacs</a:t>
            </a:r>
            <a:endParaRPr lang="hu-HU" dirty="0"/>
          </a:p>
        </p:txBody>
      </p:sp>
      <p:sp>
        <p:nvSpPr>
          <p:cNvPr id="3" name="Tartalom helye 2"/>
          <p:cNvSpPr>
            <a:spLocks noGrp="1"/>
          </p:cNvSpPr>
          <p:nvPr>
            <p:ph idx="1"/>
          </p:nvPr>
        </p:nvSpPr>
        <p:spPr>
          <a:xfrm>
            <a:off x="913795" y="1732449"/>
            <a:ext cx="5231824" cy="4058751"/>
          </a:xfrm>
        </p:spPr>
        <p:txBody>
          <a:bodyPr>
            <a:normAutofit lnSpcReduction="10000"/>
          </a:bodyPr>
          <a:lstStyle/>
          <a:p>
            <a:r>
              <a:rPr lang="en-US" dirty="0"/>
              <a:t>Gosling </a:t>
            </a:r>
            <a:r>
              <a:rPr lang="en-US" dirty="0" err="1"/>
              <a:t>Emacs</a:t>
            </a:r>
            <a:r>
              <a:rPr lang="en-US" dirty="0"/>
              <a:t> (also known as "</a:t>
            </a:r>
            <a:r>
              <a:rPr lang="en-US" dirty="0" err="1"/>
              <a:t>Gosmacs</a:t>
            </a:r>
            <a:r>
              <a:rPr lang="en-US" dirty="0"/>
              <a:t>" or "</a:t>
            </a:r>
            <a:r>
              <a:rPr lang="en-US" dirty="0" err="1"/>
              <a:t>gmacs</a:t>
            </a:r>
            <a:r>
              <a:rPr lang="en-US" dirty="0"/>
              <a:t>") was an early </a:t>
            </a:r>
            <a:r>
              <a:rPr lang="en-US" dirty="0" err="1"/>
              <a:t>Emacs</a:t>
            </a:r>
            <a:r>
              <a:rPr lang="en-US" dirty="0"/>
              <a:t> implementation written in 1981 by James Gosling in C. Initially, Gosling allowed it to be freely redistributed, following the "</a:t>
            </a:r>
            <a:r>
              <a:rPr lang="en-US" dirty="0" err="1"/>
              <a:t>Emacs</a:t>
            </a:r>
            <a:r>
              <a:rPr lang="en-US" dirty="0"/>
              <a:t> commune" tradition. However, after failing to find maintainers for his version, he sold it to </a:t>
            </a:r>
            <a:r>
              <a:rPr lang="en-US" dirty="0" err="1"/>
              <a:t>UniPress</a:t>
            </a:r>
            <a:r>
              <a:rPr lang="en-US" dirty="0"/>
              <a:t>, who agreed to reasonable terms. This led to a dispute with Richard Stallman, which eventually inspired the creation of the first formal </a:t>
            </a:r>
            <a:r>
              <a:rPr lang="en-US" dirty="0" err="1"/>
              <a:t>Emacs</a:t>
            </a:r>
            <a:r>
              <a:rPr lang="en-US" dirty="0"/>
              <a:t> license, later becoming the GPL, following the introduction of software copyright in 1980.</a:t>
            </a:r>
            <a:endParaRPr lang="hu-HU" dirty="0"/>
          </a:p>
        </p:txBody>
      </p:sp>
      <p:pic>
        <p:nvPicPr>
          <p:cNvPr id="3074" name="Picture 2" descr="James Gosling by Moiz Sajid on Prez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105" y="2379036"/>
            <a:ext cx="5435809" cy="31817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father of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783" y="108326"/>
            <a:ext cx="878937" cy="162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06197"/>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a:t>
            </a:r>
            <a:endParaRPr lang="hu-HU" dirty="0"/>
          </a:p>
        </p:txBody>
      </p:sp>
      <p:sp>
        <p:nvSpPr>
          <p:cNvPr id="3" name="Tartalom helye 2"/>
          <p:cNvSpPr>
            <a:spLocks noGrp="1"/>
          </p:cNvSpPr>
          <p:nvPr>
            <p:ph idx="1"/>
          </p:nvPr>
        </p:nvSpPr>
        <p:spPr>
          <a:xfrm>
            <a:off x="913795" y="1580050"/>
            <a:ext cx="6433303" cy="5001503"/>
          </a:xfrm>
        </p:spPr>
        <p:txBody>
          <a:bodyPr>
            <a:normAutofit lnSpcReduction="10000"/>
          </a:bodyPr>
          <a:lstStyle/>
          <a:p>
            <a:r>
              <a:rPr lang="en-US" dirty="0"/>
              <a:t>Java is a high-level, object-oriented programming language designed for minimal implementation dependencies. It follows the "write once, run anywhere" (WORA) principle, allowing compiled Java code to run on any platform with a Java Virtual Machine (JVM). Its syntax is similar to C and C++, but with fewer low-level features. Java's dynamic capabilities, such as reflection and runtime code modification, distinguish it from traditional compiled languages.</a:t>
            </a:r>
          </a:p>
          <a:p>
            <a:r>
              <a:rPr lang="en-US" dirty="0"/>
              <a:t>Originally developed by James Gosling at Sun Microsystems and released in 1995, Java has remained popular, though its use has declined recently in favor of other JVM languages. The </a:t>
            </a:r>
            <a:r>
              <a:rPr lang="en-US" dirty="0" err="1"/>
              <a:t>OpenJDK</a:t>
            </a:r>
            <a:r>
              <a:rPr lang="en-US" dirty="0"/>
              <a:t> JVM is the official reference implementation, and as of March 2024, Java 22 is the latest version, with previous LTS versions 8, 11, 17, and 21 still supported.</a:t>
            </a:r>
          </a:p>
          <a:p>
            <a:endParaRPr lang="hu-HU" dirty="0"/>
          </a:p>
        </p:txBody>
      </p:sp>
      <p:pic>
        <p:nvPicPr>
          <p:cNvPr id="2050" name="Picture 2" descr="Why Java is Still Relevant: A Look at Its Versatility and Stability | by  Burak Acar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7098" y="-230738"/>
            <a:ext cx="4150611" cy="21790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p Java Development Tools and Software | JRebel &amp; XRebel by Perfor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1585" y="1913860"/>
            <a:ext cx="3323800" cy="208398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de using the Java tools you know and love - Azure | Microsoft Lear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7998" y="4331651"/>
            <a:ext cx="3337387" cy="208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53915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Principles</a:t>
            </a:r>
            <a:endParaRPr lang="hu-HU" dirty="0"/>
          </a:p>
        </p:txBody>
      </p:sp>
      <p:sp>
        <p:nvSpPr>
          <p:cNvPr id="3" name="Tartalom helye 2"/>
          <p:cNvSpPr>
            <a:spLocks noGrp="1"/>
          </p:cNvSpPr>
          <p:nvPr>
            <p:ph idx="1"/>
          </p:nvPr>
        </p:nvSpPr>
        <p:spPr>
          <a:xfrm>
            <a:off x="467228" y="1743082"/>
            <a:ext cx="6996828" cy="4058751"/>
          </a:xfrm>
        </p:spPr>
        <p:txBody>
          <a:bodyPr/>
          <a:lstStyle/>
          <a:p>
            <a:r>
              <a:rPr lang="en-US" dirty="0">
                <a:effectLst/>
              </a:rPr>
              <a:t>There were five primary goals in creating the Java language</a:t>
            </a:r>
            <a:r>
              <a:rPr lang="en-US" dirty="0" smtClean="0">
                <a:effectLst/>
              </a:rPr>
              <a:t>:</a:t>
            </a:r>
            <a:endParaRPr lang="hu-HU" dirty="0" smtClean="0">
              <a:effectLst/>
            </a:endParaRPr>
          </a:p>
          <a:p>
            <a:pPr lvl="1"/>
            <a:r>
              <a:rPr lang="hu-HU" dirty="0" smtClean="0">
                <a:effectLst/>
              </a:rPr>
              <a:t>1. </a:t>
            </a:r>
            <a:r>
              <a:rPr lang="en-US" dirty="0">
                <a:effectLst/>
              </a:rPr>
              <a:t>It must be simple, </a:t>
            </a:r>
            <a:r>
              <a:rPr lang="en-US" dirty="0">
                <a:effectLst/>
                <a:hlinkClick r:id="rId2" tooltip="Object-oriented programming"/>
              </a:rPr>
              <a:t>object-oriented</a:t>
            </a:r>
            <a:r>
              <a:rPr lang="en-US" dirty="0">
                <a:effectLst/>
              </a:rPr>
              <a:t>, and familiar.</a:t>
            </a:r>
          </a:p>
          <a:p>
            <a:pPr lvl="1"/>
            <a:r>
              <a:rPr lang="hu-HU" dirty="0" smtClean="0"/>
              <a:t>2. </a:t>
            </a:r>
            <a:r>
              <a:rPr lang="en-US" dirty="0">
                <a:effectLst/>
              </a:rPr>
              <a:t>It must be </a:t>
            </a:r>
            <a:r>
              <a:rPr lang="en-US" dirty="0">
                <a:effectLst/>
                <a:hlinkClick r:id="rId3" tooltip="Robustness (computer science)"/>
              </a:rPr>
              <a:t>robust</a:t>
            </a:r>
            <a:r>
              <a:rPr lang="en-US" dirty="0">
                <a:effectLst/>
              </a:rPr>
              <a:t> and secure.</a:t>
            </a:r>
          </a:p>
          <a:p>
            <a:pPr lvl="1"/>
            <a:r>
              <a:rPr lang="hu-HU" dirty="0" smtClean="0"/>
              <a:t>3. </a:t>
            </a:r>
            <a:r>
              <a:rPr lang="en-US" dirty="0">
                <a:effectLst/>
              </a:rPr>
              <a:t>It must be architecture-neutral and portable.</a:t>
            </a:r>
          </a:p>
          <a:p>
            <a:pPr lvl="1"/>
            <a:r>
              <a:rPr lang="hu-HU" dirty="0" smtClean="0"/>
              <a:t>4. </a:t>
            </a:r>
            <a:r>
              <a:rPr lang="en-US" dirty="0">
                <a:effectLst/>
              </a:rPr>
              <a:t>It must execute with high performance.</a:t>
            </a:r>
          </a:p>
          <a:p>
            <a:pPr lvl="1"/>
            <a:r>
              <a:rPr lang="hu-HU" dirty="0" smtClean="0"/>
              <a:t>5. </a:t>
            </a:r>
            <a:r>
              <a:rPr lang="en-US" dirty="0">
                <a:effectLst/>
              </a:rPr>
              <a:t>It must be </a:t>
            </a:r>
            <a:r>
              <a:rPr lang="en-US" dirty="0">
                <a:effectLst/>
                <a:hlinkClick r:id="rId4" tooltip="Interpreter (computing)"/>
              </a:rPr>
              <a:t>interpreted</a:t>
            </a:r>
            <a:r>
              <a:rPr lang="en-US" dirty="0">
                <a:effectLst/>
              </a:rPr>
              <a:t>, </a:t>
            </a:r>
            <a:r>
              <a:rPr lang="en-US" dirty="0">
                <a:effectLst/>
                <a:hlinkClick r:id="rId5" tooltip="Thread (computing)"/>
              </a:rPr>
              <a:t>threaded</a:t>
            </a:r>
            <a:r>
              <a:rPr lang="en-US" dirty="0">
                <a:effectLst/>
              </a:rPr>
              <a:t>, and </a:t>
            </a:r>
            <a:r>
              <a:rPr lang="en-US" dirty="0">
                <a:effectLst/>
                <a:hlinkClick r:id="rId6" tooltip="Dynamic programming language"/>
              </a:rPr>
              <a:t>dynamic</a:t>
            </a:r>
            <a:r>
              <a:rPr lang="en-US" dirty="0">
                <a:effectLst/>
              </a:rPr>
              <a:t>.</a:t>
            </a:r>
          </a:p>
          <a:p>
            <a:pPr lvl="1"/>
            <a:endParaRPr lang="hu-HU" dirty="0"/>
          </a:p>
        </p:txBody>
      </p:sp>
      <p:pic>
        <p:nvPicPr>
          <p:cNvPr id="1026" name="Picture 2" descr="SOLID Principles Java - Javatpoi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1044" y="3056309"/>
            <a:ext cx="5873086" cy="309595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SOLID Principles Explained (with examples in Java) - DEV Community"/>
          <p:cNvSpPr>
            <a:spLocks noChangeAspect="1" noChangeArrowheads="1"/>
          </p:cNvSpPr>
          <p:nvPr/>
        </p:nvSpPr>
        <p:spPr bwMode="auto">
          <a:xfrm>
            <a:off x="155574" y="-144463"/>
            <a:ext cx="3204313" cy="24198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5" name="AutoShape 6" descr="SOLID Principles Explained (with examples in Java) - DEV Community"/>
          <p:cNvSpPr>
            <a:spLocks noChangeAspect="1" noChangeArrowheads="1"/>
          </p:cNvSpPr>
          <p:nvPr/>
        </p:nvSpPr>
        <p:spPr bwMode="auto">
          <a:xfrm>
            <a:off x="1952477" y="3690892"/>
            <a:ext cx="2683318" cy="2683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6" name="Kép 5"/>
          <p:cNvPicPr>
            <a:picLocks noChangeAspect="1"/>
          </p:cNvPicPr>
          <p:nvPr/>
        </p:nvPicPr>
        <p:blipFill>
          <a:blip r:embed="rId8"/>
          <a:stretch>
            <a:fillRect/>
          </a:stretch>
        </p:blipFill>
        <p:spPr>
          <a:xfrm>
            <a:off x="584186" y="4563391"/>
            <a:ext cx="4668298" cy="1939305"/>
          </a:xfrm>
          <a:prstGeom prst="rect">
            <a:avLst/>
          </a:prstGeom>
        </p:spPr>
      </p:pic>
    </p:spTree>
    <p:extLst>
      <p:ext uri="{BB962C8B-B14F-4D97-AF65-F5344CB8AC3E}">
        <p14:creationId xmlns:p14="http://schemas.microsoft.com/office/powerpoint/2010/main" val="2695124790"/>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Syntax</a:t>
            </a:r>
            <a:endParaRPr lang="hu-HU" dirty="0"/>
          </a:p>
        </p:txBody>
      </p:sp>
      <p:sp>
        <p:nvSpPr>
          <p:cNvPr id="3" name="Tartalom helye 2"/>
          <p:cNvSpPr>
            <a:spLocks noGrp="1"/>
          </p:cNvSpPr>
          <p:nvPr>
            <p:ph idx="1"/>
          </p:nvPr>
        </p:nvSpPr>
        <p:spPr>
          <a:xfrm>
            <a:off x="786205" y="1828142"/>
            <a:ext cx="5008540" cy="4058751"/>
          </a:xfrm>
        </p:spPr>
        <p:txBody>
          <a:bodyPr>
            <a:normAutofit lnSpcReduction="10000"/>
          </a:bodyPr>
          <a:lstStyle/>
          <a:p>
            <a:r>
              <a:rPr lang="en-US" dirty="0"/>
              <a:t>Java's syntax is very similar to C++ and C, but it is exclusively object-oriented. All code is in classes, and all data is an object, except for primitive data types (e.g. integers, floating point numbers, logical values, characters). Elements carried over from C++ include the </a:t>
            </a:r>
            <a:r>
              <a:rPr lang="en-US" dirty="0" err="1"/>
              <a:t>printf</a:t>
            </a:r>
            <a:r>
              <a:rPr lang="en-US" dirty="0"/>
              <a:t> method. Java does not support operator overloading and multiple inheritance of classes (except for interfaces). It uses three comment formats: single-line (//), multi-line (/* /), and Javadoc (/* */), which can be used to generate documentation</a:t>
            </a:r>
            <a:r>
              <a:rPr lang="en-US" dirty="0" smtClean="0"/>
              <a:t>.</a:t>
            </a:r>
            <a:endParaRPr lang="hu-HU" dirty="0"/>
          </a:p>
        </p:txBody>
      </p:sp>
      <p:pic>
        <p:nvPicPr>
          <p:cNvPr id="2050" name="Picture 2" descr="Understanding Java's Syntax.. Understanding Java's Syntax: Mastering… | by  Alberto Jimenez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918" y="4057436"/>
            <a:ext cx="5256398" cy="25197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syntax highlighting errors · Issue #127 · atom/language-java · GitH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013" y="878302"/>
            <a:ext cx="3203431" cy="2717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05122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Thank</a:t>
            </a:r>
            <a:r>
              <a:rPr lang="hu-HU" dirty="0" smtClean="0"/>
              <a:t> </a:t>
            </a:r>
            <a:r>
              <a:rPr lang="hu-HU" dirty="0" err="1" smtClean="0"/>
              <a:t>for</a:t>
            </a:r>
            <a:r>
              <a:rPr lang="hu-HU" dirty="0" smtClean="0"/>
              <a:t> </a:t>
            </a:r>
            <a:r>
              <a:rPr lang="hu-HU" dirty="0" err="1" smtClean="0"/>
              <a:t>your</a:t>
            </a:r>
            <a:r>
              <a:rPr lang="hu-HU" dirty="0" smtClean="0"/>
              <a:t> </a:t>
            </a:r>
            <a:r>
              <a:rPr lang="hu-HU" dirty="0" err="1" smtClean="0"/>
              <a:t>attention</a:t>
            </a:r>
            <a:r>
              <a:rPr lang="hu-HU" dirty="0" smtClean="0"/>
              <a:t>!</a:t>
            </a:r>
            <a:endParaRPr lang="hu-HU" dirty="0"/>
          </a:p>
        </p:txBody>
      </p:sp>
      <p:sp>
        <p:nvSpPr>
          <p:cNvPr id="3" name="Alcím 2"/>
          <p:cNvSpPr>
            <a:spLocks noGrp="1"/>
          </p:cNvSpPr>
          <p:nvPr>
            <p:ph type="subTitle" idx="1"/>
          </p:nvPr>
        </p:nvSpPr>
        <p:spPr/>
        <p:txBody>
          <a:bodyPr/>
          <a:lstStyle/>
          <a:p>
            <a:endParaRPr lang="hu-HU"/>
          </a:p>
        </p:txBody>
      </p:sp>
      <p:pic>
        <p:nvPicPr>
          <p:cNvPr id="4098" name="Picture 2" descr="James Gos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49893">
            <a:off x="463919" y="3561907"/>
            <a:ext cx="2108568" cy="2940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v.java: The Destination for Java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984" y="112152"/>
            <a:ext cx="2436322" cy="243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31761"/>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la">
  <a:themeElements>
    <a:clrScheme name="Pal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al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l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TM04033929[[fn=Pala]]</Template>
  <TotalTime>56</TotalTime>
  <Words>637</Words>
  <Application>Microsoft Office PowerPoint</Application>
  <PresentationFormat>Szélesvásznú</PresentationFormat>
  <Paragraphs>22</Paragraphs>
  <Slides>8</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8</vt:i4>
      </vt:variant>
    </vt:vector>
  </HeadingPairs>
  <TitlesOfParts>
    <vt:vector size="13" baseType="lpstr">
      <vt:lpstr>Arial</vt:lpstr>
      <vt:lpstr>Calisto MT</vt:lpstr>
      <vt:lpstr>Trebuchet MS</vt:lpstr>
      <vt:lpstr>Wingdings 2</vt:lpstr>
      <vt:lpstr>Pala</vt:lpstr>
      <vt:lpstr>James Gosling</vt:lpstr>
      <vt:lpstr>Who is James Gosling</vt:lpstr>
      <vt:lpstr>His carrier</vt:lpstr>
      <vt:lpstr>Gosling Emacs</vt:lpstr>
      <vt:lpstr>Java</vt:lpstr>
      <vt:lpstr>Principles</vt:lpstr>
      <vt:lpstr>Syntax</vt:lpstr>
      <vt:lpstr>Thank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 Gosling</dc:title>
  <dc:creator>Hegedüs Ákos</dc:creator>
  <cp:lastModifiedBy>Hegedüs Ákos</cp:lastModifiedBy>
  <cp:revision>9</cp:revision>
  <dcterms:created xsi:type="dcterms:W3CDTF">2024-09-16T07:58:23Z</dcterms:created>
  <dcterms:modified xsi:type="dcterms:W3CDTF">2024-09-27T11:51:32Z</dcterms:modified>
</cp:coreProperties>
</file>