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6" r:id="rId4"/>
    <p:sldId id="258" r:id="rId5"/>
    <p:sldId id="259" r:id="rId6"/>
    <p:sldId id="260" r:id="rId7"/>
    <p:sldId id="261" r:id="rId8"/>
    <p:sldId id="262" r:id="rId9"/>
    <p:sldId id="263" r:id="rId10"/>
    <p:sldId id="264"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1490870274"/>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2468229625"/>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816928"/>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1850105867"/>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9706923"/>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2131085736"/>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2023756369"/>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1924027160"/>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1469853105"/>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D2D0F4-82CA-4E2F-93D7-1670FD64B037}" type="datetimeFigureOut">
              <a:rPr lang="es-GT" smtClean="0"/>
              <a:t>14/08/2017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1634884039"/>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BD2D0F4-82CA-4E2F-93D7-1670FD64B037}" type="datetimeFigureOut">
              <a:rPr lang="es-GT" smtClean="0"/>
              <a:t>14/08/2017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620143216"/>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BD2D0F4-82CA-4E2F-93D7-1670FD64B037}" type="datetimeFigureOut">
              <a:rPr lang="es-GT" smtClean="0"/>
              <a:t>14/08/2017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275540997"/>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BD2D0F4-82CA-4E2F-93D7-1670FD64B037}" type="datetimeFigureOut">
              <a:rPr lang="es-GT" smtClean="0"/>
              <a:t>14/08/2017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2785672134"/>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2D0F4-82CA-4E2F-93D7-1670FD64B037}" type="datetimeFigureOut">
              <a:rPr lang="es-GT" smtClean="0"/>
              <a:t>14/08/2017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900001790"/>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D2D0F4-82CA-4E2F-93D7-1670FD64B037}" type="datetimeFigureOut">
              <a:rPr lang="es-GT" smtClean="0"/>
              <a:t>14/08/2017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1796298542"/>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D2D0F4-82CA-4E2F-93D7-1670FD64B037}" type="datetimeFigureOut">
              <a:rPr lang="es-GT" smtClean="0"/>
              <a:t>14/08/2017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3BA40FB-7622-4CA1-B865-00D9CF26CB09}" type="slidenum">
              <a:rPr lang="es-GT" smtClean="0"/>
              <a:t>‹Nº›</a:t>
            </a:fld>
            <a:endParaRPr lang="es-GT"/>
          </a:p>
        </p:txBody>
      </p:sp>
    </p:spTree>
    <p:extLst>
      <p:ext uri="{BB962C8B-B14F-4D97-AF65-F5344CB8AC3E}">
        <p14:creationId xmlns:p14="http://schemas.microsoft.com/office/powerpoint/2010/main" val="1859255603"/>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D2D0F4-82CA-4E2F-93D7-1670FD64B037}" type="datetimeFigureOut">
              <a:rPr lang="es-GT" smtClean="0"/>
              <a:t>14/08/2017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BA40FB-7622-4CA1-B865-00D9CF26CB09}" type="slidenum">
              <a:rPr lang="es-GT" smtClean="0"/>
              <a:t>‹Nº›</a:t>
            </a:fld>
            <a:endParaRPr lang="es-GT"/>
          </a:p>
        </p:txBody>
      </p:sp>
    </p:spTree>
    <p:extLst>
      <p:ext uri="{BB962C8B-B14F-4D97-AF65-F5344CB8AC3E}">
        <p14:creationId xmlns:p14="http://schemas.microsoft.com/office/powerpoint/2010/main" val="259731749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64087" y="2242252"/>
            <a:ext cx="6019597" cy="400110"/>
          </a:xfrm>
          <a:prstGeom prst="rect">
            <a:avLst/>
          </a:prstGeom>
        </p:spPr>
        <p:txBody>
          <a:bodyPr wrap="none">
            <a:spAutoFit/>
          </a:bodyPr>
          <a:lstStyle/>
          <a:p>
            <a:r>
              <a:rPr lang="es-GT" sz="2000" dirty="0" smtClean="0">
                <a:latin typeface="Adobe Fan Heiti Std B" panose="020B0700000000000000" pitchFamily="34" charset="-128"/>
                <a:ea typeface="Adobe Fan Heiti Std B" panose="020B0700000000000000" pitchFamily="34" charset="-128"/>
              </a:rPr>
              <a:t>ES TECNOLOGÍA QUÍMICA PARA CREAR BIENESTAR</a:t>
            </a:r>
            <a:endParaRPr lang="es-GT" sz="2000" dirty="0">
              <a:latin typeface="Adobe Fan Heiti Std B" panose="020B0700000000000000" pitchFamily="34" charset="-128"/>
              <a:ea typeface="Adobe Fan Heiti Std B" panose="020B0700000000000000" pitchFamily="34" charset="-128"/>
            </a:endParaRPr>
          </a:p>
        </p:txBody>
      </p:sp>
      <p:sp>
        <p:nvSpPr>
          <p:cNvPr id="6" name="Rectángulo 5"/>
          <p:cNvSpPr/>
          <p:nvPr/>
        </p:nvSpPr>
        <p:spPr>
          <a:xfrm>
            <a:off x="764087" y="2768252"/>
            <a:ext cx="6864263" cy="2031325"/>
          </a:xfrm>
          <a:prstGeom prst="rect">
            <a:avLst/>
          </a:prstGeom>
        </p:spPr>
        <p:txBody>
          <a:bodyPr wrap="square">
            <a:spAutoFit/>
          </a:bodyPr>
          <a:lstStyle/>
          <a:p>
            <a:r>
              <a:rPr lang="es-GT" dirty="0" smtClean="0"/>
              <a:t>Hemos aprendido muchísimo en el camino. Hemos encontrado áreas de oportunidad para mejorar los productos e investigar. Somos creadores y constantemente estamos evolucionando la tecnología de los productos que producimos. Ningún reto hasta ahora ha impedido que sigamos creciendo. Audaces y efectivos. Somos CTS.</a:t>
            </a:r>
          </a:p>
          <a:p>
            <a:endParaRPr lang="es-GT" dirty="0" smtClean="0"/>
          </a:p>
        </p:txBody>
      </p:sp>
      <p:pic>
        <p:nvPicPr>
          <p:cNvPr id="7" name="Imagen 6"/>
          <p:cNvPicPr>
            <a:picLocks noChangeAspect="1"/>
          </p:cNvPicPr>
          <p:nvPr/>
        </p:nvPicPr>
        <p:blipFill>
          <a:blip r:embed="rId2"/>
          <a:stretch>
            <a:fillRect/>
          </a:stretch>
        </p:blipFill>
        <p:spPr>
          <a:xfrm>
            <a:off x="8239565" y="2856027"/>
            <a:ext cx="2975926" cy="2220499"/>
          </a:xfrm>
          <a:prstGeom prst="rect">
            <a:avLst/>
          </a:prstGeom>
          <a:solidFill>
            <a:schemeClr val="accent2"/>
          </a:solidFill>
          <a:ln>
            <a:solidFill>
              <a:schemeClr val="accent2"/>
            </a:solidFill>
          </a:ln>
        </p:spPr>
      </p:pic>
      <p:pic>
        <p:nvPicPr>
          <p:cNvPr id="8" name="Imagen 7"/>
          <p:cNvPicPr>
            <a:picLocks noChangeAspect="1"/>
          </p:cNvPicPr>
          <p:nvPr/>
        </p:nvPicPr>
        <p:blipFill>
          <a:blip r:embed="rId3"/>
          <a:stretch>
            <a:fillRect/>
          </a:stretch>
        </p:blipFill>
        <p:spPr>
          <a:xfrm>
            <a:off x="977149" y="263456"/>
            <a:ext cx="3453530" cy="1640427"/>
          </a:xfrm>
          <a:prstGeom prst="rect">
            <a:avLst/>
          </a:prstGeom>
        </p:spPr>
      </p:pic>
    </p:spTree>
    <p:extLst>
      <p:ext uri="{BB962C8B-B14F-4D97-AF65-F5344CB8AC3E}">
        <p14:creationId xmlns:p14="http://schemas.microsoft.com/office/powerpoint/2010/main" val="3768688966"/>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77958" y="2461214"/>
            <a:ext cx="10069998" cy="3880773"/>
          </a:xfrm>
        </p:spPr>
        <p:txBody>
          <a:bodyPr/>
          <a:lstStyle/>
          <a:p>
            <a:r>
              <a:rPr lang="es-GT" sz="2800" dirty="0"/>
              <a:t>CTS es una marca registrada. Los productos y la información que se muestra en ésta página web están sujetos a cambios temporales Para contacto con servicio al cliente llamar al (+502) 2477-7323 o escribir a ventas@cts.com.gt También puedes encontrarnos en las redes sociales</a:t>
            </a:r>
          </a:p>
          <a:p>
            <a:endParaRPr lang="es-GT" sz="2800" dirty="0"/>
          </a:p>
          <a:p>
            <a:endParaRPr lang="es-GT" dirty="0"/>
          </a:p>
        </p:txBody>
      </p:sp>
      <p:pic>
        <p:nvPicPr>
          <p:cNvPr id="4" name="Imagen 3"/>
          <p:cNvPicPr>
            <a:picLocks noChangeAspect="1"/>
          </p:cNvPicPr>
          <p:nvPr/>
        </p:nvPicPr>
        <p:blipFill>
          <a:blip r:embed="rId2"/>
          <a:stretch>
            <a:fillRect/>
          </a:stretch>
        </p:blipFill>
        <p:spPr>
          <a:xfrm>
            <a:off x="4384511" y="501040"/>
            <a:ext cx="3043423" cy="1465352"/>
          </a:xfrm>
          <a:prstGeom prst="rect">
            <a:avLst/>
          </a:prstGeom>
          <a:ln>
            <a:noFill/>
          </a:ln>
          <a:effectLst>
            <a:softEdge rad="112500"/>
          </a:effectLst>
        </p:spPr>
      </p:pic>
    </p:spTree>
    <p:extLst>
      <p:ext uri="{BB962C8B-B14F-4D97-AF65-F5344CB8AC3E}">
        <p14:creationId xmlns:p14="http://schemas.microsoft.com/office/powerpoint/2010/main" val="2328795707"/>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4800" dirty="0" smtClean="0">
                <a:latin typeface="Adobe Gothic Std B" panose="020B0800000000000000" pitchFamily="34" charset="-128"/>
                <a:ea typeface="Adobe Gothic Std B" panose="020B0800000000000000" pitchFamily="34" charset="-128"/>
              </a:rPr>
              <a:t>HISTORIA</a:t>
            </a:r>
            <a:endParaRPr lang="es-GT" sz="4800" dirty="0">
              <a:latin typeface="Adobe Gothic Std B" panose="020B0800000000000000" pitchFamily="34" charset="-128"/>
              <a:ea typeface="Adobe Gothic Std B" panose="020B0800000000000000" pitchFamily="34" charset="-128"/>
            </a:endParaRPr>
          </a:p>
        </p:txBody>
      </p:sp>
      <p:sp>
        <p:nvSpPr>
          <p:cNvPr id="3" name="Marcador de contenido 2"/>
          <p:cNvSpPr>
            <a:spLocks noGrp="1"/>
          </p:cNvSpPr>
          <p:nvPr>
            <p:ph idx="1"/>
          </p:nvPr>
        </p:nvSpPr>
        <p:spPr>
          <a:xfrm>
            <a:off x="677334" y="1753643"/>
            <a:ext cx="9406118" cy="4722313"/>
          </a:xfrm>
        </p:spPr>
        <p:txBody>
          <a:bodyPr>
            <a:normAutofit/>
          </a:bodyPr>
          <a:lstStyle/>
          <a:p>
            <a:r>
              <a:rPr lang="es-GT" dirty="0"/>
              <a:t>Hace 20 años, CTS nace de una inquietud por mejorar el bienestar de las personas por medio de un producto que mejoraría el rendimiento del combustible en Guatemala. Con el tiempo vinieron retos que nos impactaban, metas que parecían inalcanzables, pero con esfuerzo, creatividad y audacia creamos una pequeña maquila de productos que sirvieran a los demás. Eso nos convirtió en pioneros. La creatividad para explorar y los retos por lograr transformaron a la empresa en CTS </a:t>
            </a:r>
            <a:r>
              <a:rPr lang="es-GT" dirty="0" err="1"/>
              <a:t>solutions</a:t>
            </a:r>
            <a:r>
              <a:rPr lang="es-GT" dirty="0"/>
              <a:t>; una empresa audaz y muy valiente que creció aportando soluciones a las necesidades de las personas. Se estableció como una industria competente creando, desarrollando y produciendo productos químicos que simplifican la vida de las personas y las industrias. Ahora producimos 160 productos que impactan diariamente a miles de personas de nuestro país. Somos 100 personas trabajando diario para el bienestar de millones de Guatemaltecos y personas de otros países.</a:t>
            </a:r>
            <a:endParaRPr lang="es-GT" dirty="0"/>
          </a:p>
        </p:txBody>
      </p:sp>
    </p:spTree>
    <p:extLst>
      <p:ext uri="{BB962C8B-B14F-4D97-AF65-F5344CB8AC3E}">
        <p14:creationId xmlns:p14="http://schemas.microsoft.com/office/powerpoint/2010/main" val="1139877481"/>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4800" dirty="0" smtClean="0"/>
              <a:t>NOSOTROS</a:t>
            </a:r>
            <a:endParaRPr lang="es-GT" sz="4800" dirty="0"/>
          </a:p>
        </p:txBody>
      </p:sp>
      <p:sp>
        <p:nvSpPr>
          <p:cNvPr id="3" name="Marcador de contenido 2"/>
          <p:cNvSpPr>
            <a:spLocks noGrp="1"/>
          </p:cNvSpPr>
          <p:nvPr>
            <p:ph idx="1"/>
          </p:nvPr>
        </p:nvSpPr>
        <p:spPr>
          <a:xfrm>
            <a:off x="677334" y="2160589"/>
            <a:ext cx="5823674" cy="2286151"/>
          </a:xfrm>
        </p:spPr>
        <p:txBody>
          <a:bodyPr>
            <a:normAutofit/>
          </a:bodyPr>
          <a:lstStyle/>
          <a:p>
            <a:r>
              <a:rPr lang="es-GT" sz="2400" dirty="0"/>
              <a:t>CTS se consolida como una empresa que siempre encuentra una mejor forma de hacer las cosas, flexible, y con experiencia. Somos CTS </a:t>
            </a:r>
            <a:r>
              <a:rPr lang="es-GT" sz="2400" dirty="0" err="1"/>
              <a:t>Solutions</a:t>
            </a:r>
            <a:r>
              <a:rPr lang="es-GT" sz="2400" dirty="0"/>
              <a:t>, Tecnología Química.</a:t>
            </a:r>
          </a:p>
        </p:txBody>
      </p:sp>
      <p:pic>
        <p:nvPicPr>
          <p:cNvPr id="4" name="Imagen 3"/>
          <p:cNvPicPr>
            <a:picLocks noChangeAspect="1"/>
          </p:cNvPicPr>
          <p:nvPr/>
        </p:nvPicPr>
        <p:blipFill>
          <a:blip r:embed="rId2"/>
          <a:stretch>
            <a:fillRect/>
          </a:stretch>
        </p:blipFill>
        <p:spPr>
          <a:xfrm>
            <a:off x="7473303" y="2160589"/>
            <a:ext cx="2527208" cy="3266878"/>
          </a:xfrm>
          <a:prstGeom prst="rect">
            <a:avLst/>
          </a:prstGeom>
        </p:spPr>
      </p:pic>
    </p:spTree>
    <p:extLst>
      <p:ext uri="{BB962C8B-B14F-4D97-AF65-F5344CB8AC3E}">
        <p14:creationId xmlns:p14="http://schemas.microsoft.com/office/powerpoint/2010/main" val="173601318"/>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2"/>
                                        </p:tgtEl>
                                        <p:attrNameLst>
                                          <p:attrName>r</p:attrName>
                                        </p:attrNameLst>
                                      </p:cBhvr>
                                    </p:animRot>
                                  </p:childTnLst>
                                </p:cTn>
                              </p:par>
                            </p:childTnLst>
                          </p:cTn>
                        </p:par>
                        <p:par>
                          <p:cTn id="7" fill="hold">
                            <p:stCondLst>
                              <p:cond delay="2000"/>
                            </p:stCondLst>
                            <p:childTnLst>
                              <p:par>
                                <p:cTn id="8" presetID="2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par>
                          <p:cTn id="11" fill="hold">
                            <p:stCondLst>
                              <p:cond delay="2500"/>
                            </p:stCondLst>
                            <p:childTnLst>
                              <p:par>
                                <p:cTn id="12" presetID="14"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35205" y="2254684"/>
            <a:ext cx="6889315" cy="3260943"/>
          </a:xfrm>
        </p:spPr>
        <p:txBody>
          <a:bodyPr>
            <a:normAutofit/>
          </a:bodyPr>
          <a:lstStyle/>
          <a:p>
            <a:r>
              <a:rPr lang="es-GT" sz="2800" dirty="0"/>
              <a:t>Somos visionarios y líderes. Ejecutamos nuestra producción con compromiso y entrega. Somos responsables y tenemos una actitud ganadora. Hacemos todo por el bienestar. Existimos para encontrar formas nuevas de hacer las cosas.</a:t>
            </a:r>
          </a:p>
        </p:txBody>
      </p:sp>
      <p:sp>
        <p:nvSpPr>
          <p:cNvPr id="5" name="Rectángulo 4"/>
          <p:cNvSpPr/>
          <p:nvPr/>
        </p:nvSpPr>
        <p:spPr>
          <a:xfrm>
            <a:off x="4835205" y="812859"/>
            <a:ext cx="3122843"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VALORES</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Imagen 5"/>
          <p:cNvPicPr>
            <a:picLocks noChangeAspect="1"/>
          </p:cNvPicPr>
          <p:nvPr/>
        </p:nvPicPr>
        <p:blipFill>
          <a:blip r:embed="rId2"/>
          <a:stretch>
            <a:fillRect/>
          </a:stretch>
        </p:blipFill>
        <p:spPr>
          <a:xfrm>
            <a:off x="783462" y="1981852"/>
            <a:ext cx="2733675" cy="3533775"/>
          </a:xfrm>
          <a:prstGeom prst="rect">
            <a:avLst/>
          </a:prstGeom>
          <a:ln>
            <a:noFill/>
          </a:ln>
          <a:effectLst>
            <a:softEdge rad="112500"/>
          </a:effectLst>
        </p:spPr>
      </p:pic>
    </p:spTree>
    <p:extLst>
      <p:ext uri="{BB962C8B-B14F-4D97-AF65-F5344CB8AC3E}">
        <p14:creationId xmlns:p14="http://schemas.microsoft.com/office/powerpoint/2010/main" val="1861733887"/>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14" presetClass="entr" presetSubtype="1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58432" y="295405"/>
            <a:ext cx="7928976" cy="3880773"/>
          </a:xfrm>
        </p:spPr>
        <p:txBody>
          <a:bodyPr>
            <a:normAutofit/>
          </a:bodyPr>
          <a:lstStyle/>
          <a:p>
            <a:r>
              <a:rPr lang="es-GT" b="1" dirty="0"/>
              <a:t>ÁREA INDUSTRIAL</a:t>
            </a:r>
            <a:endParaRPr lang="es-GT" dirty="0"/>
          </a:p>
          <a:p>
            <a:r>
              <a:rPr lang="es-GT" dirty="0"/>
              <a:t>Atendemos las necesidades de la industria pesada con limpiadores, desengrasantes, desinfectantes, detergentes, refrigerantes, aditivos, etc. Fabricamos productos químicos para todo tipo de industria. Nuestros clientes son hidroeléctricas, ingenios, embotelladores y fabricantes de productos; entre otros</a:t>
            </a:r>
            <a:r>
              <a:rPr lang="es-GT" dirty="0" smtClean="0"/>
              <a:t>.</a:t>
            </a:r>
          </a:p>
          <a:p>
            <a:r>
              <a:rPr lang="es-GT" b="1" dirty="0"/>
              <a:t>ÁREA SERVICIOS</a:t>
            </a:r>
            <a:endParaRPr lang="es-GT" dirty="0"/>
          </a:p>
          <a:p>
            <a:r>
              <a:rPr lang="es-GT" dirty="0"/>
              <a:t>Producimos jabones, desinfectantes, pulidores, suavizantes, desodorantes, </a:t>
            </a:r>
            <a:r>
              <a:rPr lang="es-GT" dirty="0" err="1"/>
              <a:t>shampoos</a:t>
            </a:r>
            <a:r>
              <a:rPr lang="es-GT" dirty="0"/>
              <a:t>, etc. Todos los productos químicos usados en </a:t>
            </a:r>
            <a:r>
              <a:rPr lang="es-GT" dirty="0" err="1"/>
              <a:t>en</a:t>
            </a:r>
            <a:r>
              <a:rPr lang="es-GT" dirty="0"/>
              <a:t> la industria hotelera y lavanderías industriales. Restaurantes, hoteles, oficinas y pequeños negocios que consumen productos químicos de higiene. Algunos productos son de consumo masivo.</a:t>
            </a:r>
          </a:p>
          <a:p>
            <a:endParaRPr lang="es-GT" dirty="0"/>
          </a:p>
          <a:p>
            <a:endParaRPr lang="es-GT" dirty="0"/>
          </a:p>
        </p:txBody>
      </p:sp>
      <p:pic>
        <p:nvPicPr>
          <p:cNvPr id="4" name="Imagen 3"/>
          <p:cNvPicPr>
            <a:picLocks noChangeAspect="1"/>
          </p:cNvPicPr>
          <p:nvPr/>
        </p:nvPicPr>
        <p:blipFill>
          <a:blip r:embed="rId2"/>
          <a:stretch>
            <a:fillRect/>
          </a:stretch>
        </p:blipFill>
        <p:spPr>
          <a:xfrm>
            <a:off x="677334" y="295405"/>
            <a:ext cx="3040171" cy="1444081"/>
          </a:xfrm>
          <a:prstGeom prst="rect">
            <a:avLst/>
          </a:prstGeom>
        </p:spPr>
      </p:pic>
      <p:sp>
        <p:nvSpPr>
          <p:cNvPr id="5" name="CuadroTexto 4"/>
          <p:cNvSpPr txBox="1"/>
          <p:nvPr/>
        </p:nvSpPr>
        <p:spPr>
          <a:xfrm>
            <a:off x="363254" y="2392471"/>
            <a:ext cx="3695177" cy="4247317"/>
          </a:xfrm>
          <a:prstGeom prst="rect">
            <a:avLst/>
          </a:prstGeom>
          <a:noFill/>
        </p:spPr>
        <p:txBody>
          <a:bodyPr wrap="square" rtlCol="0">
            <a:spAutoFit/>
          </a:bodyPr>
          <a:lstStyle/>
          <a:p>
            <a:r>
              <a:rPr lang="es-GT" dirty="0" smtClean="0"/>
              <a:t>ÁREA ALIMENTICIA</a:t>
            </a:r>
          </a:p>
          <a:p>
            <a:r>
              <a:rPr lang="es-GT" dirty="0" smtClean="0"/>
              <a:t>Para los negocios de la industria de alimentos producimos, limpiadores, </a:t>
            </a:r>
            <a:r>
              <a:rPr lang="es-GT" dirty="0" err="1" smtClean="0"/>
              <a:t>sanitizantes</a:t>
            </a:r>
            <a:r>
              <a:rPr lang="es-GT" dirty="0" smtClean="0"/>
              <a:t>, desinfectantes, detergentes, bactericidas. Insumos principales para la higiene y limpieza de los restaurantes, oficinas, comedores industriales y hoteles.</a:t>
            </a:r>
          </a:p>
          <a:p>
            <a:r>
              <a:rPr lang="es-GT" b="1" dirty="0"/>
              <a:t>AEROSOLES</a:t>
            </a:r>
            <a:endParaRPr lang="es-GT" dirty="0"/>
          </a:p>
          <a:p>
            <a:r>
              <a:rPr lang="es-GT" dirty="0"/>
              <a:t>Limpiadores, desengrasantes, lubricantes y desodorantes que se utilizan en todo tipo de industria y de consumo masivo.</a:t>
            </a:r>
          </a:p>
          <a:p>
            <a:endParaRPr lang="es-GT" dirty="0"/>
          </a:p>
        </p:txBody>
      </p:sp>
      <p:pic>
        <p:nvPicPr>
          <p:cNvPr id="6" name="Imagen 5"/>
          <p:cNvPicPr>
            <a:picLocks noChangeAspect="1"/>
          </p:cNvPicPr>
          <p:nvPr/>
        </p:nvPicPr>
        <p:blipFill>
          <a:blip r:embed="rId3"/>
          <a:stretch>
            <a:fillRect/>
          </a:stretch>
        </p:blipFill>
        <p:spPr>
          <a:xfrm>
            <a:off x="5026199" y="4616337"/>
            <a:ext cx="1030630" cy="1030630"/>
          </a:xfrm>
          <a:prstGeom prst="rect">
            <a:avLst/>
          </a:prstGeom>
        </p:spPr>
      </p:pic>
      <p:pic>
        <p:nvPicPr>
          <p:cNvPr id="7" name="Imagen 6"/>
          <p:cNvPicPr>
            <a:picLocks noChangeAspect="1"/>
          </p:cNvPicPr>
          <p:nvPr/>
        </p:nvPicPr>
        <p:blipFill>
          <a:blip r:embed="rId4"/>
          <a:stretch>
            <a:fillRect/>
          </a:stretch>
        </p:blipFill>
        <p:spPr>
          <a:xfrm>
            <a:off x="6798137" y="4616337"/>
            <a:ext cx="1030630" cy="1030630"/>
          </a:xfrm>
          <a:prstGeom prst="rect">
            <a:avLst/>
          </a:prstGeom>
        </p:spPr>
      </p:pic>
      <p:pic>
        <p:nvPicPr>
          <p:cNvPr id="8" name="Imagen 7"/>
          <p:cNvPicPr>
            <a:picLocks noChangeAspect="1"/>
          </p:cNvPicPr>
          <p:nvPr/>
        </p:nvPicPr>
        <p:blipFill>
          <a:blip r:embed="rId5"/>
          <a:stretch>
            <a:fillRect/>
          </a:stretch>
        </p:blipFill>
        <p:spPr>
          <a:xfrm>
            <a:off x="8370649" y="4616337"/>
            <a:ext cx="1030630" cy="1030630"/>
          </a:xfrm>
          <a:prstGeom prst="rect">
            <a:avLst/>
          </a:prstGeom>
        </p:spPr>
      </p:pic>
      <p:pic>
        <p:nvPicPr>
          <p:cNvPr id="9" name="Imagen 8"/>
          <p:cNvPicPr>
            <a:picLocks noChangeAspect="1"/>
          </p:cNvPicPr>
          <p:nvPr/>
        </p:nvPicPr>
        <p:blipFill>
          <a:blip r:embed="rId6"/>
          <a:stretch>
            <a:fillRect/>
          </a:stretch>
        </p:blipFill>
        <p:spPr>
          <a:xfrm>
            <a:off x="9943161" y="4616337"/>
            <a:ext cx="1030630" cy="1030630"/>
          </a:xfrm>
          <a:prstGeom prst="rect">
            <a:avLst/>
          </a:prstGeom>
        </p:spPr>
      </p:pic>
    </p:spTree>
    <p:extLst>
      <p:ext uri="{BB962C8B-B14F-4D97-AF65-F5344CB8AC3E}">
        <p14:creationId xmlns:p14="http://schemas.microsoft.com/office/powerpoint/2010/main" val="1465785929"/>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43002" y="1801732"/>
            <a:ext cx="6096000" cy="1477328"/>
          </a:xfrm>
          <a:prstGeom prst="rect">
            <a:avLst/>
          </a:prstGeom>
        </p:spPr>
        <p:txBody>
          <a:bodyPr>
            <a:spAutoFit/>
          </a:bodyPr>
          <a:lstStyle/>
          <a:p>
            <a:r>
              <a:rPr lang="es-GT" dirty="0" smtClean="0"/>
              <a:t>Creamos Productos Nuevos</a:t>
            </a:r>
          </a:p>
          <a:p>
            <a:endParaRPr lang="es-GT" dirty="0" smtClean="0"/>
          </a:p>
          <a:p>
            <a:r>
              <a:rPr lang="es-GT" dirty="0" smtClean="0"/>
              <a:t>Experimentamos constantemente para resolver problemas de la industria y la vida cotidiana con tecnología química</a:t>
            </a:r>
            <a:endParaRPr lang="es-GT" dirty="0"/>
          </a:p>
        </p:txBody>
      </p:sp>
      <p:sp>
        <p:nvSpPr>
          <p:cNvPr id="5" name="Rectángulo 4"/>
          <p:cNvSpPr/>
          <p:nvPr/>
        </p:nvSpPr>
        <p:spPr>
          <a:xfrm>
            <a:off x="643002" y="3430116"/>
            <a:ext cx="6096000" cy="1477328"/>
          </a:xfrm>
          <a:prstGeom prst="rect">
            <a:avLst/>
          </a:prstGeom>
        </p:spPr>
        <p:txBody>
          <a:bodyPr>
            <a:spAutoFit/>
          </a:bodyPr>
          <a:lstStyle/>
          <a:p>
            <a:r>
              <a:rPr lang="es-GT" dirty="0" smtClean="0"/>
              <a:t>Desarrollamos Productos a la Medida</a:t>
            </a:r>
          </a:p>
          <a:p>
            <a:endParaRPr lang="es-GT" dirty="0" smtClean="0"/>
          </a:p>
          <a:p>
            <a:r>
              <a:rPr lang="es-GT" dirty="0" smtClean="0"/>
              <a:t>Hay necesidades particulares en las múltiples áreas de la industria y servicios. Desarrollamos productos químicos para facilitarlas.</a:t>
            </a:r>
            <a:endParaRPr lang="es-GT" dirty="0"/>
          </a:p>
        </p:txBody>
      </p:sp>
      <p:sp>
        <p:nvSpPr>
          <p:cNvPr id="6" name="Rectángulo 5"/>
          <p:cNvSpPr/>
          <p:nvPr/>
        </p:nvSpPr>
        <p:spPr>
          <a:xfrm>
            <a:off x="643002" y="5208068"/>
            <a:ext cx="6096000" cy="1200329"/>
          </a:xfrm>
          <a:prstGeom prst="rect">
            <a:avLst/>
          </a:prstGeom>
        </p:spPr>
        <p:txBody>
          <a:bodyPr>
            <a:spAutoFit/>
          </a:bodyPr>
          <a:lstStyle/>
          <a:p>
            <a:r>
              <a:rPr lang="es-GT" dirty="0" smtClean="0"/>
              <a:t>Optimizamos Productos existentes</a:t>
            </a:r>
          </a:p>
          <a:p>
            <a:endParaRPr lang="es-GT" dirty="0" smtClean="0"/>
          </a:p>
          <a:p>
            <a:r>
              <a:rPr lang="es-GT" dirty="0" smtClean="0"/>
              <a:t>Desarrollamos productos suplementarios de menor costo para la pequeña y mediana empresa</a:t>
            </a:r>
            <a:endParaRPr lang="es-GT" dirty="0"/>
          </a:p>
        </p:txBody>
      </p:sp>
      <p:pic>
        <p:nvPicPr>
          <p:cNvPr id="7" name="Imagen 6"/>
          <p:cNvPicPr>
            <a:picLocks noChangeAspect="1"/>
          </p:cNvPicPr>
          <p:nvPr/>
        </p:nvPicPr>
        <p:blipFill>
          <a:blip r:embed="rId2"/>
          <a:stretch>
            <a:fillRect/>
          </a:stretch>
        </p:blipFill>
        <p:spPr>
          <a:xfrm>
            <a:off x="1165362" y="199288"/>
            <a:ext cx="2739105" cy="1301075"/>
          </a:xfrm>
          <a:prstGeom prst="rect">
            <a:avLst/>
          </a:prstGeom>
        </p:spPr>
      </p:pic>
      <p:sp>
        <p:nvSpPr>
          <p:cNvPr id="8" name="Rectángulo 7"/>
          <p:cNvSpPr/>
          <p:nvPr/>
        </p:nvSpPr>
        <p:spPr>
          <a:xfrm>
            <a:off x="7152361" y="569756"/>
            <a:ext cx="4171167" cy="2031325"/>
          </a:xfrm>
          <a:prstGeom prst="rect">
            <a:avLst/>
          </a:prstGeom>
        </p:spPr>
        <p:txBody>
          <a:bodyPr wrap="square">
            <a:spAutoFit/>
          </a:bodyPr>
          <a:lstStyle/>
          <a:p>
            <a:r>
              <a:rPr lang="es-GT" dirty="0" smtClean="0"/>
              <a:t>Distribuimos a nuestros clientes y usuarios</a:t>
            </a:r>
          </a:p>
          <a:p>
            <a:endParaRPr lang="es-GT" dirty="0" smtClean="0"/>
          </a:p>
          <a:p>
            <a:r>
              <a:rPr lang="es-GT" dirty="0" smtClean="0"/>
              <a:t>Estamos en contacto constante con nuestro consumidor ya que le hacemos llegar nuestros productos directo a su línea de producción</a:t>
            </a:r>
            <a:endParaRPr lang="es-GT" dirty="0"/>
          </a:p>
        </p:txBody>
      </p:sp>
      <p:sp>
        <p:nvSpPr>
          <p:cNvPr id="9" name="Rectángulo 8"/>
          <p:cNvSpPr/>
          <p:nvPr/>
        </p:nvSpPr>
        <p:spPr>
          <a:xfrm>
            <a:off x="7169063" y="2803070"/>
            <a:ext cx="5022937" cy="1477328"/>
          </a:xfrm>
          <a:prstGeom prst="rect">
            <a:avLst/>
          </a:prstGeom>
        </p:spPr>
        <p:txBody>
          <a:bodyPr wrap="square">
            <a:spAutoFit/>
          </a:bodyPr>
          <a:lstStyle/>
          <a:p>
            <a:r>
              <a:rPr lang="es-GT" dirty="0" smtClean="0"/>
              <a:t>Producimos con calidad</a:t>
            </a:r>
          </a:p>
          <a:p>
            <a:endParaRPr lang="es-GT" dirty="0" smtClean="0"/>
          </a:p>
          <a:p>
            <a:r>
              <a:rPr lang="es-GT" dirty="0" smtClean="0"/>
              <a:t>Nuestras líneas de producción cuentan con capacidad tecnológica, técnica y el capital humano para generar productos de calidad</a:t>
            </a:r>
            <a:endParaRPr lang="es-GT" dirty="0"/>
          </a:p>
        </p:txBody>
      </p:sp>
      <p:pic>
        <p:nvPicPr>
          <p:cNvPr id="10" name="Imagen 9"/>
          <p:cNvPicPr>
            <a:picLocks noChangeAspect="1"/>
          </p:cNvPicPr>
          <p:nvPr/>
        </p:nvPicPr>
        <p:blipFill>
          <a:blip r:embed="rId3"/>
          <a:stretch>
            <a:fillRect/>
          </a:stretch>
        </p:blipFill>
        <p:spPr>
          <a:xfrm>
            <a:off x="7753611" y="4722011"/>
            <a:ext cx="2981194" cy="1595257"/>
          </a:xfrm>
          <a:prstGeom prst="rect">
            <a:avLst/>
          </a:prstGeom>
        </p:spPr>
      </p:pic>
    </p:spTree>
    <p:extLst>
      <p:ext uri="{BB962C8B-B14F-4D97-AF65-F5344CB8AC3E}">
        <p14:creationId xmlns:p14="http://schemas.microsoft.com/office/powerpoint/2010/main" val="552301507"/>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2500"/>
                            </p:stCondLst>
                            <p:childTnLst>
                              <p:par>
                                <p:cTn id="26" presetID="21" presetClass="entr" presetSubtype="1"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000"/>
                                        <p:tgtEl>
                                          <p:spTgt spid="8"/>
                                        </p:tgtEl>
                                      </p:cBhvr>
                                    </p:animEffect>
                                  </p:childTnLst>
                                </p:cTn>
                              </p:par>
                            </p:childTnLst>
                          </p:cTn>
                        </p:par>
                        <p:par>
                          <p:cTn id="29" fill="hold">
                            <p:stCondLst>
                              <p:cond delay="4500"/>
                            </p:stCondLst>
                            <p:childTnLst>
                              <p:par>
                                <p:cTn id="30" presetID="42"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Estamos revolucionando la Industria</a:t>
            </a:r>
            <a:br>
              <a:rPr lang="es-GT" b="1" dirty="0"/>
            </a:br>
            <a:endParaRPr lang="es-GT" dirty="0"/>
          </a:p>
        </p:txBody>
      </p:sp>
      <p:sp>
        <p:nvSpPr>
          <p:cNvPr id="3" name="Marcador de contenido 2"/>
          <p:cNvSpPr>
            <a:spLocks noGrp="1"/>
          </p:cNvSpPr>
          <p:nvPr>
            <p:ph idx="1"/>
          </p:nvPr>
        </p:nvSpPr>
        <p:spPr>
          <a:xfrm>
            <a:off x="6388275" y="1930399"/>
            <a:ext cx="4446738" cy="3305479"/>
          </a:xfrm>
        </p:spPr>
        <p:txBody>
          <a:bodyPr>
            <a:noAutofit/>
          </a:bodyPr>
          <a:lstStyle/>
          <a:p>
            <a:r>
              <a:rPr lang="es-GT" sz="2400" dirty="0"/>
              <a:t>Creamos para nuestros clientes, productos que se adaptan a sus necesidades exactas. Desarrollamos propuestas de bajo costo para la industria y empresas de servicios.</a:t>
            </a:r>
          </a:p>
        </p:txBody>
      </p:sp>
      <p:pic>
        <p:nvPicPr>
          <p:cNvPr id="4" name="Imagen 3"/>
          <p:cNvPicPr>
            <a:picLocks noChangeAspect="1"/>
          </p:cNvPicPr>
          <p:nvPr/>
        </p:nvPicPr>
        <p:blipFill>
          <a:blip r:embed="rId2"/>
          <a:stretch>
            <a:fillRect/>
          </a:stretch>
        </p:blipFill>
        <p:spPr>
          <a:xfrm>
            <a:off x="1751237" y="2055312"/>
            <a:ext cx="2999462" cy="2999462"/>
          </a:xfrm>
          <a:prstGeom prst="rect">
            <a:avLst/>
          </a:prstGeom>
          <a:ln>
            <a:noFill/>
          </a:ln>
          <a:effectLst>
            <a:softEdge rad="112500"/>
          </a:effectLst>
        </p:spPr>
      </p:pic>
    </p:spTree>
    <p:extLst>
      <p:ext uri="{BB962C8B-B14F-4D97-AF65-F5344CB8AC3E}">
        <p14:creationId xmlns:p14="http://schemas.microsoft.com/office/powerpoint/2010/main" val="386060315"/>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6" presetClass="entr" presetSubtype="2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Somos apasionados del bienestar de los demás</a:t>
            </a:r>
          </a:p>
        </p:txBody>
      </p:sp>
      <p:sp>
        <p:nvSpPr>
          <p:cNvPr id="3" name="Marcador de contenido 2"/>
          <p:cNvSpPr>
            <a:spLocks noGrp="1"/>
          </p:cNvSpPr>
          <p:nvPr>
            <p:ph idx="1"/>
          </p:nvPr>
        </p:nvSpPr>
        <p:spPr>
          <a:xfrm>
            <a:off x="677334" y="2361006"/>
            <a:ext cx="6117443" cy="3075290"/>
          </a:xfrm>
        </p:spPr>
        <p:txBody>
          <a:bodyPr>
            <a:normAutofit fontScale="92500" lnSpcReduction="10000"/>
          </a:bodyPr>
          <a:lstStyle/>
          <a:p>
            <a:r>
              <a:rPr lang="es-GT" sz="2400" dirty="0"/>
              <a:t>Nuestra finalidad es el bienestar. Nuestros productos facilitan diferentes áreas de las industrias, producen higiene y bienestar para los demás. Respetamos el medio ambiente; la ecología y el desarrollo sostenible de nuestra comunidad es una de nuestras prioridades. El tratamiento nuestros residuos está regulado por estrictas normas de calidad.</a:t>
            </a:r>
          </a:p>
        </p:txBody>
      </p:sp>
      <p:pic>
        <p:nvPicPr>
          <p:cNvPr id="4" name="Imagen 3"/>
          <p:cNvPicPr>
            <a:picLocks noChangeAspect="1"/>
          </p:cNvPicPr>
          <p:nvPr/>
        </p:nvPicPr>
        <p:blipFill>
          <a:blip r:embed="rId2"/>
          <a:stretch>
            <a:fillRect/>
          </a:stretch>
        </p:blipFill>
        <p:spPr>
          <a:xfrm>
            <a:off x="7999173" y="2620092"/>
            <a:ext cx="3364125" cy="2052116"/>
          </a:xfrm>
          <a:prstGeom prst="rect">
            <a:avLst/>
          </a:prstGeom>
        </p:spPr>
      </p:pic>
    </p:spTree>
    <p:extLst>
      <p:ext uri="{BB962C8B-B14F-4D97-AF65-F5344CB8AC3E}">
        <p14:creationId xmlns:p14="http://schemas.microsoft.com/office/powerpoint/2010/main" val="4073563294"/>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45"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anim calcmode="lin" valueType="num">
                                      <p:cBhvr>
                                        <p:cTn id="16" dur="2000" fill="hold"/>
                                        <p:tgtEl>
                                          <p:spTgt spid="4"/>
                                        </p:tgtEl>
                                        <p:attrNameLst>
                                          <p:attrName>ppt_w</p:attrName>
                                        </p:attrNameLst>
                                      </p:cBhvr>
                                      <p:tavLst>
                                        <p:tav tm="0" fmla="#ppt_w*sin(2.5*pi*$)">
                                          <p:val>
                                            <p:fltVal val="0"/>
                                          </p:val>
                                        </p:tav>
                                        <p:tav tm="100000">
                                          <p:val>
                                            <p:fltVal val="1"/>
                                          </p:val>
                                        </p:tav>
                                      </p:tavLst>
                                    </p:anim>
                                    <p:anim calcmode="lin" valueType="num">
                                      <p:cBhvr>
                                        <p:cTn id="17"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7647" y="2724260"/>
            <a:ext cx="8596668" cy="3880773"/>
          </a:xfrm>
        </p:spPr>
        <p:txBody>
          <a:bodyPr>
            <a:normAutofit/>
          </a:bodyPr>
          <a:lstStyle/>
          <a:p>
            <a:r>
              <a:rPr lang="es-GT" sz="4000" dirty="0"/>
              <a:t>PRODUCIMOS MÁS DE 160 PRODUCTOS QUE IMPACTAN A MILES DE PERSONAS.</a:t>
            </a:r>
          </a:p>
        </p:txBody>
      </p:sp>
      <p:pic>
        <p:nvPicPr>
          <p:cNvPr id="4" name="Imagen 3"/>
          <p:cNvPicPr>
            <a:picLocks noChangeAspect="1"/>
          </p:cNvPicPr>
          <p:nvPr/>
        </p:nvPicPr>
        <p:blipFill>
          <a:blip r:embed="rId2"/>
          <a:stretch>
            <a:fillRect/>
          </a:stretch>
        </p:blipFill>
        <p:spPr>
          <a:xfrm>
            <a:off x="2146967" y="525034"/>
            <a:ext cx="2737341" cy="1298561"/>
          </a:xfrm>
          <a:prstGeom prst="rect">
            <a:avLst/>
          </a:prstGeom>
        </p:spPr>
      </p:pic>
    </p:spTree>
    <p:extLst>
      <p:ext uri="{BB962C8B-B14F-4D97-AF65-F5344CB8AC3E}">
        <p14:creationId xmlns:p14="http://schemas.microsoft.com/office/powerpoint/2010/main" val="213047488"/>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19</TotalTime>
  <Words>705</Words>
  <Application>Microsoft Office PowerPoint</Application>
  <PresentationFormat>Panorámica</PresentationFormat>
  <Paragraphs>37</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Adobe Fan Heiti Std B</vt:lpstr>
      <vt:lpstr>Adobe Gothic Std B</vt:lpstr>
      <vt:lpstr>Arial</vt:lpstr>
      <vt:lpstr>Trebuchet MS</vt:lpstr>
      <vt:lpstr>Wingdings 3</vt:lpstr>
      <vt:lpstr>Faceta</vt:lpstr>
      <vt:lpstr>Presentación de PowerPoint</vt:lpstr>
      <vt:lpstr>HISTORIA</vt:lpstr>
      <vt:lpstr>NOSOTROS</vt:lpstr>
      <vt:lpstr>Presentación de PowerPoint</vt:lpstr>
      <vt:lpstr>Presentación de PowerPoint</vt:lpstr>
      <vt:lpstr>Presentación de PowerPoint</vt:lpstr>
      <vt:lpstr>Estamos revolucionando la Industria </vt:lpstr>
      <vt:lpstr>Somos apasionados del bienestar de los demás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4</cp:revision>
  <dcterms:created xsi:type="dcterms:W3CDTF">2017-08-14T19:53:49Z</dcterms:created>
  <dcterms:modified xsi:type="dcterms:W3CDTF">2017-08-14T20:13:27Z</dcterms:modified>
</cp:coreProperties>
</file>