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2" r:id="rId3"/>
    <p:sldId id="300" r:id="rId4"/>
    <p:sldId id="303" r:id="rId5"/>
    <p:sldId id="305" r:id="rId6"/>
    <p:sldId id="306" r:id="rId7"/>
    <p:sldId id="304" r:id="rId8"/>
    <p:sldId id="260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72" r:id="rId19"/>
    <p:sldId id="284" r:id="rId20"/>
    <p:sldId id="285" r:id="rId21"/>
    <p:sldId id="286" r:id="rId22"/>
  </p:sldIdLst>
  <p:sldSz cx="9144000" cy="5143500" type="screen16x9"/>
  <p:notesSz cx="6858000" cy="9144000"/>
  <p:defaultTextStyle>
    <a:defPPr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2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7840"/>
  </p:normalViewPr>
  <p:slideViewPr>
    <p:cSldViewPr snapToGrid="0" snapToObjects="1">
      <p:cViewPr varScale="1">
        <p:scale>
          <a:sx n="120" d="100"/>
          <a:sy n="120" d="100"/>
        </p:scale>
        <p:origin x="76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>
            <a:extLst>
              <a:ext uri="{FF2B5EF4-FFF2-40B4-BE49-F238E27FC236}">
                <a16:creationId xmlns:a16="http://schemas.microsoft.com/office/drawing/2014/main" id="{CDB8638D-FEB8-416F-8AA7-5E6A1EFF48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70321A1F-98FF-408E-807C-E8E3C249C0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979A1-62B6-434D-A528-3BC32C016FCB}" type="datetimeFigureOut">
              <a:rPr lang="fi-FI" smtClean="0"/>
              <a:t>20.10.2022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FE971C8B-80AC-4AA1-97CB-FF0FB3035A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52967CF0-2B1F-4D67-B1A3-15A820E106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41A0A-6C80-451E-9CBD-070C74DBC48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1541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B750B-B664-6A49-B02F-70A5E5E197D3}" type="datetimeFigureOut">
              <a:rPr lang="en-FI" smtClean="0"/>
              <a:t>20.10.2022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2E235-1D82-2E4C-B3C6-EDF01C7473E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54987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2E235-1D82-2E4C-B3C6-EDF01C7473EB}" type="slidenum">
              <a:rPr lang="en-FI" smtClean="0"/>
              <a:t>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46121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I" dirty="0"/>
              <a:t>UNA ehkä mukaan myös? Kysytään Juha Rannanheimolta.</a:t>
            </a:r>
          </a:p>
          <a:p>
            <a:r>
              <a:rPr lang="en-FI" dirty="0"/>
              <a:t>Apotilta Jari Vuonos voisi osallistua?</a:t>
            </a:r>
          </a:p>
          <a:p>
            <a:endParaRPr lang="en-FI" dirty="0"/>
          </a:p>
          <a:p>
            <a:r>
              <a:rPr lang="en-FI" dirty="0"/>
              <a:t>Kysytään vielä Solita mukaan? AVPH, Omaolo</a:t>
            </a:r>
          </a:p>
          <a:p>
            <a:endParaRPr lang="en-FI" dirty="0"/>
          </a:p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2E235-1D82-2E4C-B3C6-EDF01C7473EB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00429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2E235-1D82-2E4C-B3C6-EDF01C7473EB}" type="slidenum">
              <a:rPr lang="en-FI" smtClean="0"/>
              <a:t>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8148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D723-4D51-C34E-A5C3-17521249A8D4}" type="datetimeFigureOut">
              <a:rPr lang="fi-FI" smtClean="0"/>
              <a:t>20.10.2022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E504-099F-8342-B697-AE1C562AD1BA}" type="slidenum">
              <a:rPr lang="fi-FI" smtClean="0"/>
              <a:t>‹#›</a:t>
            </a:fld>
            <a:endParaRPr lang="fi-FI" dirty="0"/>
          </a:p>
        </p:txBody>
      </p:sp>
      <p:pic>
        <p:nvPicPr>
          <p:cNvPr id="7" name="Picture 3" descr="P:\Asiakkuudet\HL7\PPT\bg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4" b="13883"/>
          <a:stretch/>
        </p:blipFill>
        <p:spPr bwMode="auto">
          <a:xfrm>
            <a:off x="-21897" y="-21894"/>
            <a:ext cx="9216000" cy="51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532778"/>
            <a:ext cx="7772400" cy="2167561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fi-FI" dirty="0"/>
              <a:t>Muokkaa perustyylejä 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4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353972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D723-4D51-C34E-A5C3-17521249A8D4}" type="datetimeFigureOut">
              <a:rPr lang="fi-FI" smtClean="0"/>
              <a:t>20.10.2022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E504-099F-8342-B697-AE1C562AD1BA}" type="slidenum">
              <a:rPr lang="fi-FI" smtClean="0"/>
              <a:t>‹#›</a:t>
            </a:fld>
            <a:endParaRPr lang="fi-FI"/>
          </a:p>
        </p:txBody>
      </p:sp>
      <p:pic>
        <p:nvPicPr>
          <p:cNvPr id="7" name="Kuva 6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47" y="4758709"/>
            <a:ext cx="1691998" cy="24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2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D723-4D51-C34E-A5C3-17521249A8D4}" type="datetimeFigureOut">
              <a:rPr lang="fi-FI" smtClean="0"/>
              <a:t>20.10.2022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E504-099F-8342-B697-AE1C562AD1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9111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325957"/>
            <a:ext cx="4038600" cy="3432552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0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20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325957"/>
            <a:ext cx="4038600" cy="3432552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0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20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D723-4D51-C34E-A5C3-17521249A8D4}" type="datetimeFigureOut">
              <a:rPr lang="fi-FI" smtClean="0"/>
              <a:t>20.10.2022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E504-099F-8342-B697-AE1C562AD1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0021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805"/>
          </a:xfrm>
        </p:spPr>
        <p:txBody>
          <a:bodyPr/>
          <a:lstStyle>
            <a:lvl1pPr>
              <a:defRPr/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355679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1806308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6" y="1355679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6" y="1806308"/>
            <a:ext cx="4041775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D723-4D51-C34E-A5C3-17521249A8D4}" type="datetimeFigureOut">
              <a:rPr lang="fi-FI" smtClean="0"/>
              <a:t>20.10.2022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E504-099F-8342-B697-AE1C562AD1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1887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P:\Asiakkuudet\HL7\PPT\bg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4" b="13883"/>
          <a:stretch/>
        </p:blipFill>
        <p:spPr bwMode="auto">
          <a:xfrm>
            <a:off x="-21897" y="-21894"/>
            <a:ext cx="9216000" cy="51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P:\Asiakkuudet\HL7\PPT\tunnus 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21" y="4734921"/>
            <a:ext cx="2022642" cy="34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82359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0" y="782360"/>
            <a:ext cx="9143999" cy="941116"/>
          </a:xfrm>
        </p:spPr>
        <p:txBody>
          <a:bodyPr anchor="t">
            <a:noAutofit/>
          </a:bodyPr>
          <a:lstStyle>
            <a:lvl1pPr marL="0" indent="0" algn="ctr">
              <a:buNone/>
              <a:defRPr sz="17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61103"/>
            <a:ext cx="4187826" cy="2606160"/>
          </a:xfrm>
        </p:spPr>
        <p:txBody>
          <a:bodyPr>
            <a:normAutofit/>
          </a:bodyPr>
          <a:lstStyle>
            <a:lvl1pPr marL="271463" indent="-271463">
              <a:lnSpc>
                <a:spcPct val="8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8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80000"/>
              </a:lnSpc>
              <a:defRPr sz="1600">
                <a:solidFill>
                  <a:schemeClr val="bg1"/>
                </a:solidFill>
              </a:defRPr>
            </a:lvl3pPr>
            <a:lvl4pPr>
              <a:lnSpc>
                <a:spcPct val="80000"/>
              </a:lnSpc>
              <a:defRPr sz="1600">
                <a:solidFill>
                  <a:schemeClr val="bg1"/>
                </a:solidFill>
              </a:defRPr>
            </a:lvl4pPr>
            <a:lvl5pPr>
              <a:lnSpc>
                <a:spcPct val="80000"/>
              </a:lnSpc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57200" y="1745878"/>
            <a:ext cx="8229601" cy="415225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rgbClr val="A92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6" y="2161103"/>
            <a:ext cx="4233910" cy="2573818"/>
          </a:xfrm>
        </p:spPr>
        <p:txBody>
          <a:bodyPr>
            <a:normAutofit/>
          </a:bodyPr>
          <a:lstStyle>
            <a:lvl1pPr marL="271463" indent="-271463">
              <a:lnSpc>
                <a:spcPct val="8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8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80000"/>
              </a:lnSpc>
              <a:defRPr sz="1600">
                <a:solidFill>
                  <a:schemeClr val="bg1"/>
                </a:solidFill>
              </a:defRPr>
            </a:lvl3pPr>
            <a:lvl4pPr>
              <a:lnSpc>
                <a:spcPct val="80000"/>
              </a:lnSpc>
              <a:defRPr sz="1600">
                <a:solidFill>
                  <a:schemeClr val="bg1"/>
                </a:solidFill>
              </a:defRPr>
            </a:lvl4pPr>
            <a:lvl5pPr>
              <a:lnSpc>
                <a:spcPct val="80000"/>
              </a:lnSpc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D723-4D51-C34E-A5C3-17521249A8D4}" type="datetimeFigureOut">
              <a:rPr lang="fi-FI" smtClean="0"/>
              <a:t>20.10.2022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E504-099F-8342-B697-AE1C562AD1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9290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805"/>
          </a:xfrm>
        </p:spPr>
        <p:txBody>
          <a:bodyPr/>
          <a:lstStyle>
            <a:lvl1pPr>
              <a:defRPr/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199" y="1355678"/>
            <a:ext cx="8229601" cy="1070539"/>
          </a:xfrm>
        </p:spPr>
        <p:txBody>
          <a:bodyPr anchor="t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841443"/>
            <a:ext cx="4040188" cy="192833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57200" y="2426218"/>
            <a:ext cx="8229601" cy="415225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0">
                <a:solidFill>
                  <a:srgbClr val="A92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6" y="2841443"/>
            <a:ext cx="4041775" cy="192833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D723-4D51-C34E-A5C3-17521249A8D4}" type="datetimeFigureOut">
              <a:rPr lang="fi-FI" smtClean="0"/>
              <a:t>20.10.2022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E504-099F-8342-B697-AE1C562AD1BA}" type="slidenum">
              <a:rPr lang="fi-FI" smtClean="0"/>
              <a:t>‹#›</a:t>
            </a:fld>
            <a:endParaRPr lang="fi-FI"/>
          </a:p>
        </p:txBody>
      </p:sp>
      <p:pic>
        <p:nvPicPr>
          <p:cNvPr id="10" name="Kuva 9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47" y="4758709"/>
            <a:ext cx="1691998" cy="24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2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D723-4D51-C34E-A5C3-17521249A8D4}" type="datetimeFigureOut">
              <a:rPr lang="fi-FI" smtClean="0"/>
              <a:t>20.10.2022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E504-099F-8342-B697-AE1C562AD1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240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D723-4D51-C34E-A5C3-17521249A8D4}" type="datetimeFigureOut">
              <a:rPr lang="fi-FI" smtClean="0"/>
              <a:t>20.10.2022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E504-099F-8342-B697-AE1C562AD1BA}" type="slidenum">
              <a:rPr lang="fi-FI" smtClean="0"/>
              <a:t>‹#›</a:t>
            </a:fld>
            <a:endParaRPr lang="fi-FI"/>
          </a:p>
        </p:txBody>
      </p:sp>
      <p:pic>
        <p:nvPicPr>
          <p:cNvPr id="5" name="Picture 3" descr="P:\Asiakkuudet\HL7\PPT\bg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4" b="13883"/>
          <a:stretch/>
        </p:blipFill>
        <p:spPr bwMode="auto">
          <a:xfrm>
            <a:off x="-21897" y="-21894"/>
            <a:ext cx="9216000" cy="51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P:\Asiakkuudet\HL7\PPT\tunnus 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21" y="4734921"/>
            <a:ext cx="2022642" cy="34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3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D723-4D51-C34E-A5C3-17521249A8D4}" type="datetimeFigureOut">
              <a:rPr lang="fi-FI" smtClean="0"/>
              <a:t>20.10.2022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E504-099F-8342-B697-AE1C562AD1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1996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1313266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1" y="1634827"/>
            <a:ext cx="3008313" cy="2959796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D723-4D51-C34E-A5C3-17521249A8D4}" type="datetimeFigureOut">
              <a:rPr lang="fi-FI" smtClean="0"/>
              <a:t>20.10.2022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E504-099F-8342-B697-AE1C562AD1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3209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D1D723-4D51-C34E-A5C3-17521249A8D4}" type="datetimeFigureOut">
              <a:rPr lang="fi-FI" smtClean="0"/>
              <a:pPr/>
              <a:t>20.10.2022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10E504-099F-8342-B697-AE1C562AD1B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532778"/>
            <a:ext cx="7772400" cy="2167561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fi-FI" dirty="0"/>
              <a:t>Muokkaa perustyylejä 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4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Muokkaa alaotsikon perustyyliä naps.</a:t>
            </a:r>
          </a:p>
        </p:txBody>
      </p:sp>
      <p:pic>
        <p:nvPicPr>
          <p:cNvPr id="8" name="Kuva 7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47" y="4758709"/>
            <a:ext cx="1691998" cy="24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8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3600450"/>
            <a:ext cx="8229600" cy="425054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354568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4025503"/>
            <a:ext cx="8229600" cy="603647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D723-4D51-C34E-A5C3-17521249A8D4}" type="datetimeFigureOut">
              <a:rPr lang="fi-FI" smtClean="0"/>
              <a:t>20.10.2022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E504-099F-8342-B697-AE1C562AD1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3031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D723-4D51-C34E-A5C3-17521249A8D4}" type="datetimeFigureOut">
              <a:rPr lang="fi-FI" smtClean="0"/>
              <a:t>20.10.2022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E504-099F-8342-B697-AE1C562AD1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814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451615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4516152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D723-4D51-C34E-A5C3-17521249A8D4}" type="datetimeFigureOut">
              <a:rPr lang="fi-FI" smtClean="0"/>
              <a:t>20.10.2022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E504-099F-8342-B697-AE1C562AD1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232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P:\Asiakkuudet\HL7\PPT\bg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4" b="13883"/>
          <a:stretch/>
        </p:blipFill>
        <p:spPr bwMode="auto">
          <a:xfrm>
            <a:off x="-21897" y="-21894"/>
            <a:ext cx="9216000" cy="51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D723-4D51-C34E-A5C3-17521249A8D4}" type="datetimeFigureOut">
              <a:rPr lang="fi-FI" smtClean="0"/>
              <a:t>20.10.2022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E504-099F-8342-B697-AE1C562AD1BA}" type="slidenum">
              <a:rPr lang="fi-FI" smtClean="0"/>
              <a:t>‹#›</a:t>
            </a:fld>
            <a:endParaRPr lang="fi-FI"/>
          </a:p>
        </p:txBody>
      </p:sp>
      <p:pic>
        <p:nvPicPr>
          <p:cNvPr id="9" name="Picture 6" descr="P:\Asiakkuudet\HL7\PPT\tunnus 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21" y="4734921"/>
            <a:ext cx="2022642" cy="34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83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P:\Asiakkuudet\HL7\PPT\bg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4" b="13883"/>
          <a:stretch/>
        </p:blipFill>
        <p:spPr bwMode="auto">
          <a:xfrm>
            <a:off x="-21897" y="-21894"/>
            <a:ext cx="9216000" cy="51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589667" y="51086"/>
            <a:ext cx="7598173" cy="1209189"/>
          </a:xfrm>
        </p:spPr>
        <p:txBody>
          <a:bodyPr/>
          <a:lstStyle>
            <a:lvl1pPr algn="l">
              <a:defRPr/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95250" y="1402022"/>
            <a:ext cx="7014698" cy="3394472"/>
          </a:xfrm>
        </p:spPr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</a:defRPr>
            </a:lvl1pPr>
            <a:lvl2pPr marL="914400" indent="-457200" algn="l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914400" indent="0" algn="l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 err="1"/>
              <a:t>Sdsad</a:t>
            </a:r>
            <a:endParaRPr lang="fi-FI" dirty="0"/>
          </a:p>
          <a:p>
            <a:pPr lvl="1"/>
            <a:r>
              <a:rPr lang="fi-FI" dirty="0"/>
              <a:t>Aa</a:t>
            </a:r>
          </a:p>
          <a:p>
            <a:pPr lvl="1"/>
            <a:r>
              <a:rPr lang="fi-FI" dirty="0" err="1"/>
              <a:t>Aaa</a:t>
            </a:r>
            <a:endParaRPr lang="fi-FI" dirty="0"/>
          </a:p>
          <a:p>
            <a:pPr lvl="2"/>
            <a:r>
              <a:rPr lang="fi-FI" dirty="0"/>
              <a:t>	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D723-4D51-C34E-A5C3-17521249A8D4}" type="datetimeFigureOut">
              <a:rPr lang="fi-FI" smtClean="0"/>
              <a:t>20.10.2022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E504-099F-8342-B697-AE1C562AD1BA}" type="slidenum">
              <a:rPr lang="fi-FI" smtClean="0"/>
              <a:t>‹#›</a:t>
            </a:fld>
            <a:endParaRPr lang="fi-FI"/>
          </a:p>
        </p:txBody>
      </p:sp>
      <p:pic>
        <p:nvPicPr>
          <p:cNvPr id="9" name="Picture 6" descr="P:\Asiakkuudet\HL7\PPT\tunnus 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21" y="4734921"/>
            <a:ext cx="2022642" cy="34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:\Asiakkuudet\HL7\PPT\kartta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200" y="144016"/>
            <a:ext cx="2307700" cy="487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05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D723-4D51-C34E-A5C3-17521249A8D4}" type="datetimeFigureOut">
              <a:rPr lang="fi-FI" smtClean="0"/>
              <a:t>20.10.2022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E504-099F-8342-B697-AE1C562AD1BA}" type="slidenum">
              <a:rPr lang="fi-FI" smtClean="0"/>
              <a:t>‹#›</a:t>
            </a:fld>
            <a:endParaRPr lang="fi-FI" dirty="0"/>
          </a:p>
        </p:txBody>
      </p:sp>
      <p:pic>
        <p:nvPicPr>
          <p:cNvPr id="11" name="Picture 3" descr="P:\Asiakkuudet\HL7\PPT\bg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4" b="13883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:\Asiakkuudet\HL7\PPT\kulma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1" y="1123448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Asiakkuudet\HL7\PPT\kulma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94115" y="1123448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:\Asiakkuudet\HL7\PPT\kulma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508076" y="3989809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:\Asiakkuudet\HL7\PPT\kulma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11760" y="3995626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474762" y="1196825"/>
            <a:ext cx="4184301" cy="2955427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</p:spTree>
    <p:extLst>
      <p:ext uri="{BB962C8B-B14F-4D97-AF65-F5344CB8AC3E}">
        <p14:creationId xmlns:p14="http://schemas.microsoft.com/office/powerpoint/2010/main" val="85440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D723-4D51-C34E-A5C3-17521249A8D4}" type="datetimeFigureOut">
              <a:rPr lang="fi-FI" smtClean="0"/>
              <a:t>20.10.2022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E504-099F-8342-B697-AE1C562AD1BA}" type="slidenum">
              <a:rPr lang="fi-FI" smtClean="0"/>
              <a:t>‹#›</a:t>
            </a:fld>
            <a:endParaRPr lang="fi-FI" dirty="0"/>
          </a:p>
        </p:txBody>
      </p:sp>
      <p:pic>
        <p:nvPicPr>
          <p:cNvPr id="16" name="Picture 2" descr="P:\Asiakkuudet\HL7\Kuvat\AdobeStock_124997677.jpe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21" r="2472" b="2361"/>
          <a:stretch/>
        </p:blipFill>
        <p:spPr bwMode="auto">
          <a:xfrm>
            <a:off x="-113195" y="-11339"/>
            <a:ext cx="9369035" cy="51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Sisällön paikkamerkki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42" y="411510"/>
            <a:ext cx="368837" cy="368837"/>
          </a:xfrm>
          <a:prstGeom prst="rect">
            <a:avLst/>
          </a:prstGeom>
        </p:spPr>
      </p:pic>
      <p:pic>
        <p:nvPicPr>
          <p:cNvPr id="18" name="Sisällön paikkamerkki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70228" y="402172"/>
            <a:ext cx="368837" cy="368837"/>
          </a:xfrm>
          <a:prstGeom prst="rect">
            <a:avLst/>
          </a:prstGeom>
        </p:spPr>
      </p:pic>
      <p:pic>
        <p:nvPicPr>
          <p:cNvPr id="19" name="Sisällön paikkamerkki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10903" y="4322521"/>
            <a:ext cx="368837" cy="368837"/>
          </a:xfrm>
          <a:prstGeom prst="rect">
            <a:avLst/>
          </a:prstGeom>
        </p:spPr>
      </p:pic>
      <p:pic>
        <p:nvPicPr>
          <p:cNvPr id="20" name="Sisällön paikkamerkki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773866" y="4322521"/>
            <a:ext cx="368837" cy="368837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131851" y="532916"/>
            <a:ext cx="4887383" cy="4047903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</p:spTree>
    <p:extLst>
      <p:ext uri="{BB962C8B-B14F-4D97-AF65-F5344CB8AC3E}">
        <p14:creationId xmlns:p14="http://schemas.microsoft.com/office/powerpoint/2010/main" val="83733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D723-4D51-C34E-A5C3-17521249A8D4}" type="datetimeFigureOut">
              <a:rPr lang="fi-FI" smtClean="0"/>
              <a:t>20.10.2022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E504-099F-8342-B697-AE1C562AD1BA}" type="slidenum">
              <a:rPr lang="fi-FI" smtClean="0"/>
              <a:t>‹#›</a:t>
            </a:fld>
            <a:endParaRPr lang="fi-FI" dirty="0"/>
          </a:p>
        </p:txBody>
      </p:sp>
      <p:pic>
        <p:nvPicPr>
          <p:cNvPr id="8" name="Picture 3" descr="P:\Asiakkuudet\HL7\Kuvat\shutterstock_338102081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" t="4962" r="8303" b="8358"/>
          <a:stretch/>
        </p:blipFill>
        <p:spPr bwMode="auto">
          <a:xfrm>
            <a:off x="-32561" y="-66675"/>
            <a:ext cx="9209125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2773672" y="2147357"/>
            <a:ext cx="4088907" cy="145735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pic>
        <p:nvPicPr>
          <p:cNvPr id="10" name="Picture 3" descr="P:\Asiakkuudet\HL7\PPT\efekti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62" t="3614" b="8557"/>
          <a:stretch/>
        </p:blipFill>
        <p:spPr bwMode="auto">
          <a:xfrm>
            <a:off x="-396552" y="-66676"/>
            <a:ext cx="2899469" cy="544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51086"/>
            <a:ext cx="2139672" cy="2163448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  <a:effectLst>
                  <a:outerShdw blurRad="63500" dir="10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</p:spTree>
    <p:extLst>
      <p:ext uri="{BB962C8B-B14F-4D97-AF65-F5344CB8AC3E}">
        <p14:creationId xmlns:p14="http://schemas.microsoft.com/office/powerpoint/2010/main" val="365558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D723-4D51-C34E-A5C3-17521249A8D4}" type="datetimeFigureOut">
              <a:rPr lang="fi-FI" smtClean="0"/>
              <a:t>20.10.2022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E504-099F-8342-B697-AE1C562AD1BA}" type="slidenum">
              <a:rPr lang="fi-FI" smtClean="0"/>
              <a:t>‹#›</a:t>
            </a:fld>
            <a:endParaRPr lang="fi-FI"/>
          </a:p>
        </p:txBody>
      </p:sp>
      <p:pic>
        <p:nvPicPr>
          <p:cNvPr id="7" name="Kuva 6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47" y="4758709"/>
            <a:ext cx="1691998" cy="24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2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P:\Asiakkuudet\HL7\PPT\bg.jpg"/>
          <p:cNvPicPr>
            <a:picLocks noChangeAspect="1" noChangeArrowheads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4" b="13883"/>
          <a:stretch/>
        </p:blipFill>
        <p:spPr bwMode="auto">
          <a:xfrm>
            <a:off x="-21897" y="-21894"/>
            <a:ext cx="9216000" cy="51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:\Asiakkuudet\HL7\PPT\tunnus 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21" y="4734921"/>
            <a:ext cx="2022642" cy="34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D723-4D51-C34E-A5C3-17521249A8D4}" type="datetimeFigureOut">
              <a:rPr lang="fi-FI" smtClean="0"/>
              <a:t>20.10.2022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E504-099F-8342-B697-AE1C562AD1BA}" type="slidenum">
              <a:rPr lang="fi-FI" smtClean="0"/>
              <a:t>‹#›</a:t>
            </a:fld>
            <a:endParaRPr lang="fi-FI"/>
          </a:p>
        </p:txBody>
      </p:sp>
      <p:pic>
        <p:nvPicPr>
          <p:cNvPr id="9" name="Picture 2" descr="P:\Asiakkuudet\HL7\PPT\kulma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7" y="145269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:\Asiakkuudet\HL7\PPT\kulma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813577" y="145269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:\Asiakkuudet\HL7\PPT\kulma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813577" y="4734921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7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51086"/>
            <a:ext cx="8229600" cy="12091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 dirty="0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368005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6559738" y="4767263"/>
            <a:ext cx="13598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1D723-4D51-C34E-A5C3-17521249A8D4}" type="datetimeFigureOut">
              <a:rPr lang="fi-FI" smtClean="0"/>
              <a:pPr/>
              <a:t>20.10.2022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773673" y="4767263"/>
            <a:ext cx="360577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919568" y="4767263"/>
            <a:ext cx="7672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0E504-099F-8342-B697-AE1C562AD1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42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70" r:id="rId4"/>
    <p:sldLayoutId id="2147483665" r:id="rId5"/>
    <p:sldLayoutId id="2147483669" r:id="rId6"/>
    <p:sldLayoutId id="2147483666" r:id="rId7"/>
    <p:sldLayoutId id="2147483661" r:id="rId8"/>
    <p:sldLayoutId id="2147483663" r:id="rId9"/>
    <p:sldLayoutId id="2147483650" r:id="rId10"/>
    <p:sldLayoutId id="2147483651" r:id="rId11"/>
    <p:sldLayoutId id="2147483652" r:id="rId12"/>
    <p:sldLayoutId id="2147483653" r:id="rId13"/>
    <p:sldLayoutId id="2147483668" r:id="rId14"/>
    <p:sldLayoutId id="2147483667" r:id="rId15"/>
    <p:sldLayoutId id="2147483654" r:id="rId16"/>
    <p:sldLayoutId id="2147483655" r:id="rId17"/>
    <p:sldLayoutId id="2147483671" r:id="rId18"/>
    <p:sldLayoutId id="2147483656" r:id="rId19"/>
    <p:sldLayoutId id="2147483657" r:id="rId20"/>
    <p:sldLayoutId id="2147483658" r:id="rId21"/>
    <p:sldLayoutId id="2147483659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A9202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766647"/>
            <a:ext cx="7772400" cy="682066"/>
          </a:xfrm>
        </p:spPr>
        <p:txBody>
          <a:bodyPr/>
          <a:lstStyle/>
          <a:p>
            <a:r>
              <a:rPr lang="fi-FI" sz="3200" dirty="0"/>
              <a:t>Kansallinen perusprofilointi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5350668" y="4636294"/>
            <a:ext cx="3107531" cy="341180"/>
          </a:xfrm>
        </p:spPr>
        <p:txBody>
          <a:bodyPr>
            <a:normAutofit/>
          </a:bodyPr>
          <a:lstStyle/>
          <a:p>
            <a:r>
              <a:rPr lang="fi-FI" sz="1600" dirty="0"/>
              <a:t>Jari Porrasmaa, yhdistyksen pj</a:t>
            </a:r>
          </a:p>
        </p:txBody>
      </p:sp>
      <p:pic>
        <p:nvPicPr>
          <p:cNvPr id="4" name="Picture 6" descr="P:\Asiakkuudet\HL7\PPT\tunnus 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89" b="21508"/>
          <a:stretch/>
        </p:blipFill>
        <p:spPr bwMode="auto">
          <a:xfrm>
            <a:off x="1471688" y="1182342"/>
            <a:ext cx="6193909" cy="99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29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9C314BA-3974-4457-BE00-36F8AD19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19" y="51086"/>
            <a:ext cx="3296533" cy="540585"/>
          </a:xfrm>
        </p:spPr>
        <p:txBody>
          <a:bodyPr>
            <a:normAutofit fontScale="90000"/>
          </a:bodyPr>
          <a:lstStyle/>
          <a:p>
            <a:r>
              <a:rPr lang="fi-FI" dirty="0"/>
              <a:t>HUS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742B16C-FD80-49A1-AD48-4821705CA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" y="591671"/>
            <a:ext cx="6669741" cy="4255994"/>
          </a:xfrm>
        </p:spPr>
        <p:txBody>
          <a:bodyPr>
            <a:normAutofit fontScale="55000" lnSpcReduction="20000"/>
          </a:bodyPr>
          <a:lstStyle/>
          <a:p>
            <a:r>
              <a:rPr lang="fi-FI" dirty="0" err="1"/>
              <a:t>HUSin</a:t>
            </a:r>
            <a:r>
              <a:rPr lang="fi-FI" dirty="0"/>
              <a:t> </a:t>
            </a:r>
            <a:r>
              <a:rPr lang="fi-FI" dirty="0" err="1"/>
              <a:t>näkokulmasta</a:t>
            </a:r>
            <a:r>
              <a:rPr lang="fi-FI" dirty="0"/>
              <a:t> on tärkeää huomioida </a:t>
            </a:r>
            <a:r>
              <a:rPr lang="fi-FI" dirty="0" err="1"/>
              <a:t>Epicin</a:t>
            </a:r>
            <a:r>
              <a:rPr lang="fi-FI" dirty="0"/>
              <a:t>/Apotin </a:t>
            </a:r>
            <a:r>
              <a:rPr lang="fi-FI" dirty="0" err="1"/>
              <a:t>fhir</a:t>
            </a:r>
            <a:r>
              <a:rPr lang="fi-FI" dirty="0"/>
              <a:t> toteutus mahdollisuuksien mukaan sekä sen yhteensopivuus kansallisen mallin mukaisesti.</a:t>
            </a:r>
          </a:p>
          <a:p>
            <a:r>
              <a:rPr lang="fi-FI" dirty="0"/>
              <a:t>Mitä eroavaisuuksia on, jotta saamme käsityksen toimittajalta tarvittavaan kehitystyöhön. Tällä hetkellä havaittuja puutteita ovat:</a:t>
            </a:r>
          </a:p>
          <a:p>
            <a:r>
              <a:rPr lang="fi-FI" dirty="0" err="1"/>
              <a:t>MedicalRequestin</a:t>
            </a:r>
            <a:r>
              <a:rPr lang="fi-FI" dirty="0"/>
              <a:t> hakaparametrina </a:t>
            </a:r>
            <a:r>
              <a:rPr lang="fi-FI" dirty="0" err="1"/>
              <a:t>encounter</a:t>
            </a:r>
            <a:r>
              <a:rPr lang="fi-FI" dirty="0"/>
              <a:t>, </a:t>
            </a:r>
            <a:r>
              <a:rPr lang="fi-FI" dirty="0" err="1"/>
              <a:t>encounterista</a:t>
            </a:r>
            <a:r>
              <a:rPr lang="fi-FI" dirty="0"/>
              <a:t> puuttuu kenttä ja hakuparametri </a:t>
            </a:r>
            <a:r>
              <a:rPr lang="fi-FI" dirty="0" err="1"/>
              <a:t>serviceProvider</a:t>
            </a:r>
            <a:r>
              <a:rPr lang="fi-FI" dirty="0"/>
              <a:t>(Organization) ja XDS-profiilien vastaavuus </a:t>
            </a:r>
            <a:r>
              <a:rPr lang="fi-FI" dirty="0" err="1"/>
              <a:t>DocumentReference</a:t>
            </a:r>
            <a:r>
              <a:rPr lang="fi-FI" dirty="0"/>
              <a:t> FHIR-profiileihin</a:t>
            </a:r>
          </a:p>
          <a:p>
            <a:endParaRPr lang="fi-FI" dirty="0"/>
          </a:p>
          <a:p>
            <a:r>
              <a:rPr lang="fi-FI" b="1" dirty="0"/>
              <a:t>Näkemyksemme mukaan kansallisessa perusprofiilissa tulisi olla ns. ”perus” resurssit esim. </a:t>
            </a:r>
            <a:r>
              <a:rPr lang="fi-FI" b="1" dirty="0" err="1"/>
              <a:t>Patient</a:t>
            </a:r>
            <a:r>
              <a:rPr lang="fi-FI" b="1" dirty="0"/>
              <a:t>, </a:t>
            </a:r>
            <a:r>
              <a:rPr lang="fi-FI" b="1" dirty="0" err="1"/>
              <a:t>Encounter</a:t>
            </a:r>
            <a:r>
              <a:rPr lang="fi-FI" b="1" dirty="0"/>
              <a:t>, Organization, </a:t>
            </a:r>
            <a:r>
              <a:rPr lang="fi-FI" b="1" dirty="0" err="1"/>
              <a:t>Observation</a:t>
            </a:r>
            <a:r>
              <a:rPr lang="fi-FI" b="1" dirty="0"/>
              <a:t>,</a:t>
            </a:r>
          </a:p>
          <a:p>
            <a:r>
              <a:rPr lang="fi-FI" b="1" dirty="0" err="1"/>
              <a:t>DiagnosticReport</a:t>
            </a:r>
            <a:r>
              <a:rPr lang="fi-FI" b="1" dirty="0"/>
              <a:t> , </a:t>
            </a:r>
            <a:r>
              <a:rPr lang="fi-FI" b="1" dirty="0" err="1"/>
              <a:t>Location</a:t>
            </a:r>
            <a:r>
              <a:rPr lang="fi-FI" b="1" dirty="0"/>
              <a:t> </a:t>
            </a:r>
            <a:r>
              <a:rPr lang="fi-FI" b="1" dirty="0" err="1"/>
              <a:t>jne</a:t>
            </a:r>
            <a:endParaRPr lang="fi-FI" b="1" dirty="0"/>
          </a:p>
          <a:p>
            <a:endParaRPr lang="fi-FI" dirty="0"/>
          </a:p>
          <a:p>
            <a:r>
              <a:rPr lang="fi-FI" dirty="0"/>
              <a:t>Resursseilla tulisi pystyä hoitamaan HUS näkökulmasta erikoissairaanhoidon työnkulkuihin liittyvät asiat esim. ajanavaraukset, potilastietojen käsittelyyn</a:t>
            </a:r>
          </a:p>
          <a:p>
            <a:r>
              <a:rPr lang="fi-FI" dirty="0"/>
              <a:t>liittyvät tapahtumat, hoidon kirjaamiset.</a:t>
            </a:r>
          </a:p>
          <a:p>
            <a:endParaRPr lang="fi-FI" dirty="0"/>
          </a:p>
          <a:p>
            <a:r>
              <a:rPr lang="fi-FI" dirty="0"/>
              <a:t>Esimerkkinä kuvantamisen HL7 kansallinen suositus ja tätä tietoa vastaavat </a:t>
            </a:r>
            <a:r>
              <a:rPr lang="fi-FI" dirty="0" err="1"/>
              <a:t>fhir</a:t>
            </a:r>
            <a:r>
              <a:rPr lang="fi-FI" dirty="0"/>
              <a:t> resurssit tai hl7 labramäärittelyt ja </a:t>
            </a:r>
            <a:r>
              <a:rPr lang="fi-FI" dirty="0" err="1"/>
              <a:t>pikaxml</a:t>
            </a:r>
            <a:r>
              <a:rPr lang="fi-FI" dirty="0"/>
              <a:t> määrittelyt.</a:t>
            </a:r>
          </a:p>
          <a:p>
            <a:r>
              <a:rPr lang="fi-FI" dirty="0"/>
              <a:t>Resurssit sitten sen mukaan mitä toimialoja työnkulkuja valitaan toteutukseen ja missä järjestyksessä.</a:t>
            </a:r>
          </a:p>
          <a:p>
            <a:endParaRPr lang="fi-FI" dirty="0"/>
          </a:p>
          <a:p>
            <a:r>
              <a:rPr lang="fi-FI" dirty="0"/>
              <a:t>Laajemmassa näkökulmasta vastaavasti perusterveydenhuollon ja sosiaalihuollon työnkulkuja tukevat resurssit mukaan ja niihin liittyvät alakohtaiset asiat</a:t>
            </a:r>
          </a:p>
          <a:p>
            <a:r>
              <a:rPr lang="fi-FI" dirty="0"/>
              <a:t>huomiotavaksi.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6930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CD7DEB5-87C3-4257-8FBC-EDA84A159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2" y="2588"/>
            <a:ext cx="7598173" cy="708673"/>
          </a:xfrm>
        </p:spPr>
        <p:txBody>
          <a:bodyPr/>
          <a:lstStyle/>
          <a:p>
            <a:r>
              <a:rPr lang="fi-FI" dirty="0"/>
              <a:t>KSSHP ja Kymsote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5771962-924A-4A0D-9DAD-3589EC761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084" y="711260"/>
            <a:ext cx="6658298" cy="4055721"/>
          </a:xfrm>
        </p:spPr>
        <p:txBody>
          <a:bodyPr>
            <a:normAutofit fontScale="92500" lnSpcReduction="20000"/>
          </a:bodyPr>
          <a:lstStyle/>
          <a:p>
            <a:r>
              <a:rPr lang="fi-FI" dirty="0"/>
              <a:t>KSSHP: Intressi kytkeä sovelluksia mm. asiointivinkkeliin liittyen (Smart </a:t>
            </a:r>
            <a:r>
              <a:rPr lang="fi-FI" dirty="0" err="1"/>
              <a:t>App</a:t>
            </a:r>
            <a:r>
              <a:rPr lang="fi-FI" dirty="0"/>
              <a:t> </a:t>
            </a:r>
            <a:r>
              <a:rPr lang="fi-FI" dirty="0" err="1"/>
              <a:t>Launch</a:t>
            </a:r>
            <a:r>
              <a:rPr lang="fi-FI" dirty="0"/>
              <a:t> / Smart-on-FHIR)</a:t>
            </a:r>
          </a:p>
          <a:p>
            <a:pPr marL="342900" indent="-342900">
              <a:buFontTx/>
              <a:buChar char="-"/>
            </a:pPr>
            <a:r>
              <a:rPr lang="fi-FI" dirty="0"/>
              <a:t>konkreettinen case: </a:t>
            </a:r>
            <a:r>
              <a:rPr lang="fi-FI" dirty="0" err="1"/>
              <a:t>Hyvis</a:t>
            </a:r>
            <a:r>
              <a:rPr lang="fi-FI" dirty="0"/>
              <a:t> + potilassovellukset (Digihoitopolut, </a:t>
            </a:r>
            <a:r>
              <a:rPr lang="fi-FI" dirty="0" err="1"/>
              <a:t>Una</a:t>
            </a:r>
            <a:r>
              <a:rPr lang="fi-FI" dirty="0"/>
              <a:t>-tilannekuvan potilasversion käynnistäminen / </a:t>
            </a:r>
            <a:r>
              <a:rPr lang="fi-FI" dirty="0" err="1"/>
              <a:t>Unassa</a:t>
            </a:r>
            <a:r>
              <a:rPr lang="fi-FI" dirty="0"/>
              <a:t> työn alla oleva asiakassuunnitelma kokonaisuus, </a:t>
            </a:r>
            <a:r>
              <a:rPr lang="fi-FI" dirty="0" err="1"/>
              <a:t>tms</a:t>
            </a:r>
            <a:r>
              <a:rPr lang="fi-FI" dirty="0"/>
              <a:t>)</a:t>
            </a:r>
          </a:p>
          <a:p>
            <a:r>
              <a:rPr lang="fi-FI" dirty="0"/>
              <a:t>KYMSOTE: tarve katsoa FHIR </a:t>
            </a:r>
            <a:r>
              <a:rPr lang="fi-FI" dirty="0" err="1"/>
              <a:t>SMART:ia</a:t>
            </a:r>
            <a:r>
              <a:rPr lang="fi-FI" dirty="0"/>
              <a:t> ja tätä </a:t>
            </a:r>
            <a:r>
              <a:rPr lang="fi-FI" dirty="0" err="1"/>
              <a:t>Fhircast:iä</a:t>
            </a:r>
            <a:r>
              <a:rPr lang="fi-FI" dirty="0"/>
              <a:t>. Tavoitteena rakentaa Digitaalisen sotekeskuksen keskitetty käyttöliittymänäkymä eri web käyttöliittymistä.</a:t>
            </a:r>
          </a:p>
          <a:p>
            <a:r>
              <a:rPr lang="fi-FI" dirty="0">
                <a:solidFill>
                  <a:srgbClr val="FFFF00"/>
                </a:solidFill>
              </a:rPr>
              <a:t>Paljon käytetään minimikontekstia, tarvitaan siirtymäpolku uudempaan teknologiaan. Toteutetaan osana kestävän kasvun ohjelmaa ja sinne rakentuvaa digitaalista terveyskeskusta.</a:t>
            </a:r>
          </a:p>
        </p:txBody>
      </p:sp>
    </p:spTree>
    <p:extLst>
      <p:ext uri="{BB962C8B-B14F-4D97-AF65-F5344CB8AC3E}">
        <p14:creationId xmlns:p14="http://schemas.microsoft.com/office/powerpoint/2010/main" val="406997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2D7AA3A-27CB-45DF-9E2E-4ACCD41A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67" y="51087"/>
            <a:ext cx="7598173" cy="749014"/>
          </a:xfrm>
        </p:spPr>
        <p:txBody>
          <a:bodyPr/>
          <a:lstStyle/>
          <a:p>
            <a:r>
              <a:rPr lang="fi-FI" dirty="0"/>
              <a:t>CGI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D5FA9C7-B278-4998-BD79-B1A208E0A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67" y="1045675"/>
            <a:ext cx="6666195" cy="3394472"/>
          </a:xfrm>
        </p:spPr>
        <p:txBody>
          <a:bodyPr>
            <a:normAutofit fontScale="92500" lnSpcReduction="10000"/>
          </a:bodyPr>
          <a:lstStyle/>
          <a:p>
            <a:r>
              <a:rPr lang="fi-FI" sz="18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CGI:n</a:t>
            </a:r>
            <a:r>
              <a:rPr lang="fi-FI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mielestä seuraavat resurssit tulisi liittää kansalliseen perusprofiiliin. </a:t>
            </a:r>
          </a:p>
          <a:p>
            <a:r>
              <a:rPr lang="fi-FI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 </a:t>
            </a:r>
            <a:r>
              <a:rPr lang="fi-FI" sz="18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Patient</a:t>
            </a:r>
            <a:r>
              <a:rPr lang="fi-FI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fi-FI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 </a:t>
            </a:r>
            <a:r>
              <a:rPr lang="fi-FI" sz="18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Appointment</a:t>
            </a:r>
            <a:r>
              <a:rPr lang="fi-FI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fi-FI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 Schedule </a:t>
            </a:r>
          </a:p>
          <a:p>
            <a:r>
              <a:rPr lang="fi-FI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 </a:t>
            </a:r>
            <a:r>
              <a:rPr lang="fi-FI" sz="18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Slot</a:t>
            </a:r>
            <a:r>
              <a:rPr lang="fi-FI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fi-FI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 </a:t>
            </a:r>
            <a:r>
              <a:rPr lang="fi-FI" sz="18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Location</a:t>
            </a:r>
            <a:r>
              <a:rPr lang="fi-FI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fi-FI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 </a:t>
            </a:r>
            <a:r>
              <a:rPr lang="fi-FI" sz="18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HealthcareService</a:t>
            </a:r>
            <a:r>
              <a:rPr lang="fi-FI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fi-FI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 </a:t>
            </a:r>
            <a:r>
              <a:rPr lang="fi-FI" sz="18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Practitioner</a:t>
            </a:r>
            <a:r>
              <a:rPr lang="fi-FI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fi-FI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 </a:t>
            </a:r>
            <a:r>
              <a:rPr lang="fi-FI" sz="18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Observation</a:t>
            </a:r>
            <a:r>
              <a:rPr lang="fi-FI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(fysiologiset mittaukset) </a:t>
            </a:r>
          </a:p>
          <a:p>
            <a:r>
              <a:rPr lang="fi-FI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 </a:t>
            </a:r>
            <a:r>
              <a:rPr lang="fi-FI" sz="18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Condition</a:t>
            </a:r>
            <a:r>
              <a:rPr lang="fi-FI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(mm. diagnoositiedon välittäminen) </a:t>
            </a:r>
          </a:p>
          <a:p>
            <a:r>
              <a:rPr lang="fi-FI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 Organization </a:t>
            </a:r>
          </a:p>
        </p:txBody>
      </p:sp>
    </p:spTree>
    <p:extLst>
      <p:ext uri="{BB962C8B-B14F-4D97-AF65-F5344CB8AC3E}">
        <p14:creationId xmlns:p14="http://schemas.microsoft.com/office/powerpoint/2010/main" val="345583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8957A4-8748-4D2E-9785-01A105B1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8"/>
            <a:ext cx="7598173" cy="472102"/>
          </a:xfrm>
        </p:spPr>
        <p:txBody>
          <a:bodyPr>
            <a:normAutofit fontScale="90000"/>
          </a:bodyPr>
          <a:lstStyle/>
          <a:p>
            <a:r>
              <a:rPr lang="fi-FI" dirty="0"/>
              <a:t>Muut toimijat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77B2ADE-9794-48A6-B1A1-0B08BDB60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61" y="407493"/>
            <a:ext cx="7359673" cy="4616993"/>
          </a:xfrm>
        </p:spPr>
        <p:txBody>
          <a:bodyPr>
            <a:normAutofit fontScale="70000" lnSpcReduction="20000"/>
          </a:bodyPr>
          <a:lstStyle/>
          <a:p>
            <a:r>
              <a:rPr lang="fi-FI" dirty="0"/>
              <a:t>Onko muita painotuksia?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FFFF00"/>
                </a:solidFill>
              </a:rPr>
              <a:t>Anssi: Labrapyyntö ja vastaus, uudensukupolven järjestelmä. </a:t>
            </a:r>
            <a:r>
              <a:rPr lang="fi-FI" dirty="0" err="1">
                <a:solidFill>
                  <a:srgbClr val="FFFF00"/>
                </a:solidFill>
              </a:rPr>
              <a:t>Pohtiivat</a:t>
            </a:r>
            <a:r>
              <a:rPr lang="fi-FI" dirty="0">
                <a:solidFill>
                  <a:srgbClr val="FFFF00"/>
                </a:solidFill>
              </a:rPr>
              <a:t> voiko tehdä </a:t>
            </a:r>
            <a:r>
              <a:rPr lang="fi-FI" dirty="0" err="1">
                <a:solidFill>
                  <a:srgbClr val="FFFF00"/>
                </a:solidFill>
              </a:rPr>
              <a:t>FHIRillä</a:t>
            </a:r>
            <a:r>
              <a:rPr lang="fi-FI" dirty="0">
                <a:solidFill>
                  <a:srgbClr val="FFFF00"/>
                </a:solidFill>
              </a:rPr>
              <a:t>? </a:t>
            </a:r>
            <a:r>
              <a:rPr lang="fi-FI" dirty="0" err="1">
                <a:solidFill>
                  <a:srgbClr val="FFFF00"/>
                </a:solidFill>
              </a:rPr>
              <a:t>ServiceRequest</a:t>
            </a:r>
            <a:r>
              <a:rPr lang="fi-FI" dirty="0">
                <a:solidFill>
                  <a:srgbClr val="FFFF00"/>
                </a:solidFill>
              </a:rPr>
              <a:t> ja tähän liittyvät resut + </a:t>
            </a:r>
            <a:r>
              <a:rPr lang="fi-FI" dirty="0" err="1">
                <a:solidFill>
                  <a:srgbClr val="FFFF00"/>
                </a:solidFill>
              </a:rPr>
              <a:t>DiagnosticReport</a:t>
            </a:r>
            <a:r>
              <a:rPr lang="fi-FI" dirty="0">
                <a:solidFill>
                  <a:srgbClr val="FFFF00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FFFF00"/>
                </a:solidFill>
              </a:rPr>
              <a:t>(</a:t>
            </a:r>
            <a:r>
              <a:rPr lang="fi-FI" dirty="0" err="1">
                <a:solidFill>
                  <a:srgbClr val="FFFF00"/>
                </a:solidFill>
              </a:rPr>
              <a:t>JediSoft</a:t>
            </a:r>
            <a:r>
              <a:rPr lang="fi-FI" dirty="0">
                <a:solidFill>
                  <a:srgbClr val="FFFF00"/>
                </a:solidFill>
              </a:rPr>
              <a:t> tekemässä tätä … </a:t>
            </a:r>
            <a:r>
              <a:rPr lang="fi-FI" dirty="0" err="1">
                <a:solidFill>
                  <a:srgbClr val="FFFF00"/>
                </a:solidFill>
              </a:rPr>
              <a:t>Norre</a:t>
            </a:r>
            <a:r>
              <a:rPr lang="fi-FI" dirty="0">
                <a:solidFill>
                  <a:srgbClr val="FFFF00"/>
                </a:solidFill>
              </a:rPr>
              <a:t> niminen firma näiden asiakas)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 err="1">
                <a:solidFill>
                  <a:srgbClr val="FFFF00"/>
                </a:solidFill>
              </a:rPr>
              <a:t>JuhaR</a:t>
            </a:r>
            <a:r>
              <a:rPr lang="fi-FI" dirty="0">
                <a:solidFill>
                  <a:srgbClr val="FFFF00"/>
                </a:solidFill>
              </a:rPr>
              <a:t>. </a:t>
            </a:r>
            <a:r>
              <a:rPr lang="fi-FI" dirty="0" err="1">
                <a:solidFill>
                  <a:srgbClr val="FFFF00"/>
                </a:solidFill>
              </a:rPr>
              <a:t>Unassa</a:t>
            </a:r>
            <a:r>
              <a:rPr lang="fi-FI" dirty="0">
                <a:solidFill>
                  <a:srgbClr val="FFFF00"/>
                </a:solidFill>
              </a:rPr>
              <a:t> tehty hieman jo FHIR käynnistykseen liittyviä juttuja (</a:t>
            </a:r>
            <a:r>
              <a:rPr lang="fi-FI" dirty="0" err="1">
                <a:solidFill>
                  <a:srgbClr val="FFFF00"/>
                </a:solidFill>
              </a:rPr>
              <a:t>Esmes</a:t>
            </a:r>
            <a:r>
              <a:rPr lang="fi-FI" dirty="0">
                <a:solidFill>
                  <a:srgbClr val="FFFF00"/>
                </a:solidFill>
              </a:rPr>
              <a:t> Eskon kanssa)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 err="1">
                <a:solidFill>
                  <a:srgbClr val="FFFF00"/>
                </a:solidFill>
              </a:rPr>
              <a:t>MikkoS</a:t>
            </a:r>
            <a:r>
              <a:rPr lang="fi-FI" dirty="0">
                <a:solidFill>
                  <a:srgbClr val="FFFF00"/>
                </a:solidFill>
              </a:rPr>
              <a:t>, kyselypohjaisuutta ei hyödynnetä juurikaan. Paljon säätöä siitä minne tuloksia lähetään (</a:t>
            </a:r>
            <a:r>
              <a:rPr lang="fi-FI" dirty="0" err="1">
                <a:solidFill>
                  <a:srgbClr val="FFFF00"/>
                </a:solidFill>
              </a:rPr>
              <a:t>voisko</a:t>
            </a:r>
            <a:r>
              <a:rPr lang="fi-FI" dirty="0">
                <a:solidFill>
                  <a:srgbClr val="FFFF00"/>
                </a:solidFill>
              </a:rPr>
              <a:t> ne jotka haluaa tietää kysellä tiedot?)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FFFF00"/>
                </a:solidFill>
              </a:rPr>
              <a:t>VA-HETU on painajainen, voitaisiinko tämän osalta tehdä jotain?? (painajaisjuttuja kannattaa ehkä vältellä tai ainakin katsoa että on </a:t>
            </a:r>
            <a:r>
              <a:rPr lang="fi-FI" dirty="0" err="1">
                <a:solidFill>
                  <a:srgbClr val="FFFF00"/>
                </a:solidFill>
              </a:rPr>
              <a:t>low</a:t>
            </a:r>
            <a:r>
              <a:rPr lang="fi-FI" dirty="0">
                <a:solidFill>
                  <a:srgbClr val="FFFF00"/>
                </a:solidFill>
              </a:rPr>
              <a:t> </a:t>
            </a:r>
            <a:r>
              <a:rPr lang="fi-FI" dirty="0" err="1">
                <a:solidFill>
                  <a:srgbClr val="FFFF00"/>
                </a:solidFill>
              </a:rPr>
              <a:t>hanging</a:t>
            </a:r>
            <a:r>
              <a:rPr lang="fi-FI" dirty="0">
                <a:solidFill>
                  <a:srgbClr val="FFFF00"/>
                </a:solidFill>
              </a:rPr>
              <a:t> </a:t>
            </a:r>
            <a:r>
              <a:rPr lang="fi-FI" dirty="0" err="1">
                <a:solidFill>
                  <a:srgbClr val="FFFF00"/>
                </a:solidFill>
              </a:rPr>
              <a:t>fruitteja</a:t>
            </a:r>
            <a:r>
              <a:rPr lang="fi-FI" dirty="0">
                <a:solidFill>
                  <a:srgbClr val="FFFF00"/>
                </a:solidFill>
              </a:rPr>
              <a:t> esille)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FFFF00"/>
                </a:solidFill>
              </a:rPr>
              <a:t>Käyttöliittymäintegraatioissa käyttäjän organisaatiotiedon välittäminen ja toiminnallisen roolin välittäminen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FFFF00"/>
                </a:solidFill>
              </a:rPr>
              <a:t>Mikael: Tanskassa ja Norjassa valmista tähän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FFFF00"/>
                </a:solidFill>
              </a:rPr>
              <a:t>Mika: </a:t>
            </a:r>
            <a:r>
              <a:rPr lang="fi-FI" dirty="0" err="1">
                <a:solidFill>
                  <a:srgbClr val="FFFF00"/>
                </a:solidFill>
              </a:rPr>
              <a:t>PikaXML</a:t>
            </a:r>
            <a:r>
              <a:rPr lang="fi-FI" dirty="0">
                <a:solidFill>
                  <a:srgbClr val="FFFF00"/>
                </a:solidFill>
              </a:rPr>
              <a:t> läpikampaaminen </a:t>
            </a:r>
            <a:r>
              <a:rPr lang="fi-FI" dirty="0" err="1">
                <a:solidFill>
                  <a:srgbClr val="FFFF00"/>
                </a:solidFill>
              </a:rPr>
              <a:t>voipi</a:t>
            </a:r>
            <a:r>
              <a:rPr lang="fi-FI" dirty="0">
                <a:solidFill>
                  <a:srgbClr val="FFFF00"/>
                </a:solidFill>
              </a:rPr>
              <a:t> olla tuskaa ja vaatii ison </a:t>
            </a:r>
            <a:r>
              <a:rPr lang="fi-FI" dirty="0" err="1">
                <a:solidFill>
                  <a:srgbClr val="FFFF00"/>
                </a:solidFill>
              </a:rPr>
              <a:t>effortin</a:t>
            </a:r>
            <a:r>
              <a:rPr lang="fi-FI" dirty="0">
                <a:solidFill>
                  <a:srgbClr val="FFFF00"/>
                </a:solidFill>
              </a:rPr>
              <a:t> kun on kaikissa järjestelmissä toteutettu juttu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FFFF00"/>
                </a:solidFill>
              </a:rPr>
              <a:t>Juha: kansallisella puolella on jotain intressejä, ajanvaraus ainakin, sosiaalihuollon luovutusilmoitus, mahdollisesti jotain muuta, ei muita akuutteja, käyttölokit on kansallisella puolella ollut esille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FFFF00"/>
                </a:solidFill>
              </a:rPr>
              <a:t>THL tietosisällöt ja tietokomponentit, miten näitä huomioidaan FHIR profilointityössä? Olisi hyvin järkevää kansallisen </a:t>
            </a:r>
            <a:r>
              <a:rPr lang="fi-FI" dirty="0" err="1">
                <a:solidFill>
                  <a:srgbClr val="FFFF00"/>
                </a:solidFill>
              </a:rPr>
              <a:t>yhteenspivuuden</a:t>
            </a:r>
            <a:r>
              <a:rPr lang="fi-FI" dirty="0">
                <a:solidFill>
                  <a:srgbClr val="FFFF00"/>
                </a:solidFill>
              </a:rPr>
              <a:t> näkökulmasta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i-FI" dirty="0">
              <a:solidFill>
                <a:srgbClr val="FFFF00"/>
              </a:solidFill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5156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774BBBC-44CA-4C3E-AD74-BFEA365E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Ohryn</a:t>
            </a:r>
            <a:r>
              <a:rPr lang="fi-FI" dirty="0"/>
              <a:t> kokoontumisfrekvenssi?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F22E312-1121-4B31-91DF-48DFF748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Kokoontumisväli?</a:t>
            </a:r>
          </a:p>
          <a:p>
            <a:pPr marL="342900" indent="-342900">
              <a:buFontTx/>
              <a:buChar char="-"/>
            </a:pPr>
            <a:r>
              <a:rPr lang="fi-FI" dirty="0"/>
              <a:t>1kk, kuukauden ensimmäinen maanantai, kello 15:30</a:t>
            </a:r>
          </a:p>
          <a:p>
            <a:pPr marL="342900" indent="-342900">
              <a:buFontTx/>
              <a:buChar char="-"/>
            </a:pPr>
            <a:r>
              <a:rPr lang="fi-FI" dirty="0"/>
              <a:t>6kk sykli alkuun? Valikoidaan alkuun ne jotka voidaan helposti hoitaa maaliin.</a:t>
            </a:r>
          </a:p>
          <a:p>
            <a:endParaRPr lang="fi-FI" dirty="0"/>
          </a:p>
          <a:p>
            <a:r>
              <a:rPr lang="fi-FI" dirty="0"/>
              <a:t>Seuraavat kokoukset?</a:t>
            </a:r>
          </a:p>
          <a:p>
            <a:r>
              <a:rPr lang="fi-FI" dirty="0"/>
              <a:t>7.11. kello 15.30</a:t>
            </a:r>
          </a:p>
          <a:p>
            <a:r>
              <a:rPr lang="fi-FI" dirty="0"/>
              <a:t>5.12. kello 15.30 (</a:t>
            </a:r>
            <a:r>
              <a:rPr lang="fi-FI" dirty="0" err="1"/>
              <a:t>auts</a:t>
            </a:r>
            <a:r>
              <a:rPr lang="fi-FI" dirty="0"/>
              <a:t>. Huono päivä)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9090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7E23403-ABBA-4359-9E04-20C48BE6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Profilointiryhmän startti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9AAA31B-A830-413B-A4E9-026D4043D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67" y="1171066"/>
            <a:ext cx="5613138" cy="3394472"/>
          </a:xfrm>
        </p:spPr>
        <p:txBody>
          <a:bodyPr>
            <a:normAutofit fontScale="92500" lnSpcReduction="10000"/>
          </a:bodyPr>
          <a:lstStyle/>
          <a:p>
            <a:r>
              <a:rPr lang="fi-FI" dirty="0"/>
              <a:t>Kumpi päivä valitaan?</a:t>
            </a:r>
          </a:p>
          <a:p>
            <a:endParaRPr lang="fi-FI" dirty="0"/>
          </a:p>
          <a:p>
            <a:r>
              <a:rPr lang="fi-FI" sz="1800" dirty="0">
                <a:solidFill>
                  <a:schemeClr val="bg1"/>
                </a:solidFill>
                <a:effectLst/>
                <a:latin typeface="Helvetica Neue"/>
                <a:ea typeface="Calibri" panose="020F0502020204030204" pitchFamily="34" charset="0"/>
              </a:rPr>
              <a:t>Profilointityön </a:t>
            </a:r>
            <a:r>
              <a:rPr lang="fi-FI" sz="1800" dirty="0" err="1">
                <a:solidFill>
                  <a:schemeClr val="bg1"/>
                </a:solidFill>
                <a:effectLst/>
                <a:latin typeface="Helvetica Neue"/>
                <a:ea typeface="Calibri" panose="020F0502020204030204" pitchFamily="34" charset="0"/>
              </a:rPr>
              <a:t>kickoff</a:t>
            </a:r>
            <a:r>
              <a:rPr lang="fi-FI" sz="1800" dirty="0">
                <a:solidFill>
                  <a:schemeClr val="bg1"/>
                </a:solidFill>
                <a:effectLst/>
                <a:latin typeface="Helvetica Neue"/>
                <a:ea typeface="Calibri" panose="020F0502020204030204" pitchFamily="34" charset="0"/>
              </a:rPr>
              <a:t> kokous järjestetään 17.10. tai 18.10. kello 17. Profilointityöhön osallistuvia pyydetään ilmoittamaan kumpi päivistä on parempi. </a:t>
            </a:r>
          </a:p>
          <a:p>
            <a:endParaRPr lang="fi-FI" sz="1800" dirty="0">
              <a:solidFill>
                <a:schemeClr val="bg1"/>
              </a:solidFill>
              <a:latin typeface="Helvetica Neue"/>
              <a:ea typeface="Calibri" panose="020F0502020204030204" pitchFamily="34" charset="0"/>
            </a:endParaRPr>
          </a:p>
          <a:p>
            <a:r>
              <a:rPr lang="fi-FI" sz="1800" dirty="0">
                <a:solidFill>
                  <a:schemeClr val="bg1"/>
                </a:solidFill>
                <a:latin typeface="Helvetica Neue"/>
                <a:ea typeface="Calibri" panose="020F0502020204030204" pitchFamily="34" charset="0"/>
              </a:rPr>
              <a:t>Päällekkäisyyksien takia etsittiin uusi päivä 20.10. kello 16.</a:t>
            </a:r>
          </a:p>
          <a:p>
            <a:r>
              <a:rPr lang="fi-FI" dirty="0">
                <a:solidFill>
                  <a:srgbClr val="FFFF00"/>
                </a:solidFill>
              </a:rPr>
              <a:t>Terveiset profiloijille: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FFFF00"/>
                </a:solidFill>
              </a:rPr>
              <a:t>Leikkaus: </a:t>
            </a:r>
            <a:r>
              <a:rPr lang="fi-FI" dirty="0" err="1">
                <a:solidFill>
                  <a:srgbClr val="FFFF00"/>
                </a:solidFill>
              </a:rPr>
              <a:t>HUS+CGI+tässä</a:t>
            </a:r>
            <a:r>
              <a:rPr lang="fi-FI" dirty="0">
                <a:solidFill>
                  <a:srgbClr val="FFFF00"/>
                </a:solidFill>
              </a:rPr>
              <a:t> kokoukset </a:t>
            </a:r>
            <a:r>
              <a:rPr lang="fi-FI" dirty="0" err="1">
                <a:solidFill>
                  <a:srgbClr val="FFFF00"/>
                </a:solidFill>
              </a:rPr>
              <a:t>esityt</a:t>
            </a:r>
            <a:endParaRPr lang="fi-FI" dirty="0">
              <a:solidFill>
                <a:srgbClr val="FFFF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FFFF00"/>
                </a:solidFill>
              </a:rPr>
              <a:t>Smart </a:t>
            </a:r>
            <a:r>
              <a:rPr lang="fi-FI" dirty="0" err="1">
                <a:solidFill>
                  <a:srgbClr val="FFFF00"/>
                </a:solidFill>
              </a:rPr>
              <a:t>App</a:t>
            </a:r>
            <a:r>
              <a:rPr lang="fi-FI" dirty="0">
                <a:solidFill>
                  <a:srgbClr val="FFFF00"/>
                </a:solidFill>
              </a:rPr>
              <a:t> </a:t>
            </a:r>
            <a:r>
              <a:rPr lang="fi-FI" dirty="0" err="1">
                <a:solidFill>
                  <a:srgbClr val="FFFF00"/>
                </a:solidFill>
              </a:rPr>
              <a:t>Launch</a:t>
            </a:r>
            <a:endParaRPr lang="fi-FI" dirty="0">
              <a:solidFill>
                <a:srgbClr val="FFFF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6072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98F6608-1414-4BE6-B7CB-F7FFC6AC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Muut asiat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6DE060A-4613-4C82-928A-9B4EB355F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66" y="1402022"/>
            <a:ext cx="5613138" cy="3394472"/>
          </a:xfrm>
        </p:spPr>
        <p:txBody>
          <a:bodyPr/>
          <a:lstStyle/>
          <a:p>
            <a:r>
              <a:rPr lang="fi-FI" dirty="0"/>
              <a:t>Uutiskirjeeseen maininta käynnistymisestä</a:t>
            </a:r>
          </a:p>
          <a:p>
            <a:endParaRPr lang="fi-FI" dirty="0"/>
          </a:p>
          <a:p>
            <a:r>
              <a:rPr lang="fi-FI" dirty="0"/>
              <a:t>+ houkutellaan lisää tekijöitä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3517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399CEDE-018A-4D67-9411-E6453B29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Muut </a:t>
            </a:r>
            <a:r>
              <a:rPr lang="fi-FI" dirty="0" err="1"/>
              <a:t>ohryn</a:t>
            </a:r>
            <a:r>
              <a:rPr lang="fi-FI" dirty="0"/>
              <a:t> linjaukset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01D07B0-2E3C-490D-9CBE-B0945A9D8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63" y="1213486"/>
            <a:ext cx="5613138" cy="33944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FFFF00"/>
                </a:solidFill>
              </a:rPr>
              <a:t>Voidaanko tehdä Englanniksi?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FFFF00"/>
                </a:solidFill>
              </a:rPr>
              <a:t>Päätettiin että voidaan tehdä englanniksi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FFFF00"/>
                </a:solidFill>
              </a:rPr>
              <a:t>Keskustellaan seuraavassa </a:t>
            </a:r>
            <a:r>
              <a:rPr lang="fi-FI" dirty="0" err="1">
                <a:solidFill>
                  <a:srgbClr val="FFFF00"/>
                </a:solidFill>
              </a:rPr>
              <a:t>ohryssä</a:t>
            </a:r>
            <a:r>
              <a:rPr lang="fi-FI" dirty="0">
                <a:solidFill>
                  <a:srgbClr val="FFFF00"/>
                </a:solidFill>
              </a:rPr>
              <a:t> mitä viedään jäsenäänestykseen ja kansalliseksi standardiksi. Juha mahdollisesti alustaa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FFFF00"/>
                </a:solidFill>
              </a:rPr>
              <a:t>(Yhdistys laittaa </a:t>
            </a:r>
            <a:r>
              <a:rPr lang="fi-FI" dirty="0" err="1">
                <a:solidFill>
                  <a:srgbClr val="FFFF00"/>
                </a:solidFill>
              </a:rPr>
              <a:t>CGI:lle</a:t>
            </a:r>
            <a:r>
              <a:rPr lang="fi-FI" dirty="0">
                <a:solidFill>
                  <a:srgbClr val="FFFF00"/>
                </a:solidFill>
              </a:rPr>
              <a:t> ja </a:t>
            </a:r>
            <a:r>
              <a:rPr lang="fi-FI" dirty="0" err="1">
                <a:solidFill>
                  <a:srgbClr val="FFFF00"/>
                </a:solidFill>
              </a:rPr>
              <a:t>Sensotrendille</a:t>
            </a:r>
            <a:r>
              <a:rPr lang="fi-FI" dirty="0">
                <a:solidFill>
                  <a:srgbClr val="FFFF00"/>
                </a:solidFill>
              </a:rPr>
              <a:t> tarjouksen osalta postia)</a:t>
            </a:r>
          </a:p>
        </p:txBody>
      </p:sp>
    </p:spTree>
    <p:extLst>
      <p:ext uri="{BB962C8B-B14F-4D97-AF65-F5344CB8AC3E}">
        <p14:creationId xmlns:p14="http://schemas.microsoft.com/office/powerpoint/2010/main" val="254736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:\Asiakkuudet\HL7\Kuvat\AdobeStock_101193476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81"/>
          <a:stretch/>
        </p:blipFill>
        <p:spPr bwMode="auto">
          <a:xfrm>
            <a:off x="-22680" y="-22678"/>
            <a:ext cx="9216000" cy="51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P:\Asiakkuudet\HL7\PPT\efekti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62" t="3614" b="8557"/>
          <a:stretch/>
        </p:blipFill>
        <p:spPr bwMode="auto">
          <a:xfrm>
            <a:off x="0" y="0"/>
            <a:ext cx="260769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orakulmio 8"/>
          <p:cNvSpPr/>
          <p:nvPr/>
        </p:nvSpPr>
        <p:spPr>
          <a:xfrm>
            <a:off x="376824" y="2862455"/>
            <a:ext cx="3421959" cy="268535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fi-FI" sz="60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Terveystietosi</a:t>
            </a:r>
          </a:p>
          <a:p>
            <a:pPr algn="ctr">
              <a:lnSpc>
                <a:spcPct val="90000"/>
              </a:lnSpc>
            </a:pPr>
            <a:r>
              <a:rPr lang="fi-FI" sz="60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siellä missä</a:t>
            </a:r>
          </a:p>
          <a:p>
            <a:pPr algn="ctr">
              <a:lnSpc>
                <a:spcPct val="90000"/>
              </a:lnSpc>
            </a:pPr>
            <a:r>
              <a:rPr lang="fi-FI" sz="60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sinäkin.</a:t>
            </a:r>
          </a:p>
          <a:p>
            <a:pPr>
              <a:lnSpc>
                <a:spcPct val="90000"/>
              </a:lnSpc>
              <a:tabLst>
                <a:tab pos="3673475" algn="l"/>
              </a:tabLst>
            </a:pPr>
            <a:endParaRPr lang="en-US" sz="6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2" descr="P:\Asiakkuudet\HL7\PPT\kulm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24" y="2526388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:\Asiakkuudet\HL7\PPT\kulm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74664" y="2526388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:\Asiakkuudet\HL7\PPT\kulm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553783" y="4193792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Asiakkuudet\HL7\PPT\kulm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6825" y="4155926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orakulmio 14"/>
          <p:cNvSpPr/>
          <p:nvPr/>
        </p:nvSpPr>
        <p:spPr>
          <a:xfrm>
            <a:off x="5590444" y="2841199"/>
            <a:ext cx="3655616" cy="1585860"/>
          </a:xfrm>
          <a:prstGeom prst="rect">
            <a:avLst/>
          </a:prstGeom>
          <a:solidFill>
            <a:srgbClr val="A920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4" name="Tekstiruutu 13"/>
          <p:cNvSpPr txBox="1"/>
          <p:nvPr/>
        </p:nvSpPr>
        <p:spPr>
          <a:xfrm>
            <a:off x="5885272" y="2807182"/>
            <a:ext cx="31793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b="1" dirty="0">
                <a:solidFill>
                  <a:schemeClr val="bg1"/>
                </a:solidFill>
              </a:rPr>
              <a:t>Liity jäseneksi:</a:t>
            </a:r>
          </a:p>
          <a:p>
            <a:r>
              <a:rPr lang="fi-FI" sz="3200" b="1" dirty="0">
                <a:solidFill>
                  <a:schemeClr val="bg1"/>
                </a:solidFill>
              </a:rPr>
              <a:t>www.hl7.fi/liity</a:t>
            </a:r>
            <a:br>
              <a:rPr lang="fi-FI" sz="3200" baseline="30000" dirty="0">
                <a:solidFill>
                  <a:schemeClr val="bg1"/>
                </a:solidFill>
              </a:rPr>
            </a:br>
            <a:br>
              <a:rPr lang="fi-FI" baseline="30000" dirty="0">
                <a:solidFill>
                  <a:schemeClr val="bg1"/>
                </a:solidFill>
              </a:rPr>
            </a:br>
            <a:endParaRPr lang="en-US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41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53E948E-0E7B-4E4E-BF10-7D99151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Mikä on HL7 FHIR?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E54FD9D-1F6E-473F-AA58-E8A79A017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396" y="1402022"/>
            <a:ext cx="7598173" cy="33944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 err="1"/>
              <a:t>Fast</a:t>
            </a:r>
            <a:r>
              <a:rPr lang="fi-FI" dirty="0"/>
              <a:t> Healthcare </a:t>
            </a:r>
            <a:r>
              <a:rPr lang="fi-FI" dirty="0" err="1"/>
              <a:t>Interoperability</a:t>
            </a:r>
            <a:r>
              <a:rPr lang="fi-FI" dirty="0"/>
              <a:t> Resource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Web- ja REST pohjainen API teknologia terveydenhuoltoon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Globaali käyttöönotto etenee nopealla tahdilla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Suomi kulkee hieman jäljessä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Yhdistyksen toimintasuunnitelma 2022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FHIR demo atk-päiville, kansallinen soveltamisopas yms. Tavoitteena </a:t>
            </a:r>
            <a:r>
              <a:rPr lang="fi-FI" dirty="0" err="1"/>
              <a:t>boostata</a:t>
            </a:r>
            <a:r>
              <a:rPr lang="fi-FI" dirty="0"/>
              <a:t> API tekemistä Suomessa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i-FI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896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0895903-F3F1-4FFF-8E12-F8745778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Profilointiryhmän 1. kokous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818BC93-1E00-4389-B05D-319852D69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i-FI" dirty="0"/>
              <a:t>Asialista:</a:t>
            </a:r>
          </a:p>
          <a:p>
            <a:pPr lvl="1"/>
            <a:r>
              <a:rPr lang="fi-FI" dirty="0"/>
              <a:t>Profilointiryhmän kokoonpano</a:t>
            </a:r>
          </a:p>
          <a:p>
            <a:pPr lvl="1"/>
            <a:r>
              <a:rPr lang="fi-FI" dirty="0"/>
              <a:t>Ohjausryhmän terveiset</a:t>
            </a:r>
          </a:p>
          <a:p>
            <a:pPr lvl="2" indent="-342900"/>
            <a:r>
              <a:rPr lang="fi-FI" dirty="0">
                <a:solidFill>
                  <a:srgbClr val="FFFF00"/>
                </a:solidFill>
              </a:rPr>
              <a:t>	profiilit leikkaus: </a:t>
            </a:r>
            <a:r>
              <a:rPr lang="fi-FI" dirty="0" err="1">
                <a:solidFill>
                  <a:srgbClr val="FFFF00"/>
                </a:solidFill>
              </a:rPr>
              <a:t>HUS+CGI+tässä</a:t>
            </a:r>
            <a:r>
              <a:rPr lang="fi-FI" dirty="0">
                <a:solidFill>
                  <a:srgbClr val="FFFF00"/>
                </a:solidFill>
              </a:rPr>
              <a:t> kokoukset </a:t>
            </a:r>
            <a:r>
              <a:rPr lang="fi-FI" dirty="0" err="1">
                <a:solidFill>
                  <a:srgbClr val="FFFF00"/>
                </a:solidFill>
              </a:rPr>
              <a:t>esityt</a:t>
            </a:r>
            <a:endParaRPr lang="fi-FI" dirty="0">
              <a:solidFill>
                <a:srgbClr val="FFFF00"/>
              </a:solidFill>
            </a:endParaRPr>
          </a:p>
          <a:p>
            <a:pPr lvl="2" indent="-342900"/>
            <a:r>
              <a:rPr lang="fi-FI" dirty="0">
                <a:solidFill>
                  <a:srgbClr val="FFFF00"/>
                </a:solidFill>
              </a:rPr>
              <a:t>	Smart </a:t>
            </a:r>
            <a:r>
              <a:rPr lang="fi-FI" dirty="0" err="1">
                <a:solidFill>
                  <a:srgbClr val="FFFF00"/>
                </a:solidFill>
              </a:rPr>
              <a:t>App</a:t>
            </a:r>
            <a:r>
              <a:rPr lang="fi-FI" dirty="0">
                <a:solidFill>
                  <a:srgbClr val="FFFF00"/>
                </a:solidFill>
              </a:rPr>
              <a:t> </a:t>
            </a:r>
            <a:r>
              <a:rPr lang="fi-FI" dirty="0" err="1">
                <a:solidFill>
                  <a:srgbClr val="FFFF00"/>
                </a:solidFill>
              </a:rPr>
              <a:t>Launch</a:t>
            </a:r>
            <a:endParaRPr lang="fi-FI" dirty="0">
              <a:solidFill>
                <a:srgbClr val="FFFF00"/>
              </a:solidFill>
            </a:endParaRPr>
          </a:p>
          <a:p>
            <a:pPr lvl="2" indent="-342900"/>
            <a:r>
              <a:rPr lang="fi-FI" dirty="0">
                <a:solidFill>
                  <a:srgbClr val="FFFF00"/>
                </a:solidFill>
              </a:rPr>
              <a:t>	Vaihe 1. 31.3.2023 asti</a:t>
            </a:r>
          </a:p>
          <a:p>
            <a:pPr lvl="1"/>
            <a:r>
              <a:rPr lang="fi-FI" dirty="0"/>
              <a:t>Profilointiryhmän työskentelyn periaatteet</a:t>
            </a:r>
          </a:p>
          <a:p>
            <a:pPr lvl="1"/>
            <a:r>
              <a:rPr lang="fi-FI" dirty="0" err="1"/>
              <a:t>Ohryn</a:t>
            </a:r>
            <a:r>
              <a:rPr lang="fi-FI" dirty="0"/>
              <a:t> terveiset tarkemmin ja profilointityön ensimmäisten kohteiden valinta</a:t>
            </a:r>
          </a:p>
        </p:txBody>
      </p:sp>
    </p:spTree>
    <p:extLst>
      <p:ext uri="{BB962C8B-B14F-4D97-AF65-F5344CB8AC3E}">
        <p14:creationId xmlns:p14="http://schemas.microsoft.com/office/powerpoint/2010/main" val="187617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>
            <a:extLst>
              <a:ext uri="{FF2B5EF4-FFF2-40B4-BE49-F238E27FC236}">
                <a16:creationId xmlns:a16="http://schemas.microsoft.com/office/drawing/2014/main" id="{4DA36B79-7DA8-4A90-B1A9-D4D01C1E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006" y="-51087"/>
            <a:ext cx="6500812" cy="5231185"/>
          </a:xfrm>
          <a:prstGeom prst="rect">
            <a:avLst/>
          </a:prstGeom>
        </p:spPr>
      </p:pic>
      <p:sp>
        <p:nvSpPr>
          <p:cNvPr id="4" name="Tekstiruutu 3">
            <a:extLst>
              <a:ext uri="{FF2B5EF4-FFF2-40B4-BE49-F238E27FC236}">
                <a16:creationId xmlns:a16="http://schemas.microsoft.com/office/drawing/2014/main" id="{32DC9936-3AE4-4699-B5B2-2845DEB2CC48}"/>
              </a:ext>
            </a:extLst>
          </p:cNvPr>
          <p:cNvSpPr txBox="1"/>
          <p:nvPr/>
        </p:nvSpPr>
        <p:spPr>
          <a:xfrm>
            <a:off x="6525976" y="162340"/>
            <a:ext cx="2618024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endParaRPr lang="fi-FI" dirty="0"/>
          </a:p>
          <a:p>
            <a:pPr algn="ctr"/>
            <a:r>
              <a:rPr lang="fi-FI" dirty="0"/>
              <a:t>Avoin määrittely verkossa</a:t>
            </a:r>
          </a:p>
          <a:p>
            <a:pPr algn="ctr"/>
            <a:endParaRPr lang="fi-FI" dirty="0"/>
          </a:p>
          <a:p>
            <a:pPr algn="ctr"/>
            <a:r>
              <a:rPr lang="fi-FI" dirty="0"/>
              <a:t>Toimittajilla avoimet</a:t>
            </a:r>
          </a:p>
          <a:p>
            <a:pPr algn="ctr"/>
            <a:r>
              <a:rPr lang="fi-FI" dirty="0"/>
              <a:t>kehityshiekkalaatikot</a:t>
            </a:r>
          </a:p>
          <a:p>
            <a:endParaRPr lang="fi-FI" dirty="0"/>
          </a:p>
          <a:p>
            <a:r>
              <a:rPr lang="fi-FI" dirty="0">
                <a:hlinkClick r:id="rId3"/>
              </a:rPr>
              <a:t>https://www.hl7.org/fhir/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2738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479580B-7515-482A-8337-F47BE305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5" name="Sisällön paikkamerkki 4" descr="Kuva, joka sisältää kohteen kartta&#10;&#10;Kuvaus luotu automaattisesti">
            <a:extLst>
              <a:ext uri="{FF2B5EF4-FFF2-40B4-BE49-F238E27FC236}">
                <a16:creationId xmlns:a16="http://schemas.microsoft.com/office/drawing/2014/main" id="{998092A1-21F4-468A-ADB7-D3009AB13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1757" y="-79449"/>
            <a:ext cx="9422533" cy="5334939"/>
          </a:xfrm>
        </p:spPr>
      </p:pic>
    </p:spTree>
    <p:extLst>
      <p:ext uri="{BB962C8B-B14F-4D97-AF65-F5344CB8AC3E}">
        <p14:creationId xmlns:p14="http://schemas.microsoft.com/office/powerpoint/2010/main" val="90549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D00A2FC-5E2B-4E73-9FDB-BA550C37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HL7 profilointityöryhmä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2C40D34-F41D-4BCE-B59E-31218B9A5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67" y="1402022"/>
            <a:ext cx="6520281" cy="339447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Yhdistys valikoinut ”palkollisiksi” tarjouksen jättäneet (</a:t>
            </a:r>
            <a:r>
              <a:rPr lang="fi-FI" dirty="0" err="1"/>
              <a:t>Sensotrend</a:t>
            </a:r>
            <a:r>
              <a:rPr lang="fi-FI" dirty="0"/>
              <a:t> / CGI)</a:t>
            </a:r>
          </a:p>
          <a:p>
            <a:pPr lvl="1" indent="-342900"/>
            <a:r>
              <a:rPr lang="fi-FI" dirty="0"/>
              <a:t>Mikael Rinnetmäki, </a:t>
            </a:r>
            <a:r>
              <a:rPr lang="fi-FI" dirty="0" err="1"/>
              <a:t>Sensotrend</a:t>
            </a:r>
            <a:endParaRPr lang="fi-FI" dirty="0"/>
          </a:p>
          <a:p>
            <a:pPr lvl="1" indent="-342900"/>
            <a:r>
              <a:rPr lang="fi-FI" dirty="0"/>
              <a:t>Markus Suonpää, CGI</a:t>
            </a:r>
          </a:p>
          <a:p>
            <a:r>
              <a:rPr lang="fi-FI" dirty="0"/>
              <a:t>Lisäksi profilointiryhmään on ilmoittaneet mukaan:</a:t>
            </a:r>
          </a:p>
          <a:p>
            <a:pPr lvl="1"/>
            <a:r>
              <a:rPr lang="fi-FI" dirty="0"/>
              <a:t>Arto Huusko	CGI</a:t>
            </a:r>
          </a:p>
          <a:p>
            <a:pPr lvl="1"/>
            <a:r>
              <a:rPr lang="fi-FI" dirty="0"/>
              <a:t>Mika Lentovaara	HUS</a:t>
            </a:r>
          </a:p>
          <a:p>
            <a:pPr lvl="1"/>
            <a:r>
              <a:rPr lang="fi-FI" dirty="0"/>
              <a:t>Mika Jylhä	Esko Systems</a:t>
            </a:r>
          </a:p>
          <a:p>
            <a:pPr lvl="1"/>
            <a:r>
              <a:rPr lang="fi-FI" dirty="0"/>
              <a:t>Tero Pekkola	Esko Systems</a:t>
            </a:r>
          </a:p>
          <a:p>
            <a:pPr lvl="1"/>
            <a:r>
              <a:rPr lang="fi-FI" dirty="0"/>
              <a:t>Jyrki Soikkeli	Apotti</a:t>
            </a:r>
          </a:p>
          <a:p>
            <a:pPr lvl="1"/>
            <a:endParaRPr lang="fi-FI" dirty="0"/>
          </a:p>
          <a:p>
            <a:pPr lvl="1" indent="-34290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0106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DF4AD75-87CC-4FA9-9005-719C32D1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67" y="51086"/>
            <a:ext cx="7598173" cy="937273"/>
          </a:xfrm>
        </p:spPr>
        <p:txBody>
          <a:bodyPr/>
          <a:lstStyle/>
          <a:p>
            <a:r>
              <a:rPr lang="fi-FI" dirty="0"/>
              <a:t>Keskustellaan ryhmän toiminta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6F0B6D-05D4-4464-94F7-77CCD1D87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874514"/>
            <a:ext cx="7014698" cy="3394472"/>
          </a:xfrm>
        </p:spPr>
        <p:txBody>
          <a:bodyPr>
            <a:normAutofit fontScale="32500" lnSpcReduction="20000"/>
          </a:bodyPr>
          <a:lstStyle/>
          <a:p>
            <a:r>
              <a:rPr lang="fi-FI" dirty="0"/>
              <a:t>Avoin toimintaperiaate, maksetuilta resursseilta valmistelut sovitun mukaisesti, </a:t>
            </a:r>
            <a:r>
              <a:rPr lang="fi-FI" dirty="0" err="1"/>
              <a:t>vapaaehtoisresussit</a:t>
            </a:r>
            <a:r>
              <a:rPr lang="fi-FI" dirty="0"/>
              <a:t> omien projektien ja mahdollisuuksien mukaan</a:t>
            </a:r>
          </a:p>
          <a:p>
            <a:r>
              <a:rPr lang="fi-FI" dirty="0"/>
              <a:t>Tapaamisfrekvenssi? (joka viikko 1h?)</a:t>
            </a:r>
          </a:p>
          <a:p>
            <a:pPr lvl="1"/>
            <a:r>
              <a:rPr lang="fi-FI" dirty="0"/>
              <a:t>Pidetään </a:t>
            </a:r>
            <a:r>
              <a:rPr lang="fi-FI" dirty="0" err="1"/>
              <a:t>viikottain</a:t>
            </a:r>
            <a:r>
              <a:rPr lang="fi-FI" dirty="0"/>
              <a:t>, to 16-17?</a:t>
            </a:r>
          </a:p>
          <a:p>
            <a:pPr lvl="1"/>
            <a:r>
              <a:rPr lang="fi-FI" dirty="0"/>
              <a:t>Pidetään </a:t>
            </a:r>
            <a:r>
              <a:rPr lang="fi-FI" dirty="0" err="1"/>
              <a:t>Teamsissä</a:t>
            </a:r>
            <a:r>
              <a:rPr lang="fi-FI" dirty="0"/>
              <a:t>, myös keskustelu siellä. </a:t>
            </a:r>
            <a:r>
              <a:rPr lang="fi-FI" dirty="0" err="1"/>
              <a:t>Zulip</a:t>
            </a:r>
            <a:r>
              <a:rPr lang="fi-FI" dirty="0"/>
              <a:t>, kun tarvitaan kansainvälistä tukea.</a:t>
            </a:r>
          </a:p>
          <a:p>
            <a:r>
              <a:rPr lang="fi-FI" dirty="0"/>
              <a:t>Muistio: jatkuva muistio HL7 </a:t>
            </a:r>
            <a:r>
              <a:rPr lang="fi-FI" dirty="0" err="1"/>
              <a:t>teams</a:t>
            </a:r>
            <a:r>
              <a:rPr lang="fi-FI" dirty="0"/>
              <a:t> tai vastaava (yksi tiedosto)</a:t>
            </a:r>
          </a:p>
          <a:p>
            <a:pPr lvl="1"/>
            <a:r>
              <a:rPr lang="fi-FI" dirty="0"/>
              <a:t>Google </a:t>
            </a:r>
            <a:r>
              <a:rPr lang="fi-FI" dirty="0" err="1"/>
              <a:t>Docs</a:t>
            </a:r>
            <a:endParaRPr lang="fi-FI" dirty="0"/>
          </a:p>
          <a:p>
            <a:r>
              <a:rPr lang="fi-FI" dirty="0"/>
              <a:t>Profilointi:</a:t>
            </a:r>
          </a:p>
          <a:p>
            <a:pPr lvl="1"/>
            <a:r>
              <a:rPr lang="fi-FI" dirty="0"/>
              <a:t>Sushi / FSH</a:t>
            </a:r>
          </a:p>
          <a:p>
            <a:r>
              <a:rPr lang="fi-FI" dirty="0"/>
              <a:t>Raportointi ohjausryhmään kerran kuukaudessa</a:t>
            </a:r>
          </a:p>
          <a:p>
            <a:r>
              <a:rPr lang="fi-FI" dirty="0"/>
              <a:t>Toimintaan otetaan mukaan uusia halukkaita jatkuvasti</a:t>
            </a:r>
          </a:p>
          <a:p>
            <a:endParaRPr lang="fi-FI" dirty="0"/>
          </a:p>
          <a:p>
            <a:r>
              <a:rPr lang="en-FI" dirty="0"/>
              <a:t>Julkaistaan Simplifier-palvelussa, englanniksi.</a:t>
            </a:r>
          </a:p>
          <a:p>
            <a:r>
              <a:rPr lang="fi-FI" dirty="0"/>
              <a:t>Kypsät marjat ensin, mitä on jo tehty. Sovitetaan tarvittaessa (jos on tehty eri tavoin)</a:t>
            </a:r>
          </a:p>
          <a:p>
            <a:r>
              <a:rPr lang="fi-FI" dirty="0"/>
              <a:t>Lista resursseista</a:t>
            </a:r>
          </a:p>
          <a:p>
            <a:pPr lvl="1"/>
            <a:r>
              <a:rPr lang="fi-FI" dirty="0" err="1"/>
              <a:t>Encounter</a:t>
            </a:r>
            <a:r>
              <a:rPr lang="fi-FI" dirty="0"/>
              <a:t>, </a:t>
            </a:r>
            <a:r>
              <a:rPr lang="fi-FI" dirty="0" err="1"/>
              <a:t>Appointment</a:t>
            </a:r>
            <a:r>
              <a:rPr lang="fi-FI" dirty="0"/>
              <a:t>, Schedule, </a:t>
            </a:r>
            <a:r>
              <a:rPr lang="fi-FI" dirty="0" err="1"/>
              <a:t>Slot</a:t>
            </a:r>
            <a:r>
              <a:rPr lang="fi-FI" dirty="0"/>
              <a:t>, </a:t>
            </a:r>
            <a:r>
              <a:rPr lang="fi-FI" dirty="0" err="1"/>
              <a:t>Patient</a:t>
            </a:r>
            <a:r>
              <a:rPr lang="fi-FI" dirty="0"/>
              <a:t>, Organization, </a:t>
            </a:r>
            <a:r>
              <a:rPr lang="fi-FI" dirty="0" err="1"/>
              <a:t>Condition</a:t>
            </a:r>
            <a:r>
              <a:rPr lang="fi-FI" dirty="0"/>
              <a:t>, </a:t>
            </a:r>
            <a:r>
              <a:rPr lang="fi-FI" dirty="0" err="1"/>
              <a:t>Procedure</a:t>
            </a:r>
            <a:r>
              <a:rPr lang="fi-FI" dirty="0"/>
              <a:t>, </a:t>
            </a:r>
            <a:r>
              <a:rPr lang="fi-FI" dirty="0" err="1"/>
              <a:t>Practitioner</a:t>
            </a:r>
            <a:r>
              <a:rPr lang="fi-FI" dirty="0"/>
              <a:t>, </a:t>
            </a:r>
            <a:r>
              <a:rPr lang="fi-FI" dirty="0" err="1"/>
              <a:t>PractitionerRole</a:t>
            </a:r>
            <a:r>
              <a:rPr lang="fi-FI" dirty="0"/>
              <a:t>?</a:t>
            </a:r>
          </a:p>
          <a:p>
            <a:pPr lvl="1"/>
            <a:r>
              <a:rPr lang="fi-FI" dirty="0"/>
              <a:t>Ydintiedot (mittaustiedot, lääkitys, yms.)</a:t>
            </a:r>
          </a:p>
          <a:p>
            <a:pPr lvl="1"/>
            <a:r>
              <a:rPr lang="fi-FI" dirty="0"/>
              <a:t>Kanta-yhteentoimivuus / </a:t>
            </a:r>
            <a:r>
              <a:rPr lang="fi-FI" dirty="0" err="1"/>
              <a:t>THL:n</a:t>
            </a:r>
            <a:r>
              <a:rPr lang="fi-FI" dirty="0"/>
              <a:t> sisältömäärittelyt yksi ratkaiseva Suomi-spesifinen asia.</a:t>
            </a:r>
          </a:p>
          <a:p>
            <a:r>
              <a:rPr lang="fi-FI" dirty="0"/>
              <a:t>Kriteerit </a:t>
            </a:r>
            <a:r>
              <a:rPr lang="fi-FI" dirty="0" err="1"/>
              <a:t>App</a:t>
            </a:r>
            <a:r>
              <a:rPr lang="fi-FI" dirty="0"/>
              <a:t> </a:t>
            </a:r>
            <a:r>
              <a:rPr lang="fi-FI" dirty="0" err="1"/>
              <a:t>Launchille</a:t>
            </a:r>
            <a:endParaRPr lang="fi-FI" dirty="0"/>
          </a:p>
          <a:p>
            <a:pPr lvl="1"/>
            <a:r>
              <a:rPr lang="fi-FI" dirty="0" err="1"/>
              <a:t>EskoSystems</a:t>
            </a:r>
            <a:r>
              <a:rPr lang="fi-FI" dirty="0"/>
              <a:t> / </a:t>
            </a:r>
            <a:r>
              <a:rPr lang="fi-FI" dirty="0" err="1"/>
              <a:t>Una</a:t>
            </a:r>
            <a:r>
              <a:rPr lang="fi-FI" dirty="0"/>
              <a:t> – asiakirjatietojen välittäminen (kontekstiparametrit)</a:t>
            </a:r>
          </a:p>
          <a:p>
            <a:pPr lvl="1"/>
            <a:r>
              <a:rPr lang="fi-FI" dirty="0"/>
              <a:t>”laajentaminen rikkomatta </a:t>
            </a:r>
            <a:r>
              <a:rPr lang="fi-FI" dirty="0" err="1"/>
              <a:t>yhteentoimivuutta</a:t>
            </a:r>
            <a:r>
              <a:rPr lang="fi-FI" dirty="0"/>
              <a:t>” (nimiavaruus tms.?)</a:t>
            </a:r>
          </a:p>
          <a:p>
            <a:pPr lvl="1"/>
            <a:r>
              <a:rPr lang="fi-FI" dirty="0"/>
              <a:t>Minimikontekstinhallinnan korvaajaksi</a:t>
            </a:r>
          </a:p>
          <a:p>
            <a:r>
              <a:rPr lang="fi-FI" dirty="0"/>
              <a:t>International </a:t>
            </a:r>
            <a:r>
              <a:rPr lang="fi-FI" dirty="0" err="1"/>
              <a:t>Patient</a:t>
            </a:r>
            <a:r>
              <a:rPr lang="fi-FI" dirty="0"/>
              <a:t> Access (IPA)</a:t>
            </a:r>
          </a:p>
          <a:p>
            <a:r>
              <a:rPr lang="fi-FI" dirty="0"/>
              <a:t>SNOMED?</a:t>
            </a:r>
          </a:p>
          <a:p>
            <a:r>
              <a:rPr lang="fi-FI" dirty="0"/>
              <a:t>Ei pyritä ratkaisemaan hankalasti ratkaistaviksi osoittautuneita asioita (esim. tilapäinen potilastunniste)</a:t>
            </a:r>
          </a:p>
          <a:p>
            <a:r>
              <a:rPr lang="fi-FI" dirty="0"/>
              <a:t>Tarvitaanko </a:t>
            </a:r>
            <a:r>
              <a:rPr lang="fi-FI" dirty="0" err="1"/>
              <a:t>maturity</a:t>
            </a:r>
            <a:r>
              <a:rPr lang="fi-FI" dirty="0"/>
              <a:t> </a:t>
            </a:r>
            <a:r>
              <a:rPr lang="fi-FI" dirty="0" err="1"/>
              <a:t>modelia</a:t>
            </a:r>
            <a:r>
              <a:rPr lang="fi-FI" dirty="0"/>
              <a:t>? Voitaisiin ainakin kevyesti mainita, missä resurssi on käytössä profilointityön aikana?</a:t>
            </a:r>
          </a:p>
        </p:txBody>
      </p:sp>
    </p:spTree>
    <p:extLst>
      <p:ext uri="{BB962C8B-B14F-4D97-AF65-F5344CB8AC3E}">
        <p14:creationId xmlns:p14="http://schemas.microsoft.com/office/powerpoint/2010/main" val="320623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D6E299F-BEE0-4A05-9E23-2C75A1B5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Profilointikohteet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24EF47B-4292-44EC-81CD-0B30EA795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 dirty="0"/>
              <a:t>Valikoidaan </a:t>
            </a:r>
            <a:r>
              <a:rPr lang="fi-FI" dirty="0" err="1"/>
              <a:t>ohryn</a:t>
            </a:r>
            <a:r>
              <a:rPr lang="fi-FI" dirty="0"/>
              <a:t> terveisten mukaisesti ensimmäiset profilointikohteet</a:t>
            </a:r>
          </a:p>
          <a:p>
            <a:r>
              <a:rPr lang="fi-FI" sz="2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Patient</a:t>
            </a:r>
            <a:r>
              <a:rPr lang="fi-FI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fi-FI" sz="2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Appointment</a:t>
            </a:r>
            <a:r>
              <a:rPr lang="fi-FI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fi-FI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Schedule </a:t>
            </a:r>
          </a:p>
          <a:p>
            <a:r>
              <a:rPr lang="fi-FI" sz="2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Slot</a:t>
            </a:r>
            <a:r>
              <a:rPr lang="fi-FI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fi-FI" sz="2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Location</a:t>
            </a:r>
            <a:r>
              <a:rPr lang="fi-FI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fi-FI" sz="2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HealthcareService</a:t>
            </a:r>
            <a:r>
              <a:rPr lang="fi-FI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fi-FI" sz="2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Practitioner</a:t>
            </a:r>
            <a:r>
              <a:rPr lang="fi-FI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fi-FI" dirty="0" err="1">
                <a:solidFill>
                  <a:schemeClr val="bg1"/>
                </a:solidFill>
                <a:latin typeface="Arial" panose="020B0604020202020204" pitchFamily="34" charset="0"/>
              </a:rPr>
              <a:t>PractitionerRole</a:t>
            </a:r>
            <a:endParaRPr lang="fi-FI" sz="24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fi-FI" sz="2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Observation</a:t>
            </a:r>
            <a:r>
              <a:rPr lang="fi-FI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(fysiologiset mittaukset) </a:t>
            </a:r>
          </a:p>
          <a:p>
            <a:r>
              <a:rPr lang="fi-FI" sz="2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Condition</a:t>
            </a:r>
            <a:r>
              <a:rPr lang="fi-FI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(mm. diagnoositiedon välittäminen) </a:t>
            </a:r>
          </a:p>
          <a:p>
            <a:r>
              <a:rPr lang="fi-FI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Organization </a:t>
            </a:r>
          </a:p>
          <a:p>
            <a:r>
              <a:rPr lang="fi-FI" dirty="0" err="1"/>
              <a:t>DiagnosticReport</a:t>
            </a:r>
            <a:endParaRPr lang="fi-FI" dirty="0"/>
          </a:p>
          <a:p>
            <a:r>
              <a:rPr lang="fi-FI" dirty="0"/>
              <a:t>TÄYDENNETÄÄN TÄTÄ VIELÄ!</a:t>
            </a:r>
          </a:p>
        </p:txBody>
      </p:sp>
    </p:spTree>
    <p:extLst>
      <p:ext uri="{BB962C8B-B14F-4D97-AF65-F5344CB8AC3E}">
        <p14:creationId xmlns:p14="http://schemas.microsoft.com/office/powerpoint/2010/main" val="6630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D6E299F-BEE0-4A05-9E23-2C75A1B5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Profilointikohteet (täydennetty)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24EF47B-4292-44EC-81CD-0B30EA795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 sz="2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Appointment</a:t>
            </a:r>
            <a:r>
              <a:rPr lang="fi-FI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fi-FI" sz="2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endParaRPr lang="fi-FI" sz="2400" b="0" i="0" u="none" strike="noStrike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DiagnosticReport</a:t>
            </a: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-FI" sz="2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HealthcareService</a:t>
            </a:r>
            <a:r>
              <a:rPr lang="fi-FI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fi-FI" sz="2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fi-FI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fi-FI" sz="2400" b="0" i="0" u="none" strike="noStrik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</a:t>
            </a:r>
            <a:endParaRPr lang="fi-FI" sz="2400" b="0" i="0" u="none" strike="noStrike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-FI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</a:t>
            </a:r>
          </a:p>
          <a:p>
            <a:r>
              <a:rPr lang="fi-FI" sz="2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fi-FI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fi-FI" sz="2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endParaRPr lang="fi-FI" sz="2400" b="0" i="0" u="none" strike="noStrike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-FI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PractitionerRole</a:t>
            </a:r>
            <a:endParaRPr lang="fi-FI" sz="2400" b="0" i="0" u="none" strike="noStrike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-FI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 </a:t>
            </a:r>
          </a:p>
          <a:p>
            <a:r>
              <a:rPr lang="fi-FI" sz="2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</a:t>
            </a:r>
            <a:r>
              <a:rPr lang="fi-FI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5862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B3605D6-3D25-4F3C-9713-1D3F735D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SEURAAVILLA KALVOILLA</a:t>
            </a:r>
            <a:br>
              <a:rPr lang="fi-FI" dirty="0"/>
            </a:br>
            <a:r>
              <a:rPr lang="fi-FI" dirty="0"/>
              <a:t>OHRYN MATSKUT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CE41811-7445-43F7-947C-1545D883F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93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Ohryn</a:t>
            </a:r>
            <a:r>
              <a:rPr lang="fi-FI" dirty="0"/>
              <a:t> kokoonpano (täydentyy)</a:t>
            </a:r>
          </a:p>
        </p:txBody>
      </p:sp>
      <p:graphicFrame>
        <p:nvGraphicFramePr>
          <p:cNvPr id="5" name="Taulukko 4">
            <a:extLst>
              <a:ext uri="{FF2B5EF4-FFF2-40B4-BE49-F238E27FC236}">
                <a16:creationId xmlns:a16="http://schemas.microsoft.com/office/drawing/2014/main" id="{1DD43071-9BCE-4BB5-AB9B-D2615721F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205453"/>
              </p:ext>
            </p:extLst>
          </p:nvPr>
        </p:nvGraphicFramePr>
        <p:xfrm>
          <a:off x="589667" y="1223687"/>
          <a:ext cx="5850218" cy="3164205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1735763582"/>
                    </a:ext>
                  </a:extLst>
                </a:gridCol>
                <a:gridCol w="2992718">
                  <a:extLst>
                    <a:ext uri="{9D8B030D-6E8A-4147-A177-3AD203B41FA5}">
                      <a16:colId xmlns:a16="http://schemas.microsoft.com/office/drawing/2014/main" val="2881607424"/>
                    </a:ext>
                  </a:extLst>
                </a:gridCol>
              </a:tblGrid>
              <a:tr h="333375"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HL7 FHIR ohjausryhmä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893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Ville Rautiainen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Esko Systems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131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Mikko Sipilä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Mylab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002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Markus Vehmanen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CGI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2622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Mika Tuomainen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Kela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286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Joonas Mäkinen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Duodecim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0239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Anssi Kauppi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Intersystems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226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Kariniemi Jani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Kymsote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8696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Mikko Rotonen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043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Pekka Kahri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68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Miika Nevalainen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7714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Petteri Mussalo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TietoEVRY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2226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Juha Mykkanen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THL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504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Jaakko Lähteenmäki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VTT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745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Mikael Rinnetmäki(FHIR lähettiläs)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Sensotrend</a:t>
                      </a:r>
                      <a:endParaRPr lang="fi-FI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222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Juha Rannanheimo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Una</a:t>
                      </a:r>
                      <a:r>
                        <a:rPr lang="fi-FI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Oy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05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B86E297-837E-4B3E-8284-052FF981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Tarjoukset profilointiin ja muut osallistujat (TARKISTETTAVA)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6CF2873-1F6A-4F05-A8F8-073F15E2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676" y="1402022"/>
            <a:ext cx="6202272" cy="3394472"/>
          </a:xfrm>
        </p:spPr>
        <p:txBody>
          <a:bodyPr>
            <a:normAutofit lnSpcReduction="10000"/>
          </a:bodyPr>
          <a:lstStyle/>
          <a:p>
            <a:r>
              <a:rPr lang="fi-FI" dirty="0"/>
              <a:t>Jätetty tarjous: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CGI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 err="1"/>
              <a:t>Sensotrend</a:t>
            </a:r>
            <a:endParaRPr lang="fi-FI" dirty="0"/>
          </a:p>
          <a:p>
            <a:r>
              <a:rPr lang="fi-FI" dirty="0"/>
              <a:t>Osallistuminen muuten: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HUS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Esko </a:t>
            </a:r>
            <a:r>
              <a:rPr lang="fi-FI" dirty="0" err="1"/>
              <a:t>systems</a:t>
            </a:r>
            <a:endParaRPr lang="fi-FI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Duodecimin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 err="1">
                <a:solidFill>
                  <a:srgbClr val="FFFF00"/>
                </a:solidFill>
              </a:rPr>
              <a:t>Una</a:t>
            </a:r>
            <a:r>
              <a:rPr lang="fi-FI" dirty="0">
                <a:solidFill>
                  <a:srgbClr val="FFFF00"/>
                </a:solidFill>
              </a:rPr>
              <a:t> (siinä määrin kun osuu </a:t>
            </a:r>
            <a:r>
              <a:rPr lang="fi-FI" dirty="0" err="1">
                <a:solidFill>
                  <a:srgbClr val="FFFF00"/>
                </a:solidFill>
              </a:rPr>
              <a:t>Una</a:t>
            </a:r>
            <a:r>
              <a:rPr lang="fi-FI" dirty="0">
                <a:solidFill>
                  <a:srgbClr val="FFFF00"/>
                </a:solidFill>
              </a:rPr>
              <a:t>-asiakasomistajakentän prioriteetteihin)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4697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16182</TotalTime>
  <Words>1137</Words>
  <Application>Microsoft Macintosh PowerPoint</Application>
  <PresentationFormat>On-screen Show (16:9)</PresentationFormat>
  <Paragraphs>215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Helvetica Neue</vt:lpstr>
      <vt:lpstr>Office-teema</vt:lpstr>
      <vt:lpstr>Kansallinen perusprofilointi</vt:lpstr>
      <vt:lpstr>Profilointiryhmän 1. kokous</vt:lpstr>
      <vt:lpstr>HL7 profilointityöryhmä</vt:lpstr>
      <vt:lpstr>Keskustellaan ryhmän toiminta</vt:lpstr>
      <vt:lpstr>Profilointikohteet</vt:lpstr>
      <vt:lpstr>Profilointikohteet (täydennetty)</vt:lpstr>
      <vt:lpstr>SEURAAVILLA KALVOILLA OHRYN MATSKUT</vt:lpstr>
      <vt:lpstr>Ohryn kokoonpano (täydentyy)</vt:lpstr>
      <vt:lpstr>Tarjoukset profilointiin ja muut osallistujat (TARKISTETTAVA)</vt:lpstr>
      <vt:lpstr>HUS</vt:lpstr>
      <vt:lpstr>KSSHP ja Kymsote</vt:lpstr>
      <vt:lpstr>CGI</vt:lpstr>
      <vt:lpstr>Muut toimijat</vt:lpstr>
      <vt:lpstr>Ohryn kokoontumisfrekvenssi?</vt:lpstr>
      <vt:lpstr>Profilointiryhmän startti</vt:lpstr>
      <vt:lpstr>Muut asiat</vt:lpstr>
      <vt:lpstr>Muut ohryn linjaukset</vt:lpstr>
      <vt:lpstr>PowerPoint Presentation</vt:lpstr>
      <vt:lpstr>Mikä on HL7 FHIR?</vt:lpstr>
      <vt:lpstr>PowerPoint Presentation</vt:lpstr>
      <vt:lpstr>PowerPoint Presentation</vt:lpstr>
    </vt:vector>
  </TitlesOfParts>
  <Company>Nitroid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Heta Suutarinen</dc:creator>
  <cp:lastModifiedBy>Mikael Rinnetmäki</cp:lastModifiedBy>
  <cp:revision>42</cp:revision>
  <dcterms:created xsi:type="dcterms:W3CDTF">2017-10-17T07:13:44Z</dcterms:created>
  <dcterms:modified xsi:type="dcterms:W3CDTF">2022-10-27T13:02:16Z</dcterms:modified>
</cp:coreProperties>
</file>