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2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8"/>
  </p:normalViewPr>
  <p:slideViewPr>
    <p:cSldViewPr snapToObjects="1" showGuides="1">
      <p:cViewPr>
        <p:scale>
          <a:sx n="100" d="100"/>
          <a:sy n="100" d="100"/>
        </p:scale>
        <p:origin x="936" y="408"/>
      </p:cViewPr>
      <p:guideLst>
        <p:guide orient="horz" pos="1071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20.03.2022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2"/>
          <a:srcRect b="73872"/>
          <a:stretch/>
        </p:blipFill>
        <p:spPr>
          <a:xfrm>
            <a:off x="0" y="-19545"/>
            <a:ext cx="12192000" cy="179236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2B29934-D742-41D0-AFB9-2B81CC9FFCC1}"/>
              </a:ext>
            </a:extLst>
          </p:cNvPr>
          <p:cNvSpPr/>
          <p:nvPr userDrawn="1"/>
        </p:nvSpPr>
        <p:spPr>
          <a:xfrm>
            <a:off x="263352" y="5858524"/>
            <a:ext cx="11521280" cy="882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1"/>
          <p:cNvSpPr>
            <a:spLocks noGrp="1"/>
          </p:cNvSpPr>
          <p:nvPr>
            <p:ph type="ctrTitle"/>
          </p:nvPr>
        </p:nvSpPr>
        <p:spPr>
          <a:xfrm>
            <a:off x="983432" y="5373216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 sz="3000"/>
              <a:t>Mastertitelformat bearbeiten</a:t>
            </a:r>
            <a:endParaRPr lang="de-DE" sz="3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CE45F-E2A3-43DF-9052-11390E57C4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411" b="-411"/>
          <a:stretch/>
        </p:blipFill>
        <p:spPr>
          <a:xfrm>
            <a:off x="4424239" y="1377121"/>
            <a:ext cx="3343522" cy="37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200" y="2442603"/>
            <a:ext cx="10515599" cy="33624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900" b="0" i="0" baseline="0">
                <a:solidFill>
                  <a:srgbClr val="34343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Masterfließtextformat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675503" y="4118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41DF528-80B7-4CBC-B64F-F98D1645C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816317" y="1691904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2442603"/>
            <a:ext cx="10515600" cy="3355523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rgbClr val="34343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E752E14-1039-426F-BFC3-E187C65A2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838199" y="1702080"/>
            <a:ext cx="10515600" cy="543595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38200" y="2442602"/>
            <a:ext cx="10515600" cy="3362661"/>
          </a:xfrm>
          <a:prstGeom prst="rect">
            <a:avLst/>
          </a:prstGeo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700" baseline="0">
                <a:solidFill>
                  <a:srgbClr val="EB8B2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 Mastertextformat bearbeiten</a:t>
            </a:r>
          </a:p>
          <a:p>
            <a:pPr lvl="0"/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50A0FD1E-3368-4D38-A632-5228C78EE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38199" y="1695473"/>
            <a:ext cx="10515600" cy="471587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2442603"/>
            <a:ext cx="5181600" cy="33626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2442603"/>
            <a:ext cx="5181600" cy="3362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700" baseline="0">
                <a:solidFill>
                  <a:srgbClr val="343433"/>
                </a:solidFill>
                <a:latin typeface="+mj-lt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FAF7AA9-EA28-4D5E-AE7B-4F7C50584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 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838199" y="1702080"/>
            <a:ext cx="10515600" cy="48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77777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solidFill>
                  <a:schemeClr val="tx1"/>
                </a:solidFill>
              </a:rPr>
              <a:t>Mastertitelformat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4F5D061-5974-4AA3-892C-3B5B3043F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F0C797-357D-4654-825D-01938DFEA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rgbClr val="343433"/>
                </a:solidFill>
              </a:defRPr>
            </a:lvl1pPr>
          </a:lstStyle>
          <a:p>
            <a:r>
              <a:rPr lang="de-DE" dirty="0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" y="4069"/>
            <a:ext cx="12209451" cy="686985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" y="0"/>
            <a:ext cx="12184785" cy="6864096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32D19B8-022A-7E45-9E7D-50203552C1A0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719736" y="6356350"/>
            <a:ext cx="457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b="1" dirty="0"/>
              <a:t>Team 3</a:t>
            </a:r>
            <a:br>
              <a:rPr lang="de-DE" dirty="0"/>
            </a:br>
            <a:r>
              <a:rPr lang="de-DE" dirty="0"/>
              <a:t>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983432" y="5229200"/>
            <a:ext cx="10515600" cy="485308"/>
          </a:xfrm>
        </p:spPr>
        <p:txBody>
          <a:bodyPr/>
          <a:lstStyle/>
          <a:p>
            <a:r>
              <a:rPr lang="de-DE" sz="3200" dirty="0"/>
              <a:t>Architektur und Implementierung von Datenbanksystemen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AA141B8-232D-4E84-BBD6-64D854A414E9}"/>
              </a:ext>
            </a:extLst>
          </p:cNvPr>
          <p:cNvSpPr txBox="1"/>
          <p:nvPr/>
        </p:nvSpPr>
        <p:spPr>
          <a:xfrm>
            <a:off x="983432" y="5643177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Task 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4F2FA43-5A11-4C75-AB96-13ABF2D2599A}"/>
              </a:ext>
            </a:extLst>
          </p:cNvPr>
          <p:cNvSpPr txBox="1"/>
          <p:nvPr/>
        </p:nvSpPr>
        <p:spPr>
          <a:xfrm>
            <a:off x="983432" y="6093296"/>
            <a:ext cx="9289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Team 3 - Gründlinger Diana, Targa Aaron, Klotz Thomas, Huber Marcel, Thalmann Matthias</a:t>
            </a:r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47">
            <a:extLst>
              <a:ext uri="{FF2B5EF4-FFF2-40B4-BE49-F238E27FC236}">
                <a16:creationId xmlns:a16="http://schemas.microsoft.com/office/drawing/2014/main" id="{43CE379B-1208-42B1-80CB-21CC59696CF1}"/>
              </a:ext>
            </a:extLst>
          </p:cNvPr>
          <p:cNvSpPr/>
          <p:nvPr/>
        </p:nvSpPr>
        <p:spPr>
          <a:xfrm>
            <a:off x="5532120" y="1634948"/>
            <a:ext cx="3528061" cy="812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B6092DF-A61B-4CC2-A690-098F1D8AD5BA}"/>
              </a:ext>
            </a:extLst>
          </p:cNvPr>
          <p:cNvSpPr/>
          <p:nvPr/>
        </p:nvSpPr>
        <p:spPr>
          <a:xfrm>
            <a:off x="934393" y="1635351"/>
            <a:ext cx="4597727" cy="8129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70559E2-E134-4608-8D9C-D7098F4B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SQLite Record Format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80C851-B43D-4CF9-8DC0-A256284A2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BA229B5-7CFD-BC45-B1DD-7E8FA6FF2A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2F7ADF-85FD-4FB3-B2E6-3A2F4B993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Team 3</a:t>
            </a:r>
            <a:br>
              <a:rPr lang="en-US" dirty="0"/>
            </a:br>
            <a:r>
              <a:rPr lang="en-US" dirty="0"/>
              <a:t>Gründlinger Diana, Targa Aaron, Klotz Thomas, Huber Marcel, Thalmann Matthias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ABEC693-35EE-4136-B3FC-3EA34262EBD8}"/>
              </a:ext>
            </a:extLst>
          </p:cNvPr>
          <p:cNvSpPr txBox="1"/>
          <p:nvPr/>
        </p:nvSpPr>
        <p:spPr>
          <a:xfrm>
            <a:off x="912983" y="2818706"/>
            <a:ext cx="10515599" cy="2540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Header size (</a:t>
            </a:r>
            <a:r>
              <a:rPr lang="en-US" i="1" dirty="0" err="1"/>
              <a:t>varint</a:t>
            </a:r>
            <a:r>
              <a:rPr lang="en-US" i="1" dirty="0"/>
              <a:t>): </a:t>
            </a:r>
            <a:r>
              <a:rPr lang="en-US" dirty="0"/>
              <a:t>Length of the header in bytes (including header size field)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One </a:t>
            </a:r>
            <a:r>
              <a:rPr lang="en-US" i="1" dirty="0" err="1"/>
              <a:t>varint</a:t>
            </a:r>
            <a:r>
              <a:rPr lang="en-US" i="1" dirty="0"/>
              <a:t> per column: </a:t>
            </a:r>
            <a:r>
              <a:rPr lang="en-US" dirty="0"/>
              <a:t>Serial type, defining the type and length of the column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Body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/>
              <a:t>Values for the columns </a:t>
            </a:r>
            <a:r>
              <a:rPr lang="en-US" i="1" dirty="0">
                <a:sym typeface="Wingdings" panose="05000000000000000000" pitchFamily="2" charset="2"/>
              </a:rPr>
              <a:t> not each column must have a value</a:t>
            </a:r>
            <a:endParaRPr lang="en-US" i="1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F21080CD-2B15-4CE3-9529-B51108C50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56" t="16667" r="10243" b="19872"/>
          <a:stretch/>
        </p:blipFill>
        <p:spPr>
          <a:xfrm>
            <a:off x="917671" y="1589836"/>
            <a:ext cx="8190495" cy="884252"/>
          </a:xfrm>
          <a:prstGeom prst="rect">
            <a:avLst/>
          </a:prstGeom>
        </p:spPr>
      </p:pic>
      <p:sp>
        <p:nvSpPr>
          <p:cNvPr id="17" name="Geschweifte Klammer rechts 16">
            <a:extLst>
              <a:ext uri="{FF2B5EF4-FFF2-40B4-BE49-F238E27FC236}">
                <a16:creationId xmlns:a16="http://schemas.microsoft.com/office/drawing/2014/main" id="{B3F6962C-DC24-4B2B-8C36-393C66C8E145}"/>
              </a:ext>
            </a:extLst>
          </p:cNvPr>
          <p:cNvSpPr/>
          <p:nvPr/>
        </p:nvSpPr>
        <p:spPr>
          <a:xfrm rot="16200000">
            <a:off x="1371832" y="956331"/>
            <a:ext cx="218620" cy="1082676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B9426559-3123-436B-BB34-62DE05DE220E}"/>
              </a:ext>
            </a:extLst>
          </p:cNvPr>
          <p:cNvSpPr/>
          <p:nvPr/>
        </p:nvSpPr>
        <p:spPr>
          <a:xfrm rot="16200000">
            <a:off x="2448155" y="966199"/>
            <a:ext cx="218620" cy="1069970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2333A907-F00D-4058-9377-9807CBA2EF82}"/>
              </a:ext>
            </a:extLst>
          </p:cNvPr>
          <p:cNvSpPr/>
          <p:nvPr/>
        </p:nvSpPr>
        <p:spPr>
          <a:xfrm rot="16200000">
            <a:off x="3518125" y="966199"/>
            <a:ext cx="218620" cy="1069970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Geschweifte Klammer rechts 26">
            <a:extLst>
              <a:ext uri="{FF2B5EF4-FFF2-40B4-BE49-F238E27FC236}">
                <a16:creationId xmlns:a16="http://schemas.microsoft.com/office/drawing/2014/main" id="{A5B914A9-BF03-4E98-AEE5-83DBFBD146F8}"/>
              </a:ext>
            </a:extLst>
          </p:cNvPr>
          <p:cNvSpPr/>
          <p:nvPr/>
        </p:nvSpPr>
        <p:spPr>
          <a:xfrm rot="16200000">
            <a:off x="4897437" y="970732"/>
            <a:ext cx="218620" cy="1060906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Geschweifte Klammer rechts 27">
            <a:extLst>
              <a:ext uri="{FF2B5EF4-FFF2-40B4-BE49-F238E27FC236}">
                <a16:creationId xmlns:a16="http://schemas.microsoft.com/office/drawing/2014/main" id="{747E6859-BD29-4C82-9300-DFB5D4961A28}"/>
              </a:ext>
            </a:extLst>
          </p:cNvPr>
          <p:cNvSpPr/>
          <p:nvPr/>
        </p:nvSpPr>
        <p:spPr>
          <a:xfrm rot="16200000">
            <a:off x="5970398" y="961890"/>
            <a:ext cx="218620" cy="1078914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EB8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Geschweifte Klammer rechts 28">
            <a:extLst>
              <a:ext uri="{FF2B5EF4-FFF2-40B4-BE49-F238E27FC236}">
                <a16:creationId xmlns:a16="http://schemas.microsoft.com/office/drawing/2014/main" id="{F2587308-56A3-41D1-945B-92176089CACF}"/>
              </a:ext>
            </a:extLst>
          </p:cNvPr>
          <p:cNvSpPr/>
          <p:nvPr/>
        </p:nvSpPr>
        <p:spPr>
          <a:xfrm rot="16200000">
            <a:off x="7049752" y="960530"/>
            <a:ext cx="218620" cy="1074277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EB8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eschweifte Klammer rechts 29">
            <a:extLst>
              <a:ext uri="{FF2B5EF4-FFF2-40B4-BE49-F238E27FC236}">
                <a16:creationId xmlns:a16="http://schemas.microsoft.com/office/drawing/2014/main" id="{30CEA31D-D704-40C0-A7A2-81B9C0505D18}"/>
              </a:ext>
            </a:extLst>
          </p:cNvPr>
          <p:cNvSpPr/>
          <p:nvPr/>
        </p:nvSpPr>
        <p:spPr>
          <a:xfrm rot="16200000">
            <a:off x="8423636" y="972217"/>
            <a:ext cx="218620" cy="1054469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EB8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2C62F8AE-E6F3-4AD0-B26A-88897224AC58}"/>
              </a:ext>
            </a:extLst>
          </p:cNvPr>
          <p:cNvSpPr/>
          <p:nvPr/>
        </p:nvSpPr>
        <p:spPr>
          <a:xfrm rot="5400000">
            <a:off x="3130717" y="283174"/>
            <a:ext cx="218620" cy="4600447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40FBFD0E-DB88-4B4C-8A92-0A4FE7F24B1B}"/>
              </a:ext>
            </a:extLst>
          </p:cNvPr>
          <p:cNvSpPr/>
          <p:nvPr/>
        </p:nvSpPr>
        <p:spPr>
          <a:xfrm rot="5400000">
            <a:off x="7190906" y="823435"/>
            <a:ext cx="218620" cy="3519928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EB8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DE1DA89-4B98-4A1F-B4ED-A6526C54044B}"/>
              </a:ext>
            </a:extLst>
          </p:cNvPr>
          <p:cNvSpPr txBox="1"/>
          <p:nvPr/>
        </p:nvSpPr>
        <p:spPr>
          <a:xfrm>
            <a:off x="2771975" y="2689175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00B050"/>
                </a:solidFill>
                <a:latin typeface="+mj-lt"/>
              </a:rPr>
              <a:t>Header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3DE6D6F-E03D-43D6-B131-331D81C2B844}"/>
              </a:ext>
            </a:extLst>
          </p:cNvPr>
          <p:cNvSpPr txBox="1"/>
          <p:nvPr/>
        </p:nvSpPr>
        <p:spPr>
          <a:xfrm>
            <a:off x="6832164" y="2684631"/>
            <a:ext cx="9361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rgbClr val="EB8B2D"/>
                </a:solidFill>
                <a:latin typeface="+mj-lt"/>
              </a:rPr>
              <a:t>Body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9F740ED-F734-416F-B63B-943B7B9EF508}"/>
              </a:ext>
            </a:extLst>
          </p:cNvPr>
          <p:cNvSpPr txBox="1"/>
          <p:nvPr/>
        </p:nvSpPr>
        <p:spPr>
          <a:xfrm>
            <a:off x="943567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latin typeface="+mj-lt"/>
              </a:rPr>
              <a:t>Header size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EEC54C7-ED02-428D-BF46-1A4DFEB3A547}"/>
              </a:ext>
            </a:extLst>
          </p:cNvPr>
          <p:cNvSpPr txBox="1"/>
          <p:nvPr/>
        </p:nvSpPr>
        <p:spPr>
          <a:xfrm>
            <a:off x="2018009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  <a:latin typeface="+mj-lt"/>
              </a:rPr>
              <a:t>Column 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D2CCA90-4DF3-4D3F-8747-F596DDFA8426}"/>
              </a:ext>
            </a:extLst>
          </p:cNvPr>
          <p:cNvSpPr txBox="1"/>
          <p:nvPr/>
        </p:nvSpPr>
        <p:spPr>
          <a:xfrm>
            <a:off x="3092450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  <a:latin typeface="+mj-lt"/>
              </a:rPr>
              <a:t>Column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93BB7AB-F749-44EA-B878-B379EF3086A3}"/>
              </a:ext>
            </a:extLst>
          </p:cNvPr>
          <p:cNvSpPr txBox="1"/>
          <p:nvPr/>
        </p:nvSpPr>
        <p:spPr>
          <a:xfrm>
            <a:off x="4470296" y="1110178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00B050"/>
                </a:solidFill>
                <a:latin typeface="+mj-lt"/>
              </a:rPr>
              <a:t>Column 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5998809-3D69-4173-BA6E-D1331EFECB38}"/>
              </a:ext>
            </a:extLst>
          </p:cNvPr>
          <p:cNvSpPr txBox="1"/>
          <p:nvPr/>
        </p:nvSpPr>
        <p:spPr>
          <a:xfrm>
            <a:off x="5546720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EB8B2D"/>
                </a:solidFill>
                <a:latin typeface="+mj-lt"/>
              </a:rPr>
              <a:t>Column 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CA947F11-6C41-4392-A767-23640A4FEBD9}"/>
              </a:ext>
            </a:extLst>
          </p:cNvPr>
          <p:cNvSpPr txBox="1"/>
          <p:nvPr/>
        </p:nvSpPr>
        <p:spPr>
          <a:xfrm>
            <a:off x="6621161" y="1104999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EB8B2D"/>
                </a:solidFill>
                <a:latin typeface="+mj-lt"/>
              </a:rPr>
              <a:t>Column 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5275255-8123-4412-963B-3F1DADF3908A}"/>
              </a:ext>
            </a:extLst>
          </p:cNvPr>
          <p:cNvSpPr txBox="1"/>
          <p:nvPr/>
        </p:nvSpPr>
        <p:spPr>
          <a:xfrm>
            <a:off x="7999007" y="1110178"/>
            <a:ext cx="107891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EB8B2D"/>
                </a:solidFill>
                <a:latin typeface="+mj-lt"/>
              </a:rPr>
              <a:t>Column n</a:t>
            </a:r>
          </a:p>
        </p:txBody>
      </p:sp>
    </p:spTree>
    <p:extLst>
      <p:ext uri="{BB962C8B-B14F-4D97-AF65-F5344CB8AC3E}">
        <p14:creationId xmlns:p14="http://schemas.microsoft.com/office/powerpoint/2010/main" val="283998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/>
              <a:t>Serial Type Codes (1)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DA91A-B704-4123-93DB-5942E1A0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/>
              <a:t>Team 3</a:t>
            </a:r>
            <a:br>
              <a:rPr lang="de-DE"/>
            </a:br>
            <a:r>
              <a:rPr lang="de-DE"/>
              <a:t>Gründlinger Diana, Targa Aaron, Klotz Thomas, Huber Marcel, Thalmann Matthias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7261ADC5-8A45-4F00-9D8A-FB2EE1529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48786"/>
              </p:ext>
            </p:extLst>
          </p:nvPr>
        </p:nvGraphicFramePr>
        <p:xfrm>
          <a:off x="919858" y="1340768"/>
          <a:ext cx="8127999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116116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233962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667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Serial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Column</a:t>
                      </a:r>
                      <a:r>
                        <a:rPr lang="de-DE" dirty="0"/>
                        <a:t> </a:t>
                      </a:r>
                      <a:r>
                        <a:rPr lang="en-US" noProof="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Meaning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27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3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97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30473"/>
                  </a:ext>
                </a:extLst>
              </a:tr>
              <a:tr h="123904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822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64-bit </a:t>
                      </a:r>
                      <a:r>
                        <a:rPr lang="de-DE" dirty="0" err="1"/>
                        <a:t>float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17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Integer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61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Integer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value</a:t>
                      </a:r>
                      <a:r>
                        <a:rPr lang="de-DE" dirty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8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 ≥ 12 and </a:t>
                      </a:r>
                      <a:r>
                        <a:rPr lang="de-DE" dirty="0" err="1"/>
                        <a:t>even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(N-12)/2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8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 ≥ 13 and </a:t>
                      </a:r>
                      <a:r>
                        <a:rPr lang="de-DE" dirty="0" err="1"/>
                        <a:t>odd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(N-13)/2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55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5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Serial Type Codes (2)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DA91A-B704-4123-93DB-5942E1A0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/>
              <a:t>Team 3</a:t>
            </a:r>
            <a:br>
              <a:rPr lang="de-DE"/>
            </a:br>
            <a:r>
              <a:rPr lang="de-DE"/>
              <a:t>Gründlinger Diana, Targa Aaron, Klotz Thomas, Huber Marcel, Thalmann Matthias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5C2D6EE-E38B-43EA-95CD-B8C7F5B3124E}"/>
              </a:ext>
            </a:extLst>
          </p:cNvPr>
          <p:cNvSpPr txBox="1"/>
          <p:nvPr/>
        </p:nvSpPr>
        <p:spPr>
          <a:xfrm>
            <a:off x="959496" y="962163"/>
            <a:ext cx="8808912" cy="413510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defines the size of the column in bytes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types of integer (8/16/24/32/48/64 bits)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Big-endian integers </a:t>
            </a:r>
            <a:r>
              <a:rPr lang="en-US" dirty="0">
                <a:sym typeface="Wingdings" panose="05000000000000000000" pitchFamily="2" charset="2"/>
              </a:rPr>
              <a:t> Highest value byte on smallest memory address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10/11 are reserved for internal use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Strings are stored without the </a:t>
            </a:r>
            <a:r>
              <a:rPr lang="en-US" i="1" dirty="0" err="1"/>
              <a:t>nul</a:t>
            </a:r>
            <a:r>
              <a:rPr lang="en-US" dirty="0"/>
              <a:t> terminator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Columns with a serial type of 0, 8, 9, 12 and 13 have a length of 0 in the body</a:t>
            </a:r>
          </a:p>
        </p:txBody>
      </p:sp>
    </p:spTree>
    <p:extLst>
      <p:ext uri="{BB962C8B-B14F-4D97-AF65-F5344CB8AC3E}">
        <p14:creationId xmlns:p14="http://schemas.microsoft.com/office/powerpoint/2010/main" val="424520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/>
              <a:t>Variable Length Integer (varint)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DA91A-B704-4123-93DB-5942E1A0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/>
              <a:t>Team 3</a:t>
            </a:r>
            <a:br>
              <a:rPr lang="de-DE"/>
            </a:br>
            <a:r>
              <a:rPr lang="de-DE"/>
              <a:t>Gründlinger Diana, Targa Aaron, Klotz Thomas, Huber Marcel, Thalmann Matthias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B17B7E-B1BA-4A53-92CD-D8A61A64A009}"/>
              </a:ext>
            </a:extLst>
          </p:cNvPr>
          <p:cNvSpPr txBox="1"/>
          <p:nvPr/>
        </p:nvSpPr>
        <p:spPr>
          <a:xfrm>
            <a:off x="948880" y="1196752"/>
            <a:ext cx="8808912" cy="32694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64-bit integer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Big endian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Huffman encoded </a:t>
            </a:r>
            <a:r>
              <a:rPr lang="en-US" dirty="0">
                <a:sym typeface="Wingdings" panose="05000000000000000000" pitchFamily="2" charset="2"/>
              </a:rPr>
              <a:t> less bits for small positive values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Between 1-9 bytes in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Example Record (1)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DA91A-B704-4123-93DB-5942E1A0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/>
              <a:t>Team 3</a:t>
            </a:r>
            <a:br>
              <a:rPr lang="de-DE"/>
            </a:br>
            <a:r>
              <a:rPr lang="de-DE"/>
              <a:t>Gründlinger Diana, Targa Aaron, Klotz Thomas, Huber Marcel, Thalmann Matthias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4E5CC0A-80CA-4CC4-8807-6D66CFB31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30945"/>
              </p:ext>
            </p:extLst>
          </p:nvPr>
        </p:nvGraphicFramePr>
        <p:xfrm>
          <a:off x="935807" y="12000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51894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532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08954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4078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 err="1">
                          <a:solidFill>
                            <a:schemeClr val="bg1"/>
                          </a:solidFill>
                          <a:effectLst/>
                        </a:rPr>
                        <a:t>PersonID</a:t>
                      </a:r>
                      <a:endParaRPr lang="en-US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Birthday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 err="1">
                          <a:solidFill>
                            <a:schemeClr val="bg1"/>
                          </a:solidFill>
                          <a:effectLst/>
                        </a:rPr>
                        <a:t>PhoneNumber</a:t>
                      </a:r>
                      <a:endParaRPr lang="en-US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 Mustermann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2000-01-01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2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Bob Kaufmann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1987-04-12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+43 0664 123 45 67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74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Emma Resch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1991-12-02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de-DE" sz="1100" b="0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900123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25D0C49E-B242-47A8-8097-6AF1C1FAF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4" t="13265" r="8212" b="13265"/>
          <a:stretch/>
        </p:blipFill>
        <p:spPr>
          <a:xfrm>
            <a:off x="1487488" y="2935251"/>
            <a:ext cx="8675113" cy="1162422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AB7F4E5-EDEA-4355-B5DE-C5E5CCAF0196}"/>
              </a:ext>
            </a:extLst>
          </p:cNvPr>
          <p:cNvCxnSpPr>
            <a:cxnSpLocks/>
          </p:cNvCxnSpPr>
          <p:nvPr/>
        </p:nvCxnSpPr>
        <p:spPr>
          <a:xfrm flipH="1">
            <a:off x="767408" y="1782341"/>
            <a:ext cx="1683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BD9EF1C-06F0-460B-8274-3F8C2EA12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580" y="2391122"/>
            <a:ext cx="1935853" cy="715963"/>
          </a:xfrm>
          <a:prstGeom prst="bentConnector3">
            <a:avLst>
              <a:gd name="adj1" fmla="val 1001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FC1A7F3-6E1C-4D03-A323-000E568625CB}"/>
              </a:ext>
            </a:extLst>
          </p:cNvPr>
          <p:cNvCxnSpPr/>
          <p:nvPr/>
        </p:nvCxnSpPr>
        <p:spPr>
          <a:xfrm>
            <a:off x="2812207" y="4005064"/>
            <a:ext cx="0" cy="50405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Verbinder: gewinkelt 39">
            <a:extLst>
              <a:ext uri="{FF2B5EF4-FFF2-40B4-BE49-F238E27FC236}">
                <a16:creationId xmlns:a16="http://schemas.microsoft.com/office/drawing/2014/main" id="{F93F79AA-4A6A-409E-B33E-E8F469984DA5}"/>
              </a:ext>
            </a:extLst>
          </p:cNvPr>
          <p:cNvCxnSpPr/>
          <p:nvPr/>
        </p:nvCxnSpPr>
        <p:spPr>
          <a:xfrm rot="16200000" flipH="1">
            <a:off x="3253780" y="4437112"/>
            <a:ext cx="1584176" cy="720080"/>
          </a:xfrm>
          <a:prstGeom prst="bentConnector3">
            <a:avLst>
              <a:gd name="adj1" fmla="val 9990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Verbinder: gewinkelt 41">
            <a:extLst>
              <a:ext uri="{FF2B5EF4-FFF2-40B4-BE49-F238E27FC236}">
                <a16:creationId xmlns:a16="http://schemas.microsoft.com/office/drawing/2014/main" id="{A458CA57-5EDF-4136-B5EF-9F7DC2C4C8E2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4308746" y="4246239"/>
            <a:ext cx="1234012" cy="75165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A7AAF897-1E4D-4639-9453-0E8041768438}"/>
              </a:ext>
            </a:extLst>
          </p:cNvPr>
          <p:cNvSpPr txBox="1"/>
          <p:nvPr/>
        </p:nvSpPr>
        <p:spPr>
          <a:xfrm>
            <a:off x="1415482" y="4551897"/>
            <a:ext cx="21263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Column 1 has a value of 1 (integer)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2666FA0-93A6-4BA5-B74E-2092F33E84E9}"/>
              </a:ext>
            </a:extLst>
          </p:cNvPr>
          <p:cNvSpPr txBox="1"/>
          <p:nvPr/>
        </p:nvSpPr>
        <p:spPr>
          <a:xfrm>
            <a:off x="4451172" y="5435351"/>
            <a:ext cx="65413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Column 2 has a string (since ≥ 13 and odd) with 14 bytes;</a:t>
            </a:r>
          </a:p>
          <a:p>
            <a:r>
              <a:rPr lang="en-US" sz="1400" dirty="0"/>
              <a:t>Assuming that it is encoded in UTF-8, each of the “basic” characters takes up 1 byte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4245B01-B3F9-42F7-A5A5-3F4F2E182BAF}"/>
              </a:ext>
            </a:extLst>
          </p:cNvPr>
          <p:cNvSpPr txBox="1"/>
          <p:nvPr/>
        </p:nvSpPr>
        <p:spPr>
          <a:xfrm>
            <a:off x="5301580" y="5085184"/>
            <a:ext cx="41787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Column 3 has a string with 10 bytes</a:t>
            </a:r>
          </a:p>
        </p:txBody>
      </p: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4461B101-E0EF-4939-A989-C8D6295DA31A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5397246" y="4023116"/>
            <a:ext cx="869666" cy="84216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9F357A7D-323F-485B-A717-B39A57DCD166}"/>
              </a:ext>
            </a:extLst>
          </p:cNvPr>
          <p:cNvSpPr txBox="1"/>
          <p:nvPr/>
        </p:nvSpPr>
        <p:spPr>
          <a:xfrm>
            <a:off x="6253163" y="4725144"/>
            <a:ext cx="28106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Column 4 is </a:t>
            </a:r>
            <a:r>
              <a:rPr lang="en-US" sz="1400" i="1"/>
              <a:t>NULL</a:t>
            </a:r>
            <a:endParaRPr lang="en-US" sz="1400"/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E9CBDEDC-3B9C-4458-B62D-BD878CE705EE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6253163" y="4016143"/>
            <a:ext cx="793624" cy="339089"/>
          </a:xfrm>
          <a:prstGeom prst="bentConnector3">
            <a:avLst>
              <a:gd name="adj1" fmla="val -408"/>
            </a:avLst>
          </a:prstGeom>
          <a:ln>
            <a:solidFill>
              <a:srgbClr val="EB8B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E4F66CDF-27C0-4633-9A92-0BA8B81D103D}"/>
              </a:ext>
            </a:extLst>
          </p:cNvPr>
          <p:cNvSpPr txBox="1"/>
          <p:nvPr/>
        </p:nvSpPr>
        <p:spPr>
          <a:xfrm>
            <a:off x="7046787" y="4201343"/>
            <a:ext cx="28106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/>
              <a:t>Character 77 in UTF-8 = 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C1DED3E4-03BA-4D15-B23B-1D0C900503DC}"/>
                  </a:ext>
                </a:extLst>
              </p:cNvPr>
              <p:cNvSpPr txBox="1"/>
              <p:nvPr/>
            </p:nvSpPr>
            <p:spPr>
              <a:xfrm>
                <a:off x="9223312" y="4694897"/>
                <a:ext cx="201744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33−13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C1DED3E4-03BA-4D15-B23B-1D0C9005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312" y="4694897"/>
                <a:ext cx="201744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F347514-529E-4EEC-ABC2-AA0D71E3AA8C}"/>
              </a:ext>
            </a:extLst>
          </p:cNvPr>
          <p:cNvCxnSpPr/>
          <p:nvPr/>
        </p:nvCxnSpPr>
        <p:spPr>
          <a:xfrm flipV="1">
            <a:off x="8040216" y="5032921"/>
            <a:ext cx="1296144" cy="206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3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Example Record (2)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DA91A-B704-4123-93DB-5942E1A0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/>
              <a:t>Team 3</a:t>
            </a:r>
            <a:br>
              <a:rPr lang="de-DE"/>
            </a:br>
            <a:r>
              <a:rPr lang="de-DE"/>
              <a:t>Gründlinger Diana, Targa Aaron, Klotz Thomas, Huber Marcel, Thalmann Matthias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D0C49E-B242-47A8-8097-6AF1C1FAF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04" t="13265" r="8212" b="13265"/>
          <a:stretch/>
        </p:blipFill>
        <p:spPr>
          <a:xfrm>
            <a:off x="1487488" y="2935251"/>
            <a:ext cx="8675113" cy="1162422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AB7F4E5-EDEA-4355-B5DE-C5E5CCAF0196}"/>
              </a:ext>
            </a:extLst>
          </p:cNvPr>
          <p:cNvCxnSpPr>
            <a:cxnSpLocks/>
          </p:cNvCxnSpPr>
          <p:nvPr/>
        </p:nvCxnSpPr>
        <p:spPr>
          <a:xfrm flipH="1">
            <a:off x="767408" y="1782341"/>
            <a:ext cx="1683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4BD9EF1C-06F0-460B-8274-3F8C2EA1252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1580" y="2391122"/>
            <a:ext cx="1935853" cy="715963"/>
          </a:xfrm>
          <a:prstGeom prst="bentConnector3">
            <a:avLst>
              <a:gd name="adj1" fmla="val 1001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AA28E61-CCBC-462D-88DE-D2FE52D5AB1E}"/>
              </a:ext>
            </a:extLst>
          </p:cNvPr>
          <p:cNvCxnSpPr>
            <a:cxnSpLocks/>
            <a:stCxn id="30" idx="0"/>
            <a:endCxn id="7" idx="2"/>
          </p:cNvCxnSpPr>
          <p:nvPr/>
        </p:nvCxnSpPr>
        <p:spPr>
          <a:xfrm flipH="1" flipV="1">
            <a:off x="5825045" y="4097673"/>
            <a:ext cx="640" cy="871633"/>
          </a:xfrm>
          <a:prstGeom prst="straightConnector1">
            <a:avLst/>
          </a:prstGeom>
          <a:ln>
            <a:solidFill>
              <a:srgbClr val="EB8B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B3F698-0FB9-44F4-A13F-5E5C42336F4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007198" y="4086216"/>
            <a:ext cx="1121250" cy="884156"/>
          </a:xfrm>
          <a:prstGeom prst="straightConnector1">
            <a:avLst/>
          </a:prstGeom>
          <a:ln>
            <a:solidFill>
              <a:srgbClr val="EB8B2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0C214E06-C49E-4258-970F-BD42744E0C95}"/>
              </a:ext>
            </a:extLst>
          </p:cNvPr>
          <p:cNvSpPr txBox="1"/>
          <p:nvPr/>
        </p:nvSpPr>
        <p:spPr>
          <a:xfrm>
            <a:off x="4349522" y="4969306"/>
            <a:ext cx="295232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Column</a:t>
            </a:r>
            <a:r>
              <a:rPr lang="de-DE" sz="1400" dirty="0"/>
              <a:t> 1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empty</a:t>
            </a:r>
            <a:r>
              <a:rPr lang="de-DE" sz="1400" dirty="0"/>
              <a:t>, </a:t>
            </a:r>
            <a:r>
              <a:rPr lang="de-DE" sz="1400" dirty="0" err="1"/>
              <a:t>since</a:t>
            </a:r>
            <a:r>
              <a:rPr lang="de-DE" sz="1400" dirty="0"/>
              <a:t> it </a:t>
            </a:r>
            <a:r>
              <a:rPr lang="de-DE" sz="1400" dirty="0" err="1"/>
              <a:t>is</a:t>
            </a:r>
            <a:r>
              <a:rPr lang="de-DE" sz="1400" dirty="0"/>
              <a:t> 1 (</a:t>
            </a:r>
            <a:r>
              <a:rPr lang="de-DE" sz="1400" dirty="0" err="1"/>
              <a:t>defined</a:t>
            </a:r>
            <a:r>
              <a:rPr lang="de-DE" sz="1400" dirty="0"/>
              <a:t> in </a:t>
            </a:r>
            <a:r>
              <a:rPr lang="de-DE" sz="1400" dirty="0" err="1"/>
              <a:t>header</a:t>
            </a:r>
            <a:r>
              <a:rPr lang="de-DE" sz="1400" dirty="0"/>
              <a:t>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18C465B-C74C-4C65-808E-91861724C927}"/>
              </a:ext>
            </a:extLst>
          </p:cNvPr>
          <p:cNvSpPr txBox="1"/>
          <p:nvPr/>
        </p:nvSpPr>
        <p:spPr>
          <a:xfrm>
            <a:off x="7635600" y="4970372"/>
            <a:ext cx="274319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Column</a:t>
            </a:r>
            <a:r>
              <a:rPr lang="de-DE" sz="1400" dirty="0"/>
              <a:t> 4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empty</a:t>
            </a:r>
            <a:r>
              <a:rPr lang="de-DE" sz="1400" dirty="0"/>
              <a:t>, </a:t>
            </a:r>
            <a:r>
              <a:rPr lang="de-DE" sz="1400" dirty="0" err="1"/>
              <a:t>since</a:t>
            </a:r>
            <a:r>
              <a:rPr lang="de-DE" sz="1400" dirty="0"/>
              <a:t> it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i="1" dirty="0"/>
              <a:t>NULL</a:t>
            </a:r>
            <a:r>
              <a:rPr lang="de-DE" sz="1400" dirty="0"/>
              <a:t> (</a:t>
            </a:r>
            <a:r>
              <a:rPr lang="de-DE" sz="1400" dirty="0" err="1"/>
              <a:t>defined</a:t>
            </a:r>
            <a:r>
              <a:rPr lang="de-DE" sz="1400" dirty="0"/>
              <a:t> in </a:t>
            </a:r>
            <a:r>
              <a:rPr lang="de-DE" sz="1400" dirty="0" err="1"/>
              <a:t>header</a:t>
            </a:r>
            <a:r>
              <a:rPr lang="de-DE" sz="1400" dirty="0"/>
              <a:t>)</a:t>
            </a:r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84352628-8713-4C47-A94C-834DDD9A4463}"/>
              </a:ext>
            </a:extLst>
          </p:cNvPr>
          <p:cNvSpPr/>
          <p:nvPr/>
        </p:nvSpPr>
        <p:spPr>
          <a:xfrm rot="5400000">
            <a:off x="3546323" y="2073003"/>
            <a:ext cx="210810" cy="4275772"/>
          </a:xfrm>
          <a:prstGeom prst="rightBrace">
            <a:avLst>
              <a:gd name="adj1" fmla="val 38296"/>
              <a:gd name="adj2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5DC42F6-D752-4931-9A15-F8B911E3B26B}"/>
              </a:ext>
            </a:extLst>
          </p:cNvPr>
          <p:cNvSpPr txBox="1"/>
          <p:nvPr/>
        </p:nvSpPr>
        <p:spPr>
          <a:xfrm>
            <a:off x="2175565" y="4374248"/>
            <a:ext cx="29523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Header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5 </a:t>
            </a:r>
            <a:r>
              <a:rPr lang="de-DE" sz="1400" dirty="0" err="1"/>
              <a:t>bytes</a:t>
            </a:r>
            <a:endParaRPr lang="de-DE" sz="1400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8D7C3C0-DDC6-40A3-8FAD-351D8A8A7BBA}"/>
              </a:ext>
            </a:extLst>
          </p:cNvPr>
          <p:cNvCxnSpPr>
            <a:cxnSpLocks/>
          </p:cNvCxnSpPr>
          <p:nvPr/>
        </p:nvCxnSpPr>
        <p:spPr>
          <a:xfrm flipH="1" flipV="1">
            <a:off x="2029399" y="3880982"/>
            <a:ext cx="1474313" cy="51716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elle 6">
            <a:extLst>
              <a:ext uri="{FF2B5EF4-FFF2-40B4-BE49-F238E27FC236}">
                <a16:creationId xmlns:a16="http://schemas.microsoft.com/office/drawing/2014/main" id="{8F866B6E-0F82-4C82-BCFB-8A8E8BF22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8145"/>
              </p:ext>
            </p:extLst>
          </p:nvPr>
        </p:nvGraphicFramePr>
        <p:xfrm>
          <a:off x="935807" y="120007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551894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755320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408954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4078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 err="1">
                          <a:solidFill>
                            <a:schemeClr val="bg1"/>
                          </a:solidFill>
                          <a:effectLst/>
                        </a:rPr>
                        <a:t>PersonID</a:t>
                      </a:r>
                      <a:endParaRPr lang="en-US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Birthday</a:t>
                      </a:r>
                      <a:endParaRPr lang="de-DE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noProof="0" dirty="0" err="1">
                          <a:solidFill>
                            <a:schemeClr val="bg1"/>
                          </a:solidFill>
                          <a:effectLst/>
                        </a:rPr>
                        <a:t>PhoneNumber</a:t>
                      </a:r>
                      <a:endParaRPr lang="en-US" sz="11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4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Max Mustermann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2000-01-01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de-DE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2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Bob Kaufmann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1987-04-12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+43 0664 123 45 67</a:t>
                      </a:r>
                      <a:endParaRPr lang="de-DE" sz="11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0174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Emma Resch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1991-12-02</a:t>
                      </a:r>
                      <a:endParaRPr lang="de-DE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NULL</a:t>
                      </a:r>
                      <a:endParaRPr lang="de-DE" sz="1100" b="0" i="1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900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96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290E6-50C7-43DC-821E-18AE0CCF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672"/>
            <a:ext cx="10515600" cy="471587"/>
          </a:xfrm>
        </p:spPr>
        <p:txBody>
          <a:bodyPr/>
          <a:lstStyle/>
          <a:p>
            <a:r>
              <a:rPr lang="en-US" dirty="0"/>
              <a:t>Reference to our project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FEE254-8533-49C9-BDB0-2AB4FBAB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Page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CDA91A-B704-4123-93DB-5942E1A0E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b="1"/>
              <a:t>Team 3</a:t>
            </a:r>
            <a:br>
              <a:rPr lang="de-DE"/>
            </a:br>
            <a:r>
              <a:rPr lang="de-DE"/>
              <a:t>Gründlinger Diana, Targa Aaron, Klotz Thomas, Huber Marcel, Thalmann Matthias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E9C044E-D5A9-4F9F-9EBC-7DB9E75FD001}"/>
              </a:ext>
            </a:extLst>
          </p:cNvPr>
          <p:cNvSpPr txBox="1"/>
          <p:nvPr/>
        </p:nvSpPr>
        <p:spPr>
          <a:xfrm>
            <a:off x="959496" y="1340768"/>
            <a:ext cx="8808912" cy="29906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one of the integer types (serial type 1-6)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if the value is 0 or 1, serial codes 8/9 are used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float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serial type 7</a:t>
            </a:r>
            <a:endParaRPr lang="en-US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varchar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string (serial type ≥ 13 and odd)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7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zu9-vorlage-1-opt.pptx" id="{DEC8F34B-DCC2-4277-8516-B963B1D2AFD3}" vid="{2C8AC7BD-3A5B-4E22-9186-3D3F1814B5B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_template</Template>
  <TotalTime>0</TotalTime>
  <Words>578</Words>
  <Application>Microsoft Office PowerPoint</Application>
  <PresentationFormat>Breitbild</PresentationFormat>
  <Paragraphs>123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Office-Design</vt:lpstr>
      <vt:lpstr>Architektur und Implementierung von Datenbanksystemen</vt:lpstr>
      <vt:lpstr>SQLite Record Format</vt:lpstr>
      <vt:lpstr>Serial Type Codes (1)</vt:lpstr>
      <vt:lpstr>Serial Type Codes (2)</vt:lpstr>
      <vt:lpstr>Variable Length Integer (varint)</vt:lpstr>
      <vt:lpstr>Example Record (1)</vt:lpstr>
      <vt:lpstr>Example Record (2)</vt:lpstr>
      <vt:lpstr>Reference to our project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Architektur und Implementierung von Datenbanksystemen</dc:title>
  <dc:creator>Matthias Thalmann</dc:creator>
  <cp:lastModifiedBy>Matthias Thalmann</cp:lastModifiedBy>
  <cp:revision>71</cp:revision>
  <dcterms:created xsi:type="dcterms:W3CDTF">2022-03-20T14:12:23Z</dcterms:created>
  <dcterms:modified xsi:type="dcterms:W3CDTF">2022-03-20T18:59:51Z</dcterms:modified>
</cp:coreProperties>
</file>