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71" r:id="rId4"/>
    <p:sldId id="268" r:id="rId5"/>
    <p:sldId id="272" r:id="rId6"/>
    <p:sldId id="274" r:id="rId7"/>
    <p:sldId id="275" r:id="rId8"/>
    <p:sldId id="276" r:id="rId9"/>
    <p:sldId id="273" r:id="rId10"/>
    <p:sldId id="278" r:id="rId11"/>
    <p:sldId id="279" r:id="rId12"/>
    <p:sldId id="267" r:id="rId13"/>
    <p:sldId id="262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5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07D7"/>
    <a:srgbClr val="343433"/>
    <a:srgbClr val="636462"/>
    <a:srgbClr val="777776"/>
    <a:srgbClr val="EB8B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247" autoAdjust="0"/>
  </p:normalViewPr>
  <p:slideViewPr>
    <p:cSldViewPr snapToObjects="1" showGuides="1">
      <p:cViewPr>
        <p:scale>
          <a:sx n="100" d="100"/>
          <a:sy n="100" d="100"/>
        </p:scale>
        <p:origin x="936" y="228"/>
      </p:cViewPr>
      <p:guideLst>
        <p:guide orient="horz" pos="1071"/>
        <p:guide pos="5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CE5A1-857B-214D-8BEE-AF65CEFCD544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31BCB-E4CC-CD41-BF0E-941D9510A3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 rotWithShape="1">
          <a:blip r:embed="rId2"/>
          <a:srcRect b="73872"/>
          <a:stretch/>
        </p:blipFill>
        <p:spPr>
          <a:xfrm>
            <a:off x="0" y="-19545"/>
            <a:ext cx="12192000" cy="1792361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2B29934-D742-41D0-AFB9-2B81CC9FFCC1}"/>
              </a:ext>
            </a:extLst>
          </p:cNvPr>
          <p:cNvSpPr/>
          <p:nvPr userDrawn="1"/>
        </p:nvSpPr>
        <p:spPr>
          <a:xfrm>
            <a:off x="263352" y="5858524"/>
            <a:ext cx="11521280" cy="882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983432" y="5373216"/>
            <a:ext cx="10515600" cy="4853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sz="3000"/>
              <a:t>Mastertitelformat bearbeiten</a:t>
            </a:r>
            <a:endParaRPr lang="de-DE" sz="3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BCE45F-E2A3-43DF-9052-11390E57C4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-411" b="-411"/>
          <a:stretch/>
        </p:blipFill>
        <p:spPr>
          <a:xfrm>
            <a:off x="4424239" y="1377121"/>
            <a:ext cx="3343522" cy="372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8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199" y="548680"/>
            <a:ext cx="10515600" cy="485308"/>
          </a:xfrm>
          <a:prstGeom prst="rect">
            <a:avLst/>
          </a:prstGeom>
        </p:spPr>
        <p:txBody>
          <a:bodyPr/>
          <a:lstStyle>
            <a:lvl1pPr>
              <a:defRPr lang="de-DE" sz="3000" dirty="0"/>
            </a:lvl1pPr>
          </a:lstStyle>
          <a:p>
            <a:pPr lv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200" y="1268760"/>
            <a:ext cx="10515599" cy="45362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900" b="0" i="0" baseline="0">
                <a:solidFill>
                  <a:srgbClr val="343433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Masterfließtextformat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Page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675503" y="41189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7E22547B-9276-4C1D-9292-89F760023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268761"/>
            <a:ext cx="10515600" cy="4529366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700">
                <a:solidFill>
                  <a:srgbClr val="34343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FBE99BC5-F03C-40AA-883E-65C8BDF29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838199" y="548680"/>
            <a:ext cx="10515600" cy="543595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38200" y="1268760"/>
            <a:ext cx="10515600" cy="4536503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700" baseline="0">
                <a:solidFill>
                  <a:srgbClr val="EB8B2D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 Mastertextformat bearbeiten</a:t>
            </a:r>
          </a:p>
          <a:p>
            <a:pPr lv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8C4343D0-0C76-4D30-8968-005486C8A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268761"/>
            <a:ext cx="5181600" cy="45365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268761"/>
            <a:ext cx="5181600" cy="45365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EF82FBB7-0A8C-4C2D-92DB-4CAE7EE80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 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2CD6BF8-2C74-4A45-A4BC-EB035D797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rgbClr val="343433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" y="4069"/>
            <a:ext cx="12209451" cy="686985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0"/>
            <a:ext cx="12184785" cy="6864096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32D19B8-022A-7E45-9E7D-50203552C1A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b="1" dirty="0"/>
              <a:t>Team 3</a:t>
            </a:r>
            <a:br>
              <a:rPr lang="de-DE" dirty="0"/>
            </a:br>
            <a:r>
              <a:rPr lang="de-DE" dirty="0"/>
              <a:t>Gründlinger Diana, Targa Aaron, Klotz Thomas, Huber Marcel,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8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qlite.org/queryplanner-ng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983432" y="5229200"/>
            <a:ext cx="10515600" cy="485308"/>
          </a:xfrm>
        </p:spPr>
        <p:txBody>
          <a:bodyPr/>
          <a:lstStyle/>
          <a:p>
            <a:r>
              <a:rPr lang="de-DE" sz="3200" dirty="0"/>
              <a:t>Architektur und Implementierung von Datenbanksystemen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AA141B8-232D-4E84-BBD6-64D854A414E9}"/>
              </a:ext>
            </a:extLst>
          </p:cNvPr>
          <p:cNvSpPr txBox="1"/>
          <p:nvPr/>
        </p:nvSpPr>
        <p:spPr>
          <a:xfrm>
            <a:off x="983432" y="5643177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Task 9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4F2FA43-5A11-4C75-AB96-13ABF2D2599A}"/>
              </a:ext>
            </a:extLst>
          </p:cNvPr>
          <p:cNvSpPr txBox="1"/>
          <p:nvPr/>
        </p:nvSpPr>
        <p:spPr>
          <a:xfrm>
            <a:off x="983432" y="6093296"/>
            <a:ext cx="9289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Team 3 - 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C1370-B5C1-5E97-4504-B97F2C6BB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Next-Generation Query Planner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3D41B0-3DD4-FB8D-DF3A-4ACD896E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268760"/>
            <a:ext cx="8930208" cy="4536295"/>
          </a:xfrm>
        </p:spPr>
        <p:txBody>
          <a:bodyPr/>
          <a:lstStyle/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err="1">
                <a:sym typeface="Wingdings" panose="05000000000000000000" pitchFamily="2" charset="2"/>
              </a:rPr>
              <a:t>algorithm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continues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until</a:t>
            </a:r>
            <a:r>
              <a:rPr lang="de-DE" sz="2400" dirty="0">
                <a:sym typeface="Wingdings" panose="05000000000000000000" pitchFamily="2" charset="2"/>
              </a:rPr>
              <a:t> all </a:t>
            </a:r>
            <a:r>
              <a:rPr lang="de-DE" sz="2400" dirty="0" err="1">
                <a:sym typeface="Wingdings" panose="05000000000000000000" pitchFamily="2" charset="2"/>
              </a:rPr>
              <a:t>nodes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were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visited</a:t>
            </a:r>
            <a:r>
              <a:rPr lang="de-DE" sz="2400" dirty="0">
                <a:sym typeface="Wingdings" panose="05000000000000000000" pitchFamily="2" charset="2"/>
              </a:rPr>
              <a:t> in </a:t>
            </a:r>
            <a:r>
              <a:rPr lang="de-DE" sz="2400" dirty="0" err="1">
                <a:sym typeface="Wingdings" panose="05000000000000000000" pitchFamily="2" charset="2"/>
              </a:rPr>
              <a:t>one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path</a:t>
            </a:r>
            <a:endParaRPr lang="de-DE" sz="2400" dirty="0">
              <a:sym typeface="Wingdings" panose="05000000000000000000" pitchFamily="2" charset="2"/>
            </a:endParaRP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-&gt; 8 </a:t>
            </a:r>
            <a:r>
              <a:rPr lang="de-DE" dirty="0" err="1">
                <a:sym typeface="Wingdings" panose="05000000000000000000" pitchFamily="2" charset="2"/>
              </a:rPr>
              <a:t>iterations</a:t>
            </a:r>
            <a:endParaRPr lang="de-DE" dirty="0"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path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found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different Planners: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LQP: 36.92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NGQP: 29.78</a:t>
            </a:r>
          </a:p>
          <a:p>
            <a:pPr marL="800100" lvl="1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marL="1257300" lvl="2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67134F-29C6-EEB6-E3D9-1FA1D955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23252-8335-172D-5D9A-B41DC7171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0F8DE7C-AF4E-16F6-FC9F-5202C4FAB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642" y="2855619"/>
            <a:ext cx="6681547" cy="3099365"/>
          </a:xfrm>
          <a:prstGeom prst="rect">
            <a:avLst/>
          </a:prstGeom>
        </p:spPr>
      </p:pic>
      <p:sp>
        <p:nvSpPr>
          <p:cNvPr id="7" name="Bogen 6">
            <a:extLst>
              <a:ext uri="{FF2B5EF4-FFF2-40B4-BE49-F238E27FC236}">
                <a16:creationId xmlns:a16="http://schemas.microsoft.com/office/drawing/2014/main" id="{CCE48721-0A35-1232-FEC8-FBA15183B8C9}"/>
              </a:ext>
            </a:extLst>
          </p:cNvPr>
          <p:cNvSpPr/>
          <p:nvPr/>
        </p:nvSpPr>
        <p:spPr>
          <a:xfrm rot="8100000">
            <a:off x="10415545" y="3365808"/>
            <a:ext cx="611007" cy="657789"/>
          </a:xfrm>
          <a:prstGeom prst="arc">
            <a:avLst>
              <a:gd name="adj1" fmla="val 16143753"/>
              <a:gd name="adj2" fmla="val 21359262"/>
            </a:avLst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Bogen 7">
            <a:extLst>
              <a:ext uri="{FF2B5EF4-FFF2-40B4-BE49-F238E27FC236}">
                <a16:creationId xmlns:a16="http://schemas.microsoft.com/office/drawing/2014/main" id="{F473439D-9075-F6B9-B5DA-8A54438D995F}"/>
              </a:ext>
            </a:extLst>
          </p:cNvPr>
          <p:cNvSpPr/>
          <p:nvPr/>
        </p:nvSpPr>
        <p:spPr>
          <a:xfrm rot="8100000">
            <a:off x="9434469" y="3380095"/>
            <a:ext cx="611007" cy="657789"/>
          </a:xfrm>
          <a:prstGeom prst="arc">
            <a:avLst>
              <a:gd name="adj1" fmla="val 16143753"/>
              <a:gd name="adj2" fmla="val 21359262"/>
            </a:avLst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Bogen 8">
            <a:extLst>
              <a:ext uri="{FF2B5EF4-FFF2-40B4-BE49-F238E27FC236}">
                <a16:creationId xmlns:a16="http://schemas.microsoft.com/office/drawing/2014/main" id="{A147AC3C-BF47-4977-4708-A4786B94349B}"/>
              </a:ext>
            </a:extLst>
          </p:cNvPr>
          <p:cNvSpPr/>
          <p:nvPr/>
        </p:nvSpPr>
        <p:spPr>
          <a:xfrm rot="8100000">
            <a:off x="8439108" y="3375333"/>
            <a:ext cx="611007" cy="657789"/>
          </a:xfrm>
          <a:prstGeom prst="arc">
            <a:avLst>
              <a:gd name="adj1" fmla="val 16143753"/>
              <a:gd name="adj2" fmla="val 21359262"/>
            </a:avLst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Bogen 9">
            <a:extLst>
              <a:ext uri="{FF2B5EF4-FFF2-40B4-BE49-F238E27FC236}">
                <a16:creationId xmlns:a16="http://schemas.microsoft.com/office/drawing/2014/main" id="{5822CCCF-96FB-288E-7603-97F16F65FD28}"/>
              </a:ext>
            </a:extLst>
          </p:cNvPr>
          <p:cNvSpPr/>
          <p:nvPr/>
        </p:nvSpPr>
        <p:spPr>
          <a:xfrm rot="8100000">
            <a:off x="7443745" y="3375333"/>
            <a:ext cx="611007" cy="657789"/>
          </a:xfrm>
          <a:prstGeom prst="arc">
            <a:avLst>
              <a:gd name="adj1" fmla="val 16143753"/>
              <a:gd name="adj2" fmla="val 21359262"/>
            </a:avLst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Bogen 10">
            <a:extLst>
              <a:ext uri="{FF2B5EF4-FFF2-40B4-BE49-F238E27FC236}">
                <a16:creationId xmlns:a16="http://schemas.microsoft.com/office/drawing/2014/main" id="{86226066-A854-2E74-6459-64EDA20DE9F9}"/>
              </a:ext>
            </a:extLst>
          </p:cNvPr>
          <p:cNvSpPr/>
          <p:nvPr/>
        </p:nvSpPr>
        <p:spPr>
          <a:xfrm rot="8100000">
            <a:off x="6448383" y="3375333"/>
            <a:ext cx="611007" cy="657789"/>
          </a:xfrm>
          <a:prstGeom prst="arc">
            <a:avLst>
              <a:gd name="adj1" fmla="val 16143753"/>
              <a:gd name="adj2" fmla="val 21359262"/>
            </a:avLst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Bogen 11">
            <a:extLst>
              <a:ext uri="{FF2B5EF4-FFF2-40B4-BE49-F238E27FC236}">
                <a16:creationId xmlns:a16="http://schemas.microsoft.com/office/drawing/2014/main" id="{BA631B3D-6A95-B5D3-02D2-B7617E9453B4}"/>
              </a:ext>
            </a:extLst>
          </p:cNvPr>
          <p:cNvSpPr/>
          <p:nvPr/>
        </p:nvSpPr>
        <p:spPr>
          <a:xfrm rot="8100000">
            <a:off x="5462545" y="3375331"/>
            <a:ext cx="611007" cy="657789"/>
          </a:xfrm>
          <a:prstGeom prst="arc">
            <a:avLst>
              <a:gd name="adj1" fmla="val 16143753"/>
              <a:gd name="adj2" fmla="val 21359262"/>
            </a:avLst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42419F2-9E06-A9A7-CC90-66B4426182B4}"/>
              </a:ext>
            </a:extLst>
          </p:cNvPr>
          <p:cNvCxnSpPr>
            <a:cxnSpLocks/>
          </p:cNvCxnSpPr>
          <p:nvPr/>
        </p:nvCxnSpPr>
        <p:spPr>
          <a:xfrm>
            <a:off x="11231552" y="3215357"/>
            <a:ext cx="0" cy="429765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C88F2A6-A284-9D97-75B7-E7DA6A2CA147}"/>
              </a:ext>
            </a:extLst>
          </p:cNvPr>
          <p:cNvCxnSpPr>
            <a:cxnSpLocks/>
          </p:cNvCxnSpPr>
          <p:nvPr/>
        </p:nvCxnSpPr>
        <p:spPr>
          <a:xfrm flipV="1">
            <a:off x="7273131" y="5186660"/>
            <a:ext cx="0" cy="429765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588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C1370-B5C1-5E97-4504-B97F2C6BB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Advantages &amp; </a:t>
            </a:r>
            <a:r>
              <a:rPr lang="de-DE" dirty="0" err="1"/>
              <a:t>Disadvantages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3D41B0-3DD4-FB8D-DF3A-4ACD896E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268760"/>
            <a:ext cx="8930208" cy="4536295"/>
          </a:xfrm>
        </p:spPr>
        <p:txBody>
          <a:bodyPr/>
          <a:lstStyle/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ym typeface="Wingdings" panose="05000000000000000000" pitchFamily="2" charset="2"/>
              </a:rPr>
              <a:t>Pro: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finds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better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optimizations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than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legacy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planner</a:t>
            </a:r>
            <a:endParaRPr lang="de-DE" dirty="0">
              <a:sym typeface="Wingdings" panose="05000000000000000000" pitchFamily="2" charset="2"/>
            </a:endParaRP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especially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complex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queries</a:t>
            </a:r>
            <a:endParaRPr lang="de-DE" dirty="0">
              <a:sym typeface="Wingdings" panose="05000000000000000000" pitchFamily="2" charset="2"/>
            </a:endParaRP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ym typeface="Wingdings" panose="05000000000000000000" pitchFamily="2" charset="2"/>
              </a:rPr>
              <a:t>Contra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plans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still not optimal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cost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guesses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rely</a:t>
            </a:r>
            <a:r>
              <a:rPr lang="de-DE" dirty="0">
                <a:sym typeface="Wingdings" panose="05000000000000000000" pitchFamily="2" charset="2"/>
              </a:rPr>
              <a:t> on </a:t>
            </a:r>
            <a:r>
              <a:rPr lang="de-DE" dirty="0" err="1">
                <a:sym typeface="Wingdings" panose="05000000000000000000" pitchFamily="2" charset="2"/>
              </a:rPr>
              <a:t>accurate</a:t>
            </a:r>
            <a:r>
              <a:rPr lang="de-DE" dirty="0">
                <a:sym typeface="Wingdings" panose="05000000000000000000" pitchFamily="2" charset="2"/>
              </a:rPr>
              <a:t> ANALYZE </a:t>
            </a:r>
            <a:r>
              <a:rPr lang="de-DE" dirty="0" err="1">
                <a:sym typeface="Wingdings" panose="05000000000000000000" pitchFamily="2" charset="2"/>
              </a:rPr>
              <a:t>data</a:t>
            </a:r>
            <a:endParaRPr lang="de-DE" dirty="0"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marL="1257300" lvl="2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67134F-29C6-EEB6-E3D9-1FA1D955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23252-8335-172D-5D9A-B41DC7171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90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FB50E-59DB-EA47-5FA8-FA5385C965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29C2A9-9B28-3214-63E9-EE8892D44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>
                <a:hlinkClick r:id="rId2"/>
              </a:rPr>
              <a:t>https://sqlite.org/queryplanner-ng.html</a:t>
            </a:r>
            <a:endParaRPr lang="de-DE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73424EE-94C6-E093-29FA-5E34EBF9B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B765E3-9FB0-7C6A-6FAE-5A616324F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26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7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C1370-B5C1-5E97-4504-B97F2C6BB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Legacy Query Planner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3D41B0-3DD4-FB8D-DF3A-4ACD896E69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err="1">
                <a:sym typeface="Wingdings" panose="05000000000000000000" pitchFamily="2" charset="2"/>
              </a:rPr>
              <a:t>Joins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are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represented</a:t>
            </a:r>
            <a:r>
              <a:rPr lang="de-DE" sz="2400" dirty="0">
                <a:sym typeface="Wingdings" panose="05000000000000000000" pitchFamily="2" charset="2"/>
              </a:rPr>
              <a:t> in a </a:t>
            </a:r>
            <a:r>
              <a:rPr lang="de-DE" sz="2400" dirty="0" err="1">
                <a:sym typeface="Wingdings" panose="05000000000000000000" pitchFamily="2" charset="2"/>
              </a:rPr>
              <a:t>graph</a:t>
            </a:r>
            <a:endParaRPr lang="de-DE" sz="2400" dirty="0"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err="1">
                <a:sym typeface="Wingdings" panose="05000000000000000000" pitchFamily="2" charset="2"/>
              </a:rPr>
              <a:t>Nearest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Neighbors</a:t>
            </a:r>
            <a:endParaRPr lang="de-DE" sz="2400" dirty="0">
              <a:sym typeface="Wingdings" panose="05000000000000000000" pitchFamily="2" charset="2"/>
            </a:endParaRP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ym typeface="Wingdings" panose="05000000000000000000" pitchFamily="2" charset="2"/>
              </a:rPr>
              <a:t>find </a:t>
            </a:r>
            <a:r>
              <a:rPr lang="de-DE" sz="2000" dirty="0" err="1">
                <a:sym typeface="Wingdings" panose="05000000000000000000" pitchFamily="2" charset="2"/>
              </a:rPr>
              <a:t>the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cheapest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path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to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node</a:t>
            </a:r>
            <a:endParaRPr lang="de-DE" sz="2000" dirty="0">
              <a:sym typeface="Wingdings" panose="05000000000000000000" pitchFamily="2" charset="2"/>
            </a:endParaRP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ym typeface="Wingdings" panose="05000000000000000000" pitchFamily="2" charset="2"/>
              </a:rPr>
              <a:t>find </a:t>
            </a:r>
            <a:r>
              <a:rPr lang="de-DE" sz="2000" dirty="0" err="1">
                <a:sym typeface="Wingdings" panose="05000000000000000000" pitchFamily="2" charset="2"/>
              </a:rPr>
              <a:t>cheapest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path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to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another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node</a:t>
            </a:r>
            <a:endParaRPr lang="de-DE" sz="2000" dirty="0">
              <a:sym typeface="Wingdings" panose="05000000000000000000" pitchFamily="2" charset="2"/>
            </a:endParaRP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>
                <a:sym typeface="Wingdings" panose="05000000000000000000" pitchFamily="2" charset="2"/>
              </a:rPr>
              <a:t>repeat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until</a:t>
            </a:r>
            <a:r>
              <a:rPr lang="de-DE" sz="2000" dirty="0">
                <a:sym typeface="Wingdings" panose="05000000000000000000" pitchFamily="2" charset="2"/>
              </a:rPr>
              <a:t> all </a:t>
            </a:r>
            <a:r>
              <a:rPr lang="de-DE" sz="2000" dirty="0" err="1">
                <a:sym typeface="Wingdings" panose="05000000000000000000" pitchFamily="2" charset="2"/>
              </a:rPr>
              <a:t>nodes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visited</a:t>
            </a:r>
            <a:endParaRPr lang="de-DE" sz="2000" dirty="0"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err="1">
                <a:sym typeface="Wingdings" panose="05000000000000000000" pitchFamily="2" charset="2"/>
              </a:rPr>
              <a:t>may</a:t>
            </a:r>
            <a:r>
              <a:rPr lang="de-DE" sz="2400" dirty="0">
                <a:sym typeface="Wingdings" panose="05000000000000000000" pitchFamily="2" charset="2"/>
              </a:rPr>
              <a:t> find </a:t>
            </a:r>
            <a:r>
              <a:rPr lang="de-DE" sz="2400" dirty="0" err="1">
                <a:sym typeface="Wingdings" panose="05000000000000000000" pitchFamily="2" charset="2"/>
              </a:rPr>
              <a:t>very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inefficient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execution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plans</a:t>
            </a:r>
            <a:endParaRPr lang="de-DE" sz="24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67134F-29C6-EEB6-E3D9-1FA1D955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23252-8335-172D-5D9A-B41DC7171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15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C1370-B5C1-5E97-4504-B97F2C6BB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Next-Generation Query Planner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3D41B0-3DD4-FB8D-DF3A-4ACD896E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268760"/>
            <a:ext cx="7634064" cy="4536295"/>
          </a:xfrm>
        </p:spPr>
        <p:txBody>
          <a:bodyPr/>
          <a:lstStyle/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 err="1">
                <a:sym typeface="Wingdings" panose="05000000000000000000" pitchFamily="2" charset="2"/>
              </a:rPr>
              <a:t>Joins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are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represented</a:t>
            </a:r>
            <a:r>
              <a:rPr lang="de-DE" sz="2400" dirty="0">
                <a:sym typeface="Wingdings" panose="05000000000000000000" pitchFamily="2" charset="2"/>
              </a:rPr>
              <a:t> in a </a:t>
            </a:r>
            <a:r>
              <a:rPr lang="de-DE" sz="2400" dirty="0" err="1">
                <a:sym typeface="Wingdings" panose="05000000000000000000" pitchFamily="2" charset="2"/>
              </a:rPr>
              <a:t>weighted</a:t>
            </a:r>
            <a:r>
              <a:rPr lang="de-DE" sz="2400" dirty="0">
                <a:sym typeface="Wingdings" panose="05000000000000000000" pitchFamily="2" charset="2"/>
              </a:rPr>
              <a:t>, </a:t>
            </a:r>
            <a:r>
              <a:rPr lang="de-DE" sz="2400" dirty="0" err="1">
                <a:sym typeface="Wingdings" panose="05000000000000000000" pitchFamily="2" charset="2"/>
              </a:rPr>
              <a:t>directed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graph</a:t>
            </a:r>
            <a:endParaRPr lang="de-DE" sz="2400" dirty="0"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ym typeface="Wingdings" panose="05000000000000000000" pitchFamily="2" charset="2"/>
              </a:rPr>
              <a:t>N </a:t>
            </a:r>
            <a:r>
              <a:rPr lang="de-DE" sz="2400" dirty="0" err="1">
                <a:sym typeface="Wingdings" panose="05000000000000000000" pitchFamily="2" charset="2"/>
              </a:rPr>
              <a:t>Nearest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Neighbors</a:t>
            </a:r>
            <a:r>
              <a:rPr lang="de-DE" sz="2400" dirty="0">
                <a:sym typeface="Wingdings" panose="05000000000000000000" pitchFamily="2" charset="2"/>
              </a:rPr>
              <a:t> (N3)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>
                <a:sym typeface="Wingdings" panose="05000000000000000000" pitchFamily="2" charset="2"/>
              </a:rPr>
              <a:t>looks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for</a:t>
            </a:r>
            <a:r>
              <a:rPr lang="de-DE" sz="2000" dirty="0">
                <a:sym typeface="Wingdings" panose="05000000000000000000" pitchFamily="2" charset="2"/>
              </a:rPr>
              <a:t> N </a:t>
            </a:r>
            <a:r>
              <a:rPr lang="de-DE" sz="2000" dirty="0" err="1">
                <a:sym typeface="Wingdings" panose="05000000000000000000" pitchFamily="2" charset="2"/>
              </a:rPr>
              <a:t>shortest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paths</a:t>
            </a:r>
            <a:r>
              <a:rPr lang="de-DE" sz="2000" dirty="0">
                <a:sym typeface="Wingdings" panose="05000000000000000000" pitchFamily="2" charset="2"/>
              </a:rPr>
              <a:t> (in </a:t>
            </a:r>
            <a:r>
              <a:rPr lang="de-DE" sz="2000" dirty="0" err="1">
                <a:sym typeface="Wingdings" panose="05000000000000000000" pitchFamily="2" charset="2"/>
              </a:rPr>
              <a:t>each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step</a:t>
            </a:r>
            <a:r>
              <a:rPr lang="de-DE" sz="2000" dirty="0">
                <a:sym typeface="Wingdings" panose="05000000000000000000" pitchFamily="2" charset="2"/>
              </a:rPr>
              <a:t>)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>
                <a:sym typeface="Wingdings" panose="05000000000000000000" pitchFamily="2" charset="2"/>
              </a:rPr>
              <a:t>choosing</a:t>
            </a:r>
            <a:r>
              <a:rPr lang="de-DE" sz="2000" dirty="0">
                <a:sym typeface="Wingdings" panose="05000000000000000000" pitchFamily="2" charset="2"/>
              </a:rPr>
              <a:t> N</a:t>
            </a:r>
          </a:p>
          <a:p>
            <a:pPr marL="1714500" lvl="3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ym typeface="Wingdings" panose="05000000000000000000" pitchFamily="2" charset="2"/>
              </a:rPr>
              <a:t>N = 1; </a:t>
            </a:r>
            <a:r>
              <a:rPr lang="de-DE" sz="1800" dirty="0" err="1">
                <a:sym typeface="Wingdings" panose="05000000000000000000" pitchFamily="2" charset="2"/>
              </a:rPr>
              <a:t>for</a:t>
            </a:r>
            <a:r>
              <a:rPr lang="de-DE" sz="1800" dirty="0">
                <a:sym typeface="Wingdings" panose="05000000000000000000" pitchFamily="2" charset="2"/>
              </a:rPr>
              <a:t> simple </a:t>
            </a:r>
            <a:r>
              <a:rPr lang="de-DE" sz="1800" dirty="0" err="1">
                <a:sym typeface="Wingdings" panose="05000000000000000000" pitchFamily="2" charset="2"/>
              </a:rPr>
              <a:t>queries</a:t>
            </a:r>
            <a:endParaRPr lang="de-DE" sz="1800" dirty="0">
              <a:sym typeface="Wingdings" panose="05000000000000000000" pitchFamily="2" charset="2"/>
            </a:endParaRPr>
          </a:p>
          <a:p>
            <a:pPr marL="1714500" lvl="3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ym typeface="Wingdings" panose="05000000000000000000" pitchFamily="2" charset="2"/>
              </a:rPr>
              <a:t>N = 5; </a:t>
            </a:r>
            <a:r>
              <a:rPr lang="de-DE" sz="1800" dirty="0" err="1">
                <a:sym typeface="Wingdings" panose="05000000000000000000" pitchFamily="2" charset="2"/>
              </a:rPr>
              <a:t>for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two-way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joins</a:t>
            </a:r>
            <a:endParaRPr lang="de-DE" sz="1800" dirty="0">
              <a:sym typeface="Wingdings" panose="05000000000000000000" pitchFamily="2" charset="2"/>
            </a:endParaRPr>
          </a:p>
          <a:p>
            <a:pPr marL="1714500" lvl="3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ym typeface="Wingdings" panose="05000000000000000000" pitchFamily="2" charset="2"/>
              </a:rPr>
              <a:t>N = 10; </a:t>
            </a:r>
            <a:r>
              <a:rPr lang="de-DE" sz="1800" dirty="0" err="1">
                <a:sym typeface="Wingdings" panose="05000000000000000000" pitchFamily="2" charset="2"/>
              </a:rPr>
              <a:t>for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joins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with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three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or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more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tables</a:t>
            </a:r>
            <a:endParaRPr lang="de-DE" sz="1800" dirty="0">
              <a:sym typeface="Wingdings" panose="05000000000000000000" pitchFamily="2" charset="2"/>
            </a:endParaRPr>
          </a:p>
          <a:p>
            <a:pPr marL="1257300" lvl="2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marL="1257300" lvl="2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67134F-29C6-EEB6-E3D9-1FA1D955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23252-8335-172D-5D9A-B41DC7171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572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C1370-B5C1-5E97-4504-B97F2C6BB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(N = 4),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step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3D41B0-3DD4-FB8D-DF3A-4ACD896E69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67134F-29C6-EEB6-E3D9-1FA1D955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23252-8335-172D-5D9A-B41DC7171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C60049A-F611-256F-0963-0D4AB70AB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0" y="1268760"/>
            <a:ext cx="7761667" cy="3600400"/>
          </a:xfrm>
          <a:prstGeom prst="rect">
            <a:avLst/>
          </a:prstGeom>
        </p:spPr>
      </p:pic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20ED832C-939F-7B41-F476-D4FBE2006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309355"/>
              </p:ext>
            </p:extLst>
          </p:nvPr>
        </p:nvGraphicFramePr>
        <p:xfrm>
          <a:off x="838200" y="2141860"/>
          <a:ext cx="23054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462">
                  <a:extLst>
                    <a:ext uri="{9D8B030D-6E8A-4147-A177-3AD203B41FA5}">
                      <a16:colId xmlns:a16="http://schemas.microsoft.com/office/drawing/2014/main" val="218774872"/>
                    </a:ext>
                  </a:extLst>
                </a:gridCol>
                <a:gridCol w="752012">
                  <a:extLst>
                    <a:ext uri="{9D8B030D-6E8A-4147-A177-3AD203B41FA5}">
                      <a16:colId xmlns:a16="http://schemas.microsoft.com/office/drawing/2014/main" val="922005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chemeClr val="tx1"/>
                          </a:solidFill>
                        </a:rPr>
                        <a:t>Path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err="1">
                          <a:solidFill>
                            <a:schemeClr val="tx1"/>
                          </a:solidFill>
                        </a:rPr>
                        <a:t>Cost</a:t>
                      </a:r>
                      <a:endParaRPr lang="de-A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226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rgbClr val="C00000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3.56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80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5.52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04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rgbClr val="0070C0"/>
                          </a:solidFill>
                        </a:rPr>
                        <a:t>N2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5.52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92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7.71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700053"/>
                  </a:ext>
                </a:extLst>
              </a:tr>
            </a:tbl>
          </a:graphicData>
        </a:graphic>
      </p:graphicFrame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577883C-9CC5-73AD-8C87-70E3EEE6D172}"/>
              </a:ext>
            </a:extLst>
          </p:cNvPr>
          <p:cNvCxnSpPr>
            <a:cxnSpLocks/>
          </p:cNvCxnSpPr>
          <p:nvPr/>
        </p:nvCxnSpPr>
        <p:spPr>
          <a:xfrm>
            <a:off x="11222831" y="1688306"/>
            <a:ext cx="2382" cy="490538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C3F03F3-08FC-265E-CACF-F3544F7104B2}"/>
              </a:ext>
            </a:extLst>
          </p:cNvPr>
          <p:cNvCxnSpPr>
            <a:cxnSpLocks/>
          </p:cNvCxnSpPr>
          <p:nvPr/>
        </p:nvCxnSpPr>
        <p:spPr>
          <a:xfrm>
            <a:off x="10065965" y="1687562"/>
            <a:ext cx="2382" cy="49053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3215C31-99F4-9106-622D-5A6ED00B70CD}"/>
              </a:ext>
            </a:extLst>
          </p:cNvPr>
          <p:cNvCxnSpPr>
            <a:cxnSpLocks/>
          </p:cNvCxnSpPr>
          <p:nvPr/>
        </p:nvCxnSpPr>
        <p:spPr>
          <a:xfrm>
            <a:off x="4316214" y="1687091"/>
            <a:ext cx="2382" cy="490538"/>
          </a:xfrm>
          <a:prstGeom prst="straightConnector1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6BBCADB-CB92-931D-85EF-9F79BBB47215}"/>
              </a:ext>
            </a:extLst>
          </p:cNvPr>
          <p:cNvCxnSpPr>
            <a:cxnSpLocks/>
          </p:cNvCxnSpPr>
          <p:nvPr/>
        </p:nvCxnSpPr>
        <p:spPr>
          <a:xfrm flipV="1">
            <a:off x="6620048" y="3975553"/>
            <a:ext cx="2382" cy="490538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715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C1370-B5C1-5E97-4504-B97F2C6BB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(N = 4),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step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3D41B0-3DD4-FB8D-DF3A-4ACD896E69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67134F-29C6-EEB6-E3D9-1FA1D955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23252-8335-172D-5D9A-B41DC7171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C60049A-F611-256F-0963-0D4AB70AB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0" y="1268760"/>
            <a:ext cx="7761667" cy="3600400"/>
          </a:xfrm>
          <a:prstGeom prst="rect">
            <a:avLst/>
          </a:prstGeom>
        </p:spPr>
      </p:pic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20ED832C-939F-7B41-F476-D4FBE2006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845587"/>
              </p:ext>
            </p:extLst>
          </p:nvPr>
        </p:nvGraphicFramePr>
        <p:xfrm>
          <a:off x="838198" y="2141860"/>
          <a:ext cx="23054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463">
                  <a:extLst>
                    <a:ext uri="{9D8B030D-6E8A-4147-A177-3AD203B41FA5}">
                      <a16:colId xmlns:a16="http://schemas.microsoft.com/office/drawing/2014/main" val="218774872"/>
                    </a:ext>
                  </a:extLst>
                </a:gridCol>
                <a:gridCol w="752012">
                  <a:extLst>
                    <a:ext uri="{9D8B030D-6E8A-4147-A177-3AD203B41FA5}">
                      <a16:colId xmlns:a16="http://schemas.microsoft.com/office/drawing/2014/main" val="922005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chemeClr val="tx1"/>
                          </a:solidFill>
                        </a:rPr>
                        <a:t>Path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err="1">
                          <a:solidFill>
                            <a:schemeClr val="tx1"/>
                          </a:solidFill>
                        </a:rPr>
                        <a:t>Cost</a:t>
                      </a:r>
                      <a:endParaRPr lang="de-A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226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rgbClr val="C00000"/>
                          </a:solidFill>
                        </a:rPr>
                        <a:t>R-N1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7.03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80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R-N2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9.08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04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rgbClr val="0070C0"/>
                          </a:solidFill>
                        </a:rPr>
                        <a:t>N2-N1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11.04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92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R-P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11.27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700053"/>
                  </a:ext>
                </a:extLst>
              </a:tr>
            </a:tbl>
          </a:graphicData>
        </a:graphic>
      </p:graphicFrame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E57B756F-4716-B25E-58EC-E0AB3C2214F6}"/>
              </a:ext>
            </a:extLst>
          </p:cNvPr>
          <p:cNvCxnSpPr>
            <a:cxnSpLocks/>
          </p:cNvCxnSpPr>
          <p:nvPr/>
        </p:nvCxnSpPr>
        <p:spPr>
          <a:xfrm>
            <a:off x="11222831" y="1688306"/>
            <a:ext cx="2382" cy="490538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Bogen 37">
            <a:extLst>
              <a:ext uri="{FF2B5EF4-FFF2-40B4-BE49-F238E27FC236}">
                <a16:creationId xmlns:a16="http://schemas.microsoft.com/office/drawing/2014/main" id="{9BF49332-35C3-BB8D-6EF8-CBFAEA323B74}"/>
              </a:ext>
            </a:extLst>
          </p:cNvPr>
          <p:cNvSpPr/>
          <p:nvPr/>
        </p:nvSpPr>
        <p:spPr>
          <a:xfrm rot="8100000">
            <a:off x="10293603" y="1905302"/>
            <a:ext cx="675765" cy="729646"/>
          </a:xfrm>
          <a:prstGeom prst="arc">
            <a:avLst>
              <a:gd name="adj1" fmla="val 16143753"/>
              <a:gd name="adj2" fmla="val 21359262"/>
            </a:avLst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525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C1370-B5C1-5E97-4504-B97F2C6BB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(N = 4),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step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3D41B0-3DD4-FB8D-DF3A-4ACD896E69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67134F-29C6-EEB6-E3D9-1FA1D955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23252-8335-172D-5D9A-B41DC7171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C60049A-F611-256F-0963-0D4AB70AB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0" y="1268760"/>
            <a:ext cx="7761667" cy="3600400"/>
          </a:xfrm>
          <a:prstGeom prst="rect">
            <a:avLst/>
          </a:prstGeom>
        </p:spPr>
      </p:pic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20ED832C-939F-7B41-F476-D4FBE2006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728926"/>
              </p:ext>
            </p:extLst>
          </p:nvPr>
        </p:nvGraphicFramePr>
        <p:xfrm>
          <a:off x="838198" y="2141860"/>
          <a:ext cx="23054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463">
                  <a:extLst>
                    <a:ext uri="{9D8B030D-6E8A-4147-A177-3AD203B41FA5}">
                      <a16:colId xmlns:a16="http://schemas.microsoft.com/office/drawing/2014/main" val="218774872"/>
                    </a:ext>
                  </a:extLst>
                </a:gridCol>
                <a:gridCol w="752012">
                  <a:extLst>
                    <a:ext uri="{9D8B030D-6E8A-4147-A177-3AD203B41FA5}">
                      <a16:colId xmlns:a16="http://schemas.microsoft.com/office/drawing/2014/main" val="922005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chemeClr val="tx1"/>
                          </a:solidFill>
                        </a:rPr>
                        <a:t>Path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err="1">
                          <a:solidFill>
                            <a:schemeClr val="tx1"/>
                          </a:solidFill>
                        </a:rPr>
                        <a:t>Cost</a:t>
                      </a:r>
                      <a:endParaRPr lang="de-A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226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rgbClr val="C00000"/>
                          </a:solidFill>
                        </a:rPr>
                        <a:t>R-N1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7.03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80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R-N2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9.08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04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rgbClr val="0070C0"/>
                          </a:solidFill>
                        </a:rPr>
                        <a:t>N2-N1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11.04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92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R-P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11.27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700053"/>
                  </a:ext>
                </a:extLst>
              </a:tr>
            </a:tbl>
          </a:graphicData>
        </a:graphic>
      </p:graphicFrame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E57B756F-4716-B25E-58EC-E0AB3C2214F6}"/>
              </a:ext>
            </a:extLst>
          </p:cNvPr>
          <p:cNvCxnSpPr>
            <a:cxnSpLocks/>
          </p:cNvCxnSpPr>
          <p:nvPr/>
        </p:nvCxnSpPr>
        <p:spPr>
          <a:xfrm>
            <a:off x="11222831" y="1688306"/>
            <a:ext cx="2382" cy="49053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27CB1E4-9B69-2C22-87E9-9279DE1699D2}"/>
              </a:ext>
            </a:extLst>
          </p:cNvPr>
          <p:cNvCxnSpPr>
            <a:cxnSpLocks/>
          </p:cNvCxnSpPr>
          <p:nvPr/>
        </p:nvCxnSpPr>
        <p:spPr>
          <a:xfrm>
            <a:off x="4315421" y="1688306"/>
            <a:ext cx="2382" cy="49053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056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C1370-B5C1-5E97-4504-B97F2C6BB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(N = 4),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step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3D41B0-3DD4-FB8D-DF3A-4ACD896E69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67134F-29C6-EEB6-E3D9-1FA1D955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23252-8335-172D-5D9A-B41DC7171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C60049A-F611-256F-0963-0D4AB70AB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0" y="1268760"/>
            <a:ext cx="7761667" cy="3600400"/>
          </a:xfrm>
          <a:prstGeom prst="rect">
            <a:avLst/>
          </a:prstGeom>
        </p:spPr>
      </p:pic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20ED832C-939F-7B41-F476-D4FBE2006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779565"/>
              </p:ext>
            </p:extLst>
          </p:nvPr>
        </p:nvGraphicFramePr>
        <p:xfrm>
          <a:off x="838198" y="2141860"/>
          <a:ext cx="23054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463">
                  <a:extLst>
                    <a:ext uri="{9D8B030D-6E8A-4147-A177-3AD203B41FA5}">
                      <a16:colId xmlns:a16="http://schemas.microsoft.com/office/drawing/2014/main" val="218774872"/>
                    </a:ext>
                  </a:extLst>
                </a:gridCol>
                <a:gridCol w="752012">
                  <a:extLst>
                    <a:ext uri="{9D8B030D-6E8A-4147-A177-3AD203B41FA5}">
                      <a16:colId xmlns:a16="http://schemas.microsoft.com/office/drawing/2014/main" val="922005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chemeClr val="tx1"/>
                          </a:solidFill>
                        </a:rPr>
                        <a:t>Path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err="1">
                          <a:solidFill>
                            <a:schemeClr val="tx1"/>
                          </a:solidFill>
                        </a:rPr>
                        <a:t>Cost</a:t>
                      </a:r>
                      <a:endParaRPr lang="de-A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226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rgbClr val="C00000"/>
                          </a:solidFill>
                        </a:rPr>
                        <a:t>R-N1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7.03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80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R-N2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9.08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04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rgbClr val="0070C0"/>
                          </a:solidFill>
                        </a:rPr>
                        <a:t>N2-N1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11.04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92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R-P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11.27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700053"/>
                  </a:ext>
                </a:extLst>
              </a:tr>
            </a:tbl>
          </a:graphicData>
        </a:graphic>
      </p:graphicFrame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E57B756F-4716-B25E-58EC-E0AB3C2214F6}"/>
              </a:ext>
            </a:extLst>
          </p:cNvPr>
          <p:cNvCxnSpPr>
            <a:cxnSpLocks/>
          </p:cNvCxnSpPr>
          <p:nvPr/>
        </p:nvCxnSpPr>
        <p:spPr>
          <a:xfrm>
            <a:off x="10065965" y="1688306"/>
            <a:ext cx="2382" cy="490538"/>
          </a:xfrm>
          <a:prstGeom prst="straightConnector1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27CB1E4-9B69-2C22-87E9-9279DE1699D2}"/>
              </a:ext>
            </a:extLst>
          </p:cNvPr>
          <p:cNvCxnSpPr>
            <a:cxnSpLocks/>
          </p:cNvCxnSpPr>
          <p:nvPr/>
        </p:nvCxnSpPr>
        <p:spPr>
          <a:xfrm>
            <a:off x="4315421" y="1688306"/>
            <a:ext cx="2382" cy="490538"/>
          </a:xfrm>
          <a:prstGeom prst="straightConnector1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61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C1370-B5C1-5E97-4504-B97F2C6BB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(N = 4),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step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3D41B0-3DD4-FB8D-DF3A-4ACD896E69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67134F-29C6-EEB6-E3D9-1FA1D955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23252-8335-172D-5D9A-B41DC7171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C60049A-F611-256F-0963-0D4AB70AB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0" y="1268760"/>
            <a:ext cx="7761667" cy="3600400"/>
          </a:xfrm>
          <a:prstGeom prst="rect">
            <a:avLst/>
          </a:prstGeom>
        </p:spPr>
      </p:pic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20ED832C-939F-7B41-F476-D4FBE2006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892552"/>
              </p:ext>
            </p:extLst>
          </p:nvPr>
        </p:nvGraphicFramePr>
        <p:xfrm>
          <a:off x="838198" y="2141860"/>
          <a:ext cx="23054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463">
                  <a:extLst>
                    <a:ext uri="{9D8B030D-6E8A-4147-A177-3AD203B41FA5}">
                      <a16:colId xmlns:a16="http://schemas.microsoft.com/office/drawing/2014/main" val="218774872"/>
                    </a:ext>
                  </a:extLst>
                </a:gridCol>
                <a:gridCol w="752012">
                  <a:extLst>
                    <a:ext uri="{9D8B030D-6E8A-4147-A177-3AD203B41FA5}">
                      <a16:colId xmlns:a16="http://schemas.microsoft.com/office/drawing/2014/main" val="922005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chemeClr val="tx1"/>
                          </a:solidFill>
                        </a:rPr>
                        <a:t>Path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err="1">
                          <a:solidFill>
                            <a:schemeClr val="tx1"/>
                          </a:solidFill>
                        </a:rPr>
                        <a:t>Cost</a:t>
                      </a:r>
                      <a:endParaRPr lang="de-A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226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rgbClr val="C00000"/>
                          </a:solidFill>
                        </a:rPr>
                        <a:t>R-N1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7.03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80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R-N2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9.08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04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rgbClr val="0070C0"/>
                          </a:solidFill>
                        </a:rPr>
                        <a:t>N2-N1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11.04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92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R-P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11.27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700053"/>
                  </a:ext>
                </a:extLst>
              </a:tr>
            </a:tbl>
          </a:graphicData>
        </a:graphic>
      </p:graphicFrame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E57B756F-4716-B25E-58EC-E0AB3C2214F6}"/>
              </a:ext>
            </a:extLst>
          </p:cNvPr>
          <p:cNvCxnSpPr>
            <a:cxnSpLocks/>
          </p:cNvCxnSpPr>
          <p:nvPr/>
        </p:nvCxnSpPr>
        <p:spPr>
          <a:xfrm>
            <a:off x="11222831" y="1688306"/>
            <a:ext cx="2382" cy="490538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27CB1E4-9B69-2C22-87E9-9279DE1699D2}"/>
              </a:ext>
            </a:extLst>
          </p:cNvPr>
          <p:cNvCxnSpPr>
            <a:cxnSpLocks/>
          </p:cNvCxnSpPr>
          <p:nvPr/>
        </p:nvCxnSpPr>
        <p:spPr>
          <a:xfrm flipV="1">
            <a:off x="6620497" y="3974409"/>
            <a:ext cx="2382" cy="490538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693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C1370-B5C1-5E97-4504-B97F2C6BB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(N = 4), </a:t>
            </a:r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step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3D41B0-3DD4-FB8D-DF3A-4ACD896E69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67134F-29C6-EEB6-E3D9-1FA1D955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23252-8335-172D-5D9A-B41DC7171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C60049A-F611-256F-0963-0D4AB70AB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0" y="1268760"/>
            <a:ext cx="7761667" cy="3600400"/>
          </a:xfrm>
          <a:prstGeom prst="rect">
            <a:avLst/>
          </a:prstGeom>
        </p:spPr>
      </p:pic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20ED832C-939F-7B41-F476-D4FBE2006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672702"/>
              </p:ext>
            </p:extLst>
          </p:nvPr>
        </p:nvGraphicFramePr>
        <p:xfrm>
          <a:off x="838200" y="2141860"/>
          <a:ext cx="23054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462">
                  <a:extLst>
                    <a:ext uri="{9D8B030D-6E8A-4147-A177-3AD203B41FA5}">
                      <a16:colId xmlns:a16="http://schemas.microsoft.com/office/drawing/2014/main" val="218774872"/>
                    </a:ext>
                  </a:extLst>
                </a:gridCol>
                <a:gridCol w="752012">
                  <a:extLst>
                    <a:ext uri="{9D8B030D-6E8A-4147-A177-3AD203B41FA5}">
                      <a16:colId xmlns:a16="http://schemas.microsoft.com/office/drawing/2014/main" val="922005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chemeClr val="tx1"/>
                          </a:solidFill>
                        </a:rPr>
                        <a:t>Path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err="1">
                          <a:solidFill>
                            <a:schemeClr val="tx1"/>
                          </a:solidFill>
                        </a:rPr>
                        <a:t>Cost</a:t>
                      </a:r>
                      <a:endParaRPr lang="de-A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226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R-N1-N2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12.55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80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R-N1-C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13.43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04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R-N1-P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14.74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92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R-N2-S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AT" dirty="0"/>
                        <a:t>15.08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700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54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_template.potx" id="{EBD610B7-A5D6-49D7-963C-2A9EFDA1EB1D}" vid="{40A6DC6D-8426-4E04-B6AF-CDC6FF2889A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_template</Template>
  <TotalTime>0</TotalTime>
  <Words>497</Words>
  <Application>Microsoft Office PowerPoint</Application>
  <PresentationFormat>Breitbild</PresentationFormat>
  <Paragraphs>128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Office-Design</vt:lpstr>
      <vt:lpstr>Architektur und Implementierung von Datenbanksystemen</vt:lpstr>
      <vt:lpstr>Legacy Query Planner</vt:lpstr>
      <vt:lpstr>Next-Generation Query Planner</vt:lpstr>
      <vt:lpstr>Example (N = 4), first step</vt:lpstr>
      <vt:lpstr>Example (N = 4), second step</vt:lpstr>
      <vt:lpstr>Example (N = 4), second step</vt:lpstr>
      <vt:lpstr>Example (N = 4), second step</vt:lpstr>
      <vt:lpstr>Example (N = 4), second step</vt:lpstr>
      <vt:lpstr>Example (N = 4), third step</vt:lpstr>
      <vt:lpstr>Next-Generation Query Planner</vt:lpstr>
      <vt:lpstr>Advantages &amp; Disadvantages</vt:lpstr>
      <vt:lpstr>References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Architektur und Implementierung von Datenbanksystemen</dc:title>
  <dc:creator>Matthias Thalmann</dc:creator>
  <cp:lastModifiedBy>Thomas Klotz</cp:lastModifiedBy>
  <cp:revision>67</cp:revision>
  <dcterms:created xsi:type="dcterms:W3CDTF">2022-05-28T08:11:00Z</dcterms:created>
  <dcterms:modified xsi:type="dcterms:W3CDTF">2022-06-11T17:35:02Z</dcterms:modified>
</cp:coreProperties>
</file>