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8" r:id="rId6"/>
    <p:sldId id="269" r:id="rId7"/>
    <p:sldId id="278" r:id="rId8"/>
    <p:sldId id="270" r:id="rId9"/>
    <p:sldId id="273" r:id="rId10"/>
    <p:sldId id="274" r:id="rId11"/>
    <p:sldId id="276" r:id="rId12"/>
    <p:sldId id="277" r:id="rId13"/>
    <p:sldId id="275" r:id="rId14"/>
    <p:sldId id="272" r:id="rId15"/>
    <p:sldId id="2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9" autoAdjust="0"/>
    <p:restoredTop sz="94628"/>
  </p:normalViewPr>
  <p:slideViewPr>
    <p:cSldViewPr snapToObjects="1" showGuides="1">
      <p:cViewPr>
        <p:scale>
          <a:sx n="91" d="100"/>
          <a:sy n="91" d="100"/>
        </p:scale>
        <p:origin x="1464" y="792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04.06.22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548680"/>
            <a:ext cx="10515600" cy="485308"/>
          </a:xfrm>
          <a:prstGeom prst="rect">
            <a:avLst/>
          </a:prstGeom>
        </p:spPr>
        <p:txBody>
          <a:bodyPr/>
          <a:lstStyle>
            <a:lvl1pPr>
              <a:defRPr lang="de-DE" sz="30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1268760"/>
            <a:ext cx="10515599" cy="45362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5293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5486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1268760"/>
            <a:ext cx="10515600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8761"/>
            <a:ext cx="5181600" cy="4536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8761"/>
            <a:ext cx="5181600" cy="4536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Meilenstein 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8EF4-F3FC-D8E9-23AF-B187ED2A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Optimizer – Selection Pushdown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B70E0A-5EE9-C034-B4D4-9FD259059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Auf jede „</a:t>
            </a:r>
            <a:r>
              <a:rPr lang="de-DE" dirty="0" err="1"/>
              <a:t>Selection</a:t>
            </a:r>
            <a:r>
              <a:rPr lang="de-DE" dirty="0"/>
              <a:t>“ wird „_</a:t>
            </a:r>
            <a:r>
              <a:rPr lang="de-DE" dirty="0" err="1"/>
              <a:t>selection_push_down</a:t>
            </a:r>
            <a:r>
              <a:rPr lang="de-DE" dirty="0"/>
              <a:t>“ aufgerufen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 führt Set an bereits gepushten „</a:t>
            </a:r>
            <a:r>
              <a:rPr lang="de-DE" dirty="0" err="1"/>
              <a:t>Selections</a:t>
            </a:r>
            <a:r>
              <a:rPr lang="de-DE" dirty="0"/>
              <a:t>“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Selections</a:t>
            </a:r>
            <a:r>
              <a:rPr lang="de-DE" dirty="0"/>
              <a:t>“ werden mit „</a:t>
            </a:r>
            <a:r>
              <a:rPr lang="de-DE" dirty="0" err="1"/>
              <a:t>Distinct</a:t>
            </a:r>
            <a:r>
              <a:rPr lang="de-DE" dirty="0"/>
              <a:t>“-, „</a:t>
            </a:r>
            <a:r>
              <a:rPr lang="de-DE" dirty="0" err="1"/>
              <a:t>Ordering</a:t>
            </a:r>
            <a:r>
              <a:rPr lang="de-DE" dirty="0"/>
              <a:t>“- und „</a:t>
            </a:r>
            <a:r>
              <a:rPr lang="de-DE" dirty="0" err="1"/>
              <a:t>Selection</a:t>
            </a:r>
            <a:r>
              <a:rPr lang="de-DE" dirty="0"/>
              <a:t>“-Operatoren vertauscht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Spezielle Regeln und Vorgehensweise bei „</a:t>
            </a:r>
            <a:r>
              <a:rPr lang="de-DE" dirty="0" err="1"/>
              <a:t>Projection</a:t>
            </a:r>
            <a:r>
              <a:rPr lang="de-DE" dirty="0"/>
              <a:t>“-, „</a:t>
            </a:r>
            <a:r>
              <a:rPr lang="de-DE" dirty="0" err="1"/>
              <a:t>Join</a:t>
            </a:r>
            <a:r>
              <a:rPr lang="de-DE" dirty="0"/>
              <a:t>“- und „Set“-Operatoren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Über andere Operatoren kann nicht gepusht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5B4E5-6383-6230-5B9F-D0DBE38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376D-2177-D535-E88E-6A0081481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89127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8EF4-F3FC-D8E9-23AF-B187ED2A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Optimizer – Selection Pushdown – Set </a:t>
            </a:r>
            <a:r>
              <a:rPr lang="en-US" dirty="0" err="1"/>
              <a:t>Operatoren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B70E0A-5EE9-C034-B4D4-9FD259059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Selection</a:t>
            </a:r>
            <a:r>
              <a:rPr lang="de-DE" dirty="0"/>
              <a:t>“ wird auf linke Relation gepusht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Spaltennamen werden nach rechter Relation umbenannt und auf sie gepusht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5B4E5-6383-6230-5B9F-D0DBE38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376D-2177-D535-E88E-6A0081481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A5E79A5-F1C2-1C86-EE15-6E5D29A09E9B}"/>
              </a:ext>
            </a:extLst>
          </p:cNvPr>
          <p:cNvGrpSpPr/>
          <p:nvPr/>
        </p:nvGrpSpPr>
        <p:grpSpPr>
          <a:xfrm>
            <a:off x="1340396" y="2492158"/>
            <a:ext cx="9336360" cy="3102262"/>
            <a:chOff x="1340396" y="2492158"/>
            <a:chExt cx="9336360" cy="31022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B8EA6CF8-61A0-3FCF-9598-5DB236D8D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396" y="2492158"/>
              <a:ext cx="9336360" cy="2728991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8372F10-1D1E-171B-B10A-EC9C17CCB0D3}"/>
                </a:ext>
              </a:extLst>
            </p:cNvPr>
            <p:cNvSpPr txBox="1"/>
            <p:nvPr/>
          </p:nvSpPr>
          <p:spPr>
            <a:xfrm>
              <a:off x="1340396" y="5317421"/>
              <a:ext cx="8856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Quelle: https://git.uibk.ac.at/informatik/dbis/dbis-teaching/archimpl-course-material-2022/-/blob/main/slides/07_optimization1.pdf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5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8EF4-F3FC-D8E9-23AF-B187ED2A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Optimizer – Selection Pushdown – Join </a:t>
            </a:r>
            <a:r>
              <a:rPr lang="en-US" dirty="0" err="1"/>
              <a:t>Operatoren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B70E0A-5EE9-C034-B4D4-9FD259059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Alle referenzierten Spalten dürfen in nur einer der Relationen vorkommen (Ausnahme: Natural </a:t>
            </a:r>
            <a:r>
              <a:rPr lang="de-DE" dirty="0" err="1"/>
              <a:t>Join</a:t>
            </a:r>
            <a:r>
              <a:rPr lang="de-DE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Selection</a:t>
            </a:r>
            <a:r>
              <a:rPr lang="de-DE" dirty="0"/>
              <a:t>“ wird auf diese Relation gepusht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Natural </a:t>
            </a:r>
            <a:r>
              <a:rPr lang="de-DE" dirty="0" err="1"/>
              <a:t>Join</a:t>
            </a:r>
            <a:r>
              <a:rPr lang="de-DE" dirty="0"/>
              <a:t>: Alle referenzierten Spalten müssen in beiden Relationen vorkommen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Hier wird auf beide Relationen gepusht (mit Umbenennung von Referenzen auf Spalten)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5B4E5-6383-6230-5B9F-D0DBE38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376D-2177-D535-E88E-6A0081481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9A69CFE-89AE-3FCC-B65A-EF56B099B003}"/>
              </a:ext>
            </a:extLst>
          </p:cNvPr>
          <p:cNvGrpSpPr/>
          <p:nvPr/>
        </p:nvGrpSpPr>
        <p:grpSpPr>
          <a:xfrm>
            <a:off x="2009955" y="3476444"/>
            <a:ext cx="8177842" cy="2234243"/>
            <a:chOff x="2009955" y="3476444"/>
            <a:chExt cx="8177842" cy="223424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76C5502-DB79-2575-0715-4B4AC0922E53}"/>
                </a:ext>
              </a:extLst>
            </p:cNvPr>
            <p:cNvSpPr/>
            <p:nvPr/>
          </p:nvSpPr>
          <p:spPr>
            <a:xfrm>
              <a:off x="2009955" y="3476444"/>
              <a:ext cx="8177842" cy="22342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8A02CAB-1E8C-E815-08B1-685D35AAA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051346" y="3529696"/>
              <a:ext cx="8089308" cy="2131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68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8EF4-F3FC-D8E9-23AF-B187ED2A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Optimizer – Selection Pushdown – Projection Operator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B70E0A-5EE9-C034-B4D4-9FD259059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Referenzierte Spalten müssen umbenannt werden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Aliase und Fully-</a:t>
            </a:r>
            <a:r>
              <a:rPr lang="de-DE" dirty="0" err="1">
                <a:sym typeface="Wingdings" panose="05000000000000000000" pitchFamily="2" charset="2"/>
              </a:rPr>
              <a:t>Qualified</a:t>
            </a:r>
            <a:r>
              <a:rPr lang="de-DE" dirty="0">
                <a:sym typeface="Wingdings" panose="05000000000000000000" pitchFamily="2" charset="2"/>
              </a:rPr>
              <a:t>-Namen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Falls berechnete Spalten referenziert werden, kann nicht gepusht werden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z.B. bei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fullName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firstName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“ “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lastName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Falls alle Bedingungen erfüllt werden, wird auf „</a:t>
            </a:r>
            <a:r>
              <a:rPr lang="de-DE" dirty="0" err="1">
                <a:cs typeface="Courier New" panose="02070309020205020404" pitchFamily="49" charset="0"/>
                <a:sym typeface="Wingdings" panose="05000000000000000000" pitchFamily="2" charset="2"/>
              </a:rPr>
              <a:t>Projection</a:t>
            </a: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“ gepusht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5B4E5-6383-6230-5B9F-D0DBE38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376D-2177-D535-E88E-6A0081481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98FEB03-826C-1FA3-E299-F850A6D5D122}"/>
              </a:ext>
            </a:extLst>
          </p:cNvPr>
          <p:cNvGrpSpPr/>
          <p:nvPr/>
        </p:nvGrpSpPr>
        <p:grpSpPr>
          <a:xfrm>
            <a:off x="2520867" y="3257358"/>
            <a:ext cx="7150266" cy="2403889"/>
            <a:chOff x="2884152" y="3303350"/>
            <a:chExt cx="7571063" cy="254535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C81477C-B3F4-4176-465D-8F4B4FB0309F}"/>
                </a:ext>
              </a:extLst>
            </p:cNvPr>
            <p:cNvSpPr/>
            <p:nvPr/>
          </p:nvSpPr>
          <p:spPr>
            <a:xfrm>
              <a:off x="2884152" y="3303350"/>
              <a:ext cx="7571063" cy="2545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B71F420-80A4-F003-DB25-4D7FDA10E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648" y="3350678"/>
              <a:ext cx="7485087" cy="2454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15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8EF4-F3FC-D8E9-23AF-B187ED2A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5B4E5-6383-6230-5B9F-D0DBE38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376D-2177-D535-E88E-6A0081481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E9713D-7875-AC68-517B-ACEBCE794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t="8787" r="8066" b="7642"/>
          <a:stretch/>
        </p:blipFill>
        <p:spPr>
          <a:xfrm>
            <a:off x="994086" y="929404"/>
            <a:ext cx="10203828" cy="49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9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C438-16B0-CCCD-9CA6-B6D02E680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641A6-CF27-1743-9EFA-32DA5F2F2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b="1" dirty="0" err="1"/>
              <a:t>Operatoren</a:t>
            </a:r>
            <a:r>
              <a:rPr lang="en-US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Grouping</a:t>
            </a:r>
            <a:r>
              <a:rPr lang="en-US" dirty="0"/>
              <a:t>/Aggregation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 err="1"/>
              <a:t>Optimierungen</a:t>
            </a:r>
            <a:r>
              <a:rPr lang="en-US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Selection Pushdown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77709-BB7B-B026-50C5-26205968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67C67-2934-E275-9525-84E06053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78553-154D-F287-85B6-93F715631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Operatoren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0416B6-5A82-96F4-83E7-EBC2D22B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2FDD8-71E5-316D-969A-F8F2F33B0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9CD6CF-DA4E-CBF0-ADCE-B97C1D7E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67" y="1012673"/>
            <a:ext cx="8181264" cy="48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6F296-F01D-69FA-AAC7-CB9964EE3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Hashjoin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98B1DB-A342-BDB6-6704-3B2EEDA5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F37A6-3A51-AA21-228A-044AD314A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07F120-32FB-31E9-69C9-B0E29FE21B22}"/>
              </a:ext>
            </a:extLst>
          </p:cNvPr>
          <p:cNvSpPr txBox="1"/>
          <p:nvPr/>
        </p:nvSpPr>
        <p:spPr>
          <a:xfrm>
            <a:off x="2094103" y="1056663"/>
            <a:ext cx="800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pruefen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pruefen.VorlNr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hoeren.VorlNr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hoeren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86FD32C-0288-988B-6BC7-9551B58E4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3"/>
          <a:stretch/>
        </p:blipFill>
        <p:spPr>
          <a:xfrm>
            <a:off x="1842976" y="1484033"/>
            <a:ext cx="8331200" cy="1695822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EE9D4DB-D4E7-D547-1A4E-0E2A12C0C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1"/>
          <a:stretch/>
        </p:blipFill>
        <p:spPr>
          <a:xfrm>
            <a:off x="2179186" y="4034117"/>
            <a:ext cx="7658780" cy="1790700"/>
          </a:xfrm>
          <a:prstGeom prst="rect">
            <a:avLst/>
          </a:prstGeom>
        </p:spPr>
      </p:pic>
      <p:sp>
        <p:nvSpPr>
          <p:cNvPr id="14" name="Pfeil nach unten 13">
            <a:extLst>
              <a:ext uri="{FF2B5EF4-FFF2-40B4-BE49-F238E27FC236}">
                <a16:creationId xmlns:a16="http://schemas.microsoft.com/office/drawing/2014/main" id="{C4E8023D-EA61-FE2D-92B8-04DF28F849FB}"/>
              </a:ext>
            </a:extLst>
          </p:cNvPr>
          <p:cNvSpPr/>
          <p:nvPr/>
        </p:nvSpPr>
        <p:spPr>
          <a:xfrm>
            <a:off x="2999656" y="3277687"/>
            <a:ext cx="432048" cy="7256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709AA0-DDC0-8A37-D1D4-8457EAC8C93D}"/>
              </a:ext>
            </a:extLst>
          </p:cNvPr>
          <p:cNvSpPr txBox="1"/>
          <p:nvPr/>
        </p:nvSpPr>
        <p:spPr>
          <a:xfrm>
            <a:off x="3575720" y="321001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C47833-4837-3475-6332-1202BF09B929}"/>
              </a:ext>
            </a:extLst>
          </p:cNvPr>
          <p:cNvSpPr txBox="1"/>
          <p:nvPr/>
        </p:nvSpPr>
        <p:spPr>
          <a:xfrm>
            <a:off x="3575720" y="352672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EB8B2D"/>
                </a:solidFill>
              </a:rPr>
              <a:t>condition</a:t>
            </a:r>
            <a:r>
              <a:rPr lang="en-US" dirty="0"/>
              <a:t> is equality or conjunction of equalities</a:t>
            </a:r>
          </a:p>
        </p:txBody>
      </p:sp>
    </p:spTree>
    <p:extLst>
      <p:ext uri="{BB962C8B-B14F-4D97-AF65-F5344CB8AC3E}">
        <p14:creationId xmlns:p14="http://schemas.microsoft.com/office/powerpoint/2010/main" val="81723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F4788-DD9E-AC47-501B-F9E7FF0D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Mergejoin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9F5AF2-AD40-341A-9F94-BD91BB78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C9903-ED80-17B6-5E7E-BAA5F89B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98BA4C-BCD2-7D25-530C-0B40723805ED}"/>
              </a:ext>
            </a:extLst>
          </p:cNvPr>
          <p:cNvSpPr txBox="1"/>
          <p:nvPr/>
        </p:nvSpPr>
        <p:spPr>
          <a:xfrm>
            <a:off x="838199" y="1878236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NestedLoopsJoin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hoeren.MatrNr</a:t>
            </a:r>
            <a:r>
              <a:rPr lang="en-US" dirty="0"/>
              <a:t> = 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84EE8FE-5416-84B7-D11A-6686DC4D9B65}"/>
              </a:ext>
            </a:extLst>
          </p:cNvPr>
          <p:cNvSpPr txBox="1"/>
          <p:nvPr/>
        </p:nvSpPr>
        <p:spPr>
          <a:xfrm>
            <a:off x="188153" y="2997648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hoeren.MatrNr</a:t>
            </a:r>
            <a:r>
              <a:rPr lang="en-US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028926-8CFE-B037-00D2-90AAE9D86406}"/>
              </a:ext>
            </a:extLst>
          </p:cNvPr>
          <p:cNvSpPr txBox="1"/>
          <p:nvPr/>
        </p:nvSpPr>
        <p:spPr>
          <a:xfrm>
            <a:off x="2602395" y="2996465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2E4357-8C60-E9EC-8C8C-B9BCCEBB607F}"/>
              </a:ext>
            </a:extLst>
          </p:cNvPr>
          <p:cNvSpPr txBox="1"/>
          <p:nvPr/>
        </p:nvSpPr>
        <p:spPr>
          <a:xfrm>
            <a:off x="512189" y="4167445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hoeren</a:t>
            </a:r>
            <a:r>
              <a:rPr lang="en-US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A61AE5-00C7-98C0-32DE-E4C7A716FCFF}"/>
              </a:ext>
            </a:extLst>
          </p:cNvPr>
          <p:cNvSpPr txBox="1"/>
          <p:nvPr/>
        </p:nvSpPr>
        <p:spPr>
          <a:xfrm>
            <a:off x="2926431" y="4177532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pruefen</a:t>
            </a:r>
            <a:r>
              <a:rPr lang="en-US" dirty="0"/>
              <a:t>)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B9B39A4-1F73-2882-DBE0-B6FB106838EF}"/>
              </a:ext>
            </a:extLst>
          </p:cNvPr>
          <p:cNvCxnSpPr>
            <a:endCxn id="7" idx="0"/>
          </p:cNvCxnSpPr>
          <p:nvPr/>
        </p:nvCxnSpPr>
        <p:spPr>
          <a:xfrm flipH="1">
            <a:off x="1088253" y="2524567"/>
            <a:ext cx="576064" cy="47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D917933-C317-0C46-54A0-53D2C23DE58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59696" y="2518932"/>
            <a:ext cx="142799" cy="477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7A2EE36-ABAD-9CC1-ADF9-A29B6693EF7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88253" y="3643979"/>
            <a:ext cx="0" cy="52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835A7BF-DB2A-8596-9C88-A0D907A85D5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502495" y="3642796"/>
            <a:ext cx="0" cy="53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EFCA899-0717-D4A1-A226-AC4755AC58FD}"/>
              </a:ext>
            </a:extLst>
          </p:cNvPr>
          <p:cNvSpPr txBox="1"/>
          <p:nvPr/>
        </p:nvSpPr>
        <p:spPr>
          <a:xfrm>
            <a:off x="7897415" y="1888323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MergeJoin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hoeren.MatrNr</a:t>
            </a:r>
            <a:r>
              <a:rPr lang="en-US" dirty="0"/>
              <a:t> = 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5DBE24C-25EE-2EEA-0C9C-901EC694FE6B}"/>
              </a:ext>
            </a:extLst>
          </p:cNvPr>
          <p:cNvSpPr txBox="1"/>
          <p:nvPr/>
        </p:nvSpPr>
        <p:spPr>
          <a:xfrm>
            <a:off x="7823433" y="302311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hoeren.MatrNr</a:t>
            </a:r>
            <a:r>
              <a:rPr lang="en-US" dirty="0"/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8496715-9395-F62F-B9CA-F909C0C1B20F}"/>
              </a:ext>
            </a:extLst>
          </p:cNvPr>
          <p:cNvSpPr txBox="1"/>
          <p:nvPr/>
        </p:nvSpPr>
        <p:spPr>
          <a:xfrm>
            <a:off x="10237675" y="3027909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9BA7374-3E06-CE40-8AAB-66F0ED829556}"/>
              </a:ext>
            </a:extLst>
          </p:cNvPr>
          <p:cNvSpPr txBox="1"/>
          <p:nvPr/>
        </p:nvSpPr>
        <p:spPr>
          <a:xfrm>
            <a:off x="8147469" y="4199264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hoeren</a:t>
            </a:r>
            <a:r>
              <a:rPr lang="en-US" dirty="0"/>
              <a:t>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4E6A659-38D5-1E44-D61B-2F1FAF8CC118}"/>
              </a:ext>
            </a:extLst>
          </p:cNvPr>
          <p:cNvSpPr txBox="1"/>
          <p:nvPr/>
        </p:nvSpPr>
        <p:spPr>
          <a:xfrm>
            <a:off x="10561711" y="4177532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pruefen</a:t>
            </a:r>
            <a:r>
              <a:rPr lang="en-US" dirty="0"/>
              <a:t>)</a:t>
            </a: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DFBBED26-ACDC-F899-34DF-200F87074B7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723533" y="2542344"/>
            <a:ext cx="180779" cy="480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CADACFFB-AC1E-ADB3-A340-3979F0F1DE6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561711" y="2544741"/>
            <a:ext cx="576064" cy="48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8559B44-7B33-331A-AB2E-657C1E4F5B4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723533" y="3669447"/>
            <a:ext cx="0" cy="52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EF5C7A4-CD0B-F015-DEB9-CC4AF8D7C248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1137775" y="3674240"/>
            <a:ext cx="0" cy="50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93BDBDE4-6E6F-3EB7-4F20-52386F432EC4}"/>
              </a:ext>
            </a:extLst>
          </p:cNvPr>
          <p:cNvSpPr/>
          <p:nvPr/>
        </p:nvSpPr>
        <p:spPr>
          <a:xfrm rot="16200000">
            <a:off x="5792552" y="2988247"/>
            <a:ext cx="432048" cy="7256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A226B2A-74AB-19B9-E4BC-C36598757B46}"/>
              </a:ext>
            </a:extLst>
          </p:cNvPr>
          <p:cNvSpPr txBox="1"/>
          <p:nvPr/>
        </p:nvSpPr>
        <p:spPr>
          <a:xfrm>
            <a:off x="5409191" y="3596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 If: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D414141-AAE7-6911-5C75-8057ADAE958E}"/>
              </a:ext>
            </a:extLst>
          </p:cNvPr>
          <p:cNvSpPr txBox="1"/>
          <p:nvPr/>
        </p:nvSpPr>
        <p:spPr>
          <a:xfrm>
            <a:off x="4391347" y="3965792"/>
            <a:ext cx="3403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is equality or </a:t>
            </a:r>
            <a:br>
              <a:rPr lang="en-US" dirty="0"/>
            </a:br>
            <a:r>
              <a:rPr lang="en-US" dirty="0"/>
              <a:t>conjunction of equalities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columns are sorted</a:t>
            </a:r>
          </a:p>
        </p:txBody>
      </p:sp>
    </p:spTree>
    <p:extLst>
      <p:ext uri="{BB962C8B-B14F-4D97-AF65-F5344CB8AC3E}">
        <p14:creationId xmlns:p14="http://schemas.microsoft.com/office/powerpoint/2010/main" val="94817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C438-16B0-CCCD-9CA6-B6D02E680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C641A6-CF27-1743-9EFA-32DA5F2F2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77709-BB7B-B026-50C5-26205968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67C67-2934-E275-9525-84E06053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63B00A-22C4-328D-AC91-1E3F30C3D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1" t="8787" r="8657" b="6498"/>
          <a:stretch/>
        </p:blipFill>
        <p:spPr>
          <a:xfrm>
            <a:off x="1397582" y="1079791"/>
            <a:ext cx="9396834" cy="46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9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78553-154D-F287-85B6-93F715631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Operatoren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0416B6-5A82-96F4-83E7-EBC2D22B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2FDD8-71E5-316D-969A-F8F2F33B0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9CD6CF-DA4E-CBF0-ADCE-B97C1D7E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67" y="1012673"/>
            <a:ext cx="8181264" cy="4832653"/>
          </a:xfrm>
          <a:prstGeom prst="rect">
            <a:avLst/>
          </a:prstGeom>
        </p:spPr>
      </p:pic>
      <p:sp>
        <p:nvSpPr>
          <p:cNvPr id="13" name="Multiplizieren 12">
            <a:extLst>
              <a:ext uri="{FF2B5EF4-FFF2-40B4-BE49-F238E27FC236}">
                <a16:creationId xmlns:a16="http://schemas.microsoft.com/office/drawing/2014/main" id="{8D9BB33D-FF64-EA5D-E6F3-DD9D8E19629C}"/>
              </a:ext>
            </a:extLst>
          </p:cNvPr>
          <p:cNvSpPr/>
          <p:nvPr/>
        </p:nvSpPr>
        <p:spPr>
          <a:xfrm>
            <a:off x="5643988" y="5177606"/>
            <a:ext cx="1296144" cy="1008112"/>
          </a:xfrm>
          <a:prstGeom prst="mathMultiply">
            <a:avLst>
              <a:gd name="adj1" fmla="val 431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8EF4-F3FC-D8E9-23AF-B187ED2A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Optimizer – Generell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B70E0A-5EE9-C034-B4D4-9FD259059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Ausdrücke rekursiv vereinfachen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Konjunktionen in eigene „</a:t>
            </a:r>
            <a:r>
              <a:rPr lang="de-DE" dirty="0" err="1"/>
              <a:t>Selections</a:t>
            </a:r>
            <a:r>
              <a:rPr lang="de-DE" dirty="0"/>
              <a:t>“ auftrennen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Pushdown</a:t>
            </a:r>
            <a:r>
              <a:rPr lang="de-DE" dirty="0"/>
              <a:t>“ durchführen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dirty="0"/>
              <a:t>Hintereinander liegende „</a:t>
            </a:r>
            <a:r>
              <a:rPr lang="de-DE" dirty="0" err="1"/>
              <a:t>Selections</a:t>
            </a:r>
            <a:r>
              <a:rPr lang="de-DE" dirty="0"/>
              <a:t>“ durch Konjunktionen zusammenführen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5B4E5-6383-6230-5B9F-D0DBE38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376D-2177-D535-E88E-6A0081481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8EF4-F3FC-D8E9-23AF-B187ED2A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Optimizer – Vereinfachen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B70E0A-5EE9-C034-B4D4-9FD259059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0"/>
            <a:ext cx="10515599" cy="36512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Jede „Expression“ und jeder „Operator“ implementieren „</a:t>
            </a:r>
            <a:r>
              <a:rPr lang="de-DE" dirty="0" err="1"/>
              <a:t>simplify</a:t>
            </a:r>
            <a:r>
              <a:rPr lang="de-DE" dirty="0"/>
              <a:t>“-Methode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5B4E5-6383-6230-5B9F-D0DBE38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376D-2177-D535-E88E-6A0081481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B83A705-0321-4018-A3B5-CF5328ADF421}"/>
              </a:ext>
            </a:extLst>
          </p:cNvPr>
          <p:cNvGrpSpPr/>
          <p:nvPr/>
        </p:nvGrpSpPr>
        <p:grpSpPr>
          <a:xfrm>
            <a:off x="767408" y="1868657"/>
            <a:ext cx="10586392" cy="3157879"/>
            <a:chOff x="767408" y="1868657"/>
            <a:chExt cx="10586392" cy="3157879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57AF686-6C5F-5C68-44C1-0B477C117225}"/>
                </a:ext>
              </a:extLst>
            </p:cNvPr>
            <p:cNvSpPr txBox="1"/>
            <p:nvPr/>
          </p:nvSpPr>
          <p:spPr>
            <a:xfrm>
              <a:off x="838202" y="2348880"/>
              <a:ext cx="10515598" cy="2677656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b="0" dirty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4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simplify</a:t>
              </a:r>
              <a:r>
                <a:rPr lang="en-US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i="1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n-US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"""</a:t>
              </a:r>
              <a:endPara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        Tries to simplify all child-nodes and then itself.</a:t>
              </a:r>
              <a:endPara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        The resulting node is returned. If the current node is not replaced, itself is returned.</a:t>
              </a:r>
              <a:endParaRPr lang="en-US" sz="1400" dirty="0">
                <a:solidFill>
                  <a:srgbClr val="ABB2BF"/>
                </a:solidFill>
                <a:latin typeface="Consolas" panose="020B0609020204030204" pitchFamily="49" charset="0"/>
              </a:endParaRPr>
            </a:p>
            <a:p>
              <a:r>
                <a:rPr lang="en-US" sz="1400" b="0" dirty="0">
                  <a:solidFill>
                    <a:srgbClr val="98C379"/>
                  </a:solidFill>
                  <a:effectLst/>
                  <a:latin typeface="Consolas" panose="020B0609020204030204" pitchFamily="49" charset="0"/>
                </a:rPr>
                <a:t>        """</a:t>
              </a:r>
              <a:endPara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left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sz="1400" b="0" dirty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left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simplify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right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sz="1400" b="0" dirty="0">
                  <a:solidFill>
                    <a:srgbClr val="56B6C2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right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simplify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b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</a:b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de-DE" sz="1400" b="0" i="1" dirty="0" err="1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isinstance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left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de-DE" sz="1400" b="0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LiteralExpression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de-DE" sz="1400" b="0" i="1" dirty="0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isinstance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right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de-DE" sz="1400" b="0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LiteralExpression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de-DE" sz="1400" b="0" i="1" dirty="0" err="1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sz="1400" b="0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LiteralExpression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de-DE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compute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left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get_result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(), 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E06C75"/>
                  </a:solidFill>
                  <a:effectLst/>
                  <a:latin typeface="Consolas" panose="020B0609020204030204" pitchFamily="49" charset="0"/>
                </a:rPr>
                <a:t>right</a:t>
              </a:r>
              <a:r>
                <a:rPr lang="de-DE" sz="1400" b="0" dirty="0" err="1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de-DE" sz="1400" b="0" dirty="0" err="1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get_result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()))</a:t>
              </a:r>
            </a:p>
            <a:p>
              <a:b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</a:b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de-DE" sz="1400" b="0" i="1" dirty="0" err="1">
                  <a:solidFill>
                    <a:srgbClr val="C678DD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de-DE" sz="14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e-DE" sz="1400" b="0" i="1" dirty="0" err="1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self</a:t>
              </a:r>
              <a:endParaRPr lang="de-DE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19D4592-77E1-0AAA-7655-0E34D70C7908}"/>
                </a:ext>
              </a:extLst>
            </p:cNvPr>
            <p:cNvSpPr txBox="1"/>
            <p:nvPr/>
          </p:nvSpPr>
          <p:spPr>
            <a:xfrm>
              <a:off x="767408" y="1868657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Beispiel: </a:t>
              </a:r>
              <a:r>
                <a:rPr lang="de-DE" b="1" dirty="0" err="1"/>
                <a:t>ArithmeticOperationExpression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5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EBD610B7-A5D6-49D7-963C-2A9EFDA1EB1D}" vid="{40A6DC6D-8426-4E04-B6AF-CDC6FF2889A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774</Words>
  <Application>Microsoft Macintosh PowerPoint</Application>
  <PresentationFormat>Breitbild</PresentationFormat>
  <Paragraphs>103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Office-Design</vt:lpstr>
      <vt:lpstr>Architektur und Implementierung von Datenbanksystemen</vt:lpstr>
      <vt:lpstr>Anforderungen</vt:lpstr>
      <vt:lpstr>Operatoren</vt:lpstr>
      <vt:lpstr>Hashjoin</vt:lpstr>
      <vt:lpstr>Mergejoin</vt:lpstr>
      <vt:lpstr>Performance</vt:lpstr>
      <vt:lpstr>Operatoren</vt:lpstr>
      <vt:lpstr>Optimizer – Generell</vt:lpstr>
      <vt:lpstr>Optimizer – Vereinfachen</vt:lpstr>
      <vt:lpstr>Optimizer – Selection Pushdown</vt:lpstr>
      <vt:lpstr>Optimizer – Selection Pushdown – Set Operatoren</vt:lpstr>
      <vt:lpstr>Optimizer – Selection Pushdown – Join Operatoren</vt:lpstr>
      <vt:lpstr>Optimizer – Selection Pushdown – Projection Operator</vt:lpstr>
      <vt:lpstr>Performance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Marcel Alexander Huber</dc:creator>
  <cp:lastModifiedBy>Marcel Alexander Huber</cp:lastModifiedBy>
  <cp:revision>54</cp:revision>
  <dcterms:created xsi:type="dcterms:W3CDTF">2022-06-02T09:20:56Z</dcterms:created>
  <dcterms:modified xsi:type="dcterms:W3CDTF">2022-06-04T12:21:55Z</dcterms:modified>
</cp:coreProperties>
</file>