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  <p:sldId id="258" r:id="rId7"/>
    <p:sldId id="269" r:id="rId8"/>
    <p:sldId id="260" r:id="rId9"/>
    <p:sldId id="272" r:id="rId10"/>
    <p:sldId id="273" r:id="rId11"/>
    <p:sldId id="261" r:id="rId12"/>
    <p:sldId id="262" r:id="rId13"/>
    <p:sldId id="264" r:id="rId14"/>
    <p:sldId id="266" r:id="rId15"/>
    <p:sldId id="267" r:id="rId16"/>
    <p:sldId id="268" r:id="rId1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pic>
        <p:nvPicPr>
          <p:cNvPr id="7" name="Bild 1"/>
          <p:cNvPicPr/>
          <p:nvPr/>
        </p:nvPicPr>
        <p:blipFill>
          <a:blip r:embed="rId15"/>
          <a:srcRect b="73844"/>
          <a:stretch/>
        </p:blipFill>
        <p:spPr>
          <a:xfrm>
            <a:off x="0" y="-19440"/>
            <a:ext cx="12191040" cy="17913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263520" y="5858640"/>
            <a:ext cx="11520360" cy="88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5"/>
          <p:cNvPicPr/>
          <p:nvPr/>
        </p:nvPicPr>
        <p:blipFill>
          <a:blip r:embed="rId16"/>
          <a:srcRect t="-410" b="-410"/>
          <a:stretch/>
        </p:blipFill>
        <p:spPr>
          <a:xfrm>
            <a:off x="4424400" y="1377000"/>
            <a:ext cx="3342600" cy="37220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675360" y="411876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ild 6"/>
          <p:cNvPicPr/>
          <p:nvPr/>
        </p:nvPicPr>
        <p:blipFill>
          <a:blip r:embed="rId14"/>
          <a:stretch/>
        </p:blipFill>
        <p:spPr>
          <a:xfrm>
            <a:off x="3600" y="0"/>
            <a:ext cx="12183840" cy="68630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838080" y="170208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Mastertitelformat bearbeiten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postgres-recursive-query-cte-or-recursive-function-3ea1ea22c57c" TargetMode="External"/><Relationship Id="rId2" Type="http://schemas.openxmlformats.org/officeDocument/2006/relationships/hyperlink" Target="https://www.postgresql.org/docs/current/queries-with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lab.com/postgres/postgres/blob/master/src/include/nodes/plannodes.h" TargetMode="External"/><Relationship Id="rId4" Type="http://schemas.openxmlformats.org/officeDocument/2006/relationships/hyperlink" Target="https://github.com/postgres/postgres/tree/master/src/backend/executo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83520" y="522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Architektur und Implementierung von Datenbanksystemen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983520" y="5643000"/>
            <a:ext cx="78854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808080"/>
                </a:solidFill>
                <a:latin typeface="Calibri Light"/>
                <a:ea typeface="Noto Sans CJK SC"/>
              </a:rPr>
              <a:t>Task 6 – </a:t>
            </a:r>
            <a:r>
              <a:rPr lang="de-DE" sz="2000" b="0" strike="noStrike" spc="-1" dirty="0" err="1">
                <a:solidFill>
                  <a:srgbClr val="808080"/>
                </a:solidFill>
                <a:latin typeface="Calibri Light"/>
                <a:ea typeface="Noto Sans CJK SC"/>
              </a:rPr>
              <a:t>recursive</a:t>
            </a:r>
            <a:r>
              <a:rPr lang="de-DE" sz="2000" b="0" strike="noStrike" spc="-1" dirty="0">
                <a:solidFill>
                  <a:srgbClr val="808080"/>
                </a:solidFill>
                <a:latin typeface="Calibri Light"/>
                <a:ea typeface="Noto Sans CJK SC"/>
              </a:rPr>
              <a:t> </a:t>
            </a:r>
            <a:r>
              <a:rPr lang="de-DE" sz="2000" b="0" strike="noStrike" spc="-1" dirty="0" err="1">
                <a:solidFill>
                  <a:srgbClr val="808080"/>
                </a:solidFill>
                <a:latin typeface="Calibri Light"/>
                <a:ea typeface="Noto Sans CJK SC"/>
              </a:rPr>
              <a:t>query</a:t>
            </a:r>
            <a:r>
              <a:rPr lang="de-DE" sz="2000" b="0" strike="noStrike" spc="-1" dirty="0">
                <a:solidFill>
                  <a:srgbClr val="808080"/>
                </a:solidFill>
                <a:latin typeface="Calibri Light"/>
                <a:ea typeface="Noto Sans CJK SC"/>
              </a:rPr>
              <a:t> </a:t>
            </a:r>
            <a:r>
              <a:rPr lang="de-DE" sz="2000" b="0" strike="noStrike" spc="-1" dirty="0" err="1">
                <a:solidFill>
                  <a:srgbClr val="808080"/>
                </a:solidFill>
                <a:latin typeface="Calibri Light"/>
                <a:ea typeface="Noto Sans CJK SC"/>
              </a:rPr>
              <a:t>execution</a:t>
            </a:r>
            <a:r>
              <a:rPr lang="de-DE" sz="2000" b="0" strike="noStrike" spc="-1" dirty="0">
                <a:solidFill>
                  <a:srgbClr val="808080"/>
                </a:solidFill>
                <a:latin typeface="Calibri Light"/>
                <a:ea typeface="Noto Sans CJK SC"/>
              </a:rPr>
              <a:t> in </a:t>
            </a:r>
            <a:r>
              <a:rPr lang="de-DE" sz="2000" b="0" strike="noStrike" spc="-1" dirty="0">
                <a:solidFill>
                  <a:srgbClr val="808080"/>
                </a:solidFill>
                <a:latin typeface="Calibri Light"/>
                <a:ea typeface="DejaVu Sans"/>
              </a:rPr>
              <a:t>PostgreSQL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83520" y="6093360"/>
            <a:ext cx="928800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A6A6A6"/>
                </a:solidFill>
                <a:latin typeface="Calibri Light"/>
                <a:ea typeface="DejaVu Sans"/>
              </a:rPr>
              <a:t>Team 3 - Gründlinger Diana, Huber Marcel, Klotz Thomas, Targa Aaron, Thalmann Matthias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CTE Scan  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– </a:t>
            </a:r>
            <a:r>
              <a:rPr lang="de-DE" sz="2400" spc="-1" dirty="0">
                <a:solidFill>
                  <a:srgbClr val="343433"/>
                </a:solidFill>
                <a:latin typeface="Calibri Light"/>
                <a:ea typeface="DejaVu Sans"/>
              </a:rPr>
              <a:t>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cans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results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CTE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as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temporary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endParaRPr lang="en-US" sz="2400" spc="-1" dirty="0">
              <a:solidFill>
                <a:srgbClr val="343433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WorkTable</a:t>
            </a:r>
            <a:r>
              <a:rPr lang="de-DE" sz="2400" b="1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Scan 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- Scans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used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in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evaluating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CTE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1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2400" b="1" spc="-1" dirty="0">
                <a:solidFill>
                  <a:srgbClr val="343433"/>
                </a:solidFill>
                <a:latin typeface="Calibri Light"/>
              </a:rPr>
              <a:t> Union</a:t>
            </a:r>
            <a:r>
              <a:rPr lang="en-US" sz="2400" b="1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en-US" sz="2400" spc="-1" dirty="0">
                <a:solidFill>
                  <a:srgbClr val="343433"/>
                </a:solidFill>
                <a:latin typeface="Calibri Light"/>
              </a:rPr>
              <a:t>- Returns the union of the recursive and non recursive subplan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7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79CE4B-1A2A-E79E-79A8-09347A6F9035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1341156"/>
            <a:ext cx="10514520" cy="3805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600" spc="-1" dirty="0">
              <a:solidFill>
                <a:srgbClr val="343433"/>
              </a:solidFill>
              <a:latin typeface="Calibri Light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evaluate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non-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term</a:t>
            </a:r>
            <a:br>
              <a:rPr lang="de-DE" sz="16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UNION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discard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rows</a:t>
            </a:r>
            <a:br>
              <a:rPr lang="de-DE" sz="16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include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remaining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rows in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query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, and also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place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them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in a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temporary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br>
              <a:rPr lang="de-DE" sz="16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while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not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empty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repeat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:</a:t>
            </a:r>
            <a:endParaRPr lang="en-US" sz="1600" spc="-1" dirty="0">
              <a:solidFill>
                <a:srgbClr val="343433"/>
              </a:solidFill>
              <a:latin typeface="Calibri Light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Evaluate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term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substituting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current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self-reference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. </a:t>
            </a:r>
            <a:br>
              <a:rPr lang="de-DE" sz="16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For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UNION (but not UNION ALL),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discard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rows and rows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that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duplicate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any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previous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row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. </a:t>
            </a:r>
            <a:br>
              <a:rPr lang="de-DE" sz="1600" spc="-1" dirty="0">
                <a:solidFill>
                  <a:srgbClr val="343433"/>
                </a:solidFill>
                <a:latin typeface="Calibri Light"/>
              </a:rPr>
            </a:b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Include all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remaining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rows in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result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recursive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query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, and also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place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them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in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temporary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.</a:t>
            </a:r>
            <a:endParaRPr lang="en-US" sz="1600" spc="-1" dirty="0">
              <a:solidFill>
                <a:srgbClr val="343433"/>
              </a:solidFill>
              <a:latin typeface="Calibri Light"/>
            </a:endParaRPr>
          </a:p>
          <a:p>
            <a:pPr marL="971550" lvl="1" indent="-514350">
              <a:buAutoNum type="alphaLcParenR"/>
            </a:pP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Replace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working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with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contents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of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,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then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empty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intermediate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table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.</a:t>
            </a:r>
          </a:p>
          <a:p>
            <a:pPr marL="971550" lvl="1" indent="-514350">
              <a:buAutoNum type="alphaLcParenR"/>
            </a:pPr>
            <a:endParaRPr lang="en-US" sz="1600" spc="-1" dirty="0">
              <a:solidFill>
                <a:srgbClr val="343433"/>
              </a:solidFill>
              <a:latin typeface="Calibri Light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343433"/>
              </a:solid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343433"/>
                </a:solidFill>
                <a:latin typeface="Calibri Light"/>
              </a:rPr>
              <a:t>Execution terminates when no further tuples are added in a recursive step.</a:t>
            </a:r>
          </a:p>
          <a:p>
            <a:pPr>
              <a:lnSpc>
                <a:spcPct val="100000"/>
              </a:lnSpc>
            </a:pP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Note: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It’s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called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RECURSIVE but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the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process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is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600" spc="-1" dirty="0" err="1">
                <a:solidFill>
                  <a:srgbClr val="343433"/>
                </a:solidFill>
                <a:latin typeface="Calibri Light"/>
              </a:rPr>
              <a:t>really</a:t>
            </a:r>
            <a:r>
              <a:rPr lang="de-DE" sz="1600" spc="-1" dirty="0">
                <a:solidFill>
                  <a:srgbClr val="343433"/>
                </a:solidFill>
                <a:latin typeface="Calibri Light"/>
              </a:rPr>
              <a:t> iterative.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r>
              <a:rPr lang="de-DE" sz="1000" spc="-1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Operators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used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Noto Sans CJK SC"/>
              </a:rPr>
              <a:t>and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Noto Sans CJK SC"/>
              </a:rPr>
              <a:t>e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control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flow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74C619-AE17-0278-A8FB-25CC92F002FC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(5)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9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357E34-221B-35EF-29C3-F18538C7ED28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(5)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8857F4-DF44-4DF4-0A51-DC7AAA35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6" y="137521"/>
            <a:ext cx="3946951" cy="55958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EBD593-EABD-7F6D-04A0-4BBB57E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81" y="83531"/>
            <a:ext cx="4021804" cy="56498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6AAD91-AA18-FD01-9392-B86EBA41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155" y="921762"/>
            <a:ext cx="4021804" cy="41047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References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10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38080" y="2276999"/>
            <a:ext cx="10514520" cy="1418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20000"/>
          </a:bodyPr>
          <a:lstStyle/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2"/>
              </a:rPr>
              <a:t>https://www.postgresql.org/docs/current/queries-with.html</a:t>
            </a: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</a:rPr>
              <a:t> </a:t>
            </a: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Lecture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slides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from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1900" spc="-1" dirty="0" err="1">
                <a:solidFill>
                  <a:srgbClr val="343433"/>
                </a:solidFill>
                <a:latin typeface="Calibri Light"/>
              </a:rPr>
              <a:t>course</a:t>
            </a:r>
            <a:r>
              <a:rPr lang="de-DE" sz="1900" spc="-1" dirty="0">
                <a:solidFill>
                  <a:srgbClr val="343433"/>
                </a:solidFill>
                <a:latin typeface="Calibri Light"/>
              </a:rPr>
              <a:t> “Database Systems” </a:t>
            </a: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https://medium.com/swlh/postgres-recursive-query-cte-or-recursive-function-3ea1ea22c57c</a:t>
            </a:r>
            <a:endParaRPr lang="de-DE" sz="1900" b="0" u="sng" strike="noStrike" spc="-1" dirty="0">
              <a:solidFill>
                <a:srgbClr val="0563C1"/>
              </a:solidFill>
              <a:uFillTx/>
              <a:latin typeface="Calibri Light"/>
              <a:ea typeface="DejaVu Sans"/>
            </a:endParaRP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</a:rPr>
              <a:t>https://pganalyze.com/docs/explain#postgres-plan-nodes</a:t>
            </a: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u="sng" spc="-1" dirty="0">
                <a:solidFill>
                  <a:srgbClr val="0563C1"/>
                </a:solidFill>
                <a:latin typeface="Calibri Light"/>
                <a:hlinkClick r:id="rId4"/>
              </a:rPr>
              <a:t>https://github.com/postgres/postgres/tree/master/src/backend/executor</a:t>
            </a:r>
            <a:endParaRPr lang="en-US" sz="1900" b="0" strike="noStrike" spc="-1" dirty="0">
              <a:latin typeface="Arial"/>
            </a:endParaRPr>
          </a:p>
          <a:p>
            <a:pPr marL="458280" indent="-457200">
              <a:buClr>
                <a:srgbClr val="343433"/>
              </a:buClr>
              <a:buFont typeface="+mj-lt"/>
              <a:buAutoNum type="arabicParenBoth"/>
            </a:pPr>
            <a:r>
              <a:rPr lang="de-DE" sz="1900" b="0" u="sng" strike="noStrike" spc="-1" dirty="0">
                <a:solidFill>
                  <a:srgbClr val="0563C1"/>
                </a:solidFill>
                <a:uFillTx/>
                <a:latin typeface="Calibri Light"/>
                <a:ea typeface="DejaVu Sans"/>
                <a:hlinkClick r:id="rId5"/>
              </a:rPr>
              <a:t>https://gitlab.com/postgres/postgres/blob/master/src/include/nodes/plannodes.h</a:t>
            </a:r>
            <a:endParaRPr lang="de-DE" sz="1900" b="0" u="sng" strike="noStrike" spc="-1" dirty="0">
              <a:solidFill>
                <a:srgbClr val="0563C1"/>
              </a:solidFill>
              <a:uFillTx/>
              <a:latin typeface="Calibri Light"/>
              <a:ea typeface="DejaVu Sans"/>
            </a:endParaRPr>
          </a:p>
          <a:p>
            <a:pPr marL="458280" indent="-457200">
              <a:lnSpc>
                <a:spcPct val="100000"/>
              </a:lnSpc>
              <a:buClr>
                <a:srgbClr val="343433"/>
              </a:buClr>
              <a:buFont typeface="+mj-lt"/>
              <a:buAutoNum type="arabicParenBoth"/>
            </a:pP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ild 1"/>
          <p:cNvPicPr/>
          <p:nvPr/>
        </p:nvPicPr>
        <p:blipFill>
          <a:blip r:embed="rId2"/>
          <a:stretch/>
        </p:blipFill>
        <p:spPr>
          <a:xfrm>
            <a:off x="0" y="0"/>
            <a:ext cx="12191040" cy="686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40464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Content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747800"/>
            <a:ext cx="921708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Syntax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Execution plan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343433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Operators </a:t>
            </a:r>
            <a:r>
              <a:rPr lang="de-DE" sz="2400" spc="-1" dirty="0" err="1">
                <a:solidFill>
                  <a:srgbClr val="343433"/>
                </a:solidFill>
                <a:latin typeface="Calibri Light"/>
              </a:rPr>
              <a:t>used</a:t>
            </a:r>
            <a:r>
              <a:rPr lang="de-AT" sz="2400" spc="-1" dirty="0">
                <a:solidFill>
                  <a:srgbClr val="343433"/>
                </a:solidFill>
                <a:latin typeface="Calibri Light"/>
              </a:rPr>
              <a:t> and </a:t>
            </a:r>
            <a:r>
              <a:rPr lang="de-AT" sz="2400" spc="-1" dirty="0" err="1">
                <a:solidFill>
                  <a:srgbClr val="343433"/>
                </a:solidFill>
                <a:latin typeface="Calibri Light"/>
              </a:rPr>
              <a:t>execution</a:t>
            </a:r>
            <a:r>
              <a:rPr lang="de-AT" sz="2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400" spc="-1" dirty="0" err="1">
                <a:solidFill>
                  <a:srgbClr val="343433"/>
                </a:solidFill>
                <a:latin typeface="Calibri Light"/>
              </a:rPr>
              <a:t>control</a:t>
            </a:r>
            <a:r>
              <a:rPr lang="de-DE" sz="2400" spc="-1" dirty="0">
                <a:solidFill>
                  <a:srgbClr val="343433"/>
                </a:solidFill>
                <a:latin typeface="Calibri Light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flow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F6A9C48A-40C8-4772-A444-4841B38A322C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98E7CB6F-1ACB-4000-ABB4-47100B232F47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Syntax of a recursive query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D5240F-F37D-7BD7-B51C-CB4D6FE6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17" y="1670657"/>
            <a:ext cx="9512534" cy="336131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0362D8-5A13-B76C-B020-6BE9E5814F43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WITH →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common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expression (CTE),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basically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defining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temporary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that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just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exists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for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one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Optional RECURSIVE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modifier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→ WITH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refer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to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its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own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output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General Form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of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WITH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A non-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UNION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or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 ALL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spc="-1" dirty="0">
                <a:solidFill>
                  <a:srgbClr val="343433"/>
                </a:solidFill>
                <a:latin typeface="Calibri Light"/>
                <a:ea typeface="DejaVu Sans"/>
              </a:rPr>
              <a:t>A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endParaRPr lang="de-DE" sz="2400" b="0" strike="noStrike" spc="-1" dirty="0">
              <a:solidFill>
                <a:srgbClr val="343433"/>
              </a:solidFill>
              <a:latin typeface="Calibri Light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Only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term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can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reference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the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query’s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own </a:t>
            </a: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output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4F1E783E-E526-44F1-86F8-A83BA747FE0E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Syntax of a recursive query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5DD5CA-9166-9D03-2BE9-776B34E1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161" y="3313675"/>
            <a:ext cx="3877439" cy="13701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5C67B6-E502-4250-C496-872EF2412184}"/>
              </a:ext>
            </a:extLst>
          </p:cNvPr>
          <p:cNvSpPr txBox="1"/>
          <p:nvPr/>
        </p:nvSpPr>
        <p:spPr>
          <a:xfrm>
            <a:off x="10953947" y="5364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(1,2)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7462" y="3202175"/>
            <a:ext cx="11101136" cy="239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5000" lnSpcReduction="20000"/>
          </a:bodyPr>
          <a:lstStyle/>
          <a:p>
            <a:pPr>
              <a:lnSpc>
                <a:spcPct val="100000"/>
              </a:lnSpc>
            </a:pP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Explain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output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CTE Scan 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=113.31..115.33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time=0.686..1257.405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CTE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-&gt;  </a:t>
            </a:r>
            <a:r>
              <a:rPr lang="de-DE" sz="1900" b="0" strike="noStrike" spc="-1" dirty="0" err="1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Recursive</a:t>
            </a:r>
            <a:r>
              <a:rPr lang="de-DE" sz="1900" b="0" strike="noStrike" spc="-1" dirty="0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 Union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=0.27..113.31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time=0.680..1254.706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Index Scan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idx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=0.27..8.29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time=0.664..0.670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Index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= 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Join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=0.33..10.30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time=1.301..2.487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(t.id = recursive_query_1.child_id)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Seq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Scan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=0.00..8.00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time=0.009..1.225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Hash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time=0.013..0.013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Buckets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1024  Batches: 1  Memory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Usage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9kB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-&gt;  </a:t>
            </a:r>
            <a:r>
              <a:rPr lang="de-DE" sz="1900" b="0" strike="noStrike" spc="-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WorkTable</a:t>
            </a:r>
            <a:r>
              <a:rPr lang="de-DE" sz="19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Scan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recursive_query_1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time=0.003..0.005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Planning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0.688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Execution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1259.438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fld id="{4185712D-0664-4C2F-945D-E36BEE687273}" type="slidenum"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plan -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example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05C14-BD88-1EEB-D186-912EB1E59DD1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(3)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7C3AA4-28B1-0BEA-3872-C70C408B1862}"/>
              </a:ext>
            </a:extLst>
          </p:cNvPr>
          <p:cNvSpPr txBox="1"/>
          <p:nvPr/>
        </p:nvSpPr>
        <p:spPr>
          <a:xfrm>
            <a:off x="627462" y="1318348"/>
            <a:ext cx="452845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Query: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WITH RECURSIVE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AS (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id = 0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UNION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t.id,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t.id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*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323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7462" y="3202175"/>
            <a:ext cx="11101136" cy="239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5000" lnSpcReduction="20000"/>
          </a:bodyPr>
          <a:lstStyle/>
          <a:p>
            <a:pPr>
              <a:lnSpc>
                <a:spcPct val="100000"/>
              </a:lnSpc>
            </a:pP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Explain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output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CTE Scan 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=113.31..115.33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time=0.686..1257.405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CTE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-&gt;  </a:t>
            </a:r>
            <a:r>
              <a:rPr lang="de-DE" sz="1900" b="0" strike="noStrike" spc="-1" dirty="0" err="1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Recursive</a:t>
            </a:r>
            <a:r>
              <a:rPr lang="de-DE" sz="1900" b="0" strike="noStrike" spc="-1" dirty="0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 Union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=0.27..113.31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time=0.680..1254.706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Index Scan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idx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=0.27..8.29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time=0.664..0.670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Index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= 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Join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=0.33..10.30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time=1.301..2.487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(t.id = recursive_query_1.child_id)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Seq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Scan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=0.00..8.00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time=0.009..1.225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Hash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time=0.013..0.013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Buckets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1024  Batches: 1  Memory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Usage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9kB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-&gt;  </a:t>
            </a:r>
            <a:r>
              <a:rPr lang="de-DE" sz="1900" b="0" strike="noStrike" spc="-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WorkTable</a:t>
            </a:r>
            <a:r>
              <a:rPr lang="de-DE" sz="19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Scan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recursive_query_1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time=0.003..0.005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Planning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0.688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Execution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1259.438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r>
              <a:rPr lang="de-DE" sz="1000" spc="-1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</a:p>
        </p:txBody>
      </p:sp>
      <p:sp>
        <p:nvSpPr>
          <p:cNvPr id="13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plan -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example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05C14-BD88-1EEB-D186-912EB1E59DD1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(3)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7C3AA4-28B1-0BEA-3872-C70C408B1862}"/>
              </a:ext>
            </a:extLst>
          </p:cNvPr>
          <p:cNvSpPr txBox="1"/>
          <p:nvPr/>
        </p:nvSpPr>
        <p:spPr>
          <a:xfrm>
            <a:off x="627462" y="1318348"/>
            <a:ext cx="452845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Query: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WITH RECURSIVE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AS (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id = 0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UNION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t.id,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t.id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*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D25EE3-C449-463D-B1EC-72CE9A1B4A89}"/>
              </a:ext>
            </a:extLst>
          </p:cNvPr>
          <p:cNvSpPr txBox="1"/>
          <p:nvPr/>
        </p:nvSpPr>
        <p:spPr>
          <a:xfrm>
            <a:off x="627462" y="262432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957C04-25DB-BC21-65D0-AFCBCEF58ACE}"/>
              </a:ext>
            </a:extLst>
          </p:cNvPr>
          <p:cNvSpPr txBox="1"/>
          <p:nvPr/>
        </p:nvSpPr>
        <p:spPr>
          <a:xfrm>
            <a:off x="654894" y="330878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7462" y="3202175"/>
            <a:ext cx="11101136" cy="239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5000" lnSpcReduction="20000"/>
          </a:bodyPr>
          <a:lstStyle/>
          <a:p>
            <a:pPr>
              <a:lnSpc>
                <a:spcPct val="100000"/>
              </a:lnSpc>
            </a:pP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Explain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output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CTE Scan 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=113.31..115.33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time=0.686..1257.405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CTE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-&gt;  </a:t>
            </a:r>
            <a:r>
              <a:rPr lang="de-DE" sz="1900" b="0" strike="noStrike" spc="-1" dirty="0" err="1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Recursive</a:t>
            </a:r>
            <a:r>
              <a:rPr lang="de-DE" sz="1900" b="0" strike="noStrike" spc="-1" dirty="0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 Union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=0.27..113.31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time=0.680..1254.706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Index Scan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idx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=0.27..8.29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time=0.664..0.670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Index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= 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Join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=0.33..10.30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time=1.301..2.487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(t.id = recursive_query_1.child_id)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Seq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Scan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=0.00..8.00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time=0.009..1.225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Hash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time=0.013..0.013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Buckets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1024  Batches: 1  Memory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Usage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9kB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-&gt;  </a:t>
            </a:r>
            <a:r>
              <a:rPr lang="de-DE" sz="1900" b="0" strike="noStrike" spc="-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WorkTable</a:t>
            </a:r>
            <a:r>
              <a:rPr lang="de-DE" sz="19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Scan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recursive_query_1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time=0.003..0.005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Planning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0.688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Execution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1259.438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5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plan -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example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05C14-BD88-1EEB-D186-912EB1E59DD1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(3)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7C3AA4-28B1-0BEA-3872-C70C408B1862}"/>
              </a:ext>
            </a:extLst>
          </p:cNvPr>
          <p:cNvSpPr txBox="1"/>
          <p:nvPr/>
        </p:nvSpPr>
        <p:spPr>
          <a:xfrm>
            <a:off x="627462" y="1318348"/>
            <a:ext cx="452845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Query: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WITH RECURSIVE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AS (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id = 0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UNION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t.id,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t.id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*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D25EE3-C449-463D-B1EC-72CE9A1B4A89}"/>
              </a:ext>
            </a:extLst>
          </p:cNvPr>
          <p:cNvSpPr txBox="1"/>
          <p:nvPr/>
        </p:nvSpPr>
        <p:spPr>
          <a:xfrm>
            <a:off x="627462" y="262432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957C04-25DB-BC21-65D0-AFCBCEF58ACE}"/>
              </a:ext>
            </a:extLst>
          </p:cNvPr>
          <p:cNvSpPr txBox="1"/>
          <p:nvPr/>
        </p:nvSpPr>
        <p:spPr>
          <a:xfrm>
            <a:off x="654894" y="330878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4645B1-724E-9E5C-4045-54D6C62463B9}"/>
              </a:ext>
            </a:extLst>
          </p:cNvPr>
          <p:cNvSpPr txBox="1"/>
          <p:nvPr/>
        </p:nvSpPr>
        <p:spPr>
          <a:xfrm>
            <a:off x="950535" y="1586484"/>
            <a:ext cx="1573209" cy="4617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AAD7C7D-6ADF-41A9-7777-FA771F8C8989}"/>
              </a:ext>
            </a:extLst>
          </p:cNvPr>
          <p:cNvSpPr txBox="1"/>
          <p:nvPr/>
        </p:nvSpPr>
        <p:spPr>
          <a:xfrm>
            <a:off x="1569279" y="3794920"/>
            <a:ext cx="3085017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7287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7462" y="3202175"/>
            <a:ext cx="11101136" cy="2397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5000" lnSpcReduction="20000"/>
          </a:bodyPr>
          <a:lstStyle/>
          <a:p>
            <a:pPr>
              <a:lnSpc>
                <a:spcPct val="100000"/>
              </a:lnSpc>
            </a:pP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Explain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output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CTE Scan 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=113.31..115.33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time=0.686..1257.405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CTE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-&gt;  </a:t>
            </a:r>
            <a:r>
              <a:rPr lang="de-DE" sz="1900" b="0" strike="noStrike" spc="-1" dirty="0" err="1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Recursive</a:t>
            </a:r>
            <a:r>
              <a:rPr lang="de-DE" sz="1900" b="0" strike="noStrike" spc="-1" dirty="0">
                <a:solidFill>
                  <a:srgbClr val="FF0000"/>
                </a:solidFill>
                <a:latin typeface="Consolas" panose="020B0609020204030204" pitchFamily="49" charset="0"/>
                <a:ea typeface="DejaVu Sans"/>
              </a:rPr>
              <a:t> Union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=0.27..113.31 rows=101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time=0.680..1254.706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Index Scan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using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idx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=0.27..8.29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time=0.664..0.670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=1)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Index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id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= 0)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-&gt;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Join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=0.33..10.30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time=1.301..2.487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Hash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Cond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: (t.id = recursive_query_1.child_id)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Seq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Scan 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my_tree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=0.00..8.00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=8)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time=0.009..1.225 rows=500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-&gt;  Hash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=0.20..0.20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time=0.013..0.013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                     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Buckets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: 1024  Batches: 1  Memory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Usage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: 9kB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                      -&gt;  </a:t>
            </a:r>
            <a:r>
              <a:rPr lang="de-DE" sz="1900" b="0" strike="noStrike" spc="-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WorkTable</a:t>
            </a:r>
            <a:r>
              <a:rPr lang="de-DE" sz="19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DejaVu Sans"/>
              </a:rPr>
              <a:t> Scan 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on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recursive_query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recursive_query_1  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cost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=0.00..0.20 rows=10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width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=4) (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actual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 time=0.003..0.005 rows=1 </a:t>
            </a:r>
            <a:r>
              <a:rPr lang="de-DE" sz="1900" b="0" strike="noStrike" spc="-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loops</a:t>
            </a:r>
            <a:r>
              <a:rPr lang="de-DE" sz="1900" b="0" strike="noStrike" spc="-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DejaVu Sans"/>
              </a:rPr>
              <a:t>=500)</a:t>
            </a:r>
            <a:endParaRPr lang="en-US" sz="1900" b="0" strike="noStrike" spc="-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Planning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0.688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Execution</a:t>
            </a:r>
            <a:r>
              <a:rPr lang="de-DE" sz="1900" b="0" strike="noStrike" spc="-1" dirty="0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 time: 1259.438 </a:t>
            </a:r>
            <a:r>
              <a:rPr lang="de-DE" sz="1900" b="0" strike="noStrike" spc="-1" dirty="0" err="1">
                <a:solidFill>
                  <a:srgbClr val="343433"/>
                </a:solidFill>
                <a:latin typeface="Consolas" panose="020B0609020204030204" pitchFamily="49" charset="0"/>
                <a:ea typeface="DejaVu Sans"/>
              </a:rPr>
              <a:t>ms</a:t>
            </a:r>
            <a:endParaRPr lang="en-US" sz="1900" b="0" strike="noStrike" spc="-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900" b="0" strike="noStrike" spc="-1" dirty="0">
              <a:latin typeface="Consolas" panose="020B0609020204030204" pitchFamily="49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</a:t>
            </a:r>
            <a:r>
              <a:rPr lang="de-DE" sz="1000" spc="-1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Execution</a:t>
            </a:r>
            <a:r>
              <a:rPr lang="de-DE" sz="30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plan - </a:t>
            </a:r>
            <a:r>
              <a:rPr lang="de-DE" sz="30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example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205C14-BD88-1EEB-D186-912EB1E59DD1}"/>
              </a:ext>
            </a:extLst>
          </p:cNvPr>
          <p:cNvSpPr txBox="1"/>
          <p:nvPr/>
        </p:nvSpPr>
        <p:spPr>
          <a:xfrm>
            <a:off x="10953947" y="5364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(3)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7C3AA4-28B1-0BEA-3872-C70C408B1862}"/>
              </a:ext>
            </a:extLst>
          </p:cNvPr>
          <p:cNvSpPr txBox="1"/>
          <p:nvPr/>
        </p:nvSpPr>
        <p:spPr>
          <a:xfrm>
            <a:off x="627462" y="1318348"/>
            <a:ext cx="452845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Query: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WITH RECURSIVE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AS (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id = 0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UNION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SELECT t.id,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my_tree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t,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WHERE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recursive_query.child_id</a:t>
            </a: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t.id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100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SELECT * FROM </a:t>
            </a:r>
            <a:r>
              <a:rPr lang="en-US" sz="1100" spc="-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recursive_query</a:t>
            </a:r>
            <a:endParaRPr lang="en-US" sz="11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D25EE3-C449-463D-B1EC-72CE9A1B4A89}"/>
              </a:ext>
            </a:extLst>
          </p:cNvPr>
          <p:cNvSpPr txBox="1"/>
          <p:nvPr/>
        </p:nvSpPr>
        <p:spPr>
          <a:xfrm>
            <a:off x="627462" y="262432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957C04-25DB-BC21-65D0-AFCBCEF58ACE}"/>
              </a:ext>
            </a:extLst>
          </p:cNvPr>
          <p:cNvSpPr txBox="1"/>
          <p:nvPr/>
        </p:nvSpPr>
        <p:spPr>
          <a:xfrm>
            <a:off x="654894" y="3308788"/>
            <a:ext cx="23900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de-AT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4645B1-724E-9E5C-4045-54D6C62463B9}"/>
              </a:ext>
            </a:extLst>
          </p:cNvPr>
          <p:cNvSpPr txBox="1"/>
          <p:nvPr/>
        </p:nvSpPr>
        <p:spPr>
          <a:xfrm>
            <a:off x="950535" y="1586484"/>
            <a:ext cx="1573209" cy="46177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AAD7C7D-6ADF-41A9-7777-FA771F8C8989}"/>
              </a:ext>
            </a:extLst>
          </p:cNvPr>
          <p:cNvSpPr txBox="1"/>
          <p:nvPr/>
        </p:nvSpPr>
        <p:spPr>
          <a:xfrm>
            <a:off x="1569279" y="3794920"/>
            <a:ext cx="3085017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de-AT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184CD2-D31D-F226-14DF-DE00B5C49F7D}"/>
              </a:ext>
            </a:extLst>
          </p:cNvPr>
          <p:cNvSpPr txBox="1"/>
          <p:nvPr/>
        </p:nvSpPr>
        <p:spPr>
          <a:xfrm>
            <a:off x="950535" y="2104068"/>
            <a:ext cx="2981385" cy="5202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AT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630A5B7-342A-3426-125E-6AED42C9EBFA}"/>
              </a:ext>
            </a:extLst>
          </p:cNvPr>
          <p:cNvSpPr txBox="1"/>
          <p:nvPr/>
        </p:nvSpPr>
        <p:spPr>
          <a:xfrm>
            <a:off x="1569279" y="4133474"/>
            <a:ext cx="5791641" cy="9323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02079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1747800"/>
            <a:ext cx="10514520" cy="33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CTE Scan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Recursive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Union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spc="-1" dirty="0">
              <a:solidFill>
                <a:srgbClr val="343433"/>
              </a:solidFill>
              <a:latin typeface="Calibr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0" strike="noStrike" spc="-1" dirty="0" err="1">
                <a:solidFill>
                  <a:srgbClr val="343433"/>
                </a:solidFill>
                <a:latin typeface="Calibri Light"/>
                <a:ea typeface="DejaVu Sans"/>
              </a:rPr>
              <a:t>WorkTable</a:t>
            </a:r>
            <a:r>
              <a:rPr lang="de-DE" sz="2400" b="0" strike="noStrike" spc="-1" dirty="0">
                <a:solidFill>
                  <a:srgbClr val="343433"/>
                </a:solidFill>
                <a:latin typeface="Calibri Light"/>
                <a:ea typeface="DejaVu Sans"/>
              </a:rPr>
              <a:t> Scan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Seite 6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719880" y="6356520"/>
            <a:ext cx="457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Team 3</a:t>
            </a:r>
            <a:br/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Gründlinger Diana, Huber Marcel, Klotz Thomas, Targa Aaron, Thalmann Matthias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843840" y="639360"/>
            <a:ext cx="10514520" cy="4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Operators used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2155</Words>
  <Application>Microsoft Office PowerPoint</Application>
  <PresentationFormat>Breitbild</PresentationFormat>
  <Paragraphs>189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subject/>
  <dc:creator>Marcel Alexander Huber</dc:creator>
  <dc:description/>
  <cp:lastModifiedBy>Aaron Targa</cp:lastModifiedBy>
  <cp:revision>36</cp:revision>
  <dcterms:created xsi:type="dcterms:W3CDTF">2022-04-24T08:28:00Z</dcterms:created>
  <dcterms:modified xsi:type="dcterms:W3CDTF">2022-05-16T18:26:22Z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