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9" r:id="rId6"/>
    <p:sldId id="267" r:id="rId7"/>
    <p:sldId id="271" r:id="rId8"/>
    <p:sldId id="270" r:id="rId9"/>
    <p:sldId id="266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28"/>
  </p:normalViewPr>
  <p:slideViewPr>
    <p:cSldViewPr snapToObjects="1" showGuides="1">
      <p:cViewPr varScale="1">
        <p:scale>
          <a:sx n="119" d="100"/>
          <a:sy n="119" d="100"/>
        </p:scale>
        <p:origin x="480" y="96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CA160-C6CA-4F90-9769-4C770C521B7E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3C11BF03-552F-431C-B7F8-E5241618854A}">
      <dgm:prSet phldrT="[Text]"/>
      <dgm:spPr/>
      <dgm:t>
        <a:bodyPr/>
        <a:lstStyle/>
        <a:p>
          <a:r>
            <a:rPr lang="de-DE" dirty="0"/>
            <a:t>Query</a:t>
          </a:r>
          <a:endParaRPr lang="de-IT" dirty="0"/>
        </a:p>
      </dgm:t>
    </dgm:pt>
    <dgm:pt modelId="{1689386A-6B63-43F2-AD31-953BB50B5765}" type="parTrans" cxnId="{B45F0883-8FFA-435B-BD62-7F253BCD8A1A}">
      <dgm:prSet/>
      <dgm:spPr/>
      <dgm:t>
        <a:bodyPr/>
        <a:lstStyle/>
        <a:p>
          <a:endParaRPr lang="de-IT"/>
        </a:p>
      </dgm:t>
    </dgm:pt>
    <dgm:pt modelId="{27817FFF-D5D1-4CC3-A96D-3931B4C88573}" type="sibTrans" cxnId="{B45F0883-8FFA-435B-BD62-7F253BCD8A1A}">
      <dgm:prSet/>
      <dgm:spPr/>
      <dgm:t>
        <a:bodyPr/>
        <a:lstStyle/>
        <a:p>
          <a:endParaRPr lang="de-IT"/>
        </a:p>
      </dgm:t>
    </dgm:pt>
    <dgm:pt modelId="{1CD514E9-919E-4F01-BABF-CCE64EAE2634}">
      <dgm:prSet phldrT="[Text]"/>
      <dgm:spPr/>
      <dgm:t>
        <a:bodyPr/>
        <a:lstStyle/>
        <a:p>
          <a:r>
            <a:rPr lang="de-DE" dirty="0"/>
            <a:t>Parser</a:t>
          </a:r>
          <a:endParaRPr lang="de-IT" dirty="0"/>
        </a:p>
      </dgm:t>
    </dgm:pt>
    <dgm:pt modelId="{385907B1-73AD-4624-B074-483C9A9D950E}" type="parTrans" cxnId="{307F6904-BBF0-4F9E-A771-586621348D65}">
      <dgm:prSet/>
      <dgm:spPr/>
      <dgm:t>
        <a:bodyPr/>
        <a:lstStyle/>
        <a:p>
          <a:endParaRPr lang="de-IT"/>
        </a:p>
      </dgm:t>
    </dgm:pt>
    <dgm:pt modelId="{312B013F-DF43-44D1-9014-3A9A7D4F9979}" type="sibTrans" cxnId="{307F6904-BBF0-4F9E-A771-586621348D65}">
      <dgm:prSet/>
      <dgm:spPr/>
      <dgm:t>
        <a:bodyPr/>
        <a:lstStyle/>
        <a:p>
          <a:endParaRPr lang="de-IT"/>
        </a:p>
      </dgm:t>
    </dgm:pt>
    <dgm:pt modelId="{73A212AA-7E75-4590-A2F3-4C471AECEC1C}">
      <dgm:prSet phldrT="[Text]"/>
      <dgm:spPr/>
      <dgm:t>
        <a:bodyPr/>
        <a:lstStyle/>
        <a:p>
          <a:r>
            <a:rPr lang="de-DE" dirty="0" err="1"/>
            <a:t>AstVisitor</a:t>
          </a:r>
          <a:endParaRPr lang="de-IT" dirty="0"/>
        </a:p>
      </dgm:t>
    </dgm:pt>
    <dgm:pt modelId="{32A6BC35-9F29-455E-A457-26F502A8999E}" type="parTrans" cxnId="{F44574CC-6D08-4E75-95FD-50C2F22EEA0E}">
      <dgm:prSet/>
      <dgm:spPr/>
      <dgm:t>
        <a:bodyPr/>
        <a:lstStyle/>
        <a:p>
          <a:endParaRPr lang="de-IT"/>
        </a:p>
      </dgm:t>
    </dgm:pt>
    <dgm:pt modelId="{0043C839-8F6E-4131-9D6A-005680057834}" type="sibTrans" cxnId="{F44574CC-6D08-4E75-95FD-50C2F22EEA0E}">
      <dgm:prSet/>
      <dgm:spPr/>
      <dgm:t>
        <a:bodyPr/>
        <a:lstStyle/>
        <a:p>
          <a:endParaRPr lang="de-IT"/>
        </a:p>
      </dgm:t>
    </dgm:pt>
    <dgm:pt modelId="{3AB2B6F2-DE64-4C1E-81CB-82520996C317}">
      <dgm:prSet phldrT="[Text]"/>
      <dgm:spPr/>
      <dgm:t>
        <a:bodyPr/>
        <a:lstStyle/>
        <a:p>
          <a:r>
            <a:rPr lang="de-DE" dirty="0"/>
            <a:t>AST</a:t>
          </a:r>
          <a:endParaRPr lang="de-IT" dirty="0"/>
        </a:p>
      </dgm:t>
    </dgm:pt>
    <dgm:pt modelId="{31FB96FE-97FD-4F23-9ED0-4F6580470134}" type="parTrans" cxnId="{9D2A294B-85A3-4D50-9B1A-AB53BC221875}">
      <dgm:prSet/>
      <dgm:spPr/>
      <dgm:t>
        <a:bodyPr/>
        <a:lstStyle/>
        <a:p>
          <a:endParaRPr lang="de-IT"/>
        </a:p>
      </dgm:t>
    </dgm:pt>
    <dgm:pt modelId="{64349127-4E1D-49A3-8E40-06CA297AFB13}" type="sibTrans" cxnId="{9D2A294B-85A3-4D50-9B1A-AB53BC221875}">
      <dgm:prSet/>
      <dgm:spPr/>
      <dgm:t>
        <a:bodyPr/>
        <a:lstStyle/>
        <a:p>
          <a:endParaRPr lang="de-IT"/>
        </a:p>
      </dgm:t>
    </dgm:pt>
    <dgm:pt modelId="{BA563225-344D-473E-8CA4-7FA3B64A5C14}">
      <dgm:prSet phldrT="[Text]"/>
      <dgm:spPr/>
      <dgm:t>
        <a:bodyPr/>
        <a:lstStyle/>
        <a:p>
          <a:r>
            <a:rPr lang="de-DE" dirty="0" err="1"/>
            <a:t>Execution</a:t>
          </a:r>
          <a:r>
            <a:rPr lang="de-DE" dirty="0"/>
            <a:t> plan</a:t>
          </a:r>
          <a:endParaRPr lang="de-IT" dirty="0"/>
        </a:p>
      </dgm:t>
    </dgm:pt>
    <dgm:pt modelId="{680F4551-8447-4F83-9651-01A6B375AF9C}" type="parTrans" cxnId="{DB62957B-0040-4CD1-8977-91434045A89B}">
      <dgm:prSet/>
      <dgm:spPr/>
      <dgm:t>
        <a:bodyPr/>
        <a:lstStyle/>
        <a:p>
          <a:endParaRPr lang="de-IT"/>
        </a:p>
      </dgm:t>
    </dgm:pt>
    <dgm:pt modelId="{BBA898EA-B6B2-4F84-8279-1E05FB242CCD}" type="sibTrans" cxnId="{DB62957B-0040-4CD1-8977-91434045A89B}">
      <dgm:prSet/>
      <dgm:spPr/>
      <dgm:t>
        <a:bodyPr/>
        <a:lstStyle/>
        <a:p>
          <a:endParaRPr lang="de-IT"/>
        </a:p>
      </dgm:t>
    </dgm:pt>
    <dgm:pt modelId="{4A194FDF-E21D-4C02-B95F-8D708D1B160E}" type="pres">
      <dgm:prSet presAssocID="{2F8CA160-C6CA-4F90-9769-4C770C521B7E}" presName="linearFlow" presStyleCnt="0">
        <dgm:presLayoutVars>
          <dgm:resizeHandles val="exact"/>
        </dgm:presLayoutVars>
      </dgm:prSet>
      <dgm:spPr/>
    </dgm:pt>
    <dgm:pt modelId="{ECA90BA0-F693-4E64-955E-B9A7BE1DA74F}" type="pres">
      <dgm:prSet presAssocID="{3C11BF03-552F-431C-B7F8-E5241618854A}" presName="node" presStyleLbl="node1" presStyleIdx="0" presStyleCnt="5">
        <dgm:presLayoutVars>
          <dgm:bulletEnabled val="1"/>
        </dgm:presLayoutVars>
      </dgm:prSet>
      <dgm:spPr/>
    </dgm:pt>
    <dgm:pt modelId="{FC5BDB2E-F6FF-40A1-BE18-736615AA65F7}" type="pres">
      <dgm:prSet presAssocID="{27817FFF-D5D1-4CC3-A96D-3931B4C88573}" presName="sibTrans" presStyleLbl="sibTrans2D1" presStyleIdx="0" presStyleCnt="4"/>
      <dgm:spPr/>
    </dgm:pt>
    <dgm:pt modelId="{19B06270-82D5-40F1-96CB-691639146AA2}" type="pres">
      <dgm:prSet presAssocID="{27817FFF-D5D1-4CC3-A96D-3931B4C88573}" presName="connectorText" presStyleLbl="sibTrans2D1" presStyleIdx="0" presStyleCnt="4"/>
      <dgm:spPr/>
    </dgm:pt>
    <dgm:pt modelId="{428FFA27-D6D2-4192-9E3D-08F059C9CC00}" type="pres">
      <dgm:prSet presAssocID="{1CD514E9-919E-4F01-BABF-CCE64EAE2634}" presName="node" presStyleLbl="node1" presStyleIdx="1" presStyleCnt="5">
        <dgm:presLayoutVars>
          <dgm:bulletEnabled val="1"/>
        </dgm:presLayoutVars>
      </dgm:prSet>
      <dgm:spPr/>
    </dgm:pt>
    <dgm:pt modelId="{6F444D18-8D37-4389-A018-2BFBAC5BE4D7}" type="pres">
      <dgm:prSet presAssocID="{312B013F-DF43-44D1-9014-3A9A7D4F9979}" presName="sibTrans" presStyleLbl="sibTrans2D1" presStyleIdx="1" presStyleCnt="4"/>
      <dgm:spPr/>
    </dgm:pt>
    <dgm:pt modelId="{D9F291F5-F3E0-46C9-8A02-29DD7511CEAD}" type="pres">
      <dgm:prSet presAssocID="{312B013F-DF43-44D1-9014-3A9A7D4F9979}" presName="connectorText" presStyleLbl="sibTrans2D1" presStyleIdx="1" presStyleCnt="4"/>
      <dgm:spPr/>
    </dgm:pt>
    <dgm:pt modelId="{072D2210-762B-41C6-8CDE-06D89DD186FA}" type="pres">
      <dgm:prSet presAssocID="{3AB2B6F2-DE64-4C1E-81CB-82520996C317}" presName="node" presStyleLbl="node1" presStyleIdx="2" presStyleCnt="5" custLinFactNeighborX="21" custLinFactNeighborY="-5598">
        <dgm:presLayoutVars>
          <dgm:bulletEnabled val="1"/>
        </dgm:presLayoutVars>
      </dgm:prSet>
      <dgm:spPr/>
    </dgm:pt>
    <dgm:pt modelId="{D3A20411-D95F-4523-AE28-F7F71DD8A167}" type="pres">
      <dgm:prSet presAssocID="{64349127-4E1D-49A3-8E40-06CA297AFB13}" presName="sibTrans" presStyleLbl="sibTrans2D1" presStyleIdx="2" presStyleCnt="4"/>
      <dgm:spPr/>
    </dgm:pt>
    <dgm:pt modelId="{D53E064D-EDB4-4ED3-9059-7E6D0D43ACA3}" type="pres">
      <dgm:prSet presAssocID="{64349127-4E1D-49A3-8E40-06CA297AFB13}" presName="connectorText" presStyleLbl="sibTrans2D1" presStyleIdx="2" presStyleCnt="4"/>
      <dgm:spPr/>
    </dgm:pt>
    <dgm:pt modelId="{80803CE1-F3F5-4914-B2C4-612D5474EF94}" type="pres">
      <dgm:prSet presAssocID="{73A212AA-7E75-4590-A2F3-4C471AECEC1C}" presName="node" presStyleLbl="node1" presStyleIdx="3" presStyleCnt="5">
        <dgm:presLayoutVars>
          <dgm:bulletEnabled val="1"/>
        </dgm:presLayoutVars>
      </dgm:prSet>
      <dgm:spPr/>
    </dgm:pt>
    <dgm:pt modelId="{102BFA36-3796-4E04-9D58-38BD87F9DCB9}" type="pres">
      <dgm:prSet presAssocID="{0043C839-8F6E-4131-9D6A-005680057834}" presName="sibTrans" presStyleLbl="sibTrans2D1" presStyleIdx="3" presStyleCnt="4"/>
      <dgm:spPr/>
    </dgm:pt>
    <dgm:pt modelId="{23182C72-DAA8-4E80-B59A-477828BA482A}" type="pres">
      <dgm:prSet presAssocID="{0043C839-8F6E-4131-9D6A-005680057834}" presName="connectorText" presStyleLbl="sibTrans2D1" presStyleIdx="3" presStyleCnt="4"/>
      <dgm:spPr/>
    </dgm:pt>
    <dgm:pt modelId="{0F0D285F-514B-4956-8663-542C72C70E40}" type="pres">
      <dgm:prSet presAssocID="{BA563225-344D-473E-8CA4-7FA3B64A5C14}" presName="node" presStyleLbl="node1" presStyleIdx="4" presStyleCnt="5">
        <dgm:presLayoutVars>
          <dgm:bulletEnabled val="1"/>
        </dgm:presLayoutVars>
      </dgm:prSet>
      <dgm:spPr/>
    </dgm:pt>
  </dgm:ptLst>
  <dgm:cxnLst>
    <dgm:cxn modelId="{307F6904-BBF0-4F9E-A771-586621348D65}" srcId="{2F8CA160-C6CA-4F90-9769-4C770C521B7E}" destId="{1CD514E9-919E-4F01-BABF-CCE64EAE2634}" srcOrd="1" destOrd="0" parTransId="{385907B1-73AD-4624-B074-483C9A9D950E}" sibTransId="{312B013F-DF43-44D1-9014-3A9A7D4F9979}"/>
    <dgm:cxn modelId="{97181807-769F-420B-ADCF-D7A8336FCCB7}" type="presOf" srcId="{3C11BF03-552F-431C-B7F8-E5241618854A}" destId="{ECA90BA0-F693-4E64-955E-B9A7BE1DA74F}" srcOrd="0" destOrd="0" presId="urn:microsoft.com/office/officeart/2005/8/layout/process2"/>
    <dgm:cxn modelId="{5F88201E-2556-4D4D-A808-84D1D8F26DF4}" type="presOf" srcId="{3AB2B6F2-DE64-4C1E-81CB-82520996C317}" destId="{072D2210-762B-41C6-8CDE-06D89DD186FA}" srcOrd="0" destOrd="0" presId="urn:microsoft.com/office/officeart/2005/8/layout/process2"/>
    <dgm:cxn modelId="{D7B8E62A-52A2-457B-B180-70BB9CE530D5}" type="presOf" srcId="{1CD514E9-919E-4F01-BABF-CCE64EAE2634}" destId="{428FFA27-D6D2-4192-9E3D-08F059C9CC00}" srcOrd="0" destOrd="0" presId="urn:microsoft.com/office/officeart/2005/8/layout/process2"/>
    <dgm:cxn modelId="{38E9C339-DF96-4940-9DEE-1F8B12A992D3}" type="presOf" srcId="{2F8CA160-C6CA-4F90-9769-4C770C521B7E}" destId="{4A194FDF-E21D-4C02-B95F-8D708D1B160E}" srcOrd="0" destOrd="0" presId="urn:microsoft.com/office/officeart/2005/8/layout/process2"/>
    <dgm:cxn modelId="{1E34A33F-AC9E-49BB-9FAD-09B8D7F213E1}" type="presOf" srcId="{312B013F-DF43-44D1-9014-3A9A7D4F9979}" destId="{6F444D18-8D37-4389-A018-2BFBAC5BE4D7}" srcOrd="0" destOrd="0" presId="urn:microsoft.com/office/officeart/2005/8/layout/process2"/>
    <dgm:cxn modelId="{9D2A294B-85A3-4D50-9B1A-AB53BC221875}" srcId="{2F8CA160-C6CA-4F90-9769-4C770C521B7E}" destId="{3AB2B6F2-DE64-4C1E-81CB-82520996C317}" srcOrd="2" destOrd="0" parTransId="{31FB96FE-97FD-4F23-9ED0-4F6580470134}" sibTransId="{64349127-4E1D-49A3-8E40-06CA297AFB13}"/>
    <dgm:cxn modelId="{37E5E24E-363E-4E32-BD92-68EF22744726}" type="presOf" srcId="{27817FFF-D5D1-4CC3-A96D-3931B4C88573}" destId="{19B06270-82D5-40F1-96CB-691639146AA2}" srcOrd="1" destOrd="0" presId="urn:microsoft.com/office/officeart/2005/8/layout/process2"/>
    <dgm:cxn modelId="{D36D4A75-8DCB-4CEA-A429-47F6C2AB1016}" type="presOf" srcId="{64349127-4E1D-49A3-8E40-06CA297AFB13}" destId="{D3A20411-D95F-4523-AE28-F7F71DD8A167}" srcOrd="0" destOrd="0" presId="urn:microsoft.com/office/officeart/2005/8/layout/process2"/>
    <dgm:cxn modelId="{DB62957B-0040-4CD1-8977-91434045A89B}" srcId="{2F8CA160-C6CA-4F90-9769-4C770C521B7E}" destId="{BA563225-344D-473E-8CA4-7FA3B64A5C14}" srcOrd="4" destOrd="0" parTransId="{680F4551-8447-4F83-9651-01A6B375AF9C}" sibTransId="{BBA898EA-B6B2-4F84-8279-1E05FB242CCD}"/>
    <dgm:cxn modelId="{B45F0883-8FFA-435B-BD62-7F253BCD8A1A}" srcId="{2F8CA160-C6CA-4F90-9769-4C770C521B7E}" destId="{3C11BF03-552F-431C-B7F8-E5241618854A}" srcOrd="0" destOrd="0" parTransId="{1689386A-6B63-43F2-AD31-953BB50B5765}" sibTransId="{27817FFF-D5D1-4CC3-A96D-3931B4C88573}"/>
    <dgm:cxn modelId="{50E7EC8E-2C38-42B5-8B8B-1DF8F2DA018F}" type="presOf" srcId="{0043C839-8F6E-4131-9D6A-005680057834}" destId="{102BFA36-3796-4E04-9D58-38BD87F9DCB9}" srcOrd="0" destOrd="0" presId="urn:microsoft.com/office/officeart/2005/8/layout/process2"/>
    <dgm:cxn modelId="{FE15899D-5F17-4415-89B4-BF3481257C0F}" type="presOf" srcId="{73A212AA-7E75-4590-A2F3-4C471AECEC1C}" destId="{80803CE1-F3F5-4914-B2C4-612D5474EF94}" srcOrd="0" destOrd="0" presId="urn:microsoft.com/office/officeart/2005/8/layout/process2"/>
    <dgm:cxn modelId="{051AEAB0-3BD0-40DE-BC47-801AA5501EC0}" type="presOf" srcId="{0043C839-8F6E-4131-9D6A-005680057834}" destId="{23182C72-DAA8-4E80-B59A-477828BA482A}" srcOrd="1" destOrd="0" presId="urn:microsoft.com/office/officeart/2005/8/layout/process2"/>
    <dgm:cxn modelId="{F44574CC-6D08-4E75-95FD-50C2F22EEA0E}" srcId="{2F8CA160-C6CA-4F90-9769-4C770C521B7E}" destId="{73A212AA-7E75-4590-A2F3-4C471AECEC1C}" srcOrd="3" destOrd="0" parTransId="{32A6BC35-9F29-455E-A457-26F502A8999E}" sibTransId="{0043C839-8F6E-4131-9D6A-005680057834}"/>
    <dgm:cxn modelId="{66348ED1-7680-457C-AACC-17A079349952}" type="presOf" srcId="{BA563225-344D-473E-8CA4-7FA3B64A5C14}" destId="{0F0D285F-514B-4956-8663-542C72C70E40}" srcOrd="0" destOrd="0" presId="urn:microsoft.com/office/officeart/2005/8/layout/process2"/>
    <dgm:cxn modelId="{7D9674D4-6A71-4767-AAC6-A14AF4175442}" type="presOf" srcId="{27817FFF-D5D1-4CC3-A96D-3931B4C88573}" destId="{FC5BDB2E-F6FF-40A1-BE18-736615AA65F7}" srcOrd="0" destOrd="0" presId="urn:microsoft.com/office/officeart/2005/8/layout/process2"/>
    <dgm:cxn modelId="{D40645E3-D0A4-4B06-9B32-622FB01D54BF}" type="presOf" srcId="{312B013F-DF43-44D1-9014-3A9A7D4F9979}" destId="{D9F291F5-F3E0-46C9-8A02-29DD7511CEAD}" srcOrd="1" destOrd="0" presId="urn:microsoft.com/office/officeart/2005/8/layout/process2"/>
    <dgm:cxn modelId="{D4CDCAFD-1696-4D10-8E95-6AACC6F35731}" type="presOf" srcId="{64349127-4E1D-49A3-8E40-06CA297AFB13}" destId="{D53E064D-EDB4-4ED3-9059-7E6D0D43ACA3}" srcOrd="1" destOrd="0" presId="urn:microsoft.com/office/officeart/2005/8/layout/process2"/>
    <dgm:cxn modelId="{A9FAF8E7-1A4B-4287-9765-730867D74ECA}" type="presParOf" srcId="{4A194FDF-E21D-4C02-B95F-8D708D1B160E}" destId="{ECA90BA0-F693-4E64-955E-B9A7BE1DA74F}" srcOrd="0" destOrd="0" presId="urn:microsoft.com/office/officeart/2005/8/layout/process2"/>
    <dgm:cxn modelId="{1FAB006D-40D6-4C24-84E4-552C00961C4C}" type="presParOf" srcId="{4A194FDF-E21D-4C02-B95F-8D708D1B160E}" destId="{FC5BDB2E-F6FF-40A1-BE18-736615AA65F7}" srcOrd="1" destOrd="0" presId="urn:microsoft.com/office/officeart/2005/8/layout/process2"/>
    <dgm:cxn modelId="{0F8191D6-7B18-4928-B730-3CC82AACE9CF}" type="presParOf" srcId="{FC5BDB2E-F6FF-40A1-BE18-736615AA65F7}" destId="{19B06270-82D5-40F1-96CB-691639146AA2}" srcOrd="0" destOrd="0" presId="urn:microsoft.com/office/officeart/2005/8/layout/process2"/>
    <dgm:cxn modelId="{62EBEF1B-2471-472F-8B51-C97BED8731EB}" type="presParOf" srcId="{4A194FDF-E21D-4C02-B95F-8D708D1B160E}" destId="{428FFA27-D6D2-4192-9E3D-08F059C9CC00}" srcOrd="2" destOrd="0" presId="urn:microsoft.com/office/officeart/2005/8/layout/process2"/>
    <dgm:cxn modelId="{C6B37344-6B2B-4A62-B3BC-57D354C27F73}" type="presParOf" srcId="{4A194FDF-E21D-4C02-B95F-8D708D1B160E}" destId="{6F444D18-8D37-4389-A018-2BFBAC5BE4D7}" srcOrd="3" destOrd="0" presId="urn:microsoft.com/office/officeart/2005/8/layout/process2"/>
    <dgm:cxn modelId="{FCE8BCB8-28CC-4528-B9F0-B3C2B13FD4EB}" type="presParOf" srcId="{6F444D18-8D37-4389-A018-2BFBAC5BE4D7}" destId="{D9F291F5-F3E0-46C9-8A02-29DD7511CEAD}" srcOrd="0" destOrd="0" presId="urn:microsoft.com/office/officeart/2005/8/layout/process2"/>
    <dgm:cxn modelId="{6086C081-A4D3-463E-A575-7A86CFB433E5}" type="presParOf" srcId="{4A194FDF-E21D-4C02-B95F-8D708D1B160E}" destId="{072D2210-762B-41C6-8CDE-06D89DD186FA}" srcOrd="4" destOrd="0" presId="urn:microsoft.com/office/officeart/2005/8/layout/process2"/>
    <dgm:cxn modelId="{678EA9DD-1D63-4306-91C3-EBEC8E0DE6C7}" type="presParOf" srcId="{4A194FDF-E21D-4C02-B95F-8D708D1B160E}" destId="{D3A20411-D95F-4523-AE28-F7F71DD8A167}" srcOrd="5" destOrd="0" presId="urn:microsoft.com/office/officeart/2005/8/layout/process2"/>
    <dgm:cxn modelId="{BF86D401-D2E7-46A3-944F-689F1AC6AD22}" type="presParOf" srcId="{D3A20411-D95F-4523-AE28-F7F71DD8A167}" destId="{D53E064D-EDB4-4ED3-9059-7E6D0D43ACA3}" srcOrd="0" destOrd="0" presId="urn:microsoft.com/office/officeart/2005/8/layout/process2"/>
    <dgm:cxn modelId="{3D7CB176-1A26-4BC9-818C-E06E88EA6F5B}" type="presParOf" srcId="{4A194FDF-E21D-4C02-B95F-8D708D1B160E}" destId="{80803CE1-F3F5-4914-B2C4-612D5474EF94}" srcOrd="6" destOrd="0" presId="urn:microsoft.com/office/officeart/2005/8/layout/process2"/>
    <dgm:cxn modelId="{F741C7D4-EFF5-48C4-9E24-5C767182CA6F}" type="presParOf" srcId="{4A194FDF-E21D-4C02-B95F-8D708D1B160E}" destId="{102BFA36-3796-4E04-9D58-38BD87F9DCB9}" srcOrd="7" destOrd="0" presId="urn:microsoft.com/office/officeart/2005/8/layout/process2"/>
    <dgm:cxn modelId="{D23582BF-251C-45AD-9C7C-7E5121A7B594}" type="presParOf" srcId="{102BFA36-3796-4E04-9D58-38BD87F9DCB9}" destId="{23182C72-DAA8-4E80-B59A-477828BA482A}" srcOrd="0" destOrd="0" presId="urn:microsoft.com/office/officeart/2005/8/layout/process2"/>
    <dgm:cxn modelId="{C7A4C077-637F-4D41-88EA-355D270D63D9}" type="presParOf" srcId="{4A194FDF-E21D-4C02-B95F-8D708D1B160E}" destId="{0F0D285F-514B-4956-8663-542C72C70E4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90BA0-F693-4E64-955E-B9A7BE1DA74F}">
      <dsp:nvSpPr>
        <dsp:cNvPr id="0" name=""/>
        <dsp:cNvSpPr/>
      </dsp:nvSpPr>
      <dsp:spPr>
        <a:xfrm>
          <a:off x="602743" y="559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Query</a:t>
          </a:r>
          <a:endParaRPr lang="de-IT" sz="1800" kern="1200" dirty="0"/>
        </a:p>
      </dsp:txBody>
      <dsp:txXfrm>
        <a:off x="621908" y="19724"/>
        <a:ext cx="1499383" cy="616016"/>
      </dsp:txXfrm>
    </dsp:sp>
    <dsp:sp modelId="{FC5BDB2E-F6FF-40A1-BE18-736615AA65F7}">
      <dsp:nvSpPr>
        <dsp:cNvPr id="0" name=""/>
        <dsp:cNvSpPr/>
      </dsp:nvSpPr>
      <dsp:spPr>
        <a:xfrm rot="5400000">
          <a:off x="1248910" y="671263"/>
          <a:ext cx="245379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200" kern="1200"/>
        </a:p>
      </dsp:txBody>
      <dsp:txXfrm rot="-5400000">
        <a:off x="1283263" y="695801"/>
        <a:ext cx="176673" cy="171765"/>
      </dsp:txXfrm>
    </dsp:sp>
    <dsp:sp modelId="{428FFA27-D6D2-4192-9E3D-08F059C9CC00}">
      <dsp:nvSpPr>
        <dsp:cNvPr id="0" name=""/>
        <dsp:cNvSpPr/>
      </dsp:nvSpPr>
      <dsp:spPr>
        <a:xfrm>
          <a:off x="602743" y="982078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Parser</a:t>
          </a:r>
          <a:endParaRPr lang="de-IT" sz="1800" kern="1200" dirty="0"/>
        </a:p>
      </dsp:txBody>
      <dsp:txXfrm>
        <a:off x="621908" y="1001243"/>
        <a:ext cx="1499383" cy="616016"/>
      </dsp:txXfrm>
    </dsp:sp>
    <dsp:sp modelId="{6F444D18-8D37-4389-A018-2BFBAC5BE4D7}">
      <dsp:nvSpPr>
        <dsp:cNvPr id="0" name=""/>
        <dsp:cNvSpPr/>
      </dsp:nvSpPr>
      <dsp:spPr>
        <a:xfrm rot="5398847">
          <a:off x="1255939" y="1643625"/>
          <a:ext cx="231643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100" kern="1200"/>
        </a:p>
      </dsp:txBody>
      <dsp:txXfrm rot="-5400000">
        <a:off x="1283413" y="1675031"/>
        <a:ext cx="176673" cy="162150"/>
      </dsp:txXfrm>
    </dsp:sp>
    <dsp:sp modelId="{072D2210-762B-41C6-8CDE-06D89DD186FA}">
      <dsp:nvSpPr>
        <dsp:cNvPr id="0" name=""/>
        <dsp:cNvSpPr/>
      </dsp:nvSpPr>
      <dsp:spPr>
        <a:xfrm>
          <a:off x="603066" y="1945282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AST</a:t>
          </a:r>
          <a:endParaRPr lang="de-IT" sz="1800" kern="1200" dirty="0"/>
        </a:p>
      </dsp:txBody>
      <dsp:txXfrm>
        <a:off x="622231" y="1964447"/>
        <a:ext cx="1499383" cy="616016"/>
      </dsp:txXfrm>
    </dsp:sp>
    <dsp:sp modelId="{D3A20411-D95F-4523-AE28-F7F71DD8A167}">
      <dsp:nvSpPr>
        <dsp:cNvPr id="0" name=""/>
        <dsp:cNvSpPr/>
      </dsp:nvSpPr>
      <dsp:spPr>
        <a:xfrm rot="5401110">
          <a:off x="1242203" y="2625144"/>
          <a:ext cx="259116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200" kern="1200"/>
        </a:p>
      </dsp:txBody>
      <dsp:txXfrm rot="-5400000">
        <a:off x="1283437" y="2642814"/>
        <a:ext cx="176673" cy="181381"/>
      </dsp:txXfrm>
    </dsp:sp>
    <dsp:sp modelId="{80803CE1-F3F5-4914-B2C4-612D5474EF94}">
      <dsp:nvSpPr>
        <dsp:cNvPr id="0" name=""/>
        <dsp:cNvSpPr/>
      </dsp:nvSpPr>
      <dsp:spPr>
        <a:xfrm>
          <a:off x="602743" y="2945116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AstVisitor</a:t>
          </a:r>
          <a:endParaRPr lang="de-IT" sz="1800" kern="1200" dirty="0"/>
        </a:p>
      </dsp:txBody>
      <dsp:txXfrm>
        <a:off x="621908" y="2964281"/>
        <a:ext cx="1499383" cy="616016"/>
      </dsp:txXfrm>
    </dsp:sp>
    <dsp:sp modelId="{102BFA36-3796-4E04-9D58-38BD87F9DCB9}">
      <dsp:nvSpPr>
        <dsp:cNvPr id="0" name=""/>
        <dsp:cNvSpPr/>
      </dsp:nvSpPr>
      <dsp:spPr>
        <a:xfrm rot="5400000">
          <a:off x="1248910" y="3615821"/>
          <a:ext cx="245379" cy="29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IT" sz="1200" kern="1200"/>
        </a:p>
      </dsp:txBody>
      <dsp:txXfrm rot="-5400000">
        <a:off x="1283263" y="3640359"/>
        <a:ext cx="176673" cy="171765"/>
      </dsp:txXfrm>
    </dsp:sp>
    <dsp:sp modelId="{0F0D285F-514B-4956-8663-542C72C70E40}">
      <dsp:nvSpPr>
        <dsp:cNvPr id="0" name=""/>
        <dsp:cNvSpPr/>
      </dsp:nvSpPr>
      <dsp:spPr>
        <a:xfrm>
          <a:off x="602743" y="3926635"/>
          <a:ext cx="1537713" cy="654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Execution</a:t>
          </a:r>
          <a:r>
            <a:rPr lang="de-DE" sz="1800" kern="1200" dirty="0"/>
            <a:t> plan</a:t>
          </a:r>
          <a:endParaRPr lang="de-IT" sz="1800" kern="1200" dirty="0"/>
        </a:p>
      </dsp:txBody>
      <dsp:txXfrm>
        <a:off x="621908" y="3945800"/>
        <a:ext cx="1499383" cy="616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548680"/>
            <a:ext cx="10515600" cy="485308"/>
          </a:xfrm>
          <a:prstGeom prst="rect">
            <a:avLst/>
          </a:prstGeom>
        </p:spPr>
        <p:txBody>
          <a:bodyPr/>
          <a:lstStyle>
            <a:lvl1pPr>
              <a:defRPr lang="de-DE" sz="30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1268760"/>
            <a:ext cx="10515599" cy="45362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8761"/>
            <a:ext cx="10515600" cy="45293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5486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1268760"/>
            <a:ext cx="10515600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68761"/>
            <a:ext cx="5181600" cy="4536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68761"/>
            <a:ext cx="5181600" cy="45365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Milestone 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E9494-CC07-05C1-795D-4574C64C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3CCF0E6-BA22-4D3E-D67A-45F64D745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de-DE" dirty="0" err="1"/>
                  <a:t>Queries</a:t>
                </a:r>
                <a:r>
                  <a:rPr lang="de-DE" dirty="0"/>
                  <a:t> kompilieren &amp; ausführen: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de-DE" sz="1700" dirty="0" err="1">
                    <a:solidFill>
                      <a:srgbClr val="343433"/>
                    </a:solidFill>
                  </a:rPr>
                  <a:t>Projection</a:t>
                </a:r>
                <a:r>
                  <a:rPr lang="de-DE" sz="1700" dirty="0">
                    <a:solidFill>
                      <a:srgbClr val="343433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solidFill>
                          <a:srgbClr val="343433"/>
                        </a:solidFill>
                        <a:latin typeface="Cambria Math" panose="02040503050406030204" pitchFamily="18" charset="0"/>
                      </a:rPr>
                      <m:t>𝑝𝑖</m:t>
                    </m:r>
                  </m:oMath>
                </a14:m>
                <a:r>
                  <a:rPr lang="de-DE" sz="1700" dirty="0">
                    <a:solidFill>
                      <a:srgbClr val="343433"/>
                    </a:solidFill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de-DE" sz="1700" dirty="0" err="1">
                    <a:solidFill>
                      <a:srgbClr val="343433"/>
                    </a:solidFill>
                  </a:rPr>
                  <a:t>Selection</a:t>
                </a:r>
                <a:r>
                  <a:rPr lang="de-DE" sz="1700" dirty="0">
                    <a:solidFill>
                      <a:srgbClr val="343433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solidFill>
                          <a:srgbClr val="343433"/>
                        </a:solidFill>
                        <a:latin typeface="Cambria Math" panose="02040503050406030204" pitchFamily="18" charset="0"/>
                      </a:rPr>
                      <m:t>𝑠𝑖𝑔𝑚𝑎</m:t>
                    </m:r>
                  </m:oMath>
                </a14:m>
                <a:r>
                  <a:rPr lang="de-DE" sz="1700" dirty="0">
                    <a:solidFill>
                      <a:srgbClr val="343433"/>
                    </a:solidFill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de-DE" sz="1700" dirty="0">
                    <a:solidFill>
                      <a:srgbClr val="343433"/>
                    </a:solidFill>
                  </a:rPr>
                  <a:t>Union / </a:t>
                </a:r>
                <a:r>
                  <a:rPr lang="de-DE" sz="1700" dirty="0" err="1">
                    <a:solidFill>
                      <a:srgbClr val="343433"/>
                    </a:solidFill>
                  </a:rPr>
                  <a:t>Intersect</a:t>
                </a:r>
                <a:r>
                  <a:rPr lang="de-DE" sz="1700" dirty="0">
                    <a:solidFill>
                      <a:srgbClr val="343433"/>
                    </a:solidFill>
                  </a:rPr>
                  <a:t> / </a:t>
                </a:r>
                <a:r>
                  <a:rPr lang="de-DE" sz="1700" dirty="0" err="1">
                    <a:solidFill>
                      <a:srgbClr val="343433"/>
                    </a:solidFill>
                  </a:rPr>
                  <a:t>Difference</a:t>
                </a:r>
                <a:r>
                  <a:rPr lang="de-DE" sz="1700" dirty="0">
                    <a:solidFill>
                      <a:srgbClr val="343433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solidFill>
                          <a:srgbClr val="343433"/>
                        </a:solidFill>
                        <a:latin typeface="Cambria Math" panose="02040503050406030204" pitchFamily="18" charset="0"/>
                      </a:rPr>
                      <m:t>𝑢𝑛𝑖𝑜𝑛</m:t>
                    </m:r>
                  </m:oMath>
                </a14:m>
                <a:r>
                  <a:rPr lang="de-DE" sz="1700" dirty="0">
                    <a:solidFill>
                      <a:srgbClr val="343433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solidFill>
                          <a:srgbClr val="343433"/>
                        </a:solidFill>
                        <a:latin typeface="Cambria Math" panose="02040503050406030204" pitchFamily="18" charset="0"/>
                      </a:rPr>
                      <m:t>𝑖𝑛𝑡𝑒𝑟𝑠𝑒𝑐𝑡</m:t>
                    </m:r>
                  </m:oMath>
                </a14:m>
                <a:r>
                  <a:rPr lang="de-DE" sz="1700" dirty="0">
                    <a:solidFill>
                      <a:srgbClr val="343433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solidFill>
                          <a:srgbClr val="343433"/>
                        </a:solidFill>
                        <a:latin typeface="Cambria Math" panose="02040503050406030204" pitchFamily="18" charset="0"/>
                      </a:rPr>
                      <m:t>𝑒𝑥𝑐𝑒𝑝𝑡</m:t>
                    </m:r>
                  </m:oMath>
                </a14:m>
                <a:r>
                  <a:rPr lang="de-DE" sz="1700" dirty="0">
                    <a:solidFill>
                      <a:srgbClr val="343433"/>
                    </a:solidFill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de-DE" sz="1700" dirty="0">
                    <a:solidFill>
                      <a:srgbClr val="343433"/>
                    </a:solidFill>
                  </a:rPr>
                  <a:t>Cross Join (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solidFill>
                          <a:srgbClr val="343433"/>
                        </a:solidFill>
                        <a:latin typeface="Cambria Math" panose="02040503050406030204" pitchFamily="18" charset="0"/>
                      </a:rPr>
                      <m:t>𝑐𝑟𝑜𝑠𝑠</m:t>
                    </m:r>
                    <m:r>
                      <a:rPr lang="de-DE" sz="1700" b="0" i="1" smtClean="0">
                        <a:solidFill>
                          <a:srgbClr val="343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700" b="0" i="1" smtClean="0">
                        <a:solidFill>
                          <a:srgbClr val="343433"/>
                        </a:solidFill>
                        <a:latin typeface="Cambria Math" panose="02040503050406030204" pitchFamily="18" charset="0"/>
                      </a:rPr>
                      <m:t>𝑗𝑜𝑖𝑛</m:t>
                    </m:r>
                  </m:oMath>
                </a14:m>
                <a:r>
                  <a:rPr lang="de-DE" sz="1700" dirty="0">
                    <a:solidFill>
                      <a:srgbClr val="343433"/>
                    </a:solidFill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de-DE" sz="1700" dirty="0" err="1">
                    <a:solidFill>
                      <a:srgbClr val="343433"/>
                    </a:solidFill>
                  </a:rPr>
                  <a:t>Sorting</a:t>
                </a:r>
                <a:r>
                  <a:rPr lang="de-DE" sz="1700" dirty="0">
                    <a:solidFill>
                      <a:srgbClr val="343433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solidFill>
                          <a:srgbClr val="343433"/>
                        </a:solidFill>
                        <a:latin typeface="Cambria Math" panose="02040503050406030204" pitchFamily="18" charset="0"/>
                      </a:rPr>
                      <m:t>𝑡𝑎𝑢</m:t>
                    </m:r>
                  </m:oMath>
                </a14:m>
                <a:r>
                  <a:rPr lang="de-DE" sz="1700" dirty="0">
                    <a:solidFill>
                      <a:srgbClr val="343433"/>
                    </a:solidFill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de-DE" sz="1700" dirty="0" err="1">
                    <a:solidFill>
                      <a:srgbClr val="343433"/>
                    </a:solidFill>
                  </a:rPr>
                  <a:t>Explain</a:t>
                </a:r>
                <a:r>
                  <a:rPr lang="de-DE" sz="1700" dirty="0">
                    <a:solidFill>
                      <a:srgbClr val="343433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solidFill>
                          <a:srgbClr val="343433"/>
                        </a:solidFill>
                        <a:latin typeface="Cambria Math" panose="02040503050406030204" pitchFamily="18" charset="0"/>
                      </a:rPr>
                      <m:t>𝑒𝑥𝑝𝑙𝑎𝑖𝑛</m:t>
                    </m:r>
                  </m:oMath>
                </a14:m>
                <a:r>
                  <a:rPr lang="de-DE" sz="1700" dirty="0">
                    <a:solidFill>
                      <a:srgbClr val="343433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Combo-</a:t>
                </a:r>
                <a:r>
                  <a:rPr lang="de-DE" dirty="0" err="1"/>
                  <a:t>Queries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3CCF0E6-BA22-4D3E-D67A-45F64D745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23FE89-F62D-AB7B-2315-B79950CF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3990E-3D84-1DC5-D625-DB7BA2C2D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3566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288C2-4D8D-1FE9-A86C-B4250677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</p:spPr>
        <p:txBody>
          <a:bodyPr>
            <a:normAutofit/>
          </a:bodyPr>
          <a:lstStyle/>
          <a:p>
            <a:r>
              <a:rPr lang="de-DE" sz="2600" dirty="0"/>
              <a:t>Projektstruktur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3F9410-E744-D382-E105-4DFE6435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8760"/>
            <a:ext cx="3436401" cy="4536504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BFDEFB-3E0F-55B6-F149-7FF7E8F6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EBA229B5-7CFD-BC45-B1DD-7E8FA6FF2A01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7A0DA-3415-6F16-94D6-37F04989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/>
              <a:t>Team 3</a:t>
            </a:r>
            <a:br>
              <a:rPr lang="en-US" sz="900"/>
            </a:br>
            <a:r>
              <a:rPr lang="en-US" sz="900"/>
              <a:t>Gründlinger Diana, Huber Marcel, Klotz Thomas, Targa Aaron, Thalmann Matthias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7A8C3D1-9F46-D6BD-CC0E-AF270D52AF8B}"/>
              </a:ext>
            </a:extLst>
          </p:cNvPr>
          <p:cNvSpPr/>
          <p:nvPr/>
        </p:nvSpPr>
        <p:spPr>
          <a:xfrm>
            <a:off x="1041449" y="1628800"/>
            <a:ext cx="3110335" cy="2088232"/>
          </a:xfrm>
          <a:prstGeom prst="roundRect">
            <a:avLst>
              <a:gd name="adj" fmla="val 494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DE26BF1-C1C0-BB5A-0C0E-CEC3D5726CC6}"/>
              </a:ext>
            </a:extLst>
          </p:cNvPr>
          <p:cNvCxnSpPr>
            <a:cxnSpLocks/>
          </p:cNvCxnSpPr>
          <p:nvPr/>
        </p:nvCxnSpPr>
        <p:spPr>
          <a:xfrm flipH="1">
            <a:off x="4098489" y="1268760"/>
            <a:ext cx="1506838" cy="3743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69FFFDA-939C-17AE-01BF-7F06C6A89209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992741" y="1969434"/>
            <a:ext cx="2612586" cy="22455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7647047-7E84-959B-0AD1-6FFAD2E9F1A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992740" y="2463992"/>
            <a:ext cx="2612587" cy="3600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98EC598-DA07-30AC-7225-2CD9A7174429}"/>
              </a:ext>
            </a:extLst>
          </p:cNvPr>
          <p:cNvCxnSpPr>
            <a:cxnSpLocks/>
          </p:cNvCxnSpPr>
          <p:nvPr/>
        </p:nvCxnSpPr>
        <p:spPr>
          <a:xfrm flipH="1">
            <a:off x="2992741" y="3355483"/>
            <a:ext cx="2527195" cy="23034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16F3C1-F749-016D-8566-82859F537D6E}"/>
              </a:ext>
            </a:extLst>
          </p:cNvPr>
          <p:cNvCxnSpPr>
            <a:cxnSpLocks/>
          </p:cNvCxnSpPr>
          <p:nvPr/>
        </p:nvCxnSpPr>
        <p:spPr>
          <a:xfrm flipH="1">
            <a:off x="3503712" y="4208709"/>
            <a:ext cx="2101614" cy="10618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F37C70-78A1-CD74-906D-9658832F3628}"/>
              </a:ext>
            </a:extLst>
          </p:cNvPr>
          <p:cNvCxnSpPr>
            <a:cxnSpLocks/>
          </p:cNvCxnSpPr>
          <p:nvPr/>
        </p:nvCxnSpPr>
        <p:spPr>
          <a:xfrm flipH="1">
            <a:off x="3568933" y="5085184"/>
            <a:ext cx="2043085" cy="54881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11C962BE-7E67-9FD0-EA52-647FF0AD3300}"/>
              </a:ext>
            </a:extLst>
          </p:cNvPr>
          <p:cNvSpPr txBox="1"/>
          <p:nvPr/>
        </p:nvSpPr>
        <p:spPr>
          <a:xfrm>
            <a:off x="5605327" y="1095307"/>
            <a:ext cx="576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Compiler-Modul: </a:t>
            </a:r>
            <a:r>
              <a:rPr lang="de-DE" dirty="0"/>
              <a:t>beinhaltet alle Klassen zum Bauen des </a:t>
            </a:r>
            <a:r>
              <a:rPr lang="de-DE" dirty="0" err="1"/>
              <a:t>Execution</a:t>
            </a:r>
            <a:r>
              <a:rPr lang="de-DE" dirty="0"/>
              <a:t>-Plans anhand eines gegebenen </a:t>
            </a:r>
            <a:r>
              <a:rPr lang="de-DE" dirty="0" err="1"/>
              <a:t>AST‘s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40B8170-F7C7-E682-B9E4-155038A948FE}"/>
              </a:ext>
            </a:extLst>
          </p:cNvPr>
          <p:cNvSpPr txBox="1"/>
          <p:nvPr/>
        </p:nvSpPr>
        <p:spPr>
          <a:xfrm>
            <a:off x="5605327" y="178476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Expressions-Modul:</a:t>
            </a:r>
            <a:r>
              <a:rPr lang="de-DE" dirty="0"/>
              <a:t> beinhaltet alle Expressions</a:t>
            </a:r>
            <a:endParaRPr lang="de-DE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292A631-02D9-FA6F-F543-D07F49B29330}"/>
              </a:ext>
            </a:extLst>
          </p:cNvPr>
          <p:cNvSpPr txBox="1"/>
          <p:nvPr/>
        </p:nvSpPr>
        <p:spPr>
          <a:xfrm>
            <a:off x="5605327" y="227932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Operators-Modul:</a:t>
            </a:r>
            <a:r>
              <a:rPr lang="de-DE" dirty="0"/>
              <a:t> beinhaltet alle Operators</a:t>
            </a:r>
            <a:endParaRPr lang="de-DE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5A32012-2610-77FE-CB00-0362400B8723}"/>
              </a:ext>
            </a:extLst>
          </p:cNvPr>
          <p:cNvSpPr txBox="1"/>
          <p:nvPr/>
        </p:nvSpPr>
        <p:spPr>
          <a:xfrm>
            <a:off x="5605327" y="3146995"/>
            <a:ext cx="576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Compiler: </a:t>
            </a:r>
            <a:r>
              <a:rPr lang="de-DE" dirty="0"/>
              <a:t>beinhaltet den Compiler zur Generierung des AST-Visitors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Execution</a:t>
            </a:r>
            <a:r>
              <a:rPr lang="de-DE">
                <a:sym typeface="Wingdings" panose="05000000000000000000" pitchFamily="2" charset="2"/>
              </a:rPr>
              <a:t>-Plan</a:t>
            </a:r>
            <a:endParaRPr lang="de-DE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FD27D21-9C5E-7FF7-342B-4B1DF5220B65}"/>
              </a:ext>
            </a:extLst>
          </p:cNvPr>
          <p:cNvSpPr txBox="1"/>
          <p:nvPr/>
        </p:nvSpPr>
        <p:spPr>
          <a:xfrm>
            <a:off x="5605326" y="4028660"/>
            <a:ext cx="574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Query-</a:t>
            </a:r>
            <a:r>
              <a:rPr lang="de-DE" b="1" dirty="0" err="1"/>
              <a:t>Executor</a:t>
            </a:r>
            <a:r>
              <a:rPr lang="de-DE" b="1" dirty="0"/>
              <a:t>:</a:t>
            </a:r>
            <a:r>
              <a:rPr lang="de-DE" dirty="0"/>
              <a:t> Bietet Methoden zur Ausführung von </a:t>
            </a:r>
            <a:r>
              <a:rPr lang="de-DE" dirty="0" err="1"/>
              <a:t>Queries</a:t>
            </a:r>
            <a:r>
              <a:rPr lang="de-DE" dirty="0"/>
              <a:t>, welche durch den Compiler ausgeführt werden</a:t>
            </a:r>
            <a:endParaRPr lang="de-DE" b="1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97C9657-F217-9739-36BF-51B731FDA52C}"/>
              </a:ext>
            </a:extLst>
          </p:cNvPr>
          <p:cNvSpPr txBox="1"/>
          <p:nvPr/>
        </p:nvSpPr>
        <p:spPr>
          <a:xfrm>
            <a:off x="5612018" y="4861996"/>
            <a:ext cx="574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Table-Service:</a:t>
            </a:r>
            <a:r>
              <a:rPr lang="de-DE" dirty="0"/>
              <a:t> Enthält die Implementierung der Tabellen-Klasse und Methoden um Tabellen zu Laden.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7752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C47F45F5-8A6C-5332-CE01-D2784389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238251"/>
            <a:ext cx="2374944" cy="24823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4034ED-A360-B918-4F1F-A11921C4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Tabellenrepräsentation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BA7B9A-22D9-F85D-C8D1-40692B3E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3760D-B27E-2703-65B9-61AC7FE0E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BC1B25C-8A31-982D-555D-82BB121EB9A0}"/>
              </a:ext>
            </a:extLst>
          </p:cNvPr>
          <p:cNvGrpSpPr/>
          <p:nvPr/>
        </p:nvGrpSpPr>
        <p:grpSpPr>
          <a:xfrm>
            <a:off x="560626" y="1340768"/>
            <a:ext cx="3319286" cy="1800200"/>
            <a:chOff x="1083173" y="3212976"/>
            <a:chExt cx="3319286" cy="1800200"/>
          </a:xfrm>
        </p:grpSpPr>
        <p:sp>
          <p:nvSpPr>
            <p:cNvPr id="6" name="Gefaltete Ecke 2">
              <a:extLst>
                <a:ext uri="{FF2B5EF4-FFF2-40B4-BE49-F238E27FC236}">
                  <a16:creationId xmlns:a16="http://schemas.microsoft.com/office/drawing/2014/main" id="{256EA690-0712-5DBC-2BDA-286F6ACA0025}"/>
                </a:ext>
              </a:extLst>
            </p:cNvPr>
            <p:cNvSpPr/>
            <p:nvPr/>
          </p:nvSpPr>
          <p:spPr>
            <a:xfrm>
              <a:off x="1090091" y="3212976"/>
              <a:ext cx="3312368" cy="18002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2C920D6-0081-F3F0-38F6-1A07B0FE29B7}"/>
                </a:ext>
              </a:extLst>
            </p:cNvPr>
            <p:cNvSpPr txBox="1"/>
            <p:nvPr/>
          </p:nvSpPr>
          <p:spPr>
            <a:xfrm>
              <a:off x="2386235" y="322747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Table</a:t>
              </a:r>
            </a:p>
          </p:txBody>
        </p:sp>
        <p:cxnSp>
          <p:nvCxnSpPr>
            <p:cNvPr id="8" name="Gerade Verbindung 17">
              <a:extLst>
                <a:ext uri="{FF2B5EF4-FFF2-40B4-BE49-F238E27FC236}">
                  <a16:creationId xmlns:a16="http://schemas.microsoft.com/office/drawing/2014/main" id="{846FC552-6624-9F5D-1391-BD8469F8C48F}"/>
                </a:ext>
              </a:extLst>
            </p:cNvPr>
            <p:cNvCxnSpPr/>
            <p:nvPr/>
          </p:nvCxnSpPr>
          <p:spPr>
            <a:xfrm>
              <a:off x="1090091" y="3596808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763BC9B-DF46-19D5-F7B0-BB185A891425}"/>
                </a:ext>
              </a:extLst>
            </p:cNvPr>
            <p:cNvSpPr txBox="1"/>
            <p:nvPr/>
          </p:nvSpPr>
          <p:spPr>
            <a:xfrm>
              <a:off x="1162099" y="3663026"/>
              <a:ext cx="3240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+ </a:t>
              </a:r>
              <a:r>
                <a:rPr lang="de-DE" sz="1600" dirty="0" err="1"/>
                <a:t>schema</a:t>
              </a:r>
              <a:r>
                <a:rPr lang="de-DE" sz="1600" dirty="0"/>
                <a:t>: Schema</a:t>
              </a:r>
            </a:p>
            <a:p>
              <a:r>
                <a:rPr lang="de-DE" sz="1600" dirty="0"/>
                <a:t>+ </a:t>
              </a:r>
              <a:r>
                <a:rPr lang="de-DE" sz="1600" dirty="0" err="1"/>
                <a:t>records</a:t>
              </a:r>
              <a:r>
                <a:rPr lang="de-DE" sz="1600" dirty="0"/>
                <a:t>: [[</a:t>
              </a:r>
              <a:r>
                <a:rPr lang="de-DE" sz="1600" dirty="0" err="1"/>
                <a:t>int</a:t>
              </a:r>
              <a:r>
                <a:rPr lang="de-DE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</a:t>
              </a:r>
              <a:r>
                <a:rPr lang="de-DE" sz="1600" dirty="0" err="1"/>
                <a:t>float</a:t>
              </a:r>
              <a:r>
                <a:rPr lang="de-DE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</a:t>
              </a:r>
              <a:r>
                <a:rPr lang="de-DE" sz="1600" dirty="0" err="1"/>
                <a:t>str</a:t>
              </a:r>
              <a:r>
                <a:rPr lang="de-DE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</a:t>
              </a:r>
              <a:r>
                <a:rPr lang="de-DE" sz="1600" dirty="0" err="1"/>
                <a:t>None</a:t>
              </a:r>
              <a:r>
                <a:rPr lang="de-DE" sz="1600" dirty="0"/>
                <a:t>]]</a:t>
              </a:r>
            </a:p>
          </p:txBody>
        </p:sp>
        <p:cxnSp>
          <p:nvCxnSpPr>
            <p:cNvPr id="10" name="Gerade Verbindung 21">
              <a:extLst>
                <a:ext uri="{FF2B5EF4-FFF2-40B4-BE49-F238E27FC236}">
                  <a16:creationId xmlns:a16="http://schemas.microsoft.com/office/drawing/2014/main" id="{0967602E-2F2F-E3D6-6F68-FA644FAA4726}"/>
                </a:ext>
              </a:extLst>
            </p:cNvPr>
            <p:cNvCxnSpPr/>
            <p:nvPr/>
          </p:nvCxnSpPr>
          <p:spPr>
            <a:xfrm>
              <a:off x="1083173" y="4293096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55CBC28-C662-C27F-BFD4-E72F5E10EA5D}"/>
                </a:ext>
              </a:extLst>
            </p:cNvPr>
            <p:cNvSpPr txBox="1"/>
            <p:nvPr/>
          </p:nvSpPr>
          <p:spPr>
            <a:xfrm>
              <a:off x="1162099" y="4365104"/>
              <a:ext cx="2557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+ __</a:t>
              </a:r>
              <a:r>
                <a:rPr lang="de-DE" sz="1600" dirty="0" err="1"/>
                <a:t>str</a:t>
              </a:r>
              <a:r>
                <a:rPr lang="de-DE" sz="1600" dirty="0"/>
                <a:t>__(): </a:t>
              </a:r>
              <a:r>
                <a:rPr lang="de-DE" sz="1600" dirty="0" err="1"/>
                <a:t>str</a:t>
              </a:r>
              <a:endParaRPr lang="de-DE" sz="1600" dirty="0"/>
            </a:p>
            <a:p>
              <a:r>
                <a:rPr lang="de-DE" sz="1600" dirty="0"/>
                <a:t>…</a:t>
              </a:r>
            </a:p>
          </p:txBody>
        </p:sp>
      </p:grpSp>
      <p:graphicFrame>
        <p:nvGraphicFramePr>
          <p:cNvPr id="12" name="Tabelle 24">
            <a:extLst>
              <a:ext uri="{FF2B5EF4-FFF2-40B4-BE49-F238E27FC236}">
                <a16:creationId xmlns:a16="http://schemas.microsoft.com/office/drawing/2014/main" id="{876130B0-F263-44F9-0888-D407BABF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25700"/>
              </p:ext>
            </p:extLst>
          </p:nvPr>
        </p:nvGraphicFramePr>
        <p:xfrm>
          <a:off x="8274926" y="2188084"/>
          <a:ext cx="3240360" cy="323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405509870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1367210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hoeren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4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hoeren.MatrNr</a:t>
                      </a:r>
                      <a:br>
                        <a:rPr lang="de-DE" dirty="0"/>
                      </a:b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hoeren.VorlNr</a:t>
                      </a:r>
                      <a:br>
                        <a:rPr lang="de-DE" dirty="0"/>
                      </a:b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2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26120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605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27550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182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27550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4052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334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28106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5041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860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28106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5052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977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29120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5215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51816"/>
                  </a:ext>
                </a:extLst>
              </a:tr>
            </a:tbl>
          </a:graphicData>
        </a:graphic>
      </p:graphicFrame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099B4A6-0934-7A6C-4E1C-BAAA4ABEBB04}"/>
              </a:ext>
            </a:extLst>
          </p:cNvPr>
          <p:cNvCxnSpPr>
            <a:cxnSpLocks/>
          </p:cNvCxnSpPr>
          <p:nvPr/>
        </p:nvCxnSpPr>
        <p:spPr>
          <a:xfrm>
            <a:off x="1199456" y="2852936"/>
            <a:ext cx="230243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A392762-40E2-CE96-2AAE-47ED939FCFCB}"/>
              </a:ext>
            </a:extLst>
          </p:cNvPr>
          <p:cNvGrpSpPr/>
          <p:nvPr/>
        </p:nvGrpSpPr>
        <p:grpSpPr>
          <a:xfrm>
            <a:off x="3989069" y="2350973"/>
            <a:ext cx="3899808" cy="2482353"/>
            <a:chOff x="1083173" y="3212977"/>
            <a:chExt cx="3899808" cy="1614703"/>
          </a:xfrm>
        </p:grpSpPr>
        <p:sp>
          <p:nvSpPr>
            <p:cNvPr id="23" name="Gefaltete Ecke 2">
              <a:extLst>
                <a:ext uri="{FF2B5EF4-FFF2-40B4-BE49-F238E27FC236}">
                  <a16:creationId xmlns:a16="http://schemas.microsoft.com/office/drawing/2014/main" id="{9A48F31E-EDD6-9423-6A65-543A48046D55}"/>
                </a:ext>
              </a:extLst>
            </p:cNvPr>
            <p:cNvSpPr/>
            <p:nvPr/>
          </p:nvSpPr>
          <p:spPr>
            <a:xfrm>
              <a:off x="1090090" y="3212977"/>
              <a:ext cx="3892891" cy="161470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9E0E01B-6D54-1404-7DC8-DFA9AEFAE705}"/>
                </a:ext>
              </a:extLst>
            </p:cNvPr>
            <p:cNvSpPr txBox="1"/>
            <p:nvPr/>
          </p:nvSpPr>
          <p:spPr>
            <a:xfrm>
              <a:off x="1090091" y="3227476"/>
              <a:ext cx="3892890" cy="24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Schema</a:t>
              </a:r>
            </a:p>
          </p:txBody>
        </p:sp>
        <p:cxnSp>
          <p:nvCxnSpPr>
            <p:cNvPr id="25" name="Gerade Verbindung 17">
              <a:extLst>
                <a:ext uri="{FF2B5EF4-FFF2-40B4-BE49-F238E27FC236}">
                  <a16:creationId xmlns:a16="http://schemas.microsoft.com/office/drawing/2014/main" id="{8A8CCA7A-F0B8-C71F-00C4-849A502DC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90091" y="3492651"/>
              <a:ext cx="38928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59306A0-F66A-3CEA-4EBC-3BC1648203B0}"/>
                </a:ext>
              </a:extLst>
            </p:cNvPr>
            <p:cNvSpPr txBox="1"/>
            <p:nvPr/>
          </p:nvSpPr>
          <p:spPr>
            <a:xfrm>
              <a:off x="1162099" y="3539490"/>
              <a:ext cx="3240360" cy="540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+ </a:t>
              </a:r>
              <a:r>
                <a:rPr lang="de-DE" sz="1600" dirty="0" err="1"/>
                <a:t>table_name</a:t>
              </a:r>
              <a:r>
                <a:rPr lang="de-DE" sz="1600" dirty="0"/>
                <a:t>: </a:t>
              </a:r>
              <a:r>
                <a:rPr lang="de-DE" sz="1600" dirty="0" err="1"/>
                <a:t>str</a:t>
              </a:r>
              <a:endParaRPr lang="de-DE" sz="1600" dirty="0"/>
            </a:p>
            <a:p>
              <a:r>
                <a:rPr lang="de-DE" sz="1600" dirty="0"/>
                <a:t>+ </a:t>
              </a:r>
              <a:r>
                <a:rPr lang="de-DE" sz="1600" dirty="0" err="1"/>
                <a:t>column_names</a:t>
              </a:r>
              <a:r>
                <a:rPr lang="de-DE" sz="1600" dirty="0"/>
                <a:t>: [</a:t>
              </a:r>
              <a:r>
                <a:rPr lang="de-DE" sz="1600" dirty="0" err="1"/>
                <a:t>str</a:t>
              </a:r>
              <a:r>
                <a:rPr lang="de-DE" sz="1600" dirty="0"/>
                <a:t>]</a:t>
              </a:r>
            </a:p>
            <a:p>
              <a:r>
                <a:rPr lang="de-DE" sz="1600" dirty="0"/>
                <a:t>+ </a:t>
              </a:r>
              <a:r>
                <a:rPr lang="de-DE" sz="1600" dirty="0" err="1"/>
                <a:t>column_types</a:t>
              </a:r>
              <a:r>
                <a:rPr lang="de-DE" sz="1600" dirty="0"/>
                <a:t>: [</a:t>
              </a:r>
              <a:r>
                <a:rPr lang="de-DE" sz="1600" dirty="0" err="1"/>
                <a:t>SchemaType</a:t>
              </a:r>
              <a:r>
                <a:rPr lang="de-DE" sz="1600" dirty="0"/>
                <a:t>]</a:t>
              </a:r>
            </a:p>
          </p:txBody>
        </p:sp>
        <p:cxnSp>
          <p:nvCxnSpPr>
            <p:cNvPr id="27" name="Gerade Verbindung 21">
              <a:extLst>
                <a:ext uri="{FF2B5EF4-FFF2-40B4-BE49-F238E27FC236}">
                  <a16:creationId xmlns:a16="http://schemas.microsoft.com/office/drawing/2014/main" id="{691C97B6-655E-B739-271F-4F61EEE874C5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73" y="4195239"/>
              <a:ext cx="38998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894CDAB-19E0-992E-8370-12BFABC91345}"/>
                </a:ext>
              </a:extLst>
            </p:cNvPr>
            <p:cNvSpPr txBox="1"/>
            <p:nvPr/>
          </p:nvSpPr>
          <p:spPr>
            <a:xfrm>
              <a:off x="1162099" y="4242078"/>
              <a:ext cx="3756197" cy="540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+ </a:t>
              </a:r>
              <a:r>
                <a:rPr lang="en-US" sz="1600" dirty="0" err="1"/>
                <a:t>get_column_index</a:t>
              </a:r>
              <a:r>
                <a:rPr lang="en-US" sz="1600" dirty="0"/>
                <a:t>(</a:t>
              </a:r>
              <a:r>
                <a:rPr lang="en-US" sz="1600" dirty="0" err="1"/>
                <a:t>column_name</a:t>
              </a:r>
              <a:r>
                <a:rPr lang="en-US" sz="1600" dirty="0"/>
                <a:t>): int</a:t>
              </a:r>
            </a:p>
            <a:p>
              <a:r>
                <a:rPr lang="en-US" sz="1600" dirty="0"/>
                <a:t>+ rename(</a:t>
              </a:r>
              <a:r>
                <a:rPr lang="en-US" sz="1600" dirty="0" err="1"/>
                <a:t>new_name</a:t>
              </a:r>
              <a:r>
                <a:rPr lang="en-US" sz="1600" dirty="0"/>
                <a:t>): None</a:t>
              </a:r>
            </a:p>
            <a:p>
              <a:r>
                <a:rPr lang="en-US" sz="1600" dirty="0"/>
                <a:t>…</a:t>
              </a:r>
              <a:endParaRPr lang="de-DE" sz="1600" dirty="0"/>
            </a:p>
          </p:txBody>
        </p:sp>
      </p:grp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43642355-C44A-ED38-5AA1-09577C8A1F11}"/>
              </a:ext>
            </a:extLst>
          </p:cNvPr>
          <p:cNvCxnSpPr>
            <a:cxnSpLocks/>
          </p:cNvCxnSpPr>
          <p:nvPr/>
        </p:nvCxnSpPr>
        <p:spPr>
          <a:xfrm>
            <a:off x="2633523" y="1978566"/>
            <a:ext cx="2022317" cy="514330"/>
          </a:xfrm>
          <a:prstGeom prst="bentConnector3">
            <a:avLst>
              <a:gd name="adj1" fmla="val 999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DAC8041-7031-8705-EA23-DFCE97E599D0}"/>
              </a:ext>
            </a:extLst>
          </p:cNvPr>
          <p:cNvCxnSpPr>
            <a:cxnSpLocks/>
          </p:cNvCxnSpPr>
          <p:nvPr/>
        </p:nvCxnSpPr>
        <p:spPr>
          <a:xfrm flipV="1">
            <a:off x="5777695" y="2373263"/>
            <a:ext cx="3414649" cy="648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E626741-E9ED-8B5B-5D9F-D616CB210036}"/>
              </a:ext>
            </a:extLst>
          </p:cNvPr>
          <p:cNvCxnSpPr>
            <a:cxnSpLocks/>
          </p:cNvCxnSpPr>
          <p:nvPr/>
        </p:nvCxnSpPr>
        <p:spPr>
          <a:xfrm flipV="1">
            <a:off x="6096000" y="2767722"/>
            <a:ext cx="2232248" cy="517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17CCADC-ECFF-89A7-F21A-413B0B5691C0}"/>
              </a:ext>
            </a:extLst>
          </p:cNvPr>
          <p:cNvCxnSpPr>
            <a:cxnSpLocks/>
          </p:cNvCxnSpPr>
          <p:nvPr/>
        </p:nvCxnSpPr>
        <p:spPr>
          <a:xfrm flipV="1">
            <a:off x="6816275" y="3043922"/>
            <a:ext cx="1980187" cy="457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0B317966-0DBD-9D80-7AE1-53E8982E0B7F}"/>
              </a:ext>
            </a:extLst>
          </p:cNvPr>
          <p:cNvSpPr txBox="1"/>
          <p:nvPr/>
        </p:nvSpPr>
        <p:spPr>
          <a:xfrm>
            <a:off x="4727848" y="1143568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Spaltennamen werden Fully-</a:t>
            </a:r>
            <a:r>
              <a:rPr lang="de-DE" dirty="0" err="1"/>
              <a:t>Qualified</a:t>
            </a:r>
            <a:r>
              <a:rPr lang="de-DE" dirty="0"/>
              <a:t>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Aliases</a:t>
            </a:r>
            <a:r>
              <a:rPr lang="de-DE" dirty="0"/>
              <a:t> werden dementsprechend ohne Tabellen-Name gespeichert</a:t>
            </a:r>
          </a:p>
        </p:txBody>
      </p:sp>
    </p:spTree>
    <p:extLst>
      <p:ext uri="{BB962C8B-B14F-4D97-AF65-F5344CB8AC3E}">
        <p14:creationId xmlns:p14="http://schemas.microsoft.com/office/powerpoint/2010/main" val="66703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41004-E639-7DAC-8E51-6E5AE2E6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Expressions &amp; Operators – Klassenhierarchie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7405E59-AC68-39ED-5D93-B87A69B74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50682" y="1176219"/>
            <a:ext cx="10645009" cy="450556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DDE350-5956-47FE-C7EE-2A25D995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340A7-17B1-1CEE-ABA2-B256C6BEB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6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49D1B-6FE8-BC04-A352-6C6281F6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802D6-FE3C-61CA-CE62-47C25EBF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44" y="1844824"/>
            <a:ext cx="5761856" cy="395330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AbstractExpression</a:t>
            </a:r>
            <a:endParaRPr lang="de-DE" b="1" dirty="0"/>
          </a:p>
          <a:p>
            <a:r>
              <a:rPr lang="de-DE" dirty="0"/>
              <a:t>Berechnet Ergebnis für Kinder und gibt es zurück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AbstractComputationExpression</a:t>
            </a:r>
            <a:endParaRPr lang="de-DE" b="1" dirty="0"/>
          </a:p>
          <a:p>
            <a:r>
              <a:rPr lang="de-DE" dirty="0"/>
              <a:t>Berechnet Ergebnis für eine spezifische Zeile einer Tabelle und gibt es zurück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97BF23-174D-FE0B-FDBE-8269DA73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21F480-B204-650B-F6C2-A3136B976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5C09C0-6194-8677-6175-DE737D8FA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53"/>
          <a:stretch/>
        </p:blipFill>
        <p:spPr>
          <a:xfrm>
            <a:off x="983432" y="1772816"/>
            <a:ext cx="3886944" cy="26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0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49D1B-6FE8-BC04-A352-6C6281F6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802D6-FE3C-61CA-CE62-47C25EBF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44" y="2348880"/>
            <a:ext cx="5761856" cy="344924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AbstractOperator</a:t>
            </a:r>
            <a:endParaRPr lang="de-DE" b="1" dirty="0"/>
          </a:p>
          <a:p>
            <a:r>
              <a:rPr lang="de-DE" dirty="0"/>
              <a:t>Verwendet die Ergebnisse der Kinder um eine resultierende Tabelle zu bauen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97BF23-174D-FE0B-FDBE-8269DA73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21F480-B204-650B-F6C2-A3136B976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5C09C0-6194-8677-6175-DE737D8FA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60" b="547"/>
          <a:stretch/>
        </p:blipFill>
        <p:spPr>
          <a:xfrm>
            <a:off x="809615" y="2110828"/>
            <a:ext cx="4577680" cy="16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2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D9B30-3E52-2BAC-3B32-61566E5F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B76AD7-6F2D-A1CE-38EF-77A30E58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33109-BD70-31D6-5CBA-5564F2C18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E27DB25-6994-FE89-B6BA-626FE2A5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761"/>
            <a:ext cx="7772400" cy="45293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Der Query-</a:t>
            </a:r>
            <a:r>
              <a:rPr lang="de-DE" dirty="0" err="1"/>
              <a:t>Executor</a:t>
            </a:r>
            <a:r>
              <a:rPr lang="de-DE" dirty="0"/>
              <a:t> bekommt die auszuführende Query</a:t>
            </a:r>
          </a:p>
          <a:p>
            <a:pPr>
              <a:lnSpc>
                <a:spcPct val="100000"/>
              </a:lnSpc>
            </a:pPr>
            <a:r>
              <a:rPr lang="de-DE" dirty="0"/>
              <a:t>Der Parser </a:t>
            </a:r>
            <a:r>
              <a:rPr lang="de-DE" dirty="0" err="1"/>
              <a:t>parsed</a:t>
            </a:r>
            <a:r>
              <a:rPr lang="de-DE" dirty="0"/>
              <a:t> diese mittels der definierten Grammatik und gibt den AST zurück</a:t>
            </a:r>
          </a:p>
          <a:p>
            <a:pPr>
              <a:lnSpc>
                <a:spcPct val="100000"/>
              </a:lnSpc>
            </a:pPr>
            <a:r>
              <a:rPr lang="de-DE" dirty="0"/>
              <a:t>Der Compiler erhält diesen AST und baut einen AST-Visitor</a:t>
            </a:r>
          </a:p>
          <a:p>
            <a:pPr lvl="1">
              <a:lnSpc>
                <a:spcPct val="100000"/>
              </a:lnSpc>
            </a:pPr>
            <a:r>
              <a:rPr lang="de-DE" sz="1700" dirty="0">
                <a:solidFill>
                  <a:srgbClr val="343433"/>
                </a:solidFill>
              </a:rPr>
              <a:t>Der AST-Visitor wird mithilfe der Operatoren und Expressions gebaut</a:t>
            </a:r>
          </a:p>
          <a:p>
            <a:pPr>
              <a:lnSpc>
                <a:spcPct val="100000"/>
              </a:lnSpc>
            </a:pPr>
            <a:r>
              <a:rPr lang="de-DE" dirty="0"/>
              <a:t>Der Query-</a:t>
            </a:r>
            <a:r>
              <a:rPr lang="de-DE" dirty="0" err="1"/>
              <a:t>Executor</a:t>
            </a:r>
            <a:r>
              <a:rPr lang="de-DE" dirty="0"/>
              <a:t> erhält den ausführbaren </a:t>
            </a:r>
            <a:r>
              <a:rPr lang="de-DE" dirty="0" err="1"/>
              <a:t>Execution</a:t>
            </a:r>
            <a:r>
              <a:rPr lang="de-DE" dirty="0"/>
              <a:t>-Plan zurück</a:t>
            </a:r>
          </a:p>
          <a:p>
            <a:pPr>
              <a:lnSpc>
                <a:spcPct val="100000"/>
              </a:lnSpc>
            </a:pPr>
            <a:r>
              <a:rPr lang="de-DE" dirty="0"/>
              <a:t>Der Query-</a:t>
            </a:r>
            <a:r>
              <a:rPr lang="de-DE" dirty="0" err="1"/>
              <a:t>Executor</a:t>
            </a:r>
            <a:r>
              <a:rPr lang="de-DE" dirty="0"/>
              <a:t> ruft die </a:t>
            </a:r>
            <a:r>
              <a:rPr lang="de-DE" b="1" dirty="0" err="1"/>
              <a:t>get_result</a:t>
            </a:r>
            <a:r>
              <a:rPr lang="de-DE" dirty="0"/>
              <a:t> Methode auf den Plan aus</a:t>
            </a:r>
          </a:p>
          <a:p>
            <a:pPr>
              <a:lnSpc>
                <a:spcPct val="100000"/>
              </a:lnSpc>
            </a:pPr>
            <a:r>
              <a:rPr lang="de-DE" dirty="0"/>
              <a:t>Das Ergebnis ist eine Tabelle, welche zurückgegeben wird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Der Query-</a:t>
            </a:r>
            <a:r>
              <a:rPr lang="de-DE" dirty="0" err="1"/>
              <a:t>Executor</a:t>
            </a:r>
            <a:r>
              <a:rPr lang="de-DE" dirty="0"/>
              <a:t> misst zudem die Ausführungszeit einer Query und gibt sie zusammen mit dem Ergebnis als Tupel zurück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173F1CCE-427D-8B18-3039-E4310241C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109362"/>
              </p:ext>
            </p:extLst>
          </p:nvPr>
        </p:nvGraphicFramePr>
        <p:xfrm>
          <a:off x="8904312" y="908720"/>
          <a:ext cx="2743200" cy="458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77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D4DF3-3377-2385-6FC5-D7A8D374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C3606-5322-EE6D-4756-0EBEC6AC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Operator-Klasse enthält eine </a:t>
            </a:r>
            <a:r>
              <a:rPr lang="de-DE" b="1" dirty="0" err="1"/>
              <a:t>explain</a:t>
            </a:r>
            <a:r>
              <a:rPr lang="de-DE" dirty="0"/>
              <a:t> Methode, welche beim Aufruf des </a:t>
            </a:r>
            <a:r>
              <a:rPr lang="de-DE" dirty="0" err="1"/>
              <a:t>Explain</a:t>
            </a:r>
            <a:r>
              <a:rPr lang="de-DE" dirty="0"/>
              <a:t>-Operators rekursiv aufgerufen wird</a:t>
            </a:r>
          </a:p>
          <a:p>
            <a:r>
              <a:rPr lang="de-DE" dirty="0"/>
              <a:t>Es werden die </a:t>
            </a:r>
            <a:r>
              <a:rPr lang="de-DE" b="1" dirty="0"/>
              <a:t>__</a:t>
            </a:r>
            <a:r>
              <a:rPr lang="de-DE" b="1" dirty="0" err="1"/>
              <a:t>str</a:t>
            </a:r>
            <a:r>
              <a:rPr lang="de-DE" b="1" dirty="0"/>
              <a:t>__</a:t>
            </a:r>
            <a:r>
              <a:rPr lang="de-DE" dirty="0"/>
              <a:t> Methoden verwendet um den aktuellen Knoten auszugeben</a:t>
            </a:r>
          </a:p>
          <a:p>
            <a:r>
              <a:rPr lang="de-DE" dirty="0"/>
              <a:t>Die </a:t>
            </a:r>
            <a:r>
              <a:rPr lang="de-DE" b="1" dirty="0" err="1"/>
              <a:t>explain</a:t>
            </a:r>
            <a:r>
              <a:rPr lang="de-DE" b="1" dirty="0"/>
              <a:t> </a:t>
            </a:r>
            <a:r>
              <a:rPr lang="de-DE" dirty="0"/>
              <a:t>Methode ruft rekursiv </a:t>
            </a:r>
            <a:r>
              <a:rPr lang="de-DE" b="1" dirty="0" err="1"/>
              <a:t>explain</a:t>
            </a:r>
            <a:r>
              <a:rPr lang="de-DE" dirty="0"/>
              <a:t> auf die Kinder auf</a:t>
            </a:r>
          </a:p>
          <a:p>
            <a:r>
              <a:rPr lang="de-DE" dirty="0"/>
              <a:t>Um die Fully-</a:t>
            </a:r>
            <a:r>
              <a:rPr lang="de-DE" dirty="0" err="1"/>
              <a:t>Qualified</a:t>
            </a:r>
            <a:r>
              <a:rPr lang="de-DE" dirty="0"/>
              <a:t>-Name im </a:t>
            </a:r>
            <a:r>
              <a:rPr lang="de-DE" dirty="0" err="1"/>
              <a:t>explain</a:t>
            </a:r>
            <a:r>
              <a:rPr lang="de-DE" dirty="0"/>
              <a:t> zu erhalten, wird die Methode </a:t>
            </a:r>
            <a:r>
              <a:rPr lang="en-US" b="1" dirty="0" err="1"/>
              <a:t>replace_all_column_names_by_fqn</a:t>
            </a:r>
            <a:r>
              <a:rPr lang="en-US" dirty="0"/>
              <a:t> </a:t>
            </a:r>
            <a:r>
              <a:rPr lang="en-US" dirty="0" err="1"/>
              <a:t>rekursiv</a:t>
            </a:r>
            <a:r>
              <a:rPr lang="en-US" dirty="0"/>
              <a:t> </a:t>
            </a:r>
            <a:r>
              <a:rPr lang="en-US" dirty="0" err="1"/>
              <a:t>aufgerufen</a:t>
            </a:r>
            <a:r>
              <a:rPr lang="en-US" dirty="0"/>
              <a:t>, um alle </a:t>
            </a:r>
            <a:r>
              <a:rPr lang="en-US" dirty="0" err="1"/>
              <a:t>vorkommenden</a:t>
            </a:r>
            <a:r>
              <a:rPr lang="en-US" dirty="0"/>
              <a:t> </a:t>
            </a:r>
            <a:r>
              <a:rPr lang="en-US" dirty="0" err="1"/>
              <a:t>ColumnExpressions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Fully-Qualified-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auszutauschen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A4F695-B62B-A889-2842-7D9FD4DC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EDFEC-E406-8EA7-BC2C-C259BF121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FE84CF2-FF80-BEA0-AF7F-4DE3BF4EC7E9}"/>
              </a:ext>
            </a:extLst>
          </p:cNvPr>
          <p:cNvSpPr txBox="1"/>
          <p:nvPr/>
        </p:nvSpPr>
        <p:spPr>
          <a:xfrm>
            <a:off x="1116327" y="3429000"/>
            <a:ext cx="7416824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explain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"&gt;"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()])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AF68CF-3185-0C28-3277-8FFE480488AC}"/>
              </a:ext>
            </a:extLst>
          </p:cNvPr>
          <p:cNvSpPr txBox="1"/>
          <p:nvPr/>
        </p:nvSpPr>
        <p:spPr>
          <a:xfrm>
            <a:off x="1116327" y="4365104"/>
            <a:ext cx="7416824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explain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explain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.table_reference.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explain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indent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3E27355-A827-03D8-C3BE-FF4CF5A9496F}"/>
              </a:ext>
            </a:extLst>
          </p:cNvPr>
          <p:cNvGrpSpPr/>
          <p:nvPr/>
        </p:nvGrpSpPr>
        <p:grpSpPr>
          <a:xfrm>
            <a:off x="695399" y="3613982"/>
            <a:ext cx="864097" cy="1212789"/>
            <a:chOff x="695399" y="3613982"/>
            <a:chExt cx="864097" cy="1212789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25B4EA77-F45D-C3D4-667D-32DEE7011F2C}"/>
                </a:ext>
              </a:extLst>
            </p:cNvPr>
            <p:cNvCxnSpPr/>
            <p:nvPr/>
          </p:nvCxnSpPr>
          <p:spPr>
            <a:xfrm flipH="1">
              <a:off x="695400" y="4826769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Verbinder: gewinkelt 21">
              <a:extLst>
                <a:ext uri="{FF2B5EF4-FFF2-40B4-BE49-F238E27FC236}">
                  <a16:creationId xmlns:a16="http://schemas.microsoft.com/office/drawing/2014/main" id="{CBDF172E-5D0D-AB65-1529-CA93A279FA5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5029" y="4004352"/>
              <a:ext cx="1212789" cy="432049"/>
            </a:xfrm>
            <a:prstGeom prst="bentConnector3">
              <a:avLst>
                <a:gd name="adj1" fmla="val 9991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44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EBD610B7-A5D6-49D7-963C-2A9EFDA1EB1D}" vid="{40A6DC6D-8426-4E04-B6AF-CDC6FF2889A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650</Words>
  <Application>Microsoft Office PowerPoint</Application>
  <PresentationFormat>Breitbild</PresentationFormat>
  <Paragraphs>101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Office-Design</vt:lpstr>
      <vt:lpstr>Architektur und Implementierung von Datenbanksystemen</vt:lpstr>
      <vt:lpstr>Anforderungen</vt:lpstr>
      <vt:lpstr>Projektstruktur</vt:lpstr>
      <vt:lpstr>Tabellenrepräsentation</vt:lpstr>
      <vt:lpstr>Expressions &amp; Operators – Klassenhierarchie</vt:lpstr>
      <vt:lpstr>Expressions</vt:lpstr>
      <vt:lpstr>Operators</vt:lpstr>
      <vt:lpstr>Query Execution</vt:lpstr>
      <vt:lpstr>Explain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Matthias Thalmann</dc:creator>
  <cp:lastModifiedBy>Matthias Thalmann</cp:lastModifiedBy>
  <cp:revision>59</cp:revision>
  <dcterms:created xsi:type="dcterms:W3CDTF">2022-05-09T16:04:55Z</dcterms:created>
  <dcterms:modified xsi:type="dcterms:W3CDTF">2022-05-09T20:06:56Z</dcterms:modified>
</cp:coreProperties>
</file>