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9" r:id="rId5"/>
    <p:sldId id="265" r:id="rId6"/>
    <p:sldId id="266" r:id="rId7"/>
    <p:sldId id="270" r:id="rId8"/>
    <p:sldId id="267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Objects="1" showGuides="1">
      <p:cViewPr varScale="1">
        <p:scale>
          <a:sx n="114" d="100"/>
          <a:sy n="114" d="100"/>
        </p:scale>
        <p:origin x="414" y="114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grespro.com/blog/pgsql/5969493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gresql.org/docs/current/routine-vacuuming.html" TargetMode="External"/><Relationship Id="rId3" Type="http://schemas.openxmlformats.org/officeDocument/2006/relationships/hyperlink" Target="http://morningcoffee.io/the-postgresql-query-cost-model.html" TargetMode="External"/><Relationship Id="rId7" Type="http://schemas.openxmlformats.org/officeDocument/2006/relationships/hyperlink" Target="https://www.postgresql.org/docs/current/sql-analyze.html" TargetMode="External"/><Relationship Id="rId2" Type="http://schemas.openxmlformats.org/officeDocument/2006/relationships/hyperlink" Target="https://github.com/postgres/postgres/blob/master/src/backend/optimizer/path/costsize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index-cost-estimation.html" TargetMode="External"/><Relationship Id="rId11" Type="http://schemas.openxmlformats.org/officeDocument/2006/relationships/hyperlink" Target="https://stackoverflow.com/a/57279653/11028838" TargetMode="External"/><Relationship Id="rId5" Type="http://schemas.openxmlformats.org/officeDocument/2006/relationships/hyperlink" Target="https://www.postgresql.org/docs/current/using-explain.html" TargetMode="External"/><Relationship Id="rId10" Type="http://schemas.openxmlformats.org/officeDocument/2006/relationships/hyperlink" Target="https://postgrespro.com/blog/pgsql/5969493" TargetMode="External"/><Relationship Id="rId4" Type="http://schemas.openxmlformats.org/officeDocument/2006/relationships/hyperlink" Target="https://www.postgresql.org/docs/current/runtime-config-query.html" TargetMode="External"/><Relationship Id="rId9" Type="http://schemas.openxmlformats.org/officeDocument/2006/relationships/hyperlink" Target="https://git.uibk.ac.at/informatik/dbis/dbis-teaching/archimpl-course-material-2022/-/blob/main/slides/08_optimization2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8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PostgreSQL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n-lt"/>
              </a:rPr>
              <a:t>Each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parameter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customized</a:t>
            </a:r>
            <a:endParaRPr lang="de-D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ANALYZE </a:t>
            </a:r>
            <a:r>
              <a:rPr lang="de-DE" dirty="0" err="1"/>
              <a:t>collects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i="1" dirty="0" err="1">
                <a:sym typeface="Wingdings" panose="05000000000000000000" pitchFamily="2" charset="2"/>
              </a:rPr>
              <a:t>pg_statistic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statistics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planner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seen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lecture</a:t>
            </a:r>
            <a:r>
              <a:rPr lang="de-DE" dirty="0">
                <a:sym typeface="Wingdings" panose="05000000000000000000" pitchFamily="2" charset="2"/>
              </a:rPr>
              <a:t> 08: </a:t>
            </a:r>
            <a:r>
              <a:rPr lang="de-DE" dirty="0" err="1">
                <a:sym typeface="Wingdings" panose="05000000000000000000" pitchFamily="2" charset="2"/>
              </a:rPr>
              <a:t>Optimization</a:t>
            </a:r>
            <a:r>
              <a:rPr lang="de-DE" dirty="0">
                <a:sym typeface="Wingdings" panose="05000000000000000000" pitchFamily="2" charset="2"/>
              </a:rPr>
              <a:t> 2)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ANALYZE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automatically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i="1" dirty="0" err="1">
                <a:sym typeface="Wingdings" panose="05000000000000000000" pitchFamily="2" charset="2"/>
              </a:rPr>
              <a:t>autovacuum</a:t>
            </a:r>
            <a:r>
              <a:rPr lang="de-DE" i="1" dirty="0">
                <a:sym typeface="Wingdings" panose="05000000000000000000" pitchFamily="2" charset="2"/>
              </a:rPr>
              <a:t> </a:t>
            </a:r>
            <a:r>
              <a:rPr lang="de-DE" i="1" dirty="0" err="1">
                <a:sym typeface="Wingdings" panose="05000000000000000000" pitchFamily="2" charset="2"/>
              </a:rPr>
              <a:t>deamon</a:t>
            </a:r>
            <a:endParaRPr lang="de-DE" i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i="1" dirty="0" err="1">
                <a:sym typeface="Wingdings" panose="05000000000000000000" pitchFamily="2" charset="2"/>
              </a:rPr>
              <a:t>pg_statistic</a:t>
            </a:r>
            <a:r>
              <a:rPr lang="de-DE" i="1" dirty="0">
                <a:sym typeface="Wingdings" panose="05000000000000000000" pitchFamily="2" charset="2"/>
              </a:rPr>
              <a:t>:</a:t>
            </a:r>
            <a:br>
              <a:rPr lang="de-DE" i="1" dirty="0">
                <a:sym typeface="Wingdings" panose="05000000000000000000" pitchFamily="2" charset="2"/>
              </a:rPr>
            </a:br>
            <a:r>
              <a:rPr lang="de-DE" i="1" dirty="0">
                <a:sym typeface="Wingdings" panose="05000000000000000000" pitchFamily="2" charset="2"/>
              </a:rPr>
              <a:t>- </a:t>
            </a:r>
            <a:r>
              <a:rPr lang="de-DE" dirty="0" err="1">
                <a:sym typeface="Wingdings" panose="05000000000000000000" pitchFamily="2" charset="2"/>
              </a:rPr>
              <a:t>entry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column</a:t>
            </a:r>
            <a:br>
              <a:rPr lang="de-DE" i="1" dirty="0">
                <a:sym typeface="Wingdings" panose="05000000000000000000" pitchFamily="2" charset="2"/>
              </a:rPr>
            </a:br>
            <a:r>
              <a:rPr lang="de-DE" i="1" dirty="0">
                <a:sym typeface="Wingdings" panose="05000000000000000000" pitchFamily="2" charset="2"/>
              </a:rPr>
              <a:t>-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null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avg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stored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bytes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distinct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, 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1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1A118-1270-663E-B728-8AED2A8C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44E6D7-E911-0573-BF8C-0E243F91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278AF-FA9E-397E-4AA6-FC8E897EA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A7ED803D-6003-CE42-CED2-47CE66D81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93080"/>
              </p:ext>
            </p:extLst>
          </p:nvPr>
        </p:nvGraphicFramePr>
        <p:xfrm>
          <a:off x="912687" y="2636912"/>
          <a:ext cx="10369152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73">
                  <a:extLst>
                    <a:ext uri="{9D8B030D-6E8A-4147-A177-3AD203B41FA5}">
                      <a16:colId xmlns:a16="http://schemas.microsoft.com/office/drawing/2014/main" val="169578634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10258097"/>
                    </a:ext>
                  </a:extLst>
                </a:gridCol>
                <a:gridCol w="5833911">
                  <a:extLst>
                    <a:ext uri="{9D8B030D-6E8A-4147-A177-3AD203B41FA5}">
                      <a16:colId xmlns:a16="http://schemas.microsoft.com/office/drawing/2014/main" val="7739434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Default </a:t>
                      </a:r>
                      <a:r>
                        <a:rPr lang="de-DE" dirty="0" err="1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0078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seq_page_cost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disk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fetch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sequentially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1921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random_page_cost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disk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fetch</a:t>
                      </a:r>
                      <a:r>
                        <a:rPr lang="de-DE" dirty="0"/>
                        <a:t> (non-</a:t>
                      </a:r>
                      <a:r>
                        <a:rPr lang="de-DE" dirty="0" err="1"/>
                        <a:t>sequentially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1584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cpu_tuple_cost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during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query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2771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cpu_index_tuple_cost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index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during</a:t>
                      </a:r>
                      <a:r>
                        <a:rPr lang="de-DE" dirty="0"/>
                        <a:t> an </a:t>
                      </a:r>
                      <a:r>
                        <a:rPr lang="de-DE" dirty="0" err="1"/>
                        <a:t>index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0613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cpu_operator_cost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operator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executed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during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query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4762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0C4939C-2666-1AE3-5656-4912EE2E4062}"/>
              </a:ext>
            </a:extLst>
          </p:cNvPr>
          <p:cNvSpPr txBox="1"/>
          <p:nvPr/>
        </p:nvSpPr>
        <p:spPr>
          <a:xfrm>
            <a:off x="912687" y="1115577"/>
            <a:ext cx="103691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Relative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Default: relative to </a:t>
            </a:r>
            <a:r>
              <a:rPr lang="de-DE" i="1" dirty="0" err="1"/>
              <a:t>seq_page_cost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369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1A118-1270-663E-B728-8AED2A8C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44E6D7-E911-0573-BF8C-0E243F91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278AF-FA9E-397E-4AA6-FC8E897EA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A7ED803D-6003-CE42-CED2-47CE66D81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18332"/>
              </p:ext>
            </p:extLst>
          </p:nvPr>
        </p:nvGraphicFramePr>
        <p:xfrm>
          <a:off x="928182" y="1340768"/>
          <a:ext cx="10369152" cy="405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169578634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1025809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739434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Default </a:t>
                      </a:r>
                      <a:r>
                        <a:rPr lang="de-DE" dirty="0" err="1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0078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parallel_setup_cost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launching</a:t>
                      </a:r>
                      <a:r>
                        <a:rPr lang="de-DE" dirty="0"/>
                        <a:t> parallel </a:t>
                      </a:r>
                      <a:r>
                        <a:rPr lang="de-DE" dirty="0" err="1"/>
                        <a:t>worker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8566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parallel_tuple_cost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transferring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tuple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to </a:t>
                      </a:r>
                      <a:r>
                        <a:rPr lang="de-DE" dirty="0" err="1"/>
                        <a:t>another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3095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min_parallel_table_scan_size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</a:t>
                      </a:r>
                      <a:r>
                        <a:rPr lang="de-DE" dirty="0" err="1"/>
                        <a:t>amount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u="sng" dirty="0" err="1"/>
                        <a:t>table</a:t>
                      </a:r>
                      <a:r>
                        <a:rPr lang="de-DE" u="sng" dirty="0"/>
                        <a:t> </a:t>
                      </a:r>
                      <a:r>
                        <a:rPr lang="de-DE" u="sng" dirty="0" err="1"/>
                        <a:t>data</a:t>
                      </a:r>
                      <a:r>
                        <a:rPr lang="de-DE" u="none" dirty="0"/>
                        <a:t> </a:t>
                      </a:r>
                      <a:r>
                        <a:rPr lang="de-DE" dirty="0" err="1"/>
                        <a:t>needed</a:t>
                      </a:r>
                      <a:r>
                        <a:rPr lang="de-DE" dirty="0"/>
                        <a:t> to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a parallel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to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considered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5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min_parallel_index_scan_size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512KB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</a:t>
                      </a:r>
                      <a:r>
                        <a:rPr lang="de-DE" dirty="0" err="1"/>
                        <a:t>amount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i="0" u="sng" dirty="0" err="1"/>
                        <a:t>index</a:t>
                      </a:r>
                      <a:r>
                        <a:rPr lang="de-DE" i="0" u="sng" dirty="0"/>
                        <a:t> </a:t>
                      </a:r>
                      <a:r>
                        <a:rPr lang="de-DE" i="0" u="sng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needed</a:t>
                      </a:r>
                      <a:r>
                        <a:rPr lang="de-DE" dirty="0"/>
                        <a:t> to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a parallel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to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considered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2578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effective_cache_size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Assumed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amount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cache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avail</a:t>
                      </a:r>
                      <a:r>
                        <a:rPr lang="de-DE" dirty="0"/>
                        <a:t>. to a </a:t>
                      </a:r>
                      <a:r>
                        <a:rPr lang="de-DE" dirty="0" err="1"/>
                        <a:t>single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query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1126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jit_above_cost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above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JIT </a:t>
                      </a:r>
                      <a:r>
                        <a:rPr lang="de-DE" dirty="0" err="1"/>
                        <a:t>compilation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activated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3546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jit_inline_above_cost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above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JIT </a:t>
                      </a:r>
                      <a:r>
                        <a:rPr lang="de-DE" dirty="0" err="1"/>
                        <a:t>comp.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attempts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inlining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746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</a:rPr>
                        <a:t>jit_optimize_above_cost</a:t>
                      </a:r>
                      <a:r>
                        <a:rPr lang="de-DE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above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JIT </a:t>
                      </a:r>
                      <a:r>
                        <a:rPr lang="de-DE" dirty="0" err="1"/>
                        <a:t>comp.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applies</a:t>
                      </a:r>
                      <a:r>
                        <a:rPr lang="de-DE" dirty="0"/>
                        <a:t> expensive </a:t>
                      </a:r>
                      <a:r>
                        <a:rPr lang="de-DE" dirty="0" err="1"/>
                        <a:t>optimization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73ABD-EEA4-BB8F-2798-A3EC02EE1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–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scan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261D7386-AA88-3AEB-3960-47E0D415567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268760"/>
                <a:ext cx="10658400" cy="136815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disk_page_reads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DE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seq_page_cost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(rows</a:t>
                </a:r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_scanned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DE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cpu_tuple_cost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Filtering</a:t>
                </a:r>
                <a:r>
                  <a:rPr lang="de-DE" dirty="0"/>
                  <a:t> (</a:t>
                </a:r>
                <a:r>
                  <a:rPr lang="de-DE" i="1" dirty="0"/>
                  <a:t>WHERE</a:t>
                </a:r>
                <a:r>
                  <a:rPr lang="de-DE" dirty="0"/>
                  <a:t>-</a:t>
                </a:r>
                <a:r>
                  <a:rPr lang="de-DE" dirty="0" err="1"/>
                  <a:t>clause</a:t>
                </a:r>
                <a:r>
                  <a:rPr lang="de-DE" dirty="0"/>
                  <a:t>) </a:t>
                </a:r>
                <a:r>
                  <a:rPr lang="de-DE" dirty="0" err="1"/>
                  <a:t>does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increase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,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row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to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scanned</a:t>
                </a:r>
                <a:r>
                  <a:rPr lang="de-DE" dirty="0"/>
                  <a:t> </a:t>
                </a:r>
                <a:r>
                  <a:rPr lang="de-DE" i="1" dirty="0"/>
                  <a:t>and </a:t>
                </a:r>
                <a:r>
                  <a:rPr lang="de-DE" dirty="0" err="1"/>
                  <a:t>evalutated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(</a:t>
                </a:r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rows_scanned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 * </a:t>
                </a:r>
                <a:r>
                  <a:rPr lang="de-DE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cpu_operator_cost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de-DE" dirty="0"/>
              </a:p>
            </p:txBody>
          </p:sp>
        </mc:Choice>
        <mc:Fallback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261D7386-AA88-3AEB-3960-47E0D4155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268760"/>
                <a:ext cx="10658400" cy="1368152"/>
              </a:xfrm>
              <a:blipFill>
                <a:blip r:embed="rId2"/>
                <a:stretch>
                  <a:fillRect l="-458" t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840E5-3796-0DEE-7D29-075A233F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EF6DE-1851-9650-2E5A-550EAE40B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C8CA60A-218D-65C5-9B3C-8216CDAB60F7}"/>
              </a:ext>
            </a:extLst>
          </p:cNvPr>
          <p:cNvGrpSpPr/>
          <p:nvPr/>
        </p:nvGrpSpPr>
        <p:grpSpPr>
          <a:xfrm>
            <a:off x="873019" y="2708920"/>
            <a:ext cx="4824537" cy="2781047"/>
            <a:chOff x="911424" y="2992859"/>
            <a:chExt cx="4824537" cy="278104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B0335AD-D225-0631-BB35-185A438E9E97}"/>
                </a:ext>
              </a:extLst>
            </p:cNvPr>
            <p:cNvGrpSpPr/>
            <p:nvPr/>
          </p:nvGrpSpPr>
          <p:grpSpPr>
            <a:xfrm>
              <a:off x="911424" y="3717032"/>
              <a:ext cx="4824537" cy="2056874"/>
              <a:chOff x="911424" y="2791462"/>
              <a:chExt cx="4824537" cy="2056874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E0ADC360-82A6-6037-EF82-764EFB8556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9454"/>
              <a:stretch/>
            </p:blipFill>
            <p:spPr>
              <a:xfrm>
                <a:off x="911425" y="2791462"/>
                <a:ext cx="4824536" cy="158417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D4E089B-52A2-4D35-A38F-0928E5A2D69F}"/>
                      </a:ext>
                    </a:extLst>
                  </p:cNvPr>
                  <p:cNvSpPr txBox="1"/>
                  <p:nvPr/>
                </p:nvSpPr>
                <p:spPr>
                  <a:xfrm>
                    <a:off x="911424" y="4479004"/>
                    <a:ext cx="48245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ym typeface="Wingdings" panose="05000000000000000000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de-DE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358∗1.0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10000∗0.01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=458.0</m:t>
                        </m:r>
                      </m:oMath>
                    </a14:m>
                    <a:endParaRPr lang="de-DE" i="1" dirty="0"/>
                  </a:p>
                </p:txBody>
              </p:sp>
            </mc:Choice>
            <mc:Fallback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D4E089B-52A2-4D35-A38F-0928E5A2D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424" y="4479004"/>
                    <a:ext cx="482453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0" t="-9836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F850AD-607E-E126-5052-B089EB421E38}"/>
                </a:ext>
              </a:extLst>
            </p:cNvPr>
            <p:cNvSpPr txBox="1"/>
            <p:nvPr/>
          </p:nvSpPr>
          <p:spPr>
            <a:xfrm>
              <a:off x="911424" y="2992859"/>
              <a:ext cx="4608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Example</a:t>
              </a:r>
              <a:r>
                <a:rPr lang="de-DE" b="1" dirty="0"/>
                <a:t> 1:</a:t>
              </a:r>
            </a:p>
            <a:p>
              <a:r>
                <a:rPr lang="de-DE" i="1" dirty="0"/>
                <a:t>tenk1</a:t>
              </a:r>
              <a:r>
                <a:rPr lang="de-DE" dirty="0"/>
                <a:t> </a:t>
              </a:r>
              <a:r>
                <a:rPr lang="de-DE" dirty="0" err="1"/>
                <a:t>has</a:t>
              </a:r>
              <a:r>
                <a:rPr lang="de-DE" dirty="0"/>
                <a:t> 358 </a:t>
              </a:r>
              <a:r>
                <a:rPr lang="de-DE" dirty="0" err="1"/>
                <a:t>disk</a:t>
              </a:r>
              <a:r>
                <a:rPr lang="de-DE" dirty="0"/>
                <a:t> </a:t>
              </a:r>
              <a:r>
                <a:rPr lang="de-DE" dirty="0" err="1"/>
                <a:t>pages</a:t>
              </a:r>
              <a:r>
                <a:rPr lang="de-DE" dirty="0"/>
                <a:t> and 10,000 </a:t>
              </a:r>
              <a:r>
                <a:rPr lang="de-DE" dirty="0" err="1"/>
                <a:t>rows</a:t>
              </a:r>
              <a:endParaRPr lang="de-DE" b="1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7C9C9D0-D663-0054-AAF3-AFECA67787EA}"/>
              </a:ext>
            </a:extLst>
          </p:cNvPr>
          <p:cNvGrpSpPr/>
          <p:nvPr/>
        </p:nvGrpSpPr>
        <p:grpSpPr>
          <a:xfrm>
            <a:off x="6576812" y="2708920"/>
            <a:ext cx="4824537" cy="3058046"/>
            <a:chOff x="911424" y="2992859"/>
            <a:chExt cx="4824537" cy="305804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11CC51C-184A-C98B-A3EE-72F74ABCE88C}"/>
                </a:ext>
              </a:extLst>
            </p:cNvPr>
            <p:cNvGrpSpPr/>
            <p:nvPr/>
          </p:nvGrpSpPr>
          <p:grpSpPr>
            <a:xfrm>
              <a:off x="911424" y="3717032"/>
              <a:ext cx="4824537" cy="2333873"/>
              <a:chOff x="911424" y="2791462"/>
              <a:chExt cx="4824537" cy="2333873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F5E16F9F-6F96-5050-D70C-9E6DDBE22E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8467"/>
              <a:stretch/>
            </p:blipFill>
            <p:spPr>
              <a:xfrm>
                <a:off x="911425" y="2791462"/>
                <a:ext cx="4724074" cy="158417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A92F047C-7784-DEDB-ACF8-573100C953F7}"/>
                      </a:ext>
                    </a:extLst>
                  </p:cNvPr>
                  <p:cNvSpPr txBox="1"/>
                  <p:nvPr/>
                </p:nvSpPr>
                <p:spPr>
                  <a:xfrm>
                    <a:off x="911424" y="4479004"/>
                    <a:ext cx="482453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ym typeface="Wingdings" panose="05000000000000000000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de-DE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358∗1.0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10000∗0.01</m:t>
                            </m:r>
                          </m:e>
                        </m:d>
                      </m:oMath>
                    </a14:m>
                    <a:br>
                      <a:rPr lang="de-DE" b="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+(10000∗0.0025)=483.0</m:t>
                          </m:r>
                        </m:oMath>
                      </m:oMathPara>
                    </a14:m>
                    <a:endParaRPr lang="de-DE" i="1" dirty="0"/>
                  </a:p>
                </p:txBody>
              </p:sp>
            </mc:Choice>
            <mc:Fallback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A92F047C-7784-DEDB-ACF8-573100C953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424" y="4479004"/>
                    <a:ext cx="482453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38" t="-5660" b="-660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8A69561-6B2E-1F06-49BD-A6000A1832BB}"/>
                </a:ext>
              </a:extLst>
            </p:cNvPr>
            <p:cNvSpPr txBox="1"/>
            <p:nvPr/>
          </p:nvSpPr>
          <p:spPr>
            <a:xfrm>
              <a:off x="911424" y="2992859"/>
              <a:ext cx="4608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Example</a:t>
              </a:r>
              <a:r>
                <a:rPr lang="de-DE" b="1" dirty="0"/>
                <a:t> 2:</a:t>
              </a:r>
            </a:p>
            <a:p>
              <a:r>
                <a:rPr lang="de-DE" i="1" dirty="0"/>
                <a:t>tenk1</a:t>
              </a:r>
              <a:r>
                <a:rPr lang="de-DE" dirty="0"/>
                <a:t> </a:t>
              </a:r>
              <a:r>
                <a:rPr lang="de-DE" dirty="0" err="1"/>
                <a:t>has</a:t>
              </a:r>
              <a:r>
                <a:rPr lang="de-DE" dirty="0"/>
                <a:t> 358 </a:t>
              </a:r>
              <a:r>
                <a:rPr lang="de-DE" dirty="0" err="1"/>
                <a:t>disk</a:t>
              </a:r>
              <a:r>
                <a:rPr lang="de-DE" dirty="0"/>
                <a:t> </a:t>
              </a:r>
              <a:r>
                <a:rPr lang="de-DE" dirty="0" err="1"/>
                <a:t>pages</a:t>
              </a:r>
              <a:r>
                <a:rPr lang="de-DE" dirty="0"/>
                <a:t> and 10,000 </a:t>
              </a:r>
              <a:r>
                <a:rPr lang="de-DE" dirty="0" err="1"/>
                <a:t>rows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15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73ABD-EEA4-BB8F-2798-A3EC02EE1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– Index </a:t>
            </a:r>
            <a:r>
              <a:rPr lang="de-DE" dirty="0" err="1"/>
              <a:t>scan</a:t>
            </a:r>
            <a:r>
              <a:rPr lang="de-DE" dirty="0"/>
              <a:t> (1)</a:t>
            </a:r>
            <a:endParaRPr lang="de-DE" baseline="30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1D7386-AA88-3AEB-3960-47E0D4155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10515599" cy="4536504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Very </a:t>
            </a:r>
            <a:r>
              <a:rPr lang="de-DE" dirty="0" err="1">
                <a:latin typeface="+mn-lt"/>
              </a:rPr>
              <a:t>complex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method</a:t>
            </a:r>
            <a:r>
              <a:rPr lang="de-DE" dirty="0"/>
              <a:t> in </a:t>
            </a:r>
            <a:r>
              <a:rPr lang="de-DE" i="1" dirty="0" err="1"/>
              <a:t>costsize.c</a:t>
            </a:r>
            <a:endParaRPr lang="de-DE" i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(e.g. B-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  <a:endParaRPr lang="de-DE" dirty="0">
              <a:latin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i="1" dirty="0" err="1">
                <a:latin typeface="+mn-lt"/>
              </a:rPr>
              <a:t>amcostestimate</a:t>
            </a:r>
            <a:r>
              <a:rPr lang="de-DE" i="1" dirty="0">
                <a:latin typeface="+mn-lt"/>
              </a:rPr>
              <a:t> – </a:t>
            </a:r>
            <a:r>
              <a:rPr lang="de-DE" dirty="0" err="1">
                <a:latin typeface="+mn-lt"/>
              </a:rPr>
              <a:t>function</a:t>
            </a:r>
            <a:r>
              <a:rPr lang="de-DE" dirty="0"/>
              <a:t>-interface;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n-lt"/>
              </a:rPr>
              <a:t>Estima</a:t>
            </a:r>
            <a:r>
              <a:rPr lang="de-DE" dirty="0" err="1"/>
              <a:t>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depending</a:t>
            </a:r>
            <a:r>
              <a:rPr lang="de-DE" dirty="0">
                <a:sym typeface="Wingdings" panose="05000000000000000000" pitchFamily="2" charset="2"/>
              </a:rPr>
              <a:t> on type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index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index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statistics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i="1" dirty="0" err="1"/>
              <a:t>genericcostestimate</a:t>
            </a:r>
            <a:r>
              <a:rPr lang="de-DE" dirty="0"/>
              <a:t> </a:t>
            </a:r>
            <a:r>
              <a:rPr lang="de-DE" dirty="0" err="1"/>
              <a:t>function</a:t>
            </a:r>
            <a:br>
              <a:rPr lang="de-DE" dirty="0"/>
            </a:br>
            <a:r>
              <a:rPr lang="de-DE" dirty="0"/>
              <a:t>     (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caching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840E5-3796-0DEE-7D29-075A233F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EF6DE-1851-9650-2E5A-550EAE40B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827E29-6B27-4494-038E-7426F9A9D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69"/>
          <a:stretch/>
        </p:blipFill>
        <p:spPr>
          <a:xfrm>
            <a:off x="6412822" y="4220827"/>
            <a:ext cx="4765754" cy="1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73ABD-EEA4-BB8F-2798-A3EC02EE1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– Index </a:t>
            </a:r>
            <a:r>
              <a:rPr lang="de-DE" dirty="0" err="1"/>
              <a:t>scan</a:t>
            </a:r>
            <a:r>
              <a:rPr lang="de-DE" dirty="0"/>
              <a:t> (2)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B-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baseline="30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840E5-3796-0DEE-7D29-075A233F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EF6DE-1851-9650-2E5A-550EAE40B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19CAF76-0FFB-767A-B4CE-BC999FDC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96752"/>
            <a:ext cx="4680520" cy="458093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BBFF5FC-5DE5-B947-02AC-0134CBD66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1613331"/>
            <a:ext cx="3916449" cy="172819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C73350D-0135-079C-BF30-E74BFF0B16D9}"/>
              </a:ext>
            </a:extLst>
          </p:cNvPr>
          <p:cNvCxnSpPr>
            <a:cxnSpLocks/>
          </p:cNvCxnSpPr>
          <p:nvPr/>
        </p:nvCxnSpPr>
        <p:spPr>
          <a:xfrm flipH="1">
            <a:off x="4727848" y="2924944"/>
            <a:ext cx="237626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28CBF9D-C06F-56C5-B9A8-AB3C234F9739}"/>
              </a:ext>
            </a:extLst>
          </p:cNvPr>
          <p:cNvCxnSpPr/>
          <p:nvPr/>
        </p:nvCxnSpPr>
        <p:spPr>
          <a:xfrm flipH="1">
            <a:off x="5591944" y="292494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9AEA5CF-B623-B163-1CCD-D2E0B5686100}"/>
              </a:ext>
            </a:extLst>
          </p:cNvPr>
          <p:cNvSpPr/>
          <p:nvPr/>
        </p:nvSpPr>
        <p:spPr>
          <a:xfrm>
            <a:off x="4439816" y="2780928"/>
            <a:ext cx="432048" cy="2160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9648A6A-C6AD-5A78-B1DA-C1BF4D3814BD}"/>
              </a:ext>
            </a:extLst>
          </p:cNvPr>
          <p:cNvSpPr/>
          <p:nvPr/>
        </p:nvSpPr>
        <p:spPr>
          <a:xfrm>
            <a:off x="2603612" y="2776014"/>
            <a:ext cx="432048" cy="2160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11741F-74E3-4D72-A202-E52D82D0B111}"/>
              </a:ext>
            </a:extLst>
          </p:cNvPr>
          <p:cNvSpPr/>
          <p:nvPr/>
        </p:nvSpPr>
        <p:spPr>
          <a:xfrm>
            <a:off x="4439816" y="4545124"/>
            <a:ext cx="432048" cy="2160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A9B147-D25D-7DF6-18C5-CE87BF5B0898}"/>
              </a:ext>
            </a:extLst>
          </p:cNvPr>
          <p:cNvSpPr/>
          <p:nvPr/>
        </p:nvSpPr>
        <p:spPr>
          <a:xfrm>
            <a:off x="2603612" y="4548604"/>
            <a:ext cx="432048" cy="2160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EF5A4B-DC7C-046E-5D66-BD7A53FE9D77}"/>
              </a:ext>
            </a:extLst>
          </p:cNvPr>
          <p:cNvSpPr/>
          <p:nvPr/>
        </p:nvSpPr>
        <p:spPr>
          <a:xfrm>
            <a:off x="8134466" y="1652611"/>
            <a:ext cx="476133" cy="2160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2DEC0AB-52D7-0D7A-F37D-B492FFC4FED9}"/>
              </a:ext>
            </a:extLst>
          </p:cNvPr>
          <p:cNvSpPr txBox="1"/>
          <p:nvPr/>
        </p:nvSpPr>
        <p:spPr>
          <a:xfrm>
            <a:off x="7669301" y="1209391"/>
            <a:ext cx="27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rows</a:t>
            </a:r>
            <a:endParaRPr lang="de-DE" sz="14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2482E11-9C3B-4002-6368-A067FA22C4F2}"/>
              </a:ext>
            </a:extLst>
          </p:cNvPr>
          <p:cNvCxnSpPr/>
          <p:nvPr/>
        </p:nvCxnSpPr>
        <p:spPr>
          <a:xfrm>
            <a:off x="8372532" y="1479083"/>
            <a:ext cx="0" cy="1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0565D15-7317-7D6F-DA07-5DF25A27CF6B}"/>
              </a:ext>
            </a:extLst>
          </p:cNvPr>
          <p:cNvSpPr txBox="1"/>
          <p:nvPr/>
        </p:nvSpPr>
        <p:spPr>
          <a:xfrm>
            <a:off x="7154124" y="415653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https://postgrespro.com/blog/pgsql/5969493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724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FB50E-59DB-EA47-5FA8-FA5385C96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29C2A9-9B28-3214-63E9-EE8892D44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  <a:hlinkClick r:id="rId2"/>
              </a:rPr>
              <a:t>https://github.com/postgres/postgres/blob/master/src/backend/optimizer/path/costsize.c</a:t>
            </a:r>
            <a:r>
              <a:rPr lang="de-DE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  <a:hlinkClick r:id="rId3"/>
              </a:rPr>
              <a:t>http://morningcoffee.io/the-postgresql-query-cost-model.html</a:t>
            </a:r>
            <a:endParaRPr lang="de-DE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  <a:hlinkClick r:id="rId4"/>
              </a:rPr>
              <a:t>https://www.postgresql.org/docs/current/runtime-config-query.html</a:t>
            </a:r>
            <a:r>
              <a:rPr lang="de-DE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  <a:hlinkClick r:id="rId5"/>
              </a:rPr>
              <a:t>https://www.postgresql.org/docs/current/using-explain.html</a:t>
            </a:r>
            <a:r>
              <a:rPr lang="de-DE" sz="1800" dirty="0"/>
              <a:t> </a:t>
            </a:r>
            <a:endParaRPr lang="de-DE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6"/>
              </a:rPr>
              <a:t>https://www.postgresql.org/docs/current/index-cost-estimation.html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7"/>
              </a:rPr>
              <a:t>https://www.postgresql.org/docs/current/sql-analyze.html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8"/>
              </a:rPr>
              <a:t>https://www.postgresql.org/docs/current/routine-vacuuming.html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9"/>
              </a:rPr>
              <a:t>https://git.uibk.ac.at/informatik/dbis/dbis-teaching/archimpl-course-material-2022/-/blob/main/slides/08_optimization2.pdf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10"/>
              </a:rPr>
              <a:t>https://postgrespro.com/blog/pgsql/5969493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11"/>
              </a:rPr>
              <a:t>https://stackoverflow.com/a/57279653/11028838</a:t>
            </a:r>
            <a:r>
              <a:rPr lang="de-DE" sz="1800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3424EE-94C6-E093-29FA-5E34EBF9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765E3-9FB0-7C6A-6FAE-5A616324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861</Words>
  <Application>Microsoft Office PowerPoint</Application>
  <PresentationFormat>Breitbild</PresentationFormat>
  <Paragraphs>100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Office-Design</vt:lpstr>
      <vt:lpstr>Architektur und Implementierung von Datenbanksystemen</vt:lpstr>
      <vt:lpstr>PostgreSQL cost estimation</vt:lpstr>
      <vt:lpstr>Cost estimation parameters (1)</vt:lpstr>
      <vt:lpstr>Cost estimation parameters (2)</vt:lpstr>
      <vt:lpstr>Cost estimation – Sequential scan</vt:lpstr>
      <vt:lpstr>Cost estimation – Index scan (1)</vt:lpstr>
      <vt:lpstr>Cost estimation – Index scan (2) – Example for a B-Tree index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Matthias Thalmann</dc:creator>
  <cp:lastModifiedBy>Matthias Thalmann</cp:lastModifiedBy>
  <cp:revision>64</cp:revision>
  <dcterms:created xsi:type="dcterms:W3CDTF">2022-05-28T08:11:00Z</dcterms:created>
  <dcterms:modified xsi:type="dcterms:W3CDTF">2022-05-28T13:31:12Z</dcterms:modified>
</cp:coreProperties>
</file>