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3840" cy="6863040"/>
          </a:xfrm>
          <a:prstGeom prst="rect">
            <a:avLst/>
          </a:prstGeom>
          <a:ln>
            <a:noFill/>
          </a:ln>
        </p:spPr>
      </p:pic>
      <p:pic>
        <p:nvPicPr>
          <p:cNvPr id="7" name="Bild 1"/>
          <p:cNvPicPr/>
          <p:nvPr/>
        </p:nvPicPr>
        <p:blipFill>
          <a:blip r:embed="rId15"/>
          <a:srcRect b="73844"/>
          <a:stretch/>
        </p:blipFill>
        <p:spPr>
          <a:xfrm>
            <a:off x="0" y="-19440"/>
            <a:ext cx="12191040" cy="179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263520" y="5858640"/>
            <a:ext cx="11520360" cy="88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fik 5"/>
          <p:cNvPicPr/>
          <p:nvPr/>
        </p:nvPicPr>
        <p:blipFill>
          <a:blip r:embed="rId16"/>
          <a:srcRect t="-410" b="-410"/>
          <a:stretch/>
        </p:blipFill>
        <p:spPr>
          <a:xfrm>
            <a:off x="4424400" y="1377000"/>
            <a:ext cx="3342600" cy="37220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3840" cy="68630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675360" y="411876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3840" cy="68630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838080" y="170208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Mastertitelformat bearbeiten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postgres-recursive-query-cte-or-recursive-function-3ea1ea22c57c" TargetMode="External"/><Relationship Id="rId2" Type="http://schemas.openxmlformats.org/officeDocument/2006/relationships/hyperlink" Target="https://www.postgresql.org/docs/current/queries-with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ganalyze.com/docs/explain#postgres-plan-nod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83520" y="522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Architektur und Implementierung von Datenbanksystemen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83520" y="5643000"/>
            <a:ext cx="78854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808080"/>
                </a:solidFill>
                <a:latin typeface="Calibri Light"/>
                <a:ea typeface="Noto Sans CJK SC"/>
              </a:rPr>
              <a:t>Task 6 – recursive query execution in </a:t>
            </a:r>
            <a:r>
              <a:rPr lang="de-DE" sz="2000" b="0" strike="noStrike" spc="-1">
                <a:solidFill>
                  <a:srgbClr val="808080"/>
                </a:solidFill>
                <a:latin typeface="Calibri Light"/>
                <a:ea typeface="DejaVu Sans"/>
              </a:rPr>
              <a:t>PostgreSQL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83520" y="6093360"/>
            <a:ext cx="92880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A6A6A6"/>
                </a:solidFill>
                <a:latin typeface="Calibri Light"/>
                <a:ea typeface="DejaVu Sans"/>
              </a:rPr>
              <a:t>Team 3 - Gründlinger Diana, Huber Marcel, Klotz Thomas, Targa Aaron, Thalmann Matthias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343433"/>
                </a:solidFill>
                <a:latin typeface="Calibri Light"/>
              </a:rPr>
              <a:t>Execution terminates when no further tuples are added in a recursive step.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343433"/>
              </a:solidFill>
              <a:latin typeface="Calibri Ligh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200" spc="-1" dirty="0">
                <a:solidFill>
                  <a:srgbClr val="343433"/>
                </a:solidFill>
                <a:latin typeface="Calibri Light"/>
              </a:rPr>
              <a:t>Note: </a:t>
            </a:r>
            <a:r>
              <a:rPr lang="de-DE" sz="2200" spc="-1" dirty="0" err="1">
                <a:solidFill>
                  <a:srgbClr val="343433"/>
                </a:solidFill>
                <a:latin typeface="Calibri Light"/>
              </a:rPr>
              <a:t>It’s</a:t>
            </a:r>
            <a:r>
              <a:rPr lang="de-DE" sz="22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2200" spc="-1" dirty="0" err="1">
                <a:solidFill>
                  <a:srgbClr val="343433"/>
                </a:solidFill>
                <a:latin typeface="Calibri Light"/>
              </a:rPr>
              <a:t>called</a:t>
            </a:r>
            <a:r>
              <a:rPr lang="de-DE" sz="2200" spc="-1" dirty="0">
                <a:solidFill>
                  <a:srgbClr val="343433"/>
                </a:solidFill>
                <a:latin typeface="Calibri Light"/>
              </a:rPr>
              <a:t> RECURSIVE but </a:t>
            </a:r>
            <a:r>
              <a:rPr lang="de-DE" sz="2200" spc="-1" dirty="0" err="1">
                <a:solidFill>
                  <a:srgbClr val="343433"/>
                </a:solidFill>
                <a:latin typeface="Calibri Light"/>
              </a:rPr>
              <a:t>the</a:t>
            </a:r>
            <a:r>
              <a:rPr lang="de-DE" sz="22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2200" spc="-1" dirty="0" err="1">
                <a:solidFill>
                  <a:srgbClr val="343433"/>
                </a:solidFill>
                <a:latin typeface="Calibri Light"/>
              </a:rPr>
              <a:t>process</a:t>
            </a:r>
            <a:r>
              <a:rPr lang="de-DE" sz="22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2200" spc="-1" dirty="0" err="1">
                <a:solidFill>
                  <a:srgbClr val="343433"/>
                </a:solidFill>
                <a:latin typeface="Calibri Light"/>
              </a:rPr>
              <a:t>is</a:t>
            </a:r>
            <a:r>
              <a:rPr lang="de-DE" sz="22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2200" spc="-1" dirty="0" err="1">
                <a:solidFill>
                  <a:srgbClr val="343433"/>
                </a:solidFill>
                <a:latin typeface="Calibri Light"/>
              </a:rPr>
              <a:t>really</a:t>
            </a:r>
            <a:r>
              <a:rPr lang="de-DE" sz="2200" spc="-1" dirty="0">
                <a:solidFill>
                  <a:srgbClr val="343433"/>
                </a:solidFill>
                <a:latin typeface="Calibri Light"/>
              </a:rPr>
              <a:t> iterative.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BEE9C39D-425E-4C61-B62D-D6531C04CF61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Operators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used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Noto Sans CJK SC"/>
              </a:rPr>
              <a:t>and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Noto Sans CJK SC"/>
              </a:rPr>
              <a:t>e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control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flow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3329321-56E8-84E6-F76D-EAB3E4ACEA2D}"/>
              </a:ext>
            </a:extLst>
          </p:cNvPr>
          <p:cNvSpPr txBox="1"/>
          <p:nvPr/>
        </p:nvSpPr>
        <p:spPr>
          <a:xfrm>
            <a:off x="10953947" y="5364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(1,2)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F4C13238-8A8A-4D29-ADDC-2C31DAB3C0C4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8357E34-221B-35EF-29C3-F18538C7ED28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(5)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8857F4-DF44-4DF4-0A51-DC7AAA35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6" y="137521"/>
            <a:ext cx="3946951" cy="55958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EBD593-EABD-7F6D-04A0-4BBB57EB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881" y="83531"/>
            <a:ext cx="4021804" cy="56498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6AAD91-AA18-FD01-9392-B86EBA41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155" y="921762"/>
            <a:ext cx="4021804" cy="41047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References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66CE1CDC-CD54-4A98-8BC5-13361260AEB9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838080" y="2276999"/>
            <a:ext cx="10514520" cy="1418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500" lnSpcReduction="10000"/>
          </a:bodyPr>
          <a:lstStyle/>
          <a:p>
            <a:pPr marL="458280" indent="-457200">
              <a:buClr>
                <a:srgbClr val="343433"/>
              </a:buClr>
              <a:buFont typeface="+mj-lt"/>
              <a:buAutoNum type="arabicParenBoth"/>
            </a:pP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  <a:hlinkClick r:id="rId2"/>
              </a:rPr>
              <a:t>https://www.postgresql.org/docs/current/queries-with.html</a:t>
            </a: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</a:rPr>
              <a:t> </a:t>
            </a:r>
          </a:p>
          <a:p>
            <a:pPr marL="458280" indent="-457200">
              <a:buClr>
                <a:srgbClr val="343433"/>
              </a:buClr>
              <a:buFont typeface="+mj-lt"/>
              <a:buAutoNum type="arabicParenBoth"/>
            </a:pPr>
            <a:r>
              <a:rPr lang="de-DE" sz="1900" spc="-1" dirty="0" err="1">
                <a:solidFill>
                  <a:srgbClr val="343433"/>
                </a:solidFill>
                <a:latin typeface="Calibri Light"/>
              </a:rPr>
              <a:t>Lecture</a:t>
            </a:r>
            <a:r>
              <a:rPr lang="de-DE" sz="19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900" spc="-1" dirty="0" err="1">
                <a:solidFill>
                  <a:srgbClr val="343433"/>
                </a:solidFill>
                <a:latin typeface="Calibri Light"/>
              </a:rPr>
              <a:t>slides</a:t>
            </a:r>
            <a:r>
              <a:rPr lang="de-DE" sz="19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900" spc="-1" dirty="0" err="1">
                <a:solidFill>
                  <a:srgbClr val="343433"/>
                </a:solidFill>
                <a:latin typeface="Calibri Light"/>
              </a:rPr>
              <a:t>from</a:t>
            </a:r>
            <a:r>
              <a:rPr lang="de-DE" sz="19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900" spc="-1" dirty="0" err="1">
                <a:solidFill>
                  <a:srgbClr val="343433"/>
                </a:solidFill>
                <a:latin typeface="Calibri Light"/>
              </a:rPr>
              <a:t>course</a:t>
            </a:r>
            <a:r>
              <a:rPr lang="de-DE" sz="1900" spc="-1" dirty="0">
                <a:solidFill>
                  <a:srgbClr val="343433"/>
                </a:solidFill>
                <a:latin typeface="Calibri Light"/>
              </a:rPr>
              <a:t> “Database Systems” </a:t>
            </a:r>
          </a:p>
          <a:p>
            <a:pPr marL="458280" indent="-457200">
              <a:buClr>
                <a:srgbClr val="343433"/>
              </a:buClr>
              <a:buFont typeface="+mj-lt"/>
              <a:buAutoNum type="arabicParenBoth"/>
            </a:pP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  <a:hlinkClick r:id="rId3"/>
              </a:rPr>
              <a:t>https://medium.com/swlh/postgres-recursive-query-cte-or-recursive-function-3ea1ea22c57c</a:t>
            </a:r>
            <a:endParaRPr lang="en-US" sz="1900" b="0" strike="noStrike" spc="-1" dirty="0">
              <a:latin typeface="Arial"/>
            </a:endParaRPr>
          </a:p>
          <a:p>
            <a:pPr marL="458280" indent="-457200">
              <a:lnSpc>
                <a:spcPct val="100000"/>
              </a:lnSpc>
              <a:buClr>
                <a:srgbClr val="343433"/>
              </a:buClr>
              <a:buFont typeface="+mj-lt"/>
              <a:buAutoNum type="arabicParenBoth"/>
            </a:pP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  <a:hlinkClick r:id="rId4"/>
              </a:rPr>
              <a:t>https://pganalyze.com/docs/explain#postgres-plan-nodes</a:t>
            </a:r>
            <a:endParaRPr lang="en-US" sz="1900" b="0" strike="noStrike" spc="-1" dirty="0">
              <a:latin typeface="Arial"/>
            </a:endParaRPr>
          </a:p>
          <a:p>
            <a:pPr marL="458280" indent="-457200">
              <a:lnSpc>
                <a:spcPct val="100000"/>
              </a:lnSpc>
              <a:buClr>
                <a:srgbClr val="343433"/>
              </a:buClr>
              <a:buFont typeface="+mj-lt"/>
              <a:buAutoNum type="arabicParenBoth"/>
            </a:pP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</a:rPr>
              <a:t>https://github.com/postgres/postgres/tree/master/src/backend/executor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Bild 1"/>
          <p:cNvPicPr/>
          <p:nvPr/>
        </p:nvPicPr>
        <p:blipFill>
          <a:blip r:embed="rId2"/>
          <a:stretch/>
        </p:blipFill>
        <p:spPr>
          <a:xfrm>
            <a:off x="0" y="0"/>
            <a:ext cx="12191040" cy="68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40464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Content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747800"/>
            <a:ext cx="921708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buClr>
                <a:srgbClr val="343433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Syntax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343433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Execution plan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343433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Operators </a:t>
            </a:r>
            <a:r>
              <a:rPr lang="de-DE" sz="2400" spc="-1" dirty="0" err="1">
                <a:solidFill>
                  <a:srgbClr val="343433"/>
                </a:solidFill>
                <a:latin typeface="Calibri Light"/>
              </a:rPr>
              <a:t>used</a:t>
            </a:r>
            <a:r>
              <a:rPr lang="de-AT" sz="2400" spc="-1" dirty="0">
                <a:solidFill>
                  <a:srgbClr val="343433"/>
                </a:solidFill>
                <a:latin typeface="Calibri Light"/>
              </a:rPr>
              <a:t> and </a:t>
            </a:r>
            <a:r>
              <a:rPr lang="de-AT" sz="2400" spc="-1" dirty="0" err="1">
                <a:solidFill>
                  <a:srgbClr val="343433"/>
                </a:solidFill>
                <a:latin typeface="Calibri Light"/>
              </a:rPr>
              <a:t>execution</a:t>
            </a:r>
            <a:r>
              <a:rPr lang="de-AT" sz="2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2400" spc="-1" dirty="0" err="1">
                <a:solidFill>
                  <a:srgbClr val="343433"/>
                </a:solidFill>
                <a:latin typeface="Calibri Light"/>
              </a:rPr>
              <a:t>control</a:t>
            </a:r>
            <a:r>
              <a:rPr lang="de-DE" sz="2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flow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F6A9C48A-40C8-4772-A444-4841B38A322C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98E7CB6F-1ACB-4000-ABB4-47100B232F47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Syntax of a recursive query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D5240F-F37D-7BD7-B51C-CB4D6FE6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17" y="1670657"/>
            <a:ext cx="9512534" cy="336131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20362D8-5A13-B76C-B020-6BE9E5814F43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WITH →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common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expression (CTE),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basically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defining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temporary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that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just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exists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for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one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</a:t>
            </a:r>
            <a:endParaRPr lang="en-US" sz="24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Optional RECURSIVE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modifier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→ WITH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can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refer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to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its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own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output</a:t>
            </a:r>
            <a:endParaRPr lang="en-US" sz="24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343433"/>
              </a:solidFill>
              <a:latin typeface="Calibri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General Form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WITH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A non-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term</a:t>
            </a:r>
            <a:endParaRPr lang="de-DE" sz="2400" b="0" strike="noStrike" spc="-1" dirty="0">
              <a:solidFill>
                <a:srgbClr val="343433"/>
              </a:solidFill>
              <a:latin typeface="Calibri Light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UNION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or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UNION ALL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spc="-1" dirty="0">
                <a:solidFill>
                  <a:srgbClr val="343433"/>
                </a:solidFill>
                <a:latin typeface="Calibri Light"/>
                <a:ea typeface="DejaVu Sans"/>
              </a:rPr>
              <a:t>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term</a:t>
            </a:r>
            <a:endParaRPr lang="de-DE" sz="2400" b="0" strike="noStrike" spc="-1" dirty="0">
              <a:solidFill>
                <a:srgbClr val="343433"/>
              </a:solidFill>
              <a:latin typeface="Calibri Light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Only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term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can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reference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query’s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own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output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4F1E783E-E526-44F1-86F8-A83BA747FE0E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Syntax of a recursive query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5DD5CA-9166-9D03-2BE9-776B34E1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161" y="3313675"/>
            <a:ext cx="3877439" cy="13701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5C67B6-E502-4250-C496-872EF2412184}"/>
              </a:ext>
            </a:extLst>
          </p:cNvPr>
          <p:cNvSpPr txBox="1"/>
          <p:nvPr/>
        </p:nvSpPr>
        <p:spPr>
          <a:xfrm>
            <a:off x="10953947" y="5364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(1,2)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7462" y="3202175"/>
            <a:ext cx="11101136" cy="2397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5000" lnSpcReduction="20000"/>
          </a:bodyPr>
          <a:lstStyle/>
          <a:p>
            <a:pPr>
              <a:lnSpc>
                <a:spcPct val="100000"/>
              </a:lnSpc>
            </a:pP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Explain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output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CTE Scan 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=113.31..115.33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=101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time=0.686..1257.405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=500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CTE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-&gt;  </a:t>
            </a:r>
            <a:r>
              <a:rPr lang="de-DE" sz="1900" b="0" strike="noStrike" spc="-1" dirty="0" err="1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Recursive</a:t>
            </a:r>
            <a:r>
              <a:rPr lang="de-DE" sz="1900" b="0" strike="noStrike" spc="-1" dirty="0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 Union  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=0.27..113.31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=101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time=0.680..1254.706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=500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Index Scan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using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idx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=0.27..8.29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time=0.664..0.670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Index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= 0)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Join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=0.33..10.30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time=1.301..2.487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(t.id = recursive_query_1.child_id)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Seq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Scan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 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=0.00..8.00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=500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time=0.009..1.225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=500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Hash 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=0.20..0.20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time=0.013..0.013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     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Buckets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1024  Batches: 1  Memory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Usage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9kB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      -&gt;  </a:t>
            </a:r>
            <a:r>
              <a:rPr lang="de-DE" sz="1900" b="0" strike="noStrike" spc="-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WorkTable</a:t>
            </a:r>
            <a:r>
              <a:rPr lang="de-DE" sz="19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 Scan 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recursive_query_1 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=0.00..0.20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=10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time=0.003..0.005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rows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=1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Planning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0.688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Execution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1259.438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4185712D-0664-4C2F-945D-E36BEE687273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plan -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example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205C14-BD88-1EEB-D186-912EB1E59DD1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(3)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7C3AA4-28B1-0BEA-3872-C70C408B1862}"/>
              </a:ext>
            </a:extLst>
          </p:cNvPr>
          <p:cNvSpPr txBox="1"/>
          <p:nvPr/>
        </p:nvSpPr>
        <p:spPr>
          <a:xfrm>
            <a:off x="627462" y="1318348"/>
            <a:ext cx="4528456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Query: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WITH RECURSIVE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AS (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id = 0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UNION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t.id,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t.id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 *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CTE Scan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Union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spc="-1" dirty="0">
              <a:solidFill>
                <a:srgbClr val="343433"/>
              </a:solidFill>
              <a:latin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WorkTable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Scan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19442EDF-8A1F-4FB9-8A2F-3A2412A8C4D1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Operators used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CTE Scan  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–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scans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results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CTE</a:t>
            </a:r>
            <a:endParaRPr lang="en-US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WorkTable</a:t>
            </a:r>
            <a:r>
              <a:rPr lang="de-DE" sz="2400" b="1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Scan 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- Scans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work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used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in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evaluating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CTE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Both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operators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scan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their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respective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sequentially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and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return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next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qualifying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tuple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.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call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ExecScan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()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routine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and pass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it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appropriate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access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method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functions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2B7763EA-87EE-4AD5-B958-692BD285E8A2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Operators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used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Noto Sans CJK SC"/>
              </a:rPr>
              <a:t>and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Noto Sans CJK SC"/>
              </a:rPr>
              <a:t>e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control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flow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79CE4B-1A2A-E79E-79A8-09347A6F9035}"/>
              </a:ext>
            </a:extLst>
          </p:cNvPr>
          <p:cNvSpPr txBox="1"/>
          <p:nvPr/>
        </p:nvSpPr>
        <p:spPr>
          <a:xfrm>
            <a:off x="10953947" y="5364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(4,5)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1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Union 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–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generates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rerursive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union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two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sub-plans.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Used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in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evaluating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CTE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When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using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UNION (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without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ALL), 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hash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is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used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that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stores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tuples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already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seen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343433"/>
              </a:solid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Initialization: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343433"/>
              </a:solidFill>
              <a:latin typeface="Calibri 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Create per-tuple memory context for comparisons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Create longer-lived context to store the hash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Make the state structure available to descendant </a:t>
            </a:r>
            <a:r>
              <a:rPr lang="en-US" sz="2400" spc="-1" dirty="0" err="1">
                <a:solidFill>
                  <a:srgbClr val="343433"/>
                </a:solidFill>
                <a:latin typeface="Calibri Light"/>
              </a:rPr>
              <a:t>WorkTableScan</a:t>
            </a: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 nodes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Initialize result slots of recursive union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Initialize result tuple type (also passed to </a:t>
            </a:r>
            <a:r>
              <a:rPr lang="en-US" sz="2400" spc="-1" dirty="0" err="1">
                <a:solidFill>
                  <a:srgbClr val="343433"/>
                </a:solidFill>
                <a:latin typeface="Calibri Light"/>
              </a:rPr>
              <a:t>WorkTableScan</a:t>
            </a: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Initialize child nodes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If hashing, precompute lookup data for inner loop, create hash table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423DE427-69E7-4AC9-9000-18C620C79082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Operators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used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Noto Sans CJK SC"/>
              </a:rPr>
              <a:t>and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Noto Sans CJK SC"/>
              </a:rPr>
              <a:t>e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control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flow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2EDD13-8013-B1B6-E495-C2A3FA4EF3FA}"/>
              </a:ext>
            </a:extLst>
          </p:cNvPr>
          <p:cNvSpPr txBox="1"/>
          <p:nvPr/>
        </p:nvSpPr>
        <p:spPr>
          <a:xfrm>
            <a:off x="10953947" y="5364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(4,5)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1747799"/>
            <a:ext cx="10514520" cy="34935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0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b="1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3400" b="1" spc="-1" dirty="0">
                <a:solidFill>
                  <a:srgbClr val="343433"/>
                </a:solidFill>
                <a:latin typeface="Calibri Light"/>
              </a:rPr>
              <a:t> Union</a:t>
            </a:r>
            <a:endParaRPr lang="en-US" sz="3400" b="1" spc="-1" dirty="0">
              <a:solidFill>
                <a:srgbClr val="343433"/>
              </a:solidFill>
              <a:latin typeface="Calibri Light"/>
            </a:endParaRPr>
          </a:p>
          <a:p>
            <a:pPr marL="514350" indent="-514350">
              <a:buAutoNum type="arabicPeriod"/>
            </a:pPr>
            <a:endParaRPr lang="en-US" sz="3400" spc="-1" dirty="0">
              <a:solidFill>
                <a:srgbClr val="343433"/>
              </a:solidFill>
              <a:latin typeface="Calibri Light"/>
            </a:endParaRPr>
          </a:p>
          <a:p>
            <a:r>
              <a:rPr lang="en-US" sz="3400" spc="-1" dirty="0">
                <a:solidFill>
                  <a:srgbClr val="343433"/>
                </a:solidFill>
                <a:latin typeface="Calibri Light"/>
              </a:rPr>
              <a:t>Scans the recursive query sequentially and returns the next qualifying tuple.</a:t>
            </a:r>
          </a:p>
          <a:p>
            <a:pPr>
              <a:lnSpc>
                <a:spcPct val="100000"/>
              </a:lnSpc>
            </a:pPr>
            <a:endParaRPr lang="en-US" sz="3400" spc="-1" dirty="0">
              <a:solidFill>
                <a:srgbClr val="343433"/>
              </a:solidFill>
              <a:latin typeface="Calibri Light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evaluate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non-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term</a:t>
            </a:r>
            <a:br>
              <a:rPr lang="de-DE" sz="34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for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UNION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discard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duplicate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rows</a:t>
            </a:r>
            <a:br>
              <a:rPr lang="de-DE" sz="34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include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remaining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rows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in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result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query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, and also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place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them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in a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temporary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working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table</a:t>
            </a:r>
            <a:br>
              <a:rPr lang="de-DE" sz="34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while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working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not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empty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,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repeat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:</a:t>
            </a:r>
            <a:endParaRPr lang="en-US" sz="3400" spc="-1" dirty="0">
              <a:solidFill>
                <a:srgbClr val="343433"/>
              </a:solidFill>
              <a:latin typeface="Calibri Light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Evaluate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term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,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substituting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current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contents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working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for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self-reference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. </a:t>
            </a:r>
            <a:br>
              <a:rPr lang="de-DE" sz="34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For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UNION (but not UNION ALL),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discard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duplicate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rows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and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rows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that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duplicate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any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previous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result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row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. </a:t>
            </a:r>
            <a:br>
              <a:rPr lang="de-DE" sz="34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Include all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remaining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rows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in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result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the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query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, and also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place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them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in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temporary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intermediate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.</a:t>
            </a:r>
            <a:endParaRPr lang="en-US" sz="3400" spc="-1" dirty="0">
              <a:solidFill>
                <a:srgbClr val="343433"/>
              </a:solidFill>
              <a:latin typeface="Calibri Light"/>
            </a:endParaRPr>
          </a:p>
          <a:p>
            <a:pPr marL="971550" lvl="1" indent="-514350">
              <a:buAutoNum type="alphaLcParenR"/>
            </a:pP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Replace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contents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working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with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contents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intermediate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,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then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empty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 intermediate </a:t>
            </a:r>
            <a:r>
              <a:rPr lang="de-DE" sz="34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3400" spc="-1" dirty="0">
                <a:solidFill>
                  <a:srgbClr val="343433"/>
                </a:solidFill>
                <a:latin typeface="Calibri Light"/>
              </a:rPr>
              <a:t>.</a:t>
            </a:r>
            <a:endParaRPr lang="en-US" sz="3400" spc="-1" dirty="0">
              <a:solidFill>
                <a:srgbClr val="343433"/>
              </a:solidFill>
              <a:latin typeface="Calibri Light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119E26FA-B1DF-41DC-A1F6-314F2C3DFBF9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Operators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used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Noto Sans CJK SC"/>
              </a:rPr>
              <a:t>and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Noto Sans CJK SC"/>
              </a:rPr>
              <a:t>e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control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flow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74C619-AE17-0278-A8FB-25CC92F002FC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1108</Words>
  <Application>Microsoft Office PowerPoint</Application>
  <PresentationFormat>Breitbild</PresentationFormat>
  <Paragraphs>123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subject/>
  <dc:creator>Marcel Alexander Huber</dc:creator>
  <dc:description/>
  <cp:lastModifiedBy>Lynxx</cp:lastModifiedBy>
  <cp:revision>28</cp:revision>
  <dcterms:created xsi:type="dcterms:W3CDTF">2022-04-24T08:28:00Z</dcterms:created>
  <dcterms:modified xsi:type="dcterms:W3CDTF">2022-05-16T14:23:25Z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