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B2D"/>
    <a:srgbClr val="636462"/>
    <a:srgbClr val="77777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21"/>
    <p:restoredTop sz="94628"/>
  </p:normalViewPr>
  <p:slideViewPr>
    <p:cSldViewPr snapToObjects="1" showGuides="1">
      <p:cViewPr varScale="1">
        <p:scale>
          <a:sx n="152" d="100"/>
          <a:sy n="152" d="100"/>
        </p:scale>
        <p:origin x="296" y="192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7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A1BB-ADB0-DDB6-08DD-1691B60E8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B33BBCBC-0D9B-4F40-2293-F1879E2960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199" y="1808820"/>
                <a:ext cx="4249689" cy="12601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Nested Loops Join: 𝒪(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de-A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∙</m:t>
                    </m:r>
                    <m:r>
                      <m:rPr>
                        <m:nor/>
                      </m:rPr>
                      <a:rPr lang="de-AT" b="0" i="0" dirty="0" smtClean="0"/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 … number of rows in outer relation</a:t>
                </a:r>
              </a:p>
              <a:p>
                <a:r>
                  <a:rPr lang="en-US" dirty="0"/>
                  <a:t>n … number of rows in inner relation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B33BBCBC-0D9B-4F40-2293-F1879E296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199" y="1808820"/>
                <a:ext cx="4249689" cy="1260140"/>
              </a:xfrm>
              <a:blipFill>
                <a:blip r:embed="rId2"/>
                <a:stretch>
                  <a:fillRect l="-1190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C54042-548D-6F39-8B00-1CD7EE0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FAAB8-E81B-D84F-B91A-AFF1871A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 err="1"/>
              <a:t>Gründlinger</a:t>
            </a:r>
            <a:r>
              <a:rPr lang="en-US" dirty="0"/>
              <a:t> Diana, Huber Marcel, Klotz Thomas, Targa Aaron, </a:t>
            </a:r>
            <a:r>
              <a:rPr lang="en-US" dirty="0" err="1"/>
              <a:t>Thalmann</a:t>
            </a:r>
            <a:r>
              <a:rPr lang="en-US" dirty="0"/>
              <a:t> Matthias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Untertitel 2">
                <a:extLst>
                  <a:ext uri="{FF2B5EF4-FFF2-40B4-BE49-F238E27FC236}">
                    <a16:creationId xmlns:a16="http://schemas.microsoft.com/office/drawing/2014/main" id="{B556ADD1-A1F2-B91A-101F-BD2F9A07AC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0340" y="1804959"/>
                <a:ext cx="4249689" cy="126014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1900" b="0" i="0" kern="1200" baseline="0">
                    <a:solidFill>
                      <a:srgbClr val="343433"/>
                    </a:solidFill>
                    <a:latin typeface="+mj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Merge Join: 𝒪(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de-A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A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de-AT" dirty="0"/>
                      <m:t>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(sorting is excluded)</a:t>
                </a:r>
              </a:p>
              <a:p>
                <a:r>
                  <a:rPr lang="en-US" dirty="0"/>
                  <a:t>m … number of rows in outer relation</a:t>
                </a:r>
              </a:p>
              <a:p>
                <a:r>
                  <a:rPr lang="en-US" dirty="0"/>
                  <a:t>n … number of rows in inner relation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Untertitel 2">
                <a:extLst>
                  <a:ext uri="{FF2B5EF4-FFF2-40B4-BE49-F238E27FC236}">
                    <a16:creationId xmlns:a16="http://schemas.microsoft.com/office/drawing/2014/main" id="{B556ADD1-A1F2-B91A-101F-BD2F9A07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40" y="1804959"/>
                <a:ext cx="4249689" cy="1260140"/>
              </a:xfrm>
              <a:prstGeom prst="rect">
                <a:avLst/>
              </a:prstGeom>
              <a:blipFill>
                <a:blip r:embed="rId3"/>
                <a:stretch>
                  <a:fillRect l="-119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Untertitel 2">
                <a:extLst>
                  <a:ext uri="{FF2B5EF4-FFF2-40B4-BE49-F238E27FC236}">
                    <a16:creationId xmlns:a16="http://schemas.microsoft.com/office/drawing/2014/main" id="{0A6EF371-FD03-B697-F885-B01CE08DD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789041"/>
                <a:ext cx="4249689" cy="126014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1900" b="0" i="0" kern="1200" baseline="0">
                    <a:solidFill>
                      <a:srgbClr val="343433"/>
                    </a:solidFill>
                    <a:latin typeface="+mj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Hash Join: 𝒪(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de-A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A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de-AT" dirty="0"/>
                      <m:t>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 … number of rows in outer relation</a:t>
                </a:r>
              </a:p>
              <a:p>
                <a:r>
                  <a:rPr lang="en-US" dirty="0"/>
                  <a:t>n … number of rows in inner relation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Untertitel 2">
                <a:extLst>
                  <a:ext uri="{FF2B5EF4-FFF2-40B4-BE49-F238E27FC236}">
                    <a16:creationId xmlns:a16="http://schemas.microsoft.com/office/drawing/2014/main" id="{0A6EF371-FD03-B697-F885-B01CE08DD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89041"/>
                <a:ext cx="4249689" cy="1260140"/>
              </a:xfrm>
              <a:prstGeom prst="rect">
                <a:avLst/>
              </a:prstGeom>
              <a:blipFill>
                <a:blip r:embed="rId4"/>
                <a:stretch>
                  <a:fillRect l="-119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Untertitel 2">
                <a:extLst>
                  <a:ext uri="{FF2B5EF4-FFF2-40B4-BE49-F238E27FC236}">
                    <a16:creationId xmlns:a16="http://schemas.microsoft.com/office/drawing/2014/main" id="{8CB5882F-F732-0FBF-CB45-83993073E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0340" y="3794647"/>
                <a:ext cx="4722204" cy="151216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1900" b="0" i="0" kern="1200" baseline="0">
                    <a:solidFill>
                      <a:srgbClr val="343433"/>
                    </a:solidFill>
                    <a:latin typeface="+mj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Hash based Grouping/Aggregate: 𝒪(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de-A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∙</m:t>
                    </m:r>
                    <m:r>
                      <m:rPr>
                        <m:nor/>
                      </m:rPr>
                      <a:rPr lang="de-AT" b="0" i="0" dirty="0" smtClean="0"/>
                      <m:t> </m:t>
                    </m:r>
                    <m:r>
                      <m:rPr>
                        <m:nor/>
                      </m:rPr>
                      <a:rPr lang="de-AT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 … number of aggregates</a:t>
                </a:r>
              </a:p>
              <a:p>
                <a:r>
                  <a:rPr lang="en-US" dirty="0"/>
                  <a:t>n … number of rows</a:t>
                </a:r>
              </a:p>
            </p:txBody>
          </p:sp>
        </mc:Choice>
        <mc:Fallback>
          <p:sp>
            <p:nvSpPr>
              <p:cNvPr id="8" name="Untertitel 2">
                <a:extLst>
                  <a:ext uri="{FF2B5EF4-FFF2-40B4-BE49-F238E27FC236}">
                    <a16:creationId xmlns:a16="http://schemas.microsoft.com/office/drawing/2014/main" id="{8CB5882F-F732-0FBF-CB45-83993073E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40" y="3794647"/>
                <a:ext cx="4722204" cy="1512167"/>
              </a:xfrm>
              <a:prstGeom prst="rect">
                <a:avLst/>
              </a:prstGeom>
              <a:blipFill>
                <a:blip r:embed="rId5"/>
                <a:stretch>
                  <a:fillRect l="-1072"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13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6325D-20C2-5ED5-3CD1-4B5A0CE09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68B10D-EE41-3032-9391-7736BE007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/>
              <a:t>Join</a:t>
            </a:r>
            <a:r>
              <a:rPr lang="de-AT" dirty="0"/>
              <a:t> </a:t>
            </a:r>
            <a:r>
              <a:rPr lang="de-AT" dirty="0" err="1"/>
              <a:t>algorithm</a:t>
            </a:r>
            <a:r>
              <a:rPr lang="de-AT" dirty="0"/>
              <a:t>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/>
              <a:t>Grouping</a:t>
            </a:r>
            <a:r>
              <a:rPr lang="de-AT" dirty="0"/>
              <a:t>/Aggregation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/>
              <a:t>Complexity</a:t>
            </a: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CD9EE-F130-3D5F-28DD-4E6678D9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C1DDE-279D-EE48-BE37-CB431A24D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55353-C326-97AA-EF59-FDEE8EA6B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211EE-22B3-4F14-0574-35E7A14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46E66-E9DE-421C-5004-7F1C33785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C7745A-D085-7694-9665-AEE20C7D4276}"/>
              </a:ext>
            </a:extLst>
          </p:cNvPr>
          <p:cNvSpPr/>
          <p:nvPr/>
        </p:nvSpPr>
        <p:spPr>
          <a:xfrm>
            <a:off x="5443616" y="1033988"/>
            <a:ext cx="1304768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28DF0F-E811-16A8-BD16-0084DEF78715}"/>
              </a:ext>
            </a:extLst>
          </p:cNvPr>
          <p:cNvSpPr txBox="1"/>
          <p:nvPr/>
        </p:nvSpPr>
        <p:spPr>
          <a:xfrm>
            <a:off x="5428861" y="10339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AbstractJoin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5DA1B42-3E79-1F79-9342-BB27181B2AF6}"/>
              </a:ext>
            </a:extLst>
          </p:cNvPr>
          <p:cNvSpPr/>
          <p:nvPr/>
        </p:nvSpPr>
        <p:spPr>
          <a:xfrm>
            <a:off x="5209628" y="3605156"/>
            <a:ext cx="1772744" cy="1296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D923FB-2755-C463-E149-54E8B56555D0}"/>
              </a:ext>
            </a:extLst>
          </p:cNvPr>
          <p:cNvSpPr txBox="1"/>
          <p:nvPr/>
        </p:nvSpPr>
        <p:spPr>
          <a:xfrm>
            <a:off x="5194872" y="3605156"/>
            <a:ext cx="194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NestedLoopsJoin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DE2E29-D34C-00F7-F59E-33BEB262C5AB}"/>
              </a:ext>
            </a:extLst>
          </p:cNvPr>
          <p:cNvSpPr/>
          <p:nvPr/>
        </p:nvSpPr>
        <p:spPr>
          <a:xfrm>
            <a:off x="3099288" y="3605156"/>
            <a:ext cx="1041986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7B02F7-04E4-8525-3045-0DCE5D4CB4EC}"/>
              </a:ext>
            </a:extLst>
          </p:cNvPr>
          <p:cNvSpPr txBox="1"/>
          <p:nvPr/>
        </p:nvSpPr>
        <p:spPr>
          <a:xfrm>
            <a:off x="3084533" y="36051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HashJoin</a:t>
            </a:r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55C99A4-C6D4-FD73-ED4A-9EB01CC17DFC}"/>
              </a:ext>
            </a:extLst>
          </p:cNvPr>
          <p:cNvSpPr/>
          <p:nvPr/>
        </p:nvSpPr>
        <p:spPr>
          <a:xfrm>
            <a:off x="8046341" y="3627415"/>
            <a:ext cx="1155678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2BF47B-B1EC-31C4-F577-A3E76160E002}"/>
              </a:ext>
            </a:extLst>
          </p:cNvPr>
          <p:cNvSpPr txBox="1"/>
          <p:nvPr/>
        </p:nvSpPr>
        <p:spPr>
          <a:xfrm>
            <a:off x="8046341" y="363068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MergeJoin</a:t>
            </a:r>
            <a:endParaRPr lang="en-US" dirty="0"/>
          </a:p>
        </p:txBody>
      </p:sp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27230F77-B321-5C83-7325-6CF2F73CC8AC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3570400" y="1731941"/>
            <a:ext cx="1923096" cy="18233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56DE22EF-2648-FB81-BD7D-8B039A0DA8ED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rot="16200000" flipV="1">
            <a:off x="6713605" y="1716840"/>
            <a:ext cx="1945355" cy="1875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E105F8C-0A89-5609-F0BE-0F15C592D74D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6096000" y="2330132"/>
            <a:ext cx="0" cy="1275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79EC1E48-720F-780C-E8AB-7A6A969DAB35}"/>
              </a:ext>
            </a:extLst>
          </p:cNvPr>
          <p:cNvSpPr/>
          <p:nvPr/>
        </p:nvSpPr>
        <p:spPr>
          <a:xfrm>
            <a:off x="9624392" y="4677628"/>
            <a:ext cx="186528" cy="168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38F2E-7445-D5B0-7184-21CAE5C0FD9A}"/>
              </a:ext>
            </a:extLst>
          </p:cNvPr>
          <p:cNvSpPr/>
          <p:nvPr/>
        </p:nvSpPr>
        <p:spPr>
          <a:xfrm>
            <a:off x="9624392" y="5036576"/>
            <a:ext cx="186528" cy="168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72D7896-1F34-A871-E272-CCF5758777D6}"/>
              </a:ext>
            </a:extLst>
          </p:cNvPr>
          <p:cNvSpPr txBox="1"/>
          <p:nvPr/>
        </p:nvSpPr>
        <p:spPr>
          <a:xfrm>
            <a:off x="9912424" y="460810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Implemented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2724844-246B-FDFD-9C88-BA33FFA93336}"/>
              </a:ext>
            </a:extLst>
          </p:cNvPr>
          <p:cNvSpPr txBox="1"/>
          <p:nvPr/>
        </p:nvSpPr>
        <p:spPr>
          <a:xfrm>
            <a:off x="9912424" y="4963975"/>
            <a:ext cx="192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Partially implemented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505332-F404-B764-2367-052E98B2BFEA}"/>
              </a:ext>
            </a:extLst>
          </p:cNvPr>
          <p:cNvSpPr/>
          <p:nvPr/>
        </p:nvSpPr>
        <p:spPr>
          <a:xfrm>
            <a:off x="9620193" y="5395524"/>
            <a:ext cx="186528" cy="168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8CB0C8-9AFE-6547-2099-8905FD2ACE30}"/>
              </a:ext>
            </a:extLst>
          </p:cNvPr>
          <p:cNvSpPr txBox="1"/>
          <p:nvPr/>
        </p:nvSpPr>
        <p:spPr>
          <a:xfrm>
            <a:off x="9912424" y="5326000"/>
            <a:ext cx="192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40506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F296-F01D-69FA-AAC7-CB9964EE3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Hashjoin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8B1DB-A342-BDB6-6704-3B2EEDA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F37A6-3A51-AA21-228A-044AD314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07F120-32FB-31E9-69C9-B0E29FE21B22}"/>
              </a:ext>
            </a:extLst>
          </p:cNvPr>
          <p:cNvSpPr txBox="1"/>
          <p:nvPr/>
        </p:nvSpPr>
        <p:spPr>
          <a:xfrm>
            <a:off x="2094103" y="1056663"/>
            <a:ext cx="800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pruefen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hoeren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86FD32C-0288-988B-6BC7-9551B58E4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3"/>
          <a:stretch/>
        </p:blipFill>
        <p:spPr>
          <a:xfrm>
            <a:off x="1842976" y="1484033"/>
            <a:ext cx="8331200" cy="1695822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EE9D4DB-D4E7-D547-1A4E-0E2A12C0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1"/>
          <a:stretch/>
        </p:blipFill>
        <p:spPr>
          <a:xfrm>
            <a:off x="2179186" y="4034117"/>
            <a:ext cx="7658780" cy="1790700"/>
          </a:xfrm>
          <a:prstGeom prst="rect">
            <a:avLst/>
          </a:prstGeom>
        </p:spPr>
      </p:pic>
      <p:sp>
        <p:nvSpPr>
          <p:cNvPr id="14" name="Pfeil nach unten 13">
            <a:extLst>
              <a:ext uri="{FF2B5EF4-FFF2-40B4-BE49-F238E27FC236}">
                <a16:creationId xmlns:a16="http://schemas.microsoft.com/office/drawing/2014/main" id="{C4E8023D-EA61-FE2D-92B8-04DF28F849FB}"/>
              </a:ext>
            </a:extLst>
          </p:cNvPr>
          <p:cNvSpPr/>
          <p:nvPr/>
        </p:nvSpPr>
        <p:spPr>
          <a:xfrm>
            <a:off x="2999656" y="3277687"/>
            <a:ext cx="432048" cy="7256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709AA0-DDC0-8A37-D1D4-8457EAC8C93D}"/>
              </a:ext>
            </a:extLst>
          </p:cNvPr>
          <p:cNvSpPr txBox="1"/>
          <p:nvPr/>
        </p:nvSpPr>
        <p:spPr>
          <a:xfrm>
            <a:off x="3575720" y="321001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C47833-4837-3475-6332-1202BF09B929}"/>
              </a:ext>
            </a:extLst>
          </p:cNvPr>
          <p:cNvSpPr txBox="1"/>
          <p:nvPr/>
        </p:nvSpPr>
        <p:spPr>
          <a:xfrm>
            <a:off x="3575720" y="352672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EB8B2D"/>
                </a:solidFill>
              </a:rPr>
              <a:t>condition</a:t>
            </a:r>
            <a:r>
              <a:rPr lang="en-US" dirty="0"/>
              <a:t> is equality or conjunction of equalities</a:t>
            </a:r>
          </a:p>
        </p:txBody>
      </p:sp>
    </p:spTree>
    <p:extLst>
      <p:ext uri="{BB962C8B-B14F-4D97-AF65-F5344CB8AC3E}">
        <p14:creationId xmlns:p14="http://schemas.microsoft.com/office/powerpoint/2010/main" val="81723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00F4C-29E9-5F63-E8EA-B5DDB1039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Hashjoin</a:t>
            </a:r>
            <a:r>
              <a:rPr lang="en-US" dirty="0"/>
              <a:t>: Implementation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8CE285-AC7B-D460-D601-AC34DCDCB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6921"/>
            <a:ext cx="10515599" cy="2808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Phase: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50006-12CE-3A75-3768-990E72D0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2C246-60E1-FDC7-6D6C-E3059141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21F913-A2EA-04D5-4B04-AF0825DA3189}"/>
              </a:ext>
            </a:extLst>
          </p:cNvPr>
          <p:cNvSpPr txBox="1"/>
          <p:nvPr/>
        </p:nvSpPr>
        <p:spPr>
          <a:xfrm>
            <a:off x="414245" y="1790214"/>
            <a:ext cx="11188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pruefen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pruefen.MatrNr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hoeren.MatrNr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hoeren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1A0BE5-BD17-05CE-937C-644B7523FB44}"/>
              </a:ext>
            </a:extLst>
          </p:cNvPr>
          <p:cNvSpPr txBox="1"/>
          <p:nvPr/>
        </p:nvSpPr>
        <p:spPr>
          <a:xfrm>
            <a:off x="417073" y="2516411"/>
            <a:ext cx="1118866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references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(table1, condition)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pruefen.MatrNr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record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table1: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key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record.values_at_references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(references)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#(3004, 203042)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[key].append(record)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1626319-BC99-ACBF-13B5-4F3F2AFF9DD8}"/>
              </a:ext>
            </a:extLst>
          </p:cNvPr>
          <p:cNvCxnSpPr/>
          <p:nvPr/>
        </p:nvCxnSpPr>
        <p:spPr>
          <a:xfrm>
            <a:off x="3503712" y="2159546"/>
            <a:ext cx="3312368" cy="90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F2FFA2-4D42-E514-8DDD-73BC47D570C5}"/>
              </a:ext>
            </a:extLst>
          </p:cNvPr>
          <p:cNvCxnSpPr>
            <a:cxnSpLocks/>
          </p:cNvCxnSpPr>
          <p:nvPr/>
        </p:nvCxnSpPr>
        <p:spPr>
          <a:xfrm>
            <a:off x="7104112" y="2159546"/>
            <a:ext cx="2016224" cy="90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4C2469B-E7AA-5972-3CE0-0B9F0A380C76}"/>
              </a:ext>
            </a:extLst>
          </p:cNvPr>
          <p:cNvCxnSpPr>
            <a:cxnSpLocks/>
          </p:cNvCxnSpPr>
          <p:nvPr/>
        </p:nvCxnSpPr>
        <p:spPr>
          <a:xfrm>
            <a:off x="7464152" y="3438292"/>
            <a:ext cx="216024" cy="494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EB6330-6183-EB89-B451-371DF84C7A8E}"/>
              </a:ext>
            </a:extLst>
          </p:cNvPr>
          <p:cNvCxnSpPr>
            <a:cxnSpLocks/>
          </p:cNvCxnSpPr>
          <p:nvPr/>
        </p:nvCxnSpPr>
        <p:spPr>
          <a:xfrm flipH="1">
            <a:off x="8760296" y="3461362"/>
            <a:ext cx="486358" cy="471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00F4C-29E9-5F63-E8EA-B5DDB1039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Hashjoin</a:t>
            </a:r>
            <a:r>
              <a:rPr lang="en-US" dirty="0"/>
              <a:t>: Implementation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8CE285-AC7B-D460-D601-AC34DCDCB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6921"/>
            <a:ext cx="10515599" cy="2808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Probe Phase: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50006-12CE-3A75-3768-990E72D0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2C246-60E1-FDC7-6D6C-E3059141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21F913-A2EA-04D5-4B04-AF0825DA3189}"/>
              </a:ext>
            </a:extLst>
          </p:cNvPr>
          <p:cNvSpPr txBox="1"/>
          <p:nvPr/>
        </p:nvSpPr>
        <p:spPr>
          <a:xfrm>
            <a:off x="414245" y="1790214"/>
            <a:ext cx="11188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pruefen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pruefen.MatrNr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hoeren.MatrNr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hoeren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1A0BE5-BD17-05CE-937C-644B7523FB44}"/>
              </a:ext>
            </a:extLst>
          </p:cNvPr>
          <p:cNvSpPr txBox="1"/>
          <p:nvPr/>
        </p:nvSpPr>
        <p:spPr>
          <a:xfrm>
            <a:off x="414245" y="2337978"/>
            <a:ext cx="1118866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references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(table2, condition)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hoeren.MatrNr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build_hash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(table1)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result_records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record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talbe2: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key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record.values_at_references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(references)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#(3004, 203042)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result_records.extend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[key], record))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build null records for left joins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result_records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1626319-BC99-ACBF-13B5-4F3F2AFF9DD8}"/>
              </a:ext>
            </a:extLst>
          </p:cNvPr>
          <p:cNvCxnSpPr>
            <a:cxnSpLocks/>
          </p:cNvCxnSpPr>
          <p:nvPr/>
        </p:nvCxnSpPr>
        <p:spPr>
          <a:xfrm>
            <a:off x="5231904" y="2159546"/>
            <a:ext cx="1872208" cy="262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F2FFA2-4D42-E514-8DDD-73BC47D570C5}"/>
              </a:ext>
            </a:extLst>
          </p:cNvPr>
          <p:cNvCxnSpPr>
            <a:cxnSpLocks/>
          </p:cNvCxnSpPr>
          <p:nvPr/>
        </p:nvCxnSpPr>
        <p:spPr>
          <a:xfrm>
            <a:off x="9120336" y="2159546"/>
            <a:ext cx="0" cy="262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F13903F-B811-0CD1-0DF2-95EC7F7D8933}"/>
              </a:ext>
            </a:extLst>
          </p:cNvPr>
          <p:cNvCxnSpPr>
            <a:cxnSpLocks/>
          </p:cNvCxnSpPr>
          <p:nvPr/>
        </p:nvCxnSpPr>
        <p:spPr>
          <a:xfrm>
            <a:off x="7248128" y="2685412"/>
            <a:ext cx="360040" cy="1031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24E01A6-9C4D-837E-BA6D-C5A43367F189}"/>
              </a:ext>
            </a:extLst>
          </p:cNvPr>
          <p:cNvCxnSpPr>
            <a:cxnSpLocks/>
          </p:cNvCxnSpPr>
          <p:nvPr/>
        </p:nvCxnSpPr>
        <p:spPr>
          <a:xfrm flipH="1">
            <a:off x="8610600" y="2701077"/>
            <a:ext cx="690363" cy="101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2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F4788-DD9E-AC47-501B-F9E7FF0D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Mergejoin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9F5AF2-AD40-341A-9F94-BD91BB78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C9903-ED80-17B6-5E7E-BAA5F89B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98BA4C-BCD2-7D25-530C-0B40723805ED}"/>
              </a:ext>
            </a:extLst>
          </p:cNvPr>
          <p:cNvSpPr txBox="1"/>
          <p:nvPr/>
        </p:nvSpPr>
        <p:spPr>
          <a:xfrm>
            <a:off x="838199" y="1878236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NestedLoopsJoin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hoeren.MatrNr</a:t>
            </a:r>
            <a:r>
              <a:rPr lang="en-US" dirty="0"/>
              <a:t> = 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84EE8FE-5416-84B7-D11A-6686DC4D9B65}"/>
              </a:ext>
            </a:extLst>
          </p:cNvPr>
          <p:cNvSpPr txBox="1"/>
          <p:nvPr/>
        </p:nvSpPr>
        <p:spPr>
          <a:xfrm>
            <a:off x="188153" y="2997648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hoeren.MatrNr</a:t>
            </a:r>
            <a:r>
              <a:rPr lang="en-US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028926-8CFE-B037-00D2-90AAE9D86406}"/>
              </a:ext>
            </a:extLst>
          </p:cNvPr>
          <p:cNvSpPr txBox="1"/>
          <p:nvPr/>
        </p:nvSpPr>
        <p:spPr>
          <a:xfrm>
            <a:off x="2602395" y="2996465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2E4357-8C60-E9EC-8C8C-B9BCCEBB607F}"/>
              </a:ext>
            </a:extLst>
          </p:cNvPr>
          <p:cNvSpPr txBox="1"/>
          <p:nvPr/>
        </p:nvSpPr>
        <p:spPr>
          <a:xfrm>
            <a:off x="512189" y="4167445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hoeren</a:t>
            </a:r>
            <a:r>
              <a:rPr lang="en-US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A61AE5-00C7-98C0-32DE-E4C7A716FCFF}"/>
              </a:ext>
            </a:extLst>
          </p:cNvPr>
          <p:cNvSpPr txBox="1"/>
          <p:nvPr/>
        </p:nvSpPr>
        <p:spPr>
          <a:xfrm>
            <a:off x="2926431" y="4177532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pruefen</a:t>
            </a:r>
            <a:r>
              <a:rPr lang="en-US" dirty="0"/>
              <a:t>)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B9B39A4-1F73-2882-DBE0-B6FB106838EF}"/>
              </a:ext>
            </a:extLst>
          </p:cNvPr>
          <p:cNvCxnSpPr>
            <a:endCxn id="7" idx="0"/>
          </p:cNvCxnSpPr>
          <p:nvPr/>
        </p:nvCxnSpPr>
        <p:spPr>
          <a:xfrm flipH="1">
            <a:off x="1088253" y="2524567"/>
            <a:ext cx="576064" cy="47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D917933-C317-0C46-54A0-53D2C23DE58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59696" y="2518932"/>
            <a:ext cx="142799" cy="477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7A2EE36-ABAD-9CC1-ADF9-A29B6693EF7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88253" y="3643979"/>
            <a:ext cx="0" cy="52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835A7BF-DB2A-8596-9C88-A0D907A85D5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502495" y="3642796"/>
            <a:ext cx="0" cy="53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EFCA899-0717-D4A1-A226-AC4755AC58FD}"/>
              </a:ext>
            </a:extLst>
          </p:cNvPr>
          <p:cNvSpPr txBox="1"/>
          <p:nvPr/>
        </p:nvSpPr>
        <p:spPr>
          <a:xfrm>
            <a:off x="7897415" y="1888323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MergeJoin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hoeren.MatrNr</a:t>
            </a:r>
            <a:r>
              <a:rPr lang="en-US" dirty="0"/>
              <a:t> = 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DBE24C-25EE-2EEA-0C9C-901EC694FE6B}"/>
              </a:ext>
            </a:extLst>
          </p:cNvPr>
          <p:cNvSpPr txBox="1"/>
          <p:nvPr/>
        </p:nvSpPr>
        <p:spPr>
          <a:xfrm>
            <a:off x="7823433" y="302311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hoeren.MatrNr</a:t>
            </a:r>
            <a:r>
              <a:rPr lang="en-US" dirty="0"/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8496715-9395-F62F-B9CA-F909C0C1B20F}"/>
              </a:ext>
            </a:extLst>
          </p:cNvPr>
          <p:cNvSpPr txBox="1"/>
          <p:nvPr/>
        </p:nvSpPr>
        <p:spPr>
          <a:xfrm>
            <a:off x="10237675" y="3027909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9BA7374-3E06-CE40-8AAB-66F0ED829556}"/>
              </a:ext>
            </a:extLst>
          </p:cNvPr>
          <p:cNvSpPr txBox="1"/>
          <p:nvPr/>
        </p:nvSpPr>
        <p:spPr>
          <a:xfrm>
            <a:off x="8147469" y="4199264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hoeren</a:t>
            </a:r>
            <a:r>
              <a:rPr lang="en-US" dirty="0"/>
              <a:t>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4E6A659-38D5-1E44-D61B-2F1FAF8CC118}"/>
              </a:ext>
            </a:extLst>
          </p:cNvPr>
          <p:cNvSpPr txBox="1"/>
          <p:nvPr/>
        </p:nvSpPr>
        <p:spPr>
          <a:xfrm>
            <a:off x="10561711" y="4177532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pruefen</a:t>
            </a:r>
            <a:r>
              <a:rPr lang="en-US" dirty="0"/>
              <a:t>)</a:t>
            </a: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DFBBED26-ACDC-F899-34DF-200F87074B7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723533" y="2542344"/>
            <a:ext cx="180779" cy="480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CADACFFB-AC1E-ADB3-A340-3979F0F1DE6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561711" y="2544741"/>
            <a:ext cx="576064" cy="48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8559B44-7B33-331A-AB2E-657C1E4F5B4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723533" y="3669447"/>
            <a:ext cx="0" cy="52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EF5C7A4-CD0B-F015-DEB9-CC4AF8D7C248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1137775" y="3674240"/>
            <a:ext cx="0" cy="50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93BDBDE4-6E6F-3EB7-4F20-52386F432EC4}"/>
              </a:ext>
            </a:extLst>
          </p:cNvPr>
          <p:cNvSpPr/>
          <p:nvPr/>
        </p:nvSpPr>
        <p:spPr>
          <a:xfrm rot="16200000">
            <a:off x="5792552" y="2988247"/>
            <a:ext cx="432048" cy="7256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A226B2A-74AB-19B9-E4BC-C36598757B46}"/>
              </a:ext>
            </a:extLst>
          </p:cNvPr>
          <p:cNvSpPr txBox="1"/>
          <p:nvPr/>
        </p:nvSpPr>
        <p:spPr>
          <a:xfrm>
            <a:off x="5409191" y="3596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 If: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D414141-AAE7-6911-5C75-8057ADAE958E}"/>
              </a:ext>
            </a:extLst>
          </p:cNvPr>
          <p:cNvSpPr txBox="1"/>
          <p:nvPr/>
        </p:nvSpPr>
        <p:spPr>
          <a:xfrm>
            <a:off x="4391347" y="3965792"/>
            <a:ext cx="340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columns are sorted</a:t>
            </a:r>
          </a:p>
        </p:txBody>
      </p:sp>
    </p:spTree>
    <p:extLst>
      <p:ext uri="{BB962C8B-B14F-4D97-AF65-F5344CB8AC3E}">
        <p14:creationId xmlns:p14="http://schemas.microsoft.com/office/powerpoint/2010/main" val="94817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CF6E8-F16D-31B4-2A17-461311FE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based Grouping/Aggregation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077F49-32C4-8B7B-0871-6F12B2671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1"/>
            <a:ext cx="10515599" cy="3651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Grouping Phase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C79F1-7F45-5917-5461-83CAA450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D21FE-02A9-75CE-EF36-A65DC331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20AE3D-8F04-A2D0-17BC-0B5FB53EE7E9}"/>
              </a:ext>
            </a:extLst>
          </p:cNvPr>
          <p:cNvSpPr txBox="1"/>
          <p:nvPr/>
        </p:nvSpPr>
        <p:spPr>
          <a:xfrm>
            <a:off x="2094103" y="1683994"/>
            <a:ext cx="800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Anzahl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professoren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AAD7A1-8A8A-E6D1-CBA7-ABD0A9311A58}"/>
              </a:ext>
            </a:extLst>
          </p:cNvPr>
          <p:cNvSpPr txBox="1"/>
          <p:nvPr/>
        </p:nvSpPr>
        <p:spPr>
          <a:xfrm>
            <a:off x="414245" y="2541007"/>
            <a:ext cx="1118866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references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get_grouping_references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professoren.Rang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professoren.Raum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record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table.records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key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record.values_at_references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(references)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#(C4, 234)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groups[key].append(record)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145272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CF6E8-F16D-31B4-2A17-461311FE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based Grouping/Aggregation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077F49-32C4-8B7B-0871-6F12B2671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1"/>
            <a:ext cx="10515599" cy="3651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Aggregate Phase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C79F1-7F45-5917-5461-83CAA450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D21FE-02A9-75CE-EF36-A65DC331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 err="1"/>
              <a:t>Gründlinger</a:t>
            </a:r>
            <a:r>
              <a:rPr lang="en-US" dirty="0"/>
              <a:t> Diana, Huber Marcel, Klotz Thomas, Targa Aaron, </a:t>
            </a:r>
            <a:r>
              <a:rPr lang="en-US" dirty="0" err="1"/>
              <a:t>Thalmann</a:t>
            </a:r>
            <a:r>
              <a:rPr lang="en-US" dirty="0"/>
              <a:t> Matthias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20AE3D-8F04-A2D0-17BC-0B5FB53EE7E9}"/>
              </a:ext>
            </a:extLst>
          </p:cNvPr>
          <p:cNvSpPr txBox="1"/>
          <p:nvPr/>
        </p:nvSpPr>
        <p:spPr>
          <a:xfrm>
            <a:off x="2094103" y="1683994"/>
            <a:ext cx="800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Anzahl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professoren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AAD7A1-8A8A-E6D1-CBA7-ABD0A9311A58}"/>
              </a:ext>
            </a:extLst>
          </p:cNvPr>
          <p:cNvSpPr txBox="1"/>
          <p:nvPr/>
        </p:nvSpPr>
        <p:spPr>
          <a:xfrm>
            <a:off x="414245" y="2324003"/>
            <a:ext cx="111886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get_groups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= []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group_keys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group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groups.items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agg_row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list(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group_keys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aggregate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aggregates: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aggregate_col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(group,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aggregate.column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agg_row.append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(aggregate(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aggregate.function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aggregate_col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agg_row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00707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EBD610B7-A5D6-49D7-963C-2A9EFDA1EB1D}" vid="{40A6DC6D-8426-4E04-B6AF-CDC6FF2889A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800</Words>
  <Application>Microsoft Macintosh PowerPoint</Application>
  <PresentationFormat>Breitbild</PresentationFormat>
  <Paragraphs>125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Office-Design</vt:lpstr>
      <vt:lpstr>Architektur und Implementierung von Datenbanksystemen</vt:lpstr>
      <vt:lpstr>Requirements</vt:lpstr>
      <vt:lpstr>Join</vt:lpstr>
      <vt:lpstr>Hashjoin</vt:lpstr>
      <vt:lpstr>Hashjoin: Implementation</vt:lpstr>
      <vt:lpstr>Hashjoin: Implementation</vt:lpstr>
      <vt:lpstr>Mergejoin</vt:lpstr>
      <vt:lpstr>Hash based Grouping/Aggregation </vt:lpstr>
      <vt:lpstr>Hash based Grouping/Aggregation </vt:lpstr>
      <vt:lpstr>Complexity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Marcel Alexander Huber</dc:creator>
  <cp:lastModifiedBy>Marcel Alexander Huber</cp:lastModifiedBy>
  <cp:revision>90</cp:revision>
  <dcterms:created xsi:type="dcterms:W3CDTF">2022-05-21T08:00:07Z</dcterms:created>
  <dcterms:modified xsi:type="dcterms:W3CDTF">2022-05-21T13:37:53Z</dcterms:modified>
</cp:coreProperties>
</file>