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3" r:id="rId4"/>
    <p:sldId id="264" r:id="rId5"/>
    <p:sldId id="265" r:id="rId6"/>
    <p:sldId id="266" r:id="rId7"/>
    <p:sldId id="269" r:id="rId8"/>
    <p:sldId id="270" r:id="rId9"/>
    <p:sldId id="271" r:id="rId10"/>
    <p:sldId id="273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600"/>
    <a:srgbClr val="00FF00"/>
    <a:srgbClr val="343433"/>
    <a:srgbClr val="636462"/>
    <a:srgbClr val="777776"/>
    <a:srgbClr val="EB8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509"/>
    <p:restoredTop sz="94628"/>
  </p:normalViewPr>
  <p:slideViewPr>
    <p:cSldViewPr snapToObjects="1" showGuides="1">
      <p:cViewPr varScale="1">
        <p:scale>
          <a:sx n="120" d="100"/>
          <a:sy n="120" d="100"/>
        </p:scale>
        <p:origin x="336" y="184"/>
      </p:cViewPr>
      <p:guideLst>
        <p:guide orient="horz" pos="1071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24.04.22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2"/>
          <a:srcRect b="73872"/>
          <a:stretch/>
        </p:blipFill>
        <p:spPr>
          <a:xfrm>
            <a:off x="0" y="-19545"/>
            <a:ext cx="12192000" cy="1792361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2B29934-D742-41D0-AFB9-2B81CC9FFCC1}"/>
              </a:ext>
            </a:extLst>
          </p:cNvPr>
          <p:cNvSpPr/>
          <p:nvPr userDrawn="1"/>
        </p:nvSpPr>
        <p:spPr>
          <a:xfrm>
            <a:off x="263352" y="5858524"/>
            <a:ext cx="11521280" cy="882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983432" y="5373216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z="3000"/>
              <a:t>Mastertitelformat bearbeiten</a:t>
            </a:r>
            <a:endParaRPr lang="de-DE" sz="3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BCE45F-E2A3-43DF-9052-11390E57C4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411" b="-411"/>
          <a:stretch/>
        </p:blipFill>
        <p:spPr>
          <a:xfrm>
            <a:off x="4424239" y="1377121"/>
            <a:ext cx="3343522" cy="37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8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2442603"/>
            <a:ext cx="10515599" cy="33624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900" b="0" i="0" baseline="0">
                <a:solidFill>
                  <a:srgbClr val="34343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Masterfließtextformat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675503" y="4118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E22547B-9276-4C1D-9292-89F760023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816317" y="1691904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442603"/>
            <a:ext cx="10515600" cy="3355523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>
                <a:solidFill>
                  <a:srgbClr val="343433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BE99BC5-F03C-40AA-883E-65C8BDF29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38199" y="1702080"/>
            <a:ext cx="10515600" cy="543595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8200" y="2442602"/>
            <a:ext cx="10515600" cy="3362661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 baseline="0">
                <a:solidFill>
                  <a:srgbClr val="EB8B2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C4343D0-0C76-4D30-8968-005486C8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38199" y="1695473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2442603"/>
            <a:ext cx="5181600" cy="33626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2442603"/>
            <a:ext cx="5181600" cy="33626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EF82FBB7-0A8C-4C2D-92DB-4CAE7EE80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 Seite </a:t>
            </a:r>
            <a:fld id="{EBA229B5-7CFD-BC45-B1DD-7E8FA6FF2A0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1"/>
          <p:cNvSpPr txBox="1">
            <a:spLocks/>
          </p:cNvSpPr>
          <p:nvPr userDrawn="1"/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77777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solidFill>
                  <a:schemeClr val="tx1"/>
                </a:solidFill>
              </a:rPr>
              <a:t>Mastertitelformat bearbeiten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2CD6BF8-2C74-4A45-A4BC-EB035D797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1047FCE-FD8E-4659-908D-56631D384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rgbClr val="34343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" y="4069"/>
            <a:ext cx="12209451" cy="686985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0"/>
            <a:ext cx="12184785" cy="68640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2D19B8-022A-7E45-9E7D-50203552C1A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b="1"/>
              <a:t>Team 3</a:t>
            </a:r>
            <a:br>
              <a:rPr lang="de-DE"/>
            </a:br>
            <a:r>
              <a:rPr lang="de-DE"/>
              <a:t>Gründlinger Diana, Targa Aaron, Klotz Thomas, Huber Marcel,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ganalyze.com/docs/explain/basics-of-postgres-query-planning" TargetMode="External"/><Relationship Id="rId2" Type="http://schemas.openxmlformats.org/officeDocument/2006/relationships/hyperlink" Target="https://www.postgresql.org/docs/current/using-explai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83432" y="5229200"/>
            <a:ext cx="10515600" cy="485308"/>
          </a:xfrm>
        </p:spPr>
        <p:txBody>
          <a:bodyPr/>
          <a:lstStyle/>
          <a:p>
            <a:r>
              <a:rPr lang="de-DE" sz="3200" dirty="0"/>
              <a:t>Architektur und Implementierung von Datenbanksystemen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AA141B8-232D-4E84-BBD6-64D854A414E9}"/>
              </a:ext>
            </a:extLst>
          </p:cNvPr>
          <p:cNvSpPr txBox="1"/>
          <p:nvPr/>
        </p:nvSpPr>
        <p:spPr>
          <a:xfrm>
            <a:off x="983432" y="5643177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Task 4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4F2FA43-5A11-4C75-AB96-13ABF2D2599A}"/>
              </a:ext>
            </a:extLst>
          </p:cNvPr>
          <p:cNvSpPr txBox="1"/>
          <p:nvPr/>
        </p:nvSpPr>
        <p:spPr>
          <a:xfrm>
            <a:off x="983432" y="6093296"/>
            <a:ext cx="9289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Team 3 -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Gründlinger</a:t>
            </a:r>
            <a:r>
              <a:rPr lang="de-DE" sz="1600">
                <a:solidFill>
                  <a:schemeClr val="bg1">
                    <a:lumMod val="65000"/>
                  </a:schemeClr>
                </a:solidFill>
                <a:latin typeface="+mj-lt"/>
              </a:rPr>
              <a:t>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4C685-372C-F08A-1841-121D55424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639404"/>
            <a:ext cx="10515600" cy="485308"/>
          </a:xfrm>
        </p:spPr>
        <p:txBody>
          <a:bodyPr/>
          <a:lstStyle/>
          <a:p>
            <a:r>
              <a:rPr lang="de-DE"/>
              <a:t>References</a:t>
            </a:r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318BF8-2BC6-794E-0B58-CDF0A9CD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BAF1ED-B196-3854-8A83-94BF37A4A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C2FCC606-13A0-9EA2-EA0D-B3EC362CD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126483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>
                <a:hlinkClick r:id="rId2"/>
              </a:rPr>
              <a:t>https://www.postgresql.org/docs/current/using-explain.html</a:t>
            </a:r>
            <a:r>
              <a:rPr lang="de-DE"/>
              <a:t> 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>
                <a:hlinkClick r:id="rId3"/>
              </a:rPr>
              <a:t>https://pganalyze.com/docs/explain/basics-of-postgres-query-planning</a:t>
            </a:r>
            <a:r>
              <a:rPr lang="de-DE"/>
              <a:t> [2]</a:t>
            </a:r>
          </a:p>
        </p:txBody>
      </p:sp>
    </p:spTree>
    <p:extLst>
      <p:ext uri="{BB962C8B-B14F-4D97-AF65-F5344CB8AC3E}">
        <p14:creationId xmlns:p14="http://schemas.microsoft.com/office/powerpoint/2010/main" val="165465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4C685-372C-F08A-1841-121D55424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04664"/>
            <a:ext cx="10515600" cy="485308"/>
          </a:xfrm>
        </p:spPr>
        <p:txBody>
          <a:bodyPr/>
          <a:lstStyle/>
          <a:p>
            <a:r>
              <a:rPr lang="de-DE"/>
              <a:t>Content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86B450-2C39-033B-8393-2E9245C75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747774"/>
            <a:ext cx="9218240" cy="336245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err="1"/>
              <a:t>Available</a:t>
            </a:r>
            <a:r>
              <a:rPr lang="de-DE" sz="2400"/>
              <a:t> plan </a:t>
            </a:r>
            <a:r>
              <a:rPr lang="de-DE" sz="2400" err="1"/>
              <a:t>operators</a:t>
            </a:r>
            <a:r>
              <a:rPr lang="de-DE" sz="2400"/>
              <a:t> in PostgreSQL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err="1"/>
              <a:t>Equivalences</a:t>
            </a:r>
            <a:r>
              <a:rPr lang="de-DE" sz="2400"/>
              <a:t> </a:t>
            </a:r>
            <a:r>
              <a:rPr lang="de-DE" sz="2400" err="1"/>
              <a:t>of</a:t>
            </a:r>
            <a:r>
              <a:rPr lang="de-DE" sz="2400"/>
              <a:t> PostgreSQL </a:t>
            </a:r>
            <a:r>
              <a:rPr lang="de-DE" sz="2400" err="1"/>
              <a:t>operators</a:t>
            </a:r>
            <a:r>
              <a:rPr lang="de-DE" sz="2400"/>
              <a:t> and </a:t>
            </a:r>
            <a:r>
              <a:rPr lang="de-DE" sz="2400" err="1"/>
              <a:t>operators</a:t>
            </a:r>
            <a:r>
              <a:rPr lang="de-DE" sz="2400"/>
              <a:t> </a:t>
            </a:r>
            <a:r>
              <a:rPr lang="de-DE" sz="2400" err="1"/>
              <a:t>mentioned</a:t>
            </a:r>
            <a:r>
              <a:rPr lang="de-DE" sz="2400"/>
              <a:t> in </a:t>
            </a:r>
            <a:r>
              <a:rPr lang="de-DE" sz="2400" err="1"/>
              <a:t>the</a:t>
            </a:r>
            <a:r>
              <a:rPr lang="de-DE" sz="2400"/>
              <a:t> </a:t>
            </a:r>
            <a:r>
              <a:rPr lang="de-DE" sz="2400" err="1"/>
              <a:t>lecture</a:t>
            </a:r>
            <a:endParaRPr lang="de-DE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Output </a:t>
            </a:r>
            <a:r>
              <a:rPr lang="de-DE" sz="2400" err="1"/>
              <a:t>of</a:t>
            </a:r>
            <a:r>
              <a:rPr lang="de-DE" sz="2400"/>
              <a:t> </a:t>
            </a:r>
            <a:r>
              <a:rPr lang="de-DE" sz="2400" err="1"/>
              <a:t>the</a:t>
            </a:r>
            <a:r>
              <a:rPr lang="de-DE" sz="2400"/>
              <a:t> </a:t>
            </a:r>
            <a:r>
              <a:rPr lang="de-DE" sz="2400" err="1"/>
              <a:t>explain</a:t>
            </a:r>
            <a:r>
              <a:rPr lang="de-DE" sz="2400"/>
              <a:t> </a:t>
            </a:r>
            <a:r>
              <a:rPr lang="de-DE" sz="2400" err="1"/>
              <a:t>command</a:t>
            </a:r>
            <a:endParaRPr lang="de-DE" sz="24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318BF8-2BC6-794E-0B58-CDF0A9CD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BAF1ED-B196-3854-8A83-94BF37A4A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 err="1"/>
              <a:t>Gründlinger</a:t>
            </a:r>
            <a:r>
              <a:rPr lang="en-US"/>
              <a:t> Diana, Huber Marcel, Klotz Thomas, Targa Aaron, </a:t>
            </a:r>
            <a:r>
              <a:rPr lang="en-US" err="1"/>
              <a:t>Thalmann</a:t>
            </a:r>
            <a:r>
              <a:rPr lang="en-US"/>
              <a:t> Matthias</a:t>
            </a:r>
          </a:p>
        </p:txBody>
      </p:sp>
    </p:spTree>
    <p:extLst>
      <p:ext uri="{BB962C8B-B14F-4D97-AF65-F5344CB8AC3E}">
        <p14:creationId xmlns:p14="http://schemas.microsoft.com/office/powerpoint/2010/main" val="232880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B386B450-2C39-033B-8393-2E9245C75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747774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Scan Operators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err="1"/>
              <a:t>Join</a:t>
            </a:r>
            <a:r>
              <a:rPr lang="de-DE" sz="2400"/>
              <a:t> Operators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Other Operators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318BF8-2BC6-794E-0B58-CDF0A9CD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BAF1ED-B196-3854-8A83-94BF37A4A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29294E0-A93E-06F1-AA89-7594A5661BAE}"/>
              </a:ext>
            </a:extLst>
          </p:cNvPr>
          <p:cNvSpPr txBox="1">
            <a:spLocks/>
          </p:cNvSpPr>
          <p:nvPr/>
        </p:nvSpPr>
        <p:spPr>
          <a:xfrm>
            <a:off x="843745" y="639404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err="1"/>
              <a:t>Available</a:t>
            </a:r>
            <a:r>
              <a:rPr lang="de-DE"/>
              <a:t> plan </a:t>
            </a:r>
            <a:r>
              <a:rPr lang="de-DE" err="1"/>
              <a:t>operators</a:t>
            </a:r>
            <a:br>
              <a:rPr lang="de-DE"/>
            </a:br>
            <a:r>
              <a:rPr lang="de-DE" sz="2400" err="1">
                <a:solidFill>
                  <a:schemeClr val="bg1">
                    <a:lumMod val="75000"/>
                  </a:schemeClr>
                </a:solidFill>
              </a:rPr>
              <a:t>Categories</a:t>
            </a:r>
            <a:r>
              <a:rPr lang="de-DE" sz="24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400" err="1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de-DE" sz="24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400" err="1">
                <a:solidFill>
                  <a:schemeClr val="bg1">
                    <a:lumMod val="75000"/>
                  </a:schemeClr>
                </a:solidFill>
              </a:rPr>
              <a:t>operators</a:t>
            </a:r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03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4C685-372C-F08A-1841-121D55424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639404"/>
            <a:ext cx="10515600" cy="485308"/>
          </a:xfrm>
        </p:spPr>
        <p:txBody>
          <a:bodyPr/>
          <a:lstStyle/>
          <a:p>
            <a:r>
              <a:rPr lang="de-DE" err="1"/>
              <a:t>Available</a:t>
            </a:r>
            <a:r>
              <a:rPr lang="de-DE"/>
              <a:t> plan </a:t>
            </a:r>
            <a:r>
              <a:rPr lang="de-DE" err="1"/>
              <a:t>operators</a:t>
            </a:r>
            <a:br>
              <a:rPr lang="de-DE"/>
            </a:br>
            <a:r>
              <a:rPr lang="de-DE" sz="2400">
                <a:solidFill>
                  <a:schemeClr val="bg1">
                    <a:lumMod val="75000"/>
                  </a:schemeClr>
                </a:solidFill>
              </a:rPr>
              <a:t>Scan Operators</a:t>
            </a:r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86B450-2C39-033B-8393-2E9245C75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747774"/>
            <a:ext cx="5041776" cy="336245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err="1">
                <a:solidFill>
                  <a:srgbClr val="00C600"/>
                </a:solidFill>
              </a:rPr>
              <a:t>Sequential</a:t>
            </a:r>
            <a:r>
              <a:rPr lang="de-DE" sz="2400">
                <a:solidFill>
                  <a:srgbClr val="00C600"/>
                </a:solidFill>
              </a:rPr>
              <a:t> Scan </a:t>
            </a:r>
            <a:r>
              <a:rPr lang="de-DE" sz="2000">
                <a:solidFill>
                  <a:srgbClr val="00C600"/>
                </a:solidFill>
              </a:rPr>
              <a:t>(Table Scan)</a:t>
            </a:r>
            <a:endParaRPr lang="de-DE" sz="2400">
              <a:solidFill>
                <a:srgbClr val="00C6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00C600"/>
                </a:solidFill>
              </a:rPr>
              <a:t>Index Scan </a:t>
            </a:r>
            <a:r>
              <a:rPr lang="de-DE" sz="2000">
                <a:solidFill>
                  <a:srgbClr val="00C600"/>
                </a:solidFill>
              </a:rPr>
              <a:t>(Index Scan)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Index-</a:t>
            </a:r>
            <a:r>
              <a:rPr lang="de-DE" sz="2400" err="1"/>
              <a:t>Only</a:t>
            </a:r>
            <a:r>
              <a:rPr lang="de-DE" sz="2400"/>
              <a:t> Scan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Bitmap Heap Scan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00C600"/>
                </a:solidFill>
              </a:rPr>
              <a:t>Bitmap Index Scan </a:t>
            </a:r>
            <a:r>
              <a:rPr lang="de-DE" sz="2000">
                <a:solidFill>
                  <a:srgbClr val="00C600"/>
                </a:solidFill>
              </a:rPr>
              <a:t>(Index </a:t>
            </a:r>
            <a:r>
              <a:rPr lang="de-DE" sz="2000" err="1">
                <a:solidFill>
                  <a:srgbClr val="00C600"/>
                </a:solidFill>
              </a:rPr>
              <a:t>Seek</a:t>
            </a:r>
            <a:r>
              <a:rPr lang="de-DE" sz="2000">
                <a:solidFill>
                  <a:srgbClr val="00C60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CTE Scan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Custom Scan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318BF8-2BC6-794E-0B58-CDF0A9CD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BAF1ED-B196-3854-8A83-94BF37A4A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E9356F67-068C-67C9-6129-A64F07568E50}"/>
              </a:ext>
            </a:extLst>
          </p:cNvPr>
          <p:cNvSpPr txBox="1">
            <a:spLocks/>
          </p:cNvSpPr>
          <p:nvPr/>
        </p:nvSpPr>
        <p:spPr>
          <a:xfrm>
            <a:off x="6008576" y="1747774"/>
            <a:ext cx="5041776" cy="33624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900" b="0" i="0" kern="1200" baseline="0">
                <a:solidFill>
                  <a:srgbClr val="343433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err="1"/>
              <a:t>Foreign</a:t>
            </a:r>
            <a:r>
              <a:rPr lang="de-DE" sz="2400"/>
              <a:t> Scan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err="1"/>
              <a:t>Function</a:t>
            </a:r>
            <a:r>
              <a:rPr lang="de-DE" sz="2400"/>
              <a:t> Scan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err="1"/>
              <a:t>Subquery</a:t>
            </a:r>
            <a:r>
              <a:rPr lang="de-DE" sz="2400"/>
              <a:t> Scan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Table Sample Scan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err="1"/>
              <a:t>Tid</a:t>
            </a:r>
            <a:r>
              <a:rPr lang="de-DE" sz="2400"/>
              <a:t> Scan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Values Scan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Work Table Scan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ED61CDE-EA77-C6B0-4511-EB2736FC3CE7}"/>
              </a:ext>
            </a:extLst>
          </p:cNvPr>
          <p:cNvSpPr txBox="1"/>
          <p:nvPr/>
        </p:nvSpPr>
        <p:spPr>
          <a:xfrm>
            <a:off x="7104112" y="5579399"/>
            <a:ext cx="47525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/>
              <a:t>* </a:t>
            </a:r>
            <a:r>
              <a:rPr lang="de-AT" sz="1400" err="1"/>
              <a:t>equivalences</a:t>
            </a:r>
            <a:r>
              <a:rPr lang="de-AT" sz="1400"/>
              <a:t> </a:t>
            </a:r>
            <a:r>
              <a:rPr lang="de-AT" sz="1400" err="1"/>
              <a:t>to</a:t>
            </a:r>
            <a:r>
              <a:rPr lang="de-AT" sz="1400"/>
              <a:t> </a:t>
            </a:r>
            <a:r>
              <a:rPr lang="de-AT" sz="1400" err="1"/>
              <a:t>operators</a:t>
            </a:r>
            <a:r>
              <a:rPr lang="de-AT" sz="1400"/>
              <a:t> </a:t>
            </a:r>
            <a:r>
              <a:rPr lang="de-AT" sz="1400" err="1"/>
              <a:t>mentioned</a:t>
            </a:r>
            <a:r>
              <a:rPr lang="de-AT" sz="1400"/>
              <a:t> in </a:t>
            </a:r>
            <a:r>
              <a:rPr lang="de-AT" sz="1400" err="1"/>
              <a:t>the</a:t>
            </a:r>
            <a:r>
              <a:rPr lang="de-AT" sz="1400"/>
              <a:t> </a:t>
            </a:r>
            <a:r>
              <a:rPr lang="de-AT" sz="1400" err="1"/>
              <a:t>lecture</a:t>
            </a:r>
            <a:r>
              <a:rPr lang="de-AT" sz="1400"/>
              <a:t> </a:t>
            </a:r>
            <a:r>
              <a:rPr lang="de-AT" sz="1400" err="1"/>
              <a:t>are</a:t>
            </a:r>
            <a:r>
              <a:rPr lang="de-AT" sz="1400"/>
              <a:t> </a:t>
            </a:r>
            <a:r>
              <a:rPr lang="de-AT" sz="1400" err="1">
                <a:solidFill>
                  <a:srgbClr val="00C600"/>
                </a:solidFill>
              </a:rPr>
              <a:t>green</a:t>
            </a:r>
            <a:r>
              <a:rPr lang="de-DE"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077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4C685-372C-F08A-1841-121D55424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639404"/>
            <a:ext cx="10515600" cy="485308"/>
          </a:xfrm>
        </p:spPr>
        <p:txBody>
          <a:bodyPr/>
          <a:lstStyle/>
          <a:p>
            <a:r>
              <a:rPr lang="de-DE" err="1"/>
              <a:t>Available</a:t>
            </a:r>
            <a:r>
              <a:rPr lang="de-DE"/>
              <a:t> plan </a:t>
            </a:r>
            <a:r>
              <a:rPr lang="de-DE" err="1"/>
              <a:t>operators</a:t>
            </a:r>
            <a:br>
              <a:rPr lang="de-DE"/>
            </a:br>
            <a:r>
              <a:rPr lang="de-DE" sz="2400" err="1">
                <a:solidFill>
                  <a:schemeClr val="bg1">
                    <a:lumMod val="75000"/>
                  </a:schemeClr>
                </a:solidFill>
              </a:rPr>
              <a:t>Join</a:t>
            </a:r>
            <a:r>
              <a:rPr lang="de-DE" sz="2400">
                <a:solidFill>
                  <a:schemeClr val="bg1">
                    <a:lumMod val="75000"/>
                  </a:schemeClr>
                </a:solidFill>
              </a:rPr>
              <a:t> Operators</a:t>
            </a:r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86B450-2C39-033B-8393-2E9245C75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747774"/>
            <a:ext cx="5041776" cy="336245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00C600"/>
                </a:solidFill>
              </a:rPr>
              <a:t>Hash </a:t>
            </a:r>
            <a:r>
              <a:rPr lang="de-DE" sz="2400" err="1">
                <a:solidFill>
                  <a:srgbClr val="00C600"/>
                </a:solidFill>
              </a:rPr>
              <a:t>Join</a:t>
            </a:r>
            <a:endParaRPr lang="de-DE" sz="2400">
              <a:solidFill>
                <a:srgbClr val="00C6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err="1">
                <a:solidFill>
                  <a:srgbClr val="00C600"/>
                </a:solidFill>
              </a:rPr>
              <a:t>Merge</a:t>
            </a:r>
            <a:r>
              <a:rPr lang="de-DE" sz="2400">
                <a:solidFill>
                  <a:srgbClr val="00C600"/>
                </a:solidFill>
              </a:rPr>
              <a:t> </a:t>
            </a:r>
            <a:r>
              <a:rPr lang="de-DE" sz="2400" err="1">
                <a:solidFill>
                  <a:srgbClr val="00C600"/>
                </a:solidFill>
              </a:rPr>
              <a:t>Join</a:t>
            </a:r>
            <a:endParaRPr lang="de-DE" sz="2400">
              <a:solidFill>
                <a:srgbClr val="00C6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>
              <a:solidFill>
                <a:srgbClr val="00C6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err="1">
                <a:solidFill>
                  <a:srgbClr val="00C600"/>
                </a:solidFill>
              </a:rPr>
              <a:t>Nested</a:t>
            </a:r>
            <a:r>
              <a:rPr lang="de-DE" sz="2400">
                <a:solidFill>
                  <a:srgbClr val="00C600"/>
                </a:solidFill>
              </a:rPr>
              <a:t> Loop </a:t>
            </a:r>
            <a:r>
              <a:rPr lang="de-DE" sz="2400" err="1">
                <a:solidFill>
                  <a:srgbClr val="00C600"/>
                </a:solidFill>
              </a:rPr>
              <a:t>Join</a:t>
            </a:r>
            <a:endParaRPr lang="de-DE" sz="2400">
              <a:solidFill>
                <a:srgbClr val="00C6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318BF8-2BC6-794E-0B58-CDF0A9CD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BAF1ED-B196-3854-8A83-94BF37A4A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D17D52C-F858-4B40-DCC4-1222EA18FEE2}"/>
              </a:ext>
            </a:extLst>
          </p:cNvPr>
          <p:cNvSpPr txBox="1"/>
          <p:nvPr/>
        </p:nvSpPr>
        <p:spPr>
          <a:xfrm>
            <a:off x="7104112" y="5579399"/>
            <a:ext cx="47525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/>
              <a:t>* </a:t>
            </a:r>
            <a:r>
              <a:rPr lang="de-AT" sz="1400" err="1"/>
              <a:t>equivalences</a:t>
            </a:r>
            <a:r>
              <a:rPr lang="de-AT" sz="1400"/>
              <a:t> </a:t>
            </a:r>
            <a:r>
              <a:rPr lang="de-AT" sz="1400" err="1"/>
              <a:t>to</a:t>
            </a:r>
            <a:r>
              <a:rPr lang="de-AT" sz="1400"/>
              <a:t> </a:t>
            </a:r>
            <a:r>
              <a:rPr lang="de-AT" sz="1400" err="1"/>
              <a:t>operators</a:t>
            </a:r>
            <a:r>
              <a:rPr lang="de-AT" sz="1400"/>
              <a:t> </a:t>
            </a:r>
            <a:r>
              <a:rPr lang="de-AT" sz="1400" err="1"/>
              <a:t>mentioned</a:t>
            </a:r>
            <a:r>
              <a:rPr lang="de-AT" sz="1400"/>
              <a:t> in </a:t>
            </a:r>
            <a:r>
              <a:rPr lang="de-AT" sz="1400" err="1"/>
              <a:t>the</a:t>
            </a:r>
            <a:r>
              <a:rPr lang="de-AT" sz="1400"/>
              <a:t> </a:t>
            </a:r>
            <a:r>
              <a:rPr lang="de-AT" sz="1400" err="1"/>
              <a:t>lecture</a:t>
            </a:r>
            <a:r>
              <a:rPr lang="de-AT" sz="1400"/>
              <a:t> </a:t>
            </a:r>
            <a:r>
              <a:rPr lang="de-AT" sz="1400" err="1"/>
              <a:t>are</a:t>
            </a:r>
            <a:r>
              <a:rPr lang="de-AT" sz="1400"/>
              <a:t> </a:t>
            </a:r>
            <a:r>
              <a:rPr lang="de-AT" sz="1400" err="1">
                <a:solidFill>
                  <a:srgbClr val="00C600"/>
                </a:solidFill>
              </a:rPr>
              <a:t>green</a:t>
            </a:r>
            <a:r>
              <a:rPr lang="de-DE"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115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4C685-372C-F08A-1841-121D55424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639404"/>
            <a:ext cx="10515600" cy="485308"/>
          </a:xfrm>
        </p:spPr>
        <p:txBody>
          <a:bodyPr/>
          <a:lstStyle/>
          <a:p>
            <a:r>
              <a:rPr lang="de-DE" dirty="0" err="1"/>
              <a:t>Available</a:t>
            </a:r>
            <a:r>
              <a:rPr lang="de-DE" dirty="0"/>
              <a:t> plan </a:t>
            </a:r>
            <a:r>
              <a:rPr lang="de-DE" dirty="0" err="1"/>
              <a:t>operators</a:t>
            </a:r>
            <a:br>
              <a:rPr lang="de-DE" dirty="0"/>
            </a:b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Other Operators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86B450-2C39-033B-8393-2E9245C75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712573"/>
            <a:ext cx="3673625" cy="343285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00C600"/>
                </a:solidFill>
              </a:rPr>
              <a:t>Aggregate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err="1"/>
              <a:t>Append</a:t>
            </a:r>
            <a:endParaRPr lang="de-DE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Bitmap 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Bitmap </a:t>
            </a:r>
            <a:r>
              <a:rPr lang="de-DE" sz="2400" err="1"/>
              <a:t>Or</a:t>
            </a:r>
            <a:endParaRPr lang="de-DE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Gather </a:t>
            </a:r>
            <a:r>
              <a:rPr lang="de-DE" sz="2400" err="1"/>
              <a:t>Merge</a:t>
            </a:r>
            <a:endParaRPr lang="de-DE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Gather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Group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318BF8-2BC6-794E-0B58-CDF0A9CD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BAF1ED-B196-3854-8A83-94BF37A4A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7E75EBC7-F5C3-26BE-6A2D-CA55D5B6C204}"/>
              </a:ext>
            </a:extLst>
          </p:cNvPr>
          <p:cNvSpPr txBox="1">
            <a:spLocks/>
          </p:cNvSpPr>
          <p:nvPr/>
        </p:nvSpPr>
        <p:spPr>
          <a:xfrm>
            <a:off x="4514528" y="1712572"/>
            <a:ext cx="3673625" cy="34328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900" b="0" i="0" kern="1200" baseline="0">
                <a:solidFill>
                  <a:srgbClr val="343433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Hash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Limit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Lock </a:t>
            </a:r>
            <a:r>
              <a:rPr lang="de-DE" sz="2400" err="1"/>
              <a:t>Rows</a:t>
            </a:r>
            <a:endParaRPr lang="de-DE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err="1"/>
              <a:t>Materialize</a:t>
            </a:r>
            <a:endParaRPr lang="de-DE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err="1"/>
              <a:t>Merge</a:t>
            </a:r>
            <a:r>
              <a:rPr lang="de-DE" sz="2400"/>
              <a:t> </a:t>
            </a:r>
            <a:r>
              <a:rPr lang="de-DE" sz="2400" err="1"/>
              <a:t>Append</a:t>
            </a:r>
            <a:endParaRPr lang="de-DE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Modify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Project Set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0275549-9372-8367-7043-D765A5A13203}"/>
              </a:ext>
            </a:extLst>
          </p:cNvPr>
          <p:cNvSpPr txBox="1">
            <a:spLocks/>
          </p:cNvSpPr>
          <p:nvPr/>
        </p:nvSpPr>
        <p:spPr>
          <a:xfrm>
            <a:off x="8188153" y="1712571"/>
            <a:ext cx="3673625" cy="34328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900" b="0" i="0" kern="1200" baseline="0">
                <a:solidFill>
                  <a:srgbClr val="343433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err="1"/>
              <a:t>Recursive</a:t>
            </a:r>
            <a:r>
              <a:rPr lang="de-DE" sz="2400"/>
              <a:t> Union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err="1"/>
              <a:t>Result</a:t>
            </a:r>
            <a:endParaRPr lang="de-DE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err="1">
                <a:solidFill>
                  <a:srgbClr val="00C600"/>
                </a:solidFill>
              </a:rPr>
              <a:t>SetOp</a:t>
            </a:r>
            <a:r>
              <a:rPr lang="de-DE" sz="2400">
                <a:solidFill>
                  <a:srgbClr val="00C600"/>
                </a:solidFill>
              </a:rPr>
              <a:t> </a:t>
            </a:r>
            <a:r>
              <a:rPr lang="de-DE" sz="2000">
                <a:solidFill>
                  <a:srgbClr val="00C600"/>
                </a:solidFill>
              </a:rPr>
              <a:t>(Union, </a:t>
            </a:r>
            <a:r>
              <a:rPr lang="de-DE" sz="2000" err="1">
                <a:solidFill>
                  <a:srgbClr val="00C600"/>
                </a:solidFill>
              </a:rPr>
              <a:t>Intersect</a:t>
            </a:r>
            <a:r>
              <a:rPr lang="de-DE" sz="2000">
                <a:solidFill>
                  <a:srgbClr val="00C600"/>
                </a:solidFill>
              </a:rPr>
              <a:t>, </a:t>
            </a:r>
            <a:r>
              <a:rPr lang="de-DE" sz="2000" err="1">
                <a:solidFill>
                  <a:srgbClr val="00C600"/>
                </a:solidFill>
              </a:rPr>
              <a:t>Except</a:t>
            </a:r>
            <a:r>
              <a:rPr lang="de-DE" sz="2000">
                <a:solidFill>
                  <a:srgbClr val="00C60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err="1">
                <a:solidFill>
                  <a:srgbClr val="00C600"/>
                </a:solidFill>
              </a:rPr>
              <a:t>Sort</a:t>
            </a:r>
            <a:endParaRPr lang="de-DE" sz="2400">
              <a:solidFill>
                <a:srgbClr val="00C6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00C600"/>
                </a:solidFill>
              </a:rPr>
              <a:t>Unique </a:t>
            </a:r>
            <a:r>
              <a:rPr lang="de-DE" sz="2000">
                <a:solidFill>
                  <a:srgbClr val="00C600"/>
                </a:solidFill>
              </a:rPr>
              <a:t>(</a:t>
            </a:r>
            <a:r>
              <a:rPr lang="de-DE" sz="2000" err="1">
                <a:solidFill>
                  <a:srgbClr val="00C600"/>
                </a:solidFill>
              </a:rPr>
              <a:t>Distinct</a:t>
            </a:r>
            <a:r>
              <a:rPr lang="de-DE" sz="2000">
                <a:solidFill>
                  <a:srgbClr val="00C60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err="1"/>
              <a:t>Window</a:t>
            </a:r>
            <a:r>
              <a:rPr lang="de-DE" sz="2400"/>
              <a:t> Aggregate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51BFA77-DE44-E368-67F3-72AE9498F408}"/>
              </a:ext>
            </a:extLst>
          </p:cNvPr>
          <p:cNvSpPr txBox="1"/>
          <p:nvPr/>
        </p:nvSpPr>
        <p:spPr>
          <a:xfrm>
            <a:off x="7104112" y="5579399"/>
            <a:ext cx="47525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/>
              <a:t>* </a:t>
            </a:r>
            <a:r>
              <a:rPr lang="de-AT" sz="1400" err="1"/>
              <a:t>equivalences</a:t>
            </a:r>
            <a:r>
              <a:rPr lang="de-AT" sz="1400"/>
              <a:t> </a:t>
            </a:r>
            <a:r>
              <a:rPr lang="de-AT" sz="1400" err="1"/>
              <a:t>to</a:t>
            </a:r>
            <a:r>
              <a:rPr lang="de-AT" sz="1400"/>
              <a:t> </a:t>
            </a:r>
            <a:r>
              <a:rPr lang="de-AT" sz="1400" err="1"/>
              <a:t>operators</a:t>
            </a:r>
            <a:r>
              <a:rPr lang="de-AT" sz="1400"/>
              <a:t> </a:t>
            </a:r>
            <a:r>
              <a:rPr lang="de-AT" sz="1400" err="1"/>
              <a:t>mentioned</a:t>
            </a:r>
            <a:r>
              <a:rPr lang="de-AT" sz="1400"/>
              <a:t> in </a:t>
            </a:r>
            <a:r>
              <a:rPr lang="de-AT" sz="1400" err="1"/>
              <a:t>the</a:t>
            </a:r>
            <a:r>
              <a:rPr lang="de-AT" sz="1400"/>
              <a:t> </a:t>
            </a:r>
            <a:r>
              <a:rPr lang="de-AT" sz="1400" err="1"/>
              <a:t>lecture</a:t>
            </a:r>
            <a:r>
              <a:rPr lang="de-AT" sz="1400"/>
              <a:t> </a:t>
            </a:r>
            <a:r>
              <a:rPr lang="de-AT" sz="1400" err="1"/>
              <a:t>are</a:t>
            </a:r>
            <a:r>
              <a:rPr lang="de-AT" sz="1400"/>
              <a:t> </a:t>
            </a:r>
            <a:r>
              <a:rPr lang="de-AT" sz="1400" err="1">
                <a:solidFill>
                  <a:srgbClr val="00C600"/>
                </a:solidFill>
              </a:rPr>
              <a:t>green</a:t>
            </a:r>
            <a:r>
              <a:rPr lang="de-DE"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365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4C685-372C-F08A-1841-121D55424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639404"/>
            <a:ext cx="10515600" cy="485308"/>
          </a:xfrm>
        </p:spPr>
        <p:txBody>
          <a:bodyPr/>
          <a:lstStyle/>
          <a:p>
            <a:r>
              <a:rPr lang="de-DE" err="1"/>
              <a:t>Available</a:t>
            </a:r>
            <a:r>
              <a:rPr lang="de-DE"/>
              <a:t> plan </a:t>
            </a:r>
            <a:r>
              <a:rPr lang="de-DE" err="1"/>
              <a:t>operators</a:t>
            </a:r>
            <a:br>
              <a:rPr lang="de-DE"/>
            </a:br>
            <a:r>
              <a:rPr lang="de-DE" sz="2400" err="1">
                <a:solidFill>
                  <a:schemeClr val="bg1">
                    <a:lumMod val="75000"/>
                  </a:schemeClr>
                </a:solidFill>
              </a:rPr>
              <a:t>Projection</a:t>
            </a:r>
            <a:r>
              <a:rPr lang="de-DE" sz="2400">
                <a:solidFill>
                  <a:schemeClr val="bg1">
                    <a:lumMod val="75000"/>
                  </a:schemeClr>
                </a:solidFill>
              </a:rPr>
              <a:t> and </a:t>
            </a:r>
            <a:r>
              <a:rPr lang="de-DE" sz="2400" err="1">
                <a:solidFill>
                  <a:schemeClr val="bg1">
                    <a:lumMod val="75000"/>
                  </a:schemeClr>
                </a:solidFill>
              </a:rPr>
              <a:t>Selection</a:t>
            </a:r>
            <a:r>
              <a:rPr lang="de-DE" sz="2400">
                <a:solidFill>
                  <a:schemeClr val="bg1">
                    <a:lumMod val="75000"/>
                  </a:schemeClr>
                </a:solidFill>
              </a:rPr>
              <a:t>? </a:t>
            </a:r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318BF8-2BC6-794E-0B58-CDF0A9CD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BAF1ED-B196-3854-8A83-94BF37A4A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63E1B4D-BBC7-F2BF-1689-FA2FAF804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87"/>
          <a:stretch/>
        </p:blipFill>
        <p:spPr>
          <a:xfrm>
            <a:off x="1430895" y="3412775"/>
            <a:ext cx="9267581" cy="1264836"/>
          </a:xfrm>
          <a:prstGeom prst="rect">
            <a:avLst/>
          </a:prstGeom>
        </p:spPr>
      </p:pic>
      <p:sp>
        <p:nvSpPr>
          <p:cNvPr id="14" name="Untertitel 2">
            <a:extLst>
              <a:ext uri="{FF2B5EF4-FFF2-40B4-BE49-F238E27FC236}">
                <a16:creationId xmlns:a16="http://schemas.microsoft.com/office/drawing/2014/main" id="{CE6C689C-9025-0F55-1851-B43C53F4B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478454"/>
            <a:ext cx="10515599" cy="126483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err="1"/>
              <a:t>Selection</a:t>
            </a:r>
            <a:r>
              <a:rPr lang="de-DE"/>
              <a:t>: </a:t>
            </a:r>
            <a:r>
              <a:rPr lang="de-DE" err="1"/>
              <a:t>part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scan</a:t>
            </a:r>
            <a:r>
              <a:rPr lang="de-DE"/>
              <a:t> </a:t>
            </a:r>
            <a:r>
              <a:rPr lang="de-DE" err="1"/>
              <a:t>operators</a:t>
            </a: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err="1"/>
              <a:t>Projection</a:t>
            </a:r>
            <a:r>
              <a:rPr lang="de-DE"/>
              <a:t>: not </a:t>
            </a:r>
            <a:r>
              <a:rPr lang="de-DE" err="1"/>
              <a:t>mentioned</a:t>
            </a:r>
            <a:r>
              <a:rPr lang="de-DE"/>
              <a:t> in </a:t>
            </a:r>
            <a:r>
              <a:rPr lang="de-DE" err="1"/>
              <a:t>execution</a:t>
            </a:r>
            <a:r>
              <a:rPr lang="de-DE"/>
              <a:t> </a:t>
            </a:r>
            <a:r>
              <a:rPr lang="de-DE" err="1"/>
              <a:t>plans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838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4C685-372C-F08A-1841-121D55424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639404"/>
            <a:ext cx="10515600" cy="485308"/>
          </a:xfrm>
        </p:spPr>
        <p:txBody>
          <a:bodyPr/>
          <a:lstStyle/>
          <a:p>
            <a:r>
              <a:rPr lang="de-DE" err="1"/>
              <a:t>Explain</a:t>
            </a:r>
            <a:r>
              <a:rPr lang="de-DE"/>
              <a:t> </a:t>
            </a:r>
            <a:r>
              <a:rPr lang="de-DE" err="1"/>
              <a:t>output</a:t>
            </a:r>
            <a:br>
              <a:rPr lang="de-DE"/>
            </a:br>
            <a:r>
              <a:rPr lang="de-DE" sz="240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318BF8-2BC6-794E-0B58-CDF0A9CD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BAF1ED-B196-3854-8A83-94BF37A4A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CE6C689C-9025-0F55-1851-B43C53F4B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9664" y="1233391"/>
            <a:ext cx="5912669" cy="1264836"/>
          </a:xfrm>
        </p:spPr>
        <p:txBody>
          <a:bodyPr>
            <a:normAutofit fontScale="85000" lnSpcReduction="20000"/>
          </a:bodyPr>
          <a:lstStyle/>
          <a:p>
            <a:r>
              <a:rPr lang="de-AT" sz="160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explain</a:t>
            </a:r>
            <a:r>
              <a:rPr lang="de-AT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de-AT" sz="160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AT" sz="160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AT" sz="160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de-AT" sz="160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AT" sz="160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AT" sz="160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AT" sz="160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nr_subcountries</a:t>
            </a:r>
            <a:endParaRPr lang="de-AT" sz="160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AT" sz="160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AT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  <a:r>
              <a:rPr lang="de-AT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de-AT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subcountry</a:t>
            </a:r>
            <a:r>
              <a:rPr lang="de-AT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de-AT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country.</a:t>
            </a:r>
            <a:r>
              <a:rPr lang="de-AT" sz="160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two_letter</a:t>
            </a:r>
            <a:r>
              <a:rPr lang="de-AT" sz="16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AT" sz="160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subcountry.</a:t>
            </a:r>
            <a:r>
              <a:rPr lang="de-AT" sz="160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  <a:endParaRPr lang="de-AT" sz="160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AT" sz="160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de-AT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country.</a:t>
            </a:r>
            <a:r>
              <a:rPr lang="de-AT" sz="160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  <a:r>
              <a:rPr lang="de-AT" sz="160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_id</a:t>
            </a:r>
            <a:r>
              <a:rPr lang="de-AT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de-AT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700</a:t>
            </a:r>
          </a:p>
          <a:p>
            <a:r>
              <a:rPr lang="de-AT" sz="160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de-AT" sz="160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de-AT" sz="160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AT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B69D9EC-E934-0E93-BD63-15F3F1936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44"/>
          <a:stretch/>
        </p:blipFill>
        <p:spPr>
          <a:xfrm>
            <a:off x="2716869" y="3192135"/>
            <a:ext cx="6758261" cy="17907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B4075D1-1F28-F973-CDF1-F248B318D24A}"/>
              </a:ext>
            </a:extLst>
          </p:cNvPr>
          <p:cNvSpPr txBox="1"/>
          <p:nvPr/>
        </p:nvSpPr>
        <p:spPr>
          <a:xfrm>
            <a:off x="638755" y="4842693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/>
              <a:t>Child </a:t>
            </a:r>
            <a:r>
              <a:rPr lang="de-DE" sz="1600" err="1"/>
              <a:t>node</a:t>
            </a:r>
            <a:endParaRPr lang="de-DE" sz="160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D91B78-E979-0B2D-5A74-0D089AFA68B6}"/>
              </a:ext>
            </a:extLst>
          </p:cNvPr>
          <p:cNvSpPr txBox="1"/>
          <p:nvPr/>
        </p:nvSpPr>
        <p:spPr>
          <a:xfrm>
            <a:off x="332322" y="3501008"/>
            <a:ext cx="1837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err="1"/>
              <a:t>Node</a:t>
            </a:r>
            <a:r>
              <a:rPr lang="de-DE" sz="1600"/>
              <a:t> </a:t>
            </a:r>
            <a:r>
              <a:rPr lang="de-DE" sz="1600" err="1"/>
              <a:t>summary</a:t>
            </a:r>
            <a:r>
              <a:rPr lang="de-DE" sz="1600"/>
              <a:t> </a:t>
            </a:r>
            <a:r>
              <a:rPr lang="de-DE" sz="1600" err="1"/>
              <a:t>line</a:t>
            </a:r>
            <a:endParaRPr lang="de-DE" sz="160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0C8ADFB-A687-0040-0633-037FBB37F108}"/>
              </a:ext>
            </a:extLst>
          </p:cNvPr>
          <p:cNvSpPr txBox="1"/>
          <p:nvPr/>
        </p:nvSpPr>
        <p:spPr>
          <a:xfrm>
            <a:off x="494739" y="4173939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err="1"/>
              <a:t>Node</a:t>
            </a:r>
            <a:r>
              <a:rPr lang="de-DE" sz="1600"/>
              <a:t> </a:t>
            </a:r>
            <a:r>
              <a:rPr lang="de-DE" sz="1600" err="1"/>
              <a:t>property</a:t>
            </a:r>
            <a:endParaRPr lang="de-DE" sz="160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08A8256-8EFE-E30B-074C-81707316DB3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169324" y="3645024"/>
            <a:ext cx="614308" cy="25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B1A5650-CBC1-F276-AE3C-CE7AA59D4A95}"/>
              </a:ext>
            </a:extLst>
          </p:cNvPr>
          <p:cNvCxnSpPr>
            <a:cxnSpLocks/>
          </p:cNvCxnSpPr>
          <p:nvPr/>
        </p:nvCxnSpPr>
        <p:spPr>
          <a:xfrm flipV="1">
            <a:off x="1940144" y="4173939"/>
            <a:ext cx="1563568" cy="169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5AAF4C2-0572-E662-3EEF-8C098ACFF006}"/>
              </a:ext>
            </a:extLst>
          </p:cNvPr>
          <p:cNvCxnSpPr>
            <a:cxnSpLocks/>
          </p:cNvCxnSpPr>
          <p:nvPr/>
        </p:nvCxnSpPr>
        <p:spPr>
          <a:xfrm flipV="1">
            <a:off x="1694694" y="4512493"/>
            <a:ext cx="1809018" cy="499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695D1A4-6292-64EB-C463-F41CEA37CAD8}"/>
              </a:ext>
            </a:extLst>
          </p:cNvPr>
          <p:cNvSpPr txBox="1"/>
          <p:nvPr/>
        </p:nvSpPr>
        <p:spPr>
          <a:xfrm>
            <a:off x="8297416" y="2080666"/>
            <a:ext cx="3694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err="1"/>
              <a:t>estimations</a:t>
            </a:r>
            <a:r>
              <a:rPr lang="de-DE" sz="160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Startup </a:t>
            </a:r>
            <a:r>
              <a:rPr lang="de-DE" sz="1600" err="1"/>
              <a:t>cost</a:t>
            </a:r>
            <a:r>
              <a:rPr lang="de-DE" sz="1600"/>
              <a:t> .. Total </a:t>
            </a:r>
            <a:r>
              <a:rPr lang="de-DE" sz="1600" err="1"/>
              <a:t>cost</a:t>
            </a:r>
            <a:endParaRPr lang="de-DE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err="1"/>
              <a:t>Number</a:t>
            </a:r>
            <a:r>
              <a:rPr lang="de-DE" sz="1600"/>
              <a:t> </a:t>
            </a:r>
            <a:r>
              <a:rPr lang="de-DE" sz="1600" err="1"/>
              <a:t>of</a:t>
            </a:r>
            <a:r>
              <a:rPr lang="de-DE" sz="1600"/>
              <a:t> </a:t>
            </a:r>
            <a:r>
              <a:rPr lang="de-DE" sz="1600" err="1"/>
              <a:t>output</a:t>
            </a:r>
            <a:r>
              <a:rPr lang="de-DE" sz="1600"/>
              <a:t> </a:t>
            </a:r>
            <a:r>
              <a:rPr lang="de-DE" sz="1600" err="1"/>
              <a:t>rows</a:t>
            </a:r>
            <a:endParaRPr lang="de-DE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Average </a:t>
            </a:r>
            <a:r>
              <a:rPr lang="de-DE" sz="1600" err="1"/>
              <a:t>width</a:t>
            </a:r>
            <a:r>
              <a:rPr lang="de-DE" sz="1600"/>
              <a:t> </a:t>
            </a:r>
            <a:r>
              <a:rPr lang="de-DE" sz="1600" err="1"/>
              <a:t>of</a:t>
            </a:r>
            <a:r>
              <a:rPr lang="de-DE" sz="1600"/>
              <a:t> </a:t>
            </a:r>
            <a:r>
              <a:rPr lang="de-DE" sz="1600" err="1"/>
              <a:t>output</a:t>
            </a:r>
            <a:r>
              <a:rPr lang="de-DE" sz="1600"/>
              <a:t> </a:t>
            </a:r>
            <a:r>
              <a:rPr lang="de-DE" sz="1600" err="1"/>
              <a:t>row</a:t>
            </a:r>
            <a:r>
              <a:rPr lang="de-DE" sz="1600"/>
              <a:t> in </a:t>
            </a:r>
            <a:r>
              <a:rPr lang="de-DE" sz="1600" err="1"/>
              <a:t>bits</a:t>
            </a:r>
            <a:endParaRPr lang="de-DE" sz="1600"/>
          </a:p>
          <a:p>
            <a:endParaRPr lang="de-DE" sz="160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6B07BB8-7BE0-4627-E3BB-02B1934EBEC5}"/>
              </a:ext>
            </a:extLst>
          </p:cNvPr>
          <p:cNvSpPr/>
          <p:nvPr/>
        </p:nvSpPr>
        <p:spPr>
          <a:xfrm>
            <a:off x="4151784" y="3531938"/>
            <a:ext cx="3240360" cy="18509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3F2E70D-7DC2-9374-FD28-768465859233}"/>
              </a:ext>
            </a:extLst>
          </p:cNvPr>
          <p:cNvCxnSpPr>
            <a:cxnSpLocks/>
            <a:stCxn id="24" idx="1"/>
            <a:endCxn id="25" idx="3"/>
          </p:cNvCxnSpPr>
          <p:nvPr/>
        </p:nvCxnSpPr>
        <p:spPr>
          <a:xfrm flipH="1">
            <a:off x="7392144" y="2742386"/>
            <a:ext cx="905272" cy="882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93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4C685-372C-F08A-1841-121D55424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639404"/>
            <a:ext cx="10515600" cy="485308"/>
          </a:xfrm>
        </p:spPr>
        <p:txBody>
          <a:bodyPr/>
          <a:lstStyle/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output</a:t>
            </a:r>
            <a:br>
              <a:rPr lang="de-DE" dirty="0"/>
            </a:b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Analyze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318BF8-2BC6-794E-0B58-CDF0A9CD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BAF1ED-B196-3854-8A83-94BF37A4A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BB928E6-4926-FF14-A897-76F607A0E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49" y="3429000"/>
            <a:ext cx="9029700" cy="1536700"/>
          </a:xfrm>
          <a:prstGeom prst="rect">
            <a:avLst/>
          </a:prstGeom>
        </p:spPr>
      </p:pic>
      <p:sp>
        <p:nvSpPr>
          <p:cNvPr id="17" name="Untertitel 2">
            <a:extLst>
              <a:ext uri="{FF2B5EF4-FFF2-40B4-BE49-F238E27FC236}">
                <a16:creationId xmlns:a16="http://schemas.microsoft.com/office/drawing/2014/main" id="{C2FCC606-13A0-9EA2-EA0D-B3EC362CD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478454"/>
            <a:ext cx="10515599" cy="1264836"/>
          </a:xfrm>
        </p:spPr>
        <p:txBody>
          <a:bodyPr>
            <a:normAutofit/>
          </a:bodyPr>
          <a:lstStyle/>
          <a:p>
            <a:r>
              <a:rPr lang="de-DE" err="1"/>
              <a:t>explain</a:t>
            </a:r>
            <a:r>
              <a:rPr lang="de-DE"/>
              <a:t> </a:t>
            </a:r>
            <a:r>
              <a:rPr lang="de-DE" err="1"/>
              <a:t>analyze</a:t>
            </a: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err="1"/>
              <a:t>executes</a:t>
            </a:r>
            <a:r>
              <a:rPr lang="de-DE"/>
              <a:t> </a:t>
            </a:r>
            <a:r>
              <a:rPr lang="de-DE" err="1"/>
              <a:t>query</a:t>
            </a: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err="1"/>
              <a:t>results</a:t>
            </a:r>
            <a:r>
              <a:rPr lang="de-DE"/>
              <a:t> in additional </a:t>
            </a:r>
            <a:r>
              <a:rPr lang="de-DE" err="1"/>
              <a:t>metrics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97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template.potx" id="{CBB94254-5691-45B9-AE95-353D84E53039}" vid="{D1F27214-837D-40DE-9572-E8B425D9ED8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Office-Design</Template>
  <TotalTime>0</TotalTime>
  <Words>500</Words>
  <Application>Microsoft Macintosh PowerPoint</Application>
  <PresentationFormat>Breitbild</PresentationFormat>
  <Paragraphs>101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Office-Design</vt:lpstr>
      <vt:lpstr>Architektur und Implementierung von Datenbanksystemen</vt:lpstr>
      <vt:lpstr>Content</vt:lpstr>
      <vt:lpstr>PowerPoint-Präsentation</vt:lpstr>
      <vt:lpstr>Available plan operators Scan Operators</vt:lpstr>
      <vt:lpstr>Available plan operators Join Operators</vt:lpstr>
      <vt:lpstr>Available plan operators Other Operators</vt:lpstr>
      <vt:lpstr>Available plan operators Projection and Selection? </vt:lpstr>
      <vt:lpstr>Explain output  </vt:lpstr>
      <vt:lpstr>Explain output Analyze</vt:lpstr>
      <vt:lpstr>References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 und Implementierung von Datenbanksystemen</dc:title>
  <dc:creator>Marcel Alexander Huber</dc:creator>
  <cp:lastModifiedBy>Marcel Alexander Huber</cp:lastModifiedBy>
  <cp:revision>19</cp:revision>
  <dcterms:created xsi:type="dcterms:W3CDTF">2022-04-24T08:28:00Z</dcterms:created>
  <dcterms:modified xsi:type="dcterms:W3CDTF">2022-04-24T11:56:30Z</dcterms:modified>
</cp:coreProperties>
</file>