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636462"/>
    <a:srgbClr val="777776"/>
    <a:srgbClr val="EB8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28"/>
  </p:normalViewPr>
  <p:slideViewPr>
    <p:cSldViewPr snapToObjects="1" showGuides="1">
      <p:cViewPr varScale="1">
        <p:scale>
          <a:sx n="122" d="100"/>
          <a:sy n="122" d="100"/>
        </p:scale>
        <p:origin x="427" y="96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E22547B-9276-4C1D-9292-89F760023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BE99BC5-F03C-40AA-883E-65C8BDF29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C4343D0-0C76-4D30-8968-005486C8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EF82FBB7-0A8C-4C2D-92DB-4CAE7EE80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62CD6BF8-2C74-4A45-A4BC-EB035D79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1047FCE-FD8E-4659-908D-56631D38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</p:spPr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relational-databases/pages-and-extents-architecture-guide?view=sql-server-ver15" TargetMode="External"/><Relationship Id="rId2" Type="http://schemas.openxmlformats.org/officeDocument/2006/relationships/hyperlink" Target="https://etutorials.org/SQL/microsoft+sql+server+2000/Part+V+SQL+Server+Internals+and+Performance+Tuning/Chapter+33.+SQL+Server+Internals/Database+Page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boutsqlserver.com/2013/10/15/sql-server-storage-engine-data-pages-and-data-rows/" TargetMode="External"/><Relationship Id="rId4" Type="http://schemas.openxmlformats.org/officeDocument/2006/relationships/hyperlink" Target="https://www.red-gate.com/simple-talk/databases/sql-server/database-administration-sql-server/sql-server-storage-internals-101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&lt;Task 3&gt;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Huber Marcel, Klotz Thomas, Targa Aaron,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42953-65EA-4611-8626-3D023BA9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65" y="692696"/>
            <a:ext cx="10515600" cy="471587"/>
          </a:xfrm>
        </p:spPr>
        <p:txBody>
          <a:bodyPr/>
          <a:lstStyle/>
          <a:p>
            <a:r>
              <a:rPr lang="de-DE" dirty="0"/>
              <a:t>SQL Server Data Page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DC833E-04E8-4464-84CB-CA3C14D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5246C7-BA4E-4FEA-81DA-8AC9952A8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91AFFF-8EFC-44EB-BCF5-1ACA0A335336}"/>
              </a:ext>
            </a:extLst>
          </p:cNvPr>
          <p:cNvSpPr txBox="1"/>
          <p:nvPr/>
        </p:nvSpPr>
        <p:spPr>
          <a:xfrm>
            <a:off x="850665" y="1772816"/>
            <a:ext cx="5185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Page size is 8kb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96-byte header containing: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rows, page type, free space, …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Rows follow serially after header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Row offset at end in reverse sequence from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andbuch zur Architektur von Seiten und Blöcken - SQL Server | Microsoft  Docs">
            <a:extLst>
              <a:ext uri="{FF2B5EF4-FFF2-40B4-BE49-F238E27FC236}">
                <a16:creationId xmlns:a16="http://schemas.microsoft.com/office/drawing/2014/main" id="{9114C02A-47F2-4FE5-A164-0388020BB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432" y="2060848"/>
            <a:ext cx="3024336" cy="24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6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BACBA-6004-425D-8015-080FBD3D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767356"/>
            <a:ext cx="10515600" cy="471587"/>
          </a:xfrm>
        </p:spPr>
        <p:txBody>
          <a:bodyPr/>
          <a:lstStyle/>
          <a:p>
            <a:r>
              <a:rPr lang="en-US" dirty="0"/>
              <a:t>Comparison with block from lecture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E5F2ECF-030B-4E20-B150-BD04B6B3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293" y="1628800"/>
            <a:ext cx="6739385" cy="226664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D6280-0A4C-49A6-A4CC-FA1C9FFE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ECB594-777E-4BCB-AD3E-BD44B40F0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936C736B-D9ED-4C0E-B1C0-D33F41C8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096" y="1628800"/>
            <a:ext cx="3322747" cy="335597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EF1591D-2B10-4BCC-BDC5-2EEB5F957E20}"/>
              </a:ext>
            </a:extLst>
          </p:cNvPr>
          <p:cNvSpPr txBox="1"/>
          <p:nvPr/>
        </p:nvSpPr>
        <p:spPr>
          <a:xfrm>
            <a:off x="901398" y="4077072"/>
            <a:ext cx="68686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Records start at the end, grow towards start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Offset Table starts after header, grows towards end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4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79859-FB2B-44CE-88CD-2EDC9BFF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17" y="620688"/>
            <a:ext cx="10515600" cy="471587"/>
          </a:xfrm>
        </p:spPr>
        <p:txBody>
          <a:bodyPr/>
          <a:lstStyle/>
          <a:p>
            <a:r>
              <a:rPr lang="en-GB" dirty="0"/>
              <a:t>Record Format SQL Server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90DA03F-54FE-46BB-9F46-71E90CFA9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728"/>
          <a:stretch/>
        </p:blipFill>
        <p:spPr>
          <a:xfrm>
            <a:off x="5669293" y="1775981"/>
            <a:ext cx="5662624" cy="335597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86E8DB-819B-4FD1-836F-60F946A7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F8491-4CAF-473C-AFCB-5409E4E3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A70C46-E1C3-440A-B53E-7D0D5F6267C1}"/>
              </a:ext>
            </a:extLst>
          </p:cNvPr>
          <p:cNvSpPr txBox="1"/>
          <p:nvPr/>
        </p:nvSpPr>
        <p:spPr>
          <a:xfrm>
            <a:off x="623392" y="1628800"/>
            <a:ext cx="4896544" cy="3839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SQL Server uses </a:t>
            </a:r>
            <a:r>
              <a:rPr lang="en-US" dirty="0" err="1"/>
              <a:t>fixedvar</a:t>
            </a:r>
            <a:r>
              <a:rPr lang="en-US" dirty="0"/>
              <a:t> format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length: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Status bits (bitmap) for row data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Pointer to end of fixed data (</a:t>
            </a:r>
            <a:r>
              <a:rPr lang="en-US" dirty="0" err="1"/>
              <a:t>ncol</a:t>
            </a:r>
            <a:r>
              <a:rPr lang="en-US" dirty="0"/>
              <a:t>)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length data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columns total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Null bitmap array (for all columns)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 length: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columns n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Offset array with n offset values</a:t>
            </a:r>
          </a:p>
          <a:p>
            <a:pPr marL="742950" lvl="1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/>
              <a:t>Variable data at the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2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F9A4B-14F9-4005-9997-60611524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76" y="476672"/>
            <a:ext cx="10515600" cy="471587"/>
          </a:xfrm>
        </p:spPr>
        <p:txBody>
          <a:bodyPr/>
          <a:lstStyle/>
          <a:p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E8A89D-0A54-4545-9A16-E271BA0F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BB3DE9-65F6-42A3-B950-CB21F29B4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6F0F04FF-766D-40AF-BC19-6FB8DF7A0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844824"/>
            <a:ext cx="8182981" cy="2676805"/>
          </a:xfrm>
        </p:spPr>
      </p:pic>
    </p:spTree>
    <p:extLst>
      <p:ext uri="{BB962C8B-B14F-4D97-AF65-F5344CB8AC3E}">
        <p14:creationId xmlns:p14="http://schemas.microsoft.com/office/powerpoint/2010/main" val="2896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F0AA5-7D49-4E98-9B98-AB73E2F0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17" y="588287"/>
            <a:ext cx="10515600" cy="471587"/>
          </a:xfrm>
        </p:spPr>
        <p:txBody>
          <a:bodyPr/>
          <a:lstStyle/>
          <a:p>
            <a:r>
              <a:rPr lang="en-US" dirty="0"/>
              <a:t>Row overflow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35C2C-3426-4723-8422-7795B021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17" y="1412776"/>
            <a:ext cx="10515600" cy="33555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Maximum size of row is 8060 Bytes (except text/image pages)</a:t>
            </a:r>
          </a:p>
          <a:p>
            <a:pPr>
              <a:lnSpc>
                <a:spcPct val="150000"/>
              </a:lnSpc>
            </a:pPr>
            <a:r>
              <a:rPr lang="en-US" dirty="0"/>
              <a:t>Columns of rows can be moved off the page</a:t>
            </a:r>
          </a:p>
          <a:p>
            <a:pPr>
              <a:lnSpc>
                <a:spcPct val="150000"/>
              </a:lnSpc>
            </a:pPr>
            <a:r>
              <a:rPr lang="en-US" dirty="0"/>
              <a:t>Upon overflow SQL server moves variable length columns to </a:t>
            </a:r>
            <a:r>
              <a:rPr lang="de-DE" dirty="0"/>
              <a:t>ROW_OVERFLOW_DATA </a:t>
            </a:r>
            <a:r>
              <a:rPr lang="en-US" dirty="0"/>
              <a:t> page</a:t>
            </a:r>
          </a:p>
          <a:p>
            <a:pPr>
              <a:lnSpc>
                <a:spcPct val="150000"/>
              </a:lnSpc>
            </a:pPr>
            <a:r>
              <a:rPr lang="en-US" dirty="0"/>
              <a:t>Overflow = update or insert operation that increases row size over 8060 Bytes</a:t>
            </a:r>
          </a:p>
          <a:p>
            <a:pPr>
              <a:lnSpc>
                <a:spcPct val="150000"/>
              </a:lnSpc>
            </a:pPr>
            <a:r>
              <a:rPr lang="en-US" dirty="0"/>
              <a:t>Upon reduction of row size under 8060 Bytes moved columns get moved back from </a:t>
            </a:r>
            <a:r>
              <a:rPr lang="en-US" dirty="0" err="1"/>
              <a:t>ROW_OVERFLOW_Data</a:t>
            </a:r>
            <a:endParaRPr lang="en-US" dirty="0"/>
          </a:p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E84722-7B6D-44CF-B4D5-D732C39B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04D53-F4AB-44F3-A8DA-3B260780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9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18B5-90C6-4D27-9F1C-A2F0B640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17" y="620688"/>
            <a:ext cx="10515600" cy="471587"/>
          </a:xfrm>
        </p:spPr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9CB89-5D63-4D58-8BC0-AA143BA8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17" y="1556792"/>
            <a:ext cx="10515600" cy="3355523"/>
          </a:xfrm>
        </p:spPr>
        <p:txBody>
          <a:bodyPr/>
          <a:lstStyle/>
          <a:p>
            <a:r>
              <a:rPr lang="de-DE" dirty="0">
                <a:hlinkClick r:id="rId2"/>
              </a:rPr>
              <a:t>https://etutorials.org/SQL/microsoft+sql+server+2000/Part+V+SQL+Server+Internals+and+Performance+Tuning/Chapter+33.+SQL+Server+Internals/Database+Pages/</a:t>
            </a:r>
            <a:endParaRPr lang="de-DE" dirty="0"/>
          </a:p>
          <a:p>
            <a:r>
              <a:rPr lang="de-DE" dirty="0">
                <a:hlinkClick r:id="rId3"/>
              </a:rPr>
              <a:t>https://docs.microsoft.com/en-us/sql/relational-databases/pages-and-extents-architecture-guide?view=sql-server-ver15</a:t>
            </a:r>
            <a:endParaRPr lang="de-DE" dirty="0"/>
          </a:p>
          <a:p>
            <a:r>
              <a:rPr lang="de-DE" dirty="0">
                <a:hlinkClick r:id="rId4"/>
              </a:rPr>
              <a:t>https://www.red-gate.com/simple-talk/databases/sql-server/database-administration-sql-server/sql-server-storage-internals-101/</a:t>
            </a:r>
            <a:r>
              <a:rPr lang="de-DE" dirty="0"/>
              <a:t> </a:t>
            </a:r>
          </a:p>
          <a:p>
            <a:r>
              <a:rPr lang="de-DE" dirty="0">
                <a:hlinkClick r:id="rId5"/>
              </a:rPr>
              <a:t>https://aboutsqlserver.com/2013/10/15/sql-server-storage-engine-data-pages-and-data-rows/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05A8F5-C80C-46DE-AF66-F5FF44EF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043F7-2377-484E-8929-C0196209B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Team 3</a:t>
            </a:r>
            <a:br>
              <a:rPr lang="en-US"/>
            </a:br>
            <a:r>
              <a:rPr lang="en-US"/>
              <a:t>Gründlinger Diana, Huber Marcel, Klotz Thomas, Targa Aaron, Thalmann Matthias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4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template.potx" id="{CBB94254-5691-45B9-AE95-353D84E53039}" vid="{D1F27214-837D-40DE-9572-E8B425D9ED8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433</Words>
  <Application>Microsoft Office PowerPoint</Application>
  <PresentationFormat>Breitbild</PresentationFormat>
  <Paragraphs>51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Office-Design</vt:lpstr>
      <vt:lpstr>Architektur und Implementierung von Datenbanksystemen</vt:lpstr>
      <vt:lpstr>SQL Server Data Page</vt:lpstr>
      <vt:lpstr>Comparison with block from lecture</vt:lpstr>
      <vt:lpstr>Record Format SQL Server</vt:lpstr>
      <vt:lpstr>Record Example</vt:lpstr>
      <vt:lpstr>Row overflow</vt:lpstr>
      <vt:lpstr>Sources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Aaron Targa</dc:creator>
  <cp:lastModifiedBy>Aaron Targa</cp:lastModifiedBy>
  <cp:revision>16</cp:revision>
  <dcterms:created xsi:type="dcterms:W3CDTF">2022-04-01T14:54:37Z</dcterms:created>
  <dcterms:modified xsi:type="dcterms:W3CDTF">2022-04-01T16:39:20Z</dcterms:modified>
</cp:coreProperties>
</file>