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433"/>
    <a:srgbClr val="636462"/>
    <a:srgbClr val="777776"/>
    <a:srgbClr val="EB8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28"/>
  </p:normalViewPr>
  <p:slideViewPr>
    <p:cSldViewPr snapToObjects="1" showGuides="1">
      <p:cViewPr varScale="1">
        <p:scale>
          <a:sx n="114" d="100"/>
          <a:sy n="114" d="100"/>
        </p:scale>
        <p:origin x="115" y="278"/>
      </p:cViewPr>
      <p:guideLst>
        <p:guide orient="horz" pos="1071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 rotWithShape="1">
          <a:blip r:embed="rId2"/>
          <a:srcRect b="73872"/>
          <a:stretch/>
        </p:blipFill>
        <p:spPr>
          <a:xfrm>
            <a:off x="0" y="-19545"/>
            <a:ext cx="12192000" cy="1792361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2B29934-D742-41D0-AFB9-2B81CC9FFCC1}"/>
              </a:ext>
            </a:extLst>
          </p:cNvPr>
          <p:cNvSpPr/>
          <p:nvPr userDrawn="1"/>
        </p:nvSpPr>
        <p:spPr>
          <a:xfrm>
            <a:off x="263352" y="5858524"/>
            <a:ext cx="11521280" cy="882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983432" y="5373216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sz="3000"/>
              <a:t>Mastertitelformat bearbeiten</a:t>
            </a:r>
            <a:endParaRPr lang="de-DE" sz="3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BCE45F-E2A3-43DF-9052-11390E57C4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-411" b="-411"/>
          <a:stretch/>
        </p:blipFill>
        <p:spPr>
          <a:xfrm>
            <a:off x="4424239" y="1377121"/>
            <a:ext cx="3343522" cy="372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8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199" y="1702080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2442603"/>
            <a:ext cx="10515599" cy="33624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900" b="0" i="0" baseline="0">
                <a:solidFill>
                  <a:srgbClr val="34343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Masterfließtextformat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675503" y="41189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E22547B-9276-4C1D-9292-89F760023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816317" y="1691904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442603"/>
            <a:ext cx="10515600" cy="3355523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700">
                <a:solidFill>
                  <a:srgbClr val="343433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FBE99BC5-F03C-40AA-883E-65C8BDF29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838199" y="1702080"/>
            <a:ext cx="10515600" cy="543595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38200" y="2442602"/>
            <a:ext cx="10515600" cy="3362661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700" baseline="0">
                <a:solidFill>
                  <a:srgbClr val="EB8B2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 Mastertextformat bearbeiten</a:t>
            </a:r>
          </a:p>
          <a:p>
            <a:pPr lv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8C4343D0-0C76-4D30-8968-005486C8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838199" y="1695473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2442603"/>
            <a:ext cx="5181600" cy="33626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2442603"/>
            <a:ext cx="5181600" cy="33626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EF82FBB7-0A8C-4C2D-92DB-4CAE7EE80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 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1"/>
          <p:cNvSpPr txBox="1">
            <a:spLocks/>
          </p:cNvSpPr>
          <p:nvPr userDrawn="1"/>
        </p:nvSpPr>
        <p:spPr>
          <a:xfrm>
            <a:off x="838199" y="1702080"/>
            <a:ext cx="10515600" cy="485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77777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Mastertitelformat bearbeiten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2CD6BF8-2C74-4A45-A4BC-EB035D797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1047FCE-FD8E-4659-908D-56631D384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rgbClr val="343433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" y="4069"/>
            <a:ext cx="12209451" cy="686985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0"/>
            <a:ext cx="12184785" cy="6864096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32D19B8-022A-7E45-9E7D-50203552C1A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b="1" dirty="0"/>
              <a:t>Team 3</a:t>
            </a:r>
            <a:br>
              <a:rPr lang="de-DE" dirty="0"/>
            </a:br>
            <a:r>
              <a:rPr lang="de-DE" dirty="0"/>
              <a:t>Gründlinger Diana, Targa Aaron, Klotz Thomas, Huber Marcel,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pages-and-extents-architecture-guide?view=sql-server-ver15" TargetMode="External"/><Relationship Id="rId2" Type="http://schemas.openxmlformats.org/officeDocument/2006/relationships/hyperlink" Target="https://etutorials.org/SQL/microsoft+sql+server+2000/Part+V+SQL+Server+Internals+and+Performance+Tuning/Chapter+33.+SQL+Server+Internals/Database+Page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.uibk.ac.at/informatik/dbis/dbis-teaching/archimpl-course-material-2022/-/blob/main/slides/02_records.pdf" TargetMode="External"/><Relationship Id="rId5" Type="http://schemas.openxmlformats.org/officeDocument/2006/relationships/hyperlink" Target="https://aboutsqlserver.com/2013/10/15/sql-server-storage-engine-data-pages-and-data-rows/" TargetMode="External"/><Relationship Id="rId4" Type="http://schemas.openxmlformats.org/officeDocument/2006/relationships/hyperlink" Target="https://www.red-gate.com/simple-talk/databases/sql-server/database-administration-sql-server/sql-server-storage-internals-101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83432" y="5229200"/>
            <a:ext cx="10515600" cy="485308"/>
          </a:xfrm>
        </p:spPr>
        <p:txBody>
          <a:bodyPr/>
          <a:lstStyle/>
          <a:p>
            <a:r>
              <a:rPr lang="de-DE" sz="3200" dirty="0"/>
              <a:t>Architektur und Implementierung von Datenbanksystemen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AA141B8-232D-4E84-BBD6-64D854A414E9}"/>
              </a:ext>
            </a:extLst>
          </p:cNvPr>
          <p:cNvSpPr txBox="1"/>
          <p:nvPr/>
        </p:nvSpPr>
        <p:spPr>
          <a:xfrm>
            <a:off x="983432" y="5643177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Task 3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4F2FA43-5A11-4C75-AB96-13ABF2D2599A}"/>
              </a:ext>
            </a:extLst>
          </p:cNvPr>
          <p:cNvSpPr txBox="1"/>
          <p:nvPr/>
        </p:nvSpPr>
        <p:spPr>
          <a:xfrm>
            <a:off x="983432" y="6093296"/>
            <a:ext cx="9289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Team 3 - 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42953-65EA-4611-8626-3D023BA9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65" y="671518"/>
            <a:ext cx="10515600" cy="471587"/>
          </a:xfrm>
        </p:spPr>
        <p:txBody>
          <a:bodyPr/>
          <a:lstStyle/>
          <a:p>
            <a:r>
              <a:rPr lang="de-DE" dirty="0"/>
              <a:t>SQL Server Data Page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DC833E-04E8-4464-84CB-CA3C14D0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5246C7-BA4E-4FEA-81DA-8AC9952A8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E91AFFF-8EFC-44EB-BCF5-1ACA0A335336}"/>
              </a:ext>
            </a:extLst>
          </p:cNvPr>
          <p:cNvSpPr txBox="1"/>
          <p:nvPr/>
        </p:nvSpPr>
        <p:spPr>
          <a:xfrm>
            <a:off x="850665" y="1460599"/>
            <a:ext cx="51857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Page size: 8kb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96-byte header containing: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Number of rows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page type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free space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Rows follow serially after header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Row offset at end, reverse from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Handbuch zur Architektur von Seiten und Blöcken - SQL Server | Microsoft  Docs">
            <a:extLst>
              <a:ext uri="{FF2B5EF4-FFF2-40B4-BE49-F238E27FC236}">
                <a16:creationId xmlns:a16="http://schemas.microsoft.com/office/drawing/2014/main" id="{9114C02A-47F2-4FE5-A164-0388020BB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2060848"/>
            <a:ext cx="3906434" cy="318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56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E5F2ECF-030B-4E20-B150-BD04B6B3F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993" y="1628800"/>
            <a:ext cx="6739385" cy="2266640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3D6280-0A4C-49A6-A4CC-FA1C9FFE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ECB594-777E-4BCB-AD3E-BD44B40F0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pic>
        <p:nvPicPr>
          <p:cNvPr id="8" name="Inhaltsplatzhalter 6">
            <a:extLst>
              <a:ext uri="{FF2B5EF4-FFF2-40B4-BE49-F238E27FC236}">
                <a16:creationId xmlns:a16="http://schemas.microsoft.com/office/drawing/2014/main" id="{936C736B-D9ED-4C0E-B1C0-D33F41C82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096" y="1628800"/>
            <a:ext cx="3322747" cy="335597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EF1591D-2B10-4BCC-BDC5-2EEB5F957E20}"/>
              </a:ext>
            </a:extLst>
          </p:cNvPr>
          <p:cNvSpPr txBox="1"/>
          <p:nvPr/>
        </p:nvSpPr>
        <p:spPr>
          <a:xfrm>
            <a:off x="901398" y="4077072"/>
            <a:ext cx="6868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Records start at the end, grow towards start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Offset Table starts after header, grows towards end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Size: 4kb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56524952-553C-47D1-961F-F3287D4F7EB7}"/>
              </a:ext>
            </a:extLst>
          </p:cNvPr>
          <p:cNvSpPr txBox="1">
            <a:spLocks/>
          </p:cNvSpPr>
          <p:nvPr/>
        </p:nvSpPr>
        <p:spPr>
          <a:xfrm>
            <a:off x="850665" y="671518"/>
            <a:ext cx="10515600" cy="4715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Comparison with block from lecture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254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90DA03F-54FE-46BB-9F46-71E90CFA9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728"/>
          <a:stretch/>
        </p:blipFill>
        <p:spPr>
          <a:xfrm>
            <a:off x="6066373" y="2068146"/>
            <a:ext cx="5662624" cy="3355975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86E8DB-819B-4FD1-836F-60F946A7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0F8491-4CAF-473C-AFCB-5409E4E39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6A70C46-E1C3-440A-B53E-7D0D5F6267C1}"/>
              </a:ext>
            </a:extLst>
          </p:cNvPr>
          <p:cNvSpPr txBox="1"/>
          <p:nvPr/>
        </p:nvSpPr>
        <p:spPr>
          <a:xfrm>
            <a:off x="816317" y="1196752"/>
            <a:ext cx="4968552" cy="4096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SQL Server uses </a:t>
            </a:r>
            <a:r>
              <a:rPr lang="en-US" dirty="0" err="1"/>
              <a:t>fixedvar</a:t>
            </a:r>
            <a:r>
              <a:rPr lang="en-US" dirty="0"/>
              <a:t> format</a:t>
            </a:r>
          </a:p>
          <a:p>
            <a:pPr marL="285750" indent="-285750">
              <a:lnSpc>
                <a:spcPct val="15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Fixed length:</a:t>
            </a:r>
          </a:p>
          <a:p>
            <a:pPr marL="742950" lvl="1" indent="-285750">
              <a:lnSpc>
                <a:spcPct val="15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Tag A, Tag B: </a:t>
            </a:r>
            <a:r>
              <a:rPr lang="en-US" dirty="0"/>
              <a:t>Status bits for row data</a:t>
            </a:r>
          </a:p>
          <a:p>
            <a:pPr marL="742950" lvl="1" indent="-285750">
              <a:lnSpc>
                <a:spcPct val="15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Fsize</a:t>
            </a:r>
            <a:r>
              <a:rPr lang="en-US" b="1" dirty="0"/>
              <a:t>: </a:t>
            </a:r>
            <a:r>
              <a:rPr lang="en-US" dirty="0"/>
              <a:t>Pointer to end of fixed data (</a:t>
            </a:r>
            <a:r>
              <a:rPr lang="en-US" dirty="0" err="1"/>
              <a:t>ncol</a:t>
            </a:r>
            <a:r>
              <a:rPr lang="en-US" dirty="0"/>
              <a:t>)</a:t>
            </a:r>
          </a:p>
          <a:p>
            <a:pPr marL="742950" lvl="1" indent="-285750">
              <a:lnSpc>
                <a:spcPct val="15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Ncol</a:t>
            </a:r>
            <a:r>
              <a:rPr lang="en-US" b="1" dirty="0"/>
              <a:t>:</a:t>
            </a:r>
            <a:r>
              <a:rPr lang="en-US" dirty="0"/>
              <a:t> Number of columns total</a:t>
            </a:r>
          </a:p>
          <a:p>
            <a:pPr marL="742950" lvl="1" indent="-285750">
              <a:lnSpc>
                <a:spcPct val="15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Nullbits</a:t>
            </a:r>
            <a:r>
              <a:rPr lang="en-US" b="1" dirty="0"/>
              <a:t>: </a:t>
            </a:r>
            <a:r>
              <a:rPr lang="en-US" dirty="0"/>
              <a:t>Null bitmap array (for all columns)</a:t>
            </a:r>
          </a:p>
          <a:p>
            <a:pPr marL="285750" indent="-285750">
              <a:lnSpc>
                <a:spcPct val="15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Variable length:</a:t>
            </a:r>
          </a:p>
          <a:p>
            <a:pPr marL="742950" lvl="1" indent="-285750">
              <a:lnSpc>
                <a:spcPct val="15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VarCount</a:t>
            </a:r>
            <a:r>
              <a:rPr lang="en-US" b="1" dirty="0"/>
              <a:t>:</a:t>
            </a:r>
            <a:r>
              <a:rPr lang="en-US" dirty="0"/>
              <a:t> Number of columns n</a:t>
            </a:r>
          </a:p>
          <a:p>
            <a:pPr marL="742950" lvl="1" indent="-285750">
              <a:lnSpc>
                <a:spcPct val="15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VarOffset</a:t>
            </a:r>
            <a:r>
              <a:rPr lang="en-US" b="1" dirty="0"/>
              <a:t>:</a:t>
            </a:r>
            <a:r>
              <a:rPr lang="en-US" dirty="0"/>
              <a:t> Offset array with n offset values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C902D909-FFD7-4C4E-BEC2-E1D843BF99DB}"/>
              </a:ext>
            </a:extLst>
          </p:cNvPr>
          <p:cNvSpPr txBox="1">
            <a:spLocks/>
          </p:cNvSpPr>
          <p:nvPr/>
        </p:nvSpPr>
        <p:spPr>
          <a:xfrm>
            <a:off x="850665" y="671518"/>
            <a:ext cx="10515600" cy="4715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Record Format SQL Server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162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E8A89D-0A54-4545-9A16-E271BA0F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BB3DE9-65F6-42A3-B950-CB21F29B4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6F0F04FF-766D-40AF-BC19-6FB8DF7A0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432" y="1844824"/>
            <a:ext cx="9063493" cy="2964837"/>
          </a:xfr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FC5E80F3-28A2-4DEA-9958-C6C2ACEDA83B}"/>
              </a:ext>
            </a:extLst>
          </p:cNvPr>
          <p:cNvSpPr txBox="1">
            <a:spLocks/>
          </p:cNvSpPr>
          <p:nvPr/>
        </p:nvSpPr>
        <p:spPr>
          <a:xfrm>
            <a:off x="850665" y="671518"/>
            <a:ext cx="10515600" cy="4715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69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335C2C-3426-4723-8422-7795B021C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76" y="1330588"/>
            <a:ext cx="10515600" cy="335552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en-US" dirty="0"/>
              <a:t>Maximum row size: 8060 Bytes (except text/image pages)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en-US" dirty="0"/>
              <a:t>Columns of rows can be moved off the page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en-US" dirty="0"/>
              <a:t>Upon overflow SQL server moves variable length columns to </a:t>
            </a:r>
            <a:r>
              <a:rPr lang="de-DE" dirty="0"/>
              <a:t>ROW_OVERFLOW_DATA </a:t>
            </a:r>
            <a:r>
              <a:rPr lang="en-US" dirty="0"/>
              <a:t> page 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en-US" dirty="0"/>
              <a:t>Overflow = update or insert operation that increases row size over 8060 Bytes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en-US" dirty="0"/>
              <a:t>Upon reduction of row size under 8060 Bytes moved columns get moved back from ROW_OVERFLOW_DATA</a:t>
            </a:r>
          </a:p>
          <a:p>
            <a:pPr>
              <a:spcBef>
                <a:spcPts val="800"/>
              </a:spcBef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E84722-7B6D-44CF-B4D5-D732C39B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404D53-F4AB-44F3-A8DA-3B2607806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F430F29E-7090-4404-B811-8E3FA886C688}"/>
              </a:ext>
            </a:extLst>
          </p:cNvPr>
          <p:cNvSpPr txBox="1">
            <a:spLocks/>
          </p:cNvSpPr>
          <p:nvPr/>
        </p:nvSpPr>
        <p:spPr>
          <a:xfrm>
            <a:off x="850665" y="671518"/>
            <a:ext cx="10515600" cy="4715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Row overflow</a:t>
            </a:r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80FF046-08AF-4357-936F-C9F4379FC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3722379"/>
            <a:ext cx="8266720" cy="218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92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89CB89-5D63-4D58-8BC0-AA143BA85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317" y="1556792"/>
            <a:ext cx="10515600" cy="3355523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https://etutorials.org/SQL/microsoft+sql+server+2000/Part+V+SQL+Server+Internals+and+Performance+Tuning/Chapter+33.+SQL+Server+Internals/Database+Pages/</a:t>
            </a:r>
            <a:endParaRPr lang="de-DE" dirty="0"/>
          </a:p>
          <a:p>
            <a:r>
              <a:rPr lang="de-DE" dirty="0">
                <a:hlinkClick r:id="rId3"/>
              </a:rPr>
              <a:t>https://docs.microsoft.com/en-us/sql/relational-databases/pages-and-extents-architecture-guide?view=sql-server-ver15</a:t>
            </a:r>
            <a:endParaRPr lang="de-DE" dirty="0"/>
          </a:p>
          <a:p>
            <a:r>
              <a:rPr lang="de-DE" dirty="0">
                <a:hlinkClick r:id="rId4"/>
              </a:rPr>
              <a:t>https://www.red-gate.com/simple-talk/databases/sql-server/database-administration-sql-server/sql-server-storage-internals-101/</a:t>
            </a:r>
            <a:r>
              <a:rPr lang="de-DE" dirty="0"/>
              <a:t> </a:t>
            </a:r>
          </a:p>
          <a:p>
            <a:r>
              <a:rPr lang="de-DE" dirty="0">
                <a:hlinkClick r:id="rId5"/>
              </a:rPr>
              <a:t>https://aboutsqlserver.com/2013/10/15/sql-server-storage-engine-data-pages-and-data-rows/</a:t>
            </a:r>
            <a:endParaRPr lang="de-DE" dirty="0"/>
          </a:p>
          <a:p>
            <a:r>
              <a:rPr lang="de-DE" dirty="0">
                <a:hlinkClick r:id="rId6"/>
              </a:rPr>
              <a:t>https://git.uibk.ac.at/informatik/dbis/dbis-teaching/archimpl-course-material-2022/-/blob/main/slides/02_records.pdf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05A8F5-C80C-46DE-AF66-F5FF44EF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E043F7-2377-484E-8929-C0196209B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51C71758-A57A-49EF-A215-C6239CA76050}"/>
              </a:ext>
            </a:extLst>
          </p:cNvPr>
          <p:cNvSpPr txBox="1">
            <a:spLocks/>
          </p:cNvSpPr>
          <p:nvPr/>
        </p:nvSpPr>
        <p:spPr>
          <a:xfrm>
            <a:off x="850665" y="671518"/>
            <a:ext cx="10515600" cy="4715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Sources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944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7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_template.potx" id="{CBB94254-5691-45B9-AE95-353D84E53039}" vid="{D1F27214-837D-40DE-9572-E8B425D9ED8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_template</Template>
  <TotalTime>0</TotalTime>
  <Words>460</Words>
  <Application>Microsoft Office PowerPoint</Application>
  <PresentationFormat>Breitbild</PresentationFormat>
  <Paragraphs>53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Office-Design</vt:lpstr>
      <vt:lpstr>Architektur und Implementierung von Datenbanksystemen</vt:lpstr>
      <vt:lpstr>SQL Server Data Page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Architektur und Implementierung von Datenbanksystemen</dc:title>
  <dc:creator>Aaron Targa</dc:creator>
  <cp:lastModifiedBy>Aaron Targa</cp:lastModifiedBy>
  <cp:revision>23</cp:revision>
  <dcterms:created xsi:type="dcterms:W3CDTF">2022-04-01T14:54:37Z</dcterms:created>
  <dcterms:modified xsi:type="dcterms:W3CDTF">2022-04-01T17:34:00Z</dcterms:modified>
</cp:coreProperties>
</file>