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DIALECT CLASSIFICATION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5360-336A-4CBB-88AC-B2C160AA6783}"/>
              </a:ext>
            </a:extLst>
          </p:cNvPr>
          <p:cNvSpPr>
            <a:spLocks noGrp="1"/>
          </p:cNvSpPr>
          <p:nvPr>
            <p:ph type="title"/>
          </p:nvPr>
        </p:nvSpPr>
        <p:spPr/>
        <p:txBody>
          <a:bodyPr>
            <a:normAutofit/>
          </a:bodyPr>
          <a:lstStyle/>
          <a:p>
            <a:r>
              <a:rPr lang="en-US" sz="3200" dirty="0"/>
              <a:t>Problem Definition:</a:t>
            </a:r>
            <a:endParaRPr lang="en-150" sz="3200" dirty="0"/>
          </a:p>
        </p:txBody>
      </p:sp>
      <p:sp>
        <p:nvSpPr>
          <p:cNvPr id="3" name="Content Placeholder 2">
            <a:extLst>
              <a:ext uri="{FF2B5EF4-FFF2-40B4-BE49-F238E27FC236}">
                <a16:creationId xmlns:a16="http://schemas.microsoft.com/office/drawing/2014/main" id="{59901EAC-B79C-4AE2-B39C-67FAA4FB7AF7}"/>
              </a:ext>
            </a:extLst>
          </p:cNvPr>
          <p:cNvSpPr>
            <a:spLocks noGrp="1"/>
          </p:cNvSpPr>
          <p:nvPr>
            <p:ph idx="1"/>
          </p:nvPr>
        </p:nvSpPr>
        <p:spPr>
          <a:xfrm>
            <a:off x="581192" y="2228561"/>
            <a:ext cx="11029615" cy="2400877"/>
          </a:xfrm>
        </p:spPr>
        <p:txBody>
          <a:bodyPr>
            <a:normAutofit/>
          </a:bodyPr>
          <a:lstStyle/>
          <a:p>
            <a:r>
              <a:rPr lang="en-US" sz="2400" dirty="0"/>
              <a:t>We have a dataset containing a large number of text that was written in an Arabic dialect based on where the user is from and we need to be able to predict the probable dialect a text was written in, so basically we have an NLP task at hand.</a:t>
            </a:r>
          </a:p>
        </p:txBody>
      </p:sp>
    </p:spTree>
    <p:extLst>
      <p:ext uri="{BB962C8B-B14F-4D97-AF65-F5344CB8AC3E}">
        <p14:creationId xmlns:p14="http://schemas.microsoft.com/office/powerpoint/2010/main" val="5293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0423-0249-453A-B1A6-42A2EE7EF1B1}"/>
              </a:ext>
            </a:extLst>
          </p:cNvPr>
          <p:cNvSpPr>
            <a:spLocks noGrp="1"/>
          </p:cNvSpPr>
          <p:nvPr>
            <p:ph type="title"/>
          </p:nvPr>
        </p:nvSpPr>
        <p:spPr/>
        <p:txBody>
          <a:bodyPr>
            <a:normAutofit/>
          </a:bodyPr>
          <a:lstStyle/>
          <a:p>
            <a:r>
              <a:rPr lang="en-US" sz="3200" dirty="0"/>
              <a:t>Steps </a:t>
            </a:r>
            <a:endParaRPr lang="en-150" sz="3200" dirty="0"/>
          </a:p>
        </p:txBody>
      </p:sp>
      <p:sp>
        <p:nvSpPr>
          <p:cNvPr id="3" name="Content Placeholder 2">
            <a:extLst>
              <a:ext uri="{FF2B5EF4-FFF2-40B4-BE49-F238E27FC236}">
                <a16:creationId xmlns:a16="http://schemas.microsoft.com/office/drawing/2014/main" id="{1E57B6E0-43D8-4B26-91AE-E91F951C8FDE}"/>
              </a:ext>
            </a:extLst>
          </p:cNvPr>
          <p:cNvSpPr>
            <a:spLocks noGrp="1"/>
          </p:cNvSpPr>
          <p:nvPr>
            <p:ph idx="1"/>
          </p:nvPr>
        </p:nvSpPr>
        <p:spPr>
          <a:xfrm>
            <a:off x="901826" y="2467098"/>
            <a:ext cx="11029615" cy="3470564"/>
          </a:xfrm>
        </p:spPr>
        <p:txBody>
          <a:bodyPr>
            <a:normAutofit/>
          </a:bodyPr>
          <a:lstStyle/>
          <a:p>
            <a:pPr marL="0" indent="0">
              <a:buNone/>
            </a:pPr>
            <a:r>
              <a:rPr lang="en-US" sz="2800" b="1" dirty="0"/>
              <a:t>1-</a:t>
            </a:r>
            <a:r>
              <a:rPr lang="en-US" sz="2800" dirty="0"/>
              <a:t> </a:t>
            </a:r>
            <a:r>
              <a:rPr lang="en-US" sz="2800" b="1" dirty="0"/>
              <a:t>Data fetching: </a:t>
            </a:r>
            <a:r>
              <a:rPr lang="en-US" sz="2400" dirty="0"/>
              <a:t>pull the data from the given URL using a post request to get the text based on the given ids.</a:t>
            </a:r>
          </a:p>
          <a:p>
            <a:pPr marL="342900" indent="-342900">
              <a:buFont typeface="+mj-lt"/>
              <a:buAutoNum type="arabicPeriod"/>
            </a:pPr>
            <a:endParaRPr lang="en-US" sz="2400" dirty="0"/>
          </a:p>
          <a:p>
            <a:pPr marL="0" indent="0">
              <a:buNone/>
            </a:pPr>
            <a:r>
              <a:rPr lang="en-US" sz="2800" b="1" dirty="0"/>
              <a:t>2-</a:t>
            </a:r>
            <a:r>
              <a:rPr lang="en-US" sz="2800" dirty="0"/>
              <a:t> </a:t>
            </a:r>
            <a:r>
              <a:rPr lang="en-US" sz="2800" b="1" dirty="0"/>
              <a:t>Data Cleaning and splitting: </a:t>
            </a:r>
            <a:r>
              <a:rPr lang="en-US" sz="2400" dirty="0"/>
              <a:t>we needed to clean data by removing noise like symbols and non Arabic words, URLS, white space, numbers, emojis and punctuation since removing them will have good effect in the quality of the modeling. Data was split 80% train and 20% test.</a:t>
            </a:r>
          </a:p>
          <a:p>
            <a:pPr marL="0" indent="0">
              <a:buNone/>
            </a:pPr>
            <a:endParaRPr lang="en-US" sz="2400" dirty="0"/>
          </a:p>
          <a:p>
            <a:pPr marL="342900" indent="-342900">
              <a:buFont typeface="+mj-lt"/>
              <a:buAutoNum type="arabicPeriod"/>
            </a:pPr>
            <a:endParaRPr lang="en-150" sz="2400" dirty="0"/>
          </a:p>
        </p:txBody>
      </p:sp>
    </p:spTree>
    <p:extLst>
      <p:ext uri="{BB962C8B-B14F-4D97-AF65-F5344CB8AC3E}">
        <p14:creationId xmlns:p14="http://schemas.microsoft.com/office/powerpoint/2010/main" val="268864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63CBE6A-DA27-4AC8-AAA6-FBE8633ED9F6}"/>
              </a:ext>
            </a:extLst>
          </p:cNvPr>
          <p:cNvSpPr txBox="1"/>
          <p:nvPr/>
        </p:nvSpPr>
        <p:spPr>
          <a:xfrm>
            <a:off x="950025" y="1445938"/>
            <a:ext cx="8514607" cy="5410712"/>
          </a:xfrm>
          <a:prstGeom prst="rect">
            <a:avLst/>
          </a:prstGeom>
          <a:noFill/>
        </p:spPr>
        <p:txBody>
          <a:bodyPr wrap="square">
            <a:spAutoFit/>
          </a:body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3- Data preprocessing: </a:t>
            </a:r>
            <a:endParaRPr kumimoji="0" lang="ar-EG"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lvl="1" defTabSz="457200">
              <a:lnSpc>
                <a:spcPct val="110000"/>
              </a:lnSpc>
              <a:spcBef>
                <a:spcPct val="20000"/>
              </a:spcBef>
              <a:spcAft>
                <a:spcPts val="600"/>
              </a:spcAft>
              <a:buClr>
                <a:srgbClr val="1CADE4"/>
              </a:buClr>
              <a:buSzPct val="92000"/>
              <a:defRPr/>
            </a:pPr>
            <a:r>
              <a:rPr lang="en-US" sz="2400" b="1" dirty="0">
                <a:solidFill>
                  <a:prstClr val="black">
                    <a:lumMod val="75000"/>
                    <a:lumOff val="25000"/>
                  </a:prstClr>
                </a:solidFill>
                <a:latin typeface="Franklin Gothic Book" panose="020B0502020104020203"/>
              </a:rPr>
              <a:t>Machine</a:t>
            </a:r>
            <a:r>
              <a:rPr lang="en-US" sz="2400" dirty="0">
                <a:solidFill>
                  <a:prstClr val="black">
                    <a:lumMod val="75000"/>
                    <a:lumOff val="25000"/>
                  </a:prstClr>
                </a:solidFill>
                <a:latin typeface="Franklin Gothic Book" panose="020B0502020104020203"/>
              </a:rPr>
              <a:t> </a:t>
            </a:r>
            <a:r>
              <a:rPr lang="en-US" sz="2400" b="1" dirty="0">
                <a:solidFill>
                  <a:prstClr val="black">
                    <a:lumMod val="75000"/>
                    <a:lumOff val="25000"/>
                  </a:prstClr>
                </a:solidFill>
                <a:latin typeface="Franklin Gothic Book" panose="020B0502020104020203"/>
              </a:rPr>
              <a:t>learning:</a:t>
            </a:r>
            <a:r>
              <a:rPr lang="ar-EG" sz="2400" dirty="0">
                <a:solidFill>
                  <a:prstClr val="black">
                    <a:lumMod val="75000"/>
                    <a:lumOff val="25000"/>
                  </a:prstClr>
                </a:solidFill>
                <a:latin typeface="Franklin Gothic Book" panose="020B0502020104020203"/>
              </a:rPr>
              <a:t> </a:t>
            </a:r>
            <a:r>
              <a:rPr lang="en-US" sz="2400" dirty="0">
                <a:solidFill>
                  <a:prstClr val="black">
                    <a:lumMod val="75000"/>
                    <a:lumOff val="25000"/>
                  </a:prstClr>
                </a:solidFill>
                <a:latin typeface="Franklin Gothic Book" panose="020B0502020104020203"/>
              </a:rPr>
              <a:t> </a:t>
            </a:r>
            <a:r>
              <a:rPr lang="en-US" sz="2000" dirty="0">
                <a:solidFill>
                  <a:prstClr val="black">
                    <a:lumMod val="75000"/>
                    <a:lumOff val="25000"/>
                  </a:prstClr>
                </a:solidFill>
                <a:latin typeface="Franklin Gothic Book" panose="020B0502020104020203"/>
              </a:rPr>
              <a:t>used </a:t>
            </a:r>
            <a:r>
              <a:rPr lang="en-US" sz="2000" dirty="0" err="1">
                <a:solidFill>
                  <a:prstClr val="black">
                    <a:lumMod val="75000"/>
                    <a:lumOff val="25000"/>
                  </a:prstClr>
                </a:solidFill>
                <a:latin typeface="Franklin Gothic Book" panose="020B0502020104020203"/>
              </a:rPr>
              <a:t>sklearn</a:t>
            </a:r>
            <a:r>
              <a:rPr lang="en-US" sz="2000" dirty="0">
                <a:solidFill>
                  <a:prstClr val="black">
                    <a:lumMod val="75000"/>
                    <a:lumOff val="25000"/>
                  </a:prstClr>
                </a:solidFill>
                <a:latin typeface="Franklin Gothic Book" panose="020B0502020104020203"/>
              </a:rPr>
              <a:t> count vectorizer in order to tokenize our text into </a:t>
            </a:r>
            <a:r>
              <a:rPr lang="en-US" sz="2000" dirty="0" err="1">
                <a:solidFill>
                  <a:prstClr val="black">
                    <a:lumMod val="75000"/>
                    <a:lumOff val="25000"/>
                  </a:prstClr>
                </a:solidFill>
                <a:latin typeface="Franklin Gothic Book" panose="020B0502020104020203"/>
              </a:rPr>
              <a:t>ngram</a:t>
            </a:r>
            <a:r>
              <a:rPr lang="en-US" sz="2000" dirty="0">
                <a:solidFill>
                  <a:prstClr val="black">
                    <a:lumMod val="75000"/>
                    <a:lumOff val="25000"/>
                  </a:prstClr>
                </a:solidFill>
                <a:latin typeface="Franklin Gothic Book" panose="020B0502020104020203"/>
              </a:rPr>
              <a:t> tokens, then we used </a:t>
            </a:r>
            <a:r>
              <a:rPr lang="en-US" sz="2000" dirty="0" err="1">
                <a:solidFill>
                  <a:prstClr val="black">
                    <a:lumMod val="75000"/>
                    <a:lumOff val="25000"/>
                  </a:prstClr>
                </a:solidFill>
                <a:latin typeface="Franklin Gothic Book" panose="020B0502020104020203"/>
              </a:rPr>
              <a:t>tfidf</a:t>
            </a:r>
            <a:r>
              <a:rPr lang="en-US" sz="2000" dirty="0">
                <a:solidFill>
                  <a:prstClr val="black">
                    <a:lumMod val="75000"/>
                    <a:lumOff val="25000"/>
                  </a:prstClr>
                </a:solidFill>
                <a:latin typeface="Franklin Gothic Book" panose="020B0502020104020203"/>
              </a:rPr>
              <a:t> to filter out the least important tokens.</a:t>
            </a:r>
          </a:p>
          <a:p>
            <a:pPr lvl="1" defTabSz="457200">
              <a:lnSpc>
                <a:spcPct val="110000"/>
              </a:lnSpc>
              <a:spcBef>
                <a:spcPct val="20000"/>
              </a:spcBef>
              <a:spcAft>
                <a:spcPts val="600"/>
              </a:spcAft>
              <a:buClr>
                <a:srgbClr val="1CADE4"/>
              </a:buClr>
              <a:buSzPct val="92000"/>
              <a:defRPr/>
            </a:pPr>
            <a:endParaRPr lang="en-US" sz="2000" dirty="0">
              <a:solidFill>
                <a:prstClr val="black">
                  <a:lumMod val="75000"/>
                  <a:lumOff val="25000"/>
                </a:prstClr>
              </a:solidFill>
              <a:latin typeface="Franklin Gothic Book" panose="020B0502020104020203"/>
            </a:endParaRPr>
          </a:p>
          <a:p>
            <a:pPr lvl="1" defTabSz="457200">
              <a:lnSpc>
                <a:spcPct val="110000"/>
              </a:lnSpc>
              <a:spcBef>
                <a:spcPct val="20000"/>
              </a:spcBef>
              <a:spcAft>
                <a:spcPts val="600"/>
              </a:spcAft>
              <a:buClr>
                <a:srgbClr val="1CADE4"/>
              </a:buClr>
              <a:buSzPct val="92000"/>
              <a:defRPr/>
            </a:pPr>
            <a:r>
              <a:rPr kumimoji="0" lang="en-US" sz="24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Deep learning: </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used </a:t>
            </a:r>
            <a:r>
              <a:rPr kumimoji="0" lang="en-US" sz="200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keras</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tokenizer to tokenize the text with a vocab size of 5000 and  an embedding dimension of 64 and also added post padding to insure all the text are of equal length with a max length of 200.</a:t>
            </a:r>
          </a:p>
          <a:p>
            <a:pPr lvl="1" defTabSz="457200">
              <a:lnSpc>
                <a:spcPct val="110000"/>
              </a:lnSpc>
              <a:spcBef>
                <a:spcPct val="20000"/>
              </a:spcBef>
              <a:spcAft>
                <a:spcPts val="600"/>
              </a:spcAft>
              <a:buClr>
                <a:srgbClr val="1CADE4"/>
              </a:buClr>
              <a:buSzPct val="92000"/>
              <a:defRPr/>
            </a:pP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Then used another tokenizer to tokenize labels. </a:t>
            </a:r>
          </a:p>
          <a:p>
            <a:pPr marL="342900" marR="0" lvl="0" indent="-342900" algn="l" defTabSz="457200" rtl="0" eaLnBrk="1" fontAlgn="auto" latinLnBrk="0" hangingPunct="1">
              <a:lnSpc>
                <a:spcPct val="110000"/>
              </a:lnSpc>
              <a:spcBef>
                <a:spcPct val="20000"/>
              </a:spcBef>
              <a:spcAft>
                <a:spcPts val="600"/>
              </a:spcAft>
              <a:buClr>
                <a:srgbClr val="1CADE4"/>
              </a:buClr>
              <a:buSzPct val="92000"/>
              <a:buFont typeface="+mj-lt"/>
              <a:buAutoNum type="arabicPeriod"/>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marR="0" lvl="0" algn="l" defTabSz="457200" rtl="0" eaLnBrk="1" fontAlgn="auto" latinLnBrk="0" hangingPunct="1">
              <a:lnSpc>
                <a:spcPct val="110000"/>
              </a:lnSpc>
              <a:spcBef>
                <a:spcPct val="20000"/>
              </a:spcBef>
              <a:spcAft>
                <a:spcPts val="600"/>
              </a:spcAft>
              <a:buClr>
                <a:srgbClr val="1CADE4"/>
              </a:buClr>
              <a:buSzPct val="92000"/>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Tree>
    <p:extLst>
      <p:ext uri="{BB962C8B-B14F-4D97-AF65-F5344CB8AC3E}">
        <p14:creationId xmlns:p14="http://schemas.microsoft.com/office/powerpoint/2010/main" val="172556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5DACBE-A1A4-4B95-BD79-B0AB94855EE5}"/>
              </a:ext>
            </a:extLst>
          </p:cNvPr>
          <p:cNvSpPr txBox="1"/>
          <p:nvPr/>
        </p:nvSpPr>
        <p:spPr>
          <a:xfrm>
            <a:off x="1650670" y="1177236"/>
            <a:ext cx="8398823" cy="5869299"/>
          </a:xfrm>
          <a:prstGeom prst="rect">
            <a:avLst/>
          </a:prstGeom>
          <a:noFill/>
        </p:spPr>
        <p:txBody>
          <a:bodyPr wrap="square">
            <a:spAutoFit/>
          </a:body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lang="en-US" sz="2800" b="1" dirty="0">
                <a:solidFill>
                  <a:prstClr val="black">
                    <a:lumMod val="75000"/>
                    <a:lumOff val="25000"/>
                  </a:prstClr>
                </a:solidFill>
                <a:latin typeface="Franklin Gothic Book" panose="020B0502020104020203"/>
              </a:rPr>
              <a:t>4</a:t>
            </a: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Modeling: </a:t>
            </a:r>
            <a:endParaRPr kumimoji="0" lang="ar-EG"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lvl="1" defTabSz="457200">
              <a:lnSpc>
                <a:spcPct val="110000"/>
              </a:lnSpc>
              <a:spcBef>
                <a:spcPct val="20000"/>
              </a:spcBef>
              <a:spcAft>
                <a:spcPts val="600"/>
              </a:spcAft>
              <a:buClr>
                <a:srgbClr val="1CADE4"/>
              </a:buClr>
              <a:buSzPct val="92000"/>
              <a:defRPr/>
            </a:pPr>
            <a:r>
              <a:rPr lang="en-US" sz="2400" b="1" dirty="0">
                <a:solidFill>
                  <a:prstClr val="black">
                    <a:lumMod val="75000"/>
                    <a:lumOff val="25000"/>
                  </a:prstClr>
                </a:solidFill>
                <a:latin typeface="Franklin Gothic Book" panose="020B0502020104020203"/>
              </a:rPr>
              <a:t>Machine</a:t>
            </a:r>
            <a:r>
              <a:rPr lang="en-US" sz="2400" dirty="0">
                <a:solidFill>
                  <a:prstClr val="black">
                    <a:lumMod val="75000"/>
                    <a:lumOff val="25000"/>
                  </a:prstClr>
                </a:solidFill>
                <a:latin typeface="Franklin Gothic Book" panose="020B0502020104020203"/>
              </a:rPr>
              <a:t> </a:t>
            </a:r>
            <a:r>
              <a:rPr lang="en-US" sz="2400" b="1" dirty="0">
                <a:solidFill>
                  <a:prstClr val="black">
                    <a:lumMod val="75000"/>
                    <a:lumOff val="25000"/>
                  </a:prstClr>
                </a:solidFill>
                <a:latin typeface="Franklin Gothic Book" panose="020B0502020104020203"/>
              </a:rPr>
              <a:t>learning:</a:t>
            </a:r>
            <a:r>
              <a:rPr lang="ar-EG" sz="2400" dirty="0">
                <a:solidFill>
                  <a:prstClr val="black">
                    <a:lumMod val="75000"/>
                    <a:lumOff val="25000"/>
                  </a:prstClr>
                </a:solidFill>
                <a:latin typeface="Franklin Gothic Book" panose="020B0502020104020203"/>
              </a:rPr>
              <a:t> </a:t>
            </a:r>
            <a:r>
              <a:rPr lang="en-US" sz="2400" dirty="0">
                <a:solidFill>
                  <a:prstClr val="black">
                    <a:lumMod val="75000"/>
                    <a:lumOff val="25000"/>
                  </a:prstClr>
                </a:solidFill>
                <a:latin typeface="Franklin Gothic Book" panose="020B0502020104020203"/>
              </a:rPr>
              <a:t> </a:t>
            </a:r>
            <a:r>
              <a:rPr lang="en-US" sz="2000" dirty="0">
                <a:solidFill>
                  <a:prstClr val="black">
                    <a:lumMod val="75000"/>
                    <a:lumOff val="25000"/>
                  </a:prstClr>
                </a:solidFill>
                <a:latin typeface="Franklin Gothic Book" panose="020B0502020104020203"/>
              </a:rPr>
              <a:t>used </a:t>
            </a:r>
            <a:r>
              <a:rPr lang="en-US" sz="2000" dirty="0" err="1">
                <a:solidFill>
                  <a:prstClr val="black">
                    <a:lumMod val="75000"/>
                    <a:lumOff val="25000"/>
                  </a:prstClr>
                </a:solidFill>
                <a:latin typeface="Franklin Gothic Book" panose="020B0502020104020203"/>
              </a:rPr>
              <a:t>sklearn</a:t>
            </a:r>
            <a:r>
              <a:rPr lang="en-US" sz="2000" dirty="0">
                <a:solidFill>
                  <a:prstClr val="black">
                    <a:lumMod val="75000"/>
                    <a:lumOff val="25000"/>
                  </a:prstClr>
                </a:solidFill>
                <a:latin typeface="Franklin Gothic Book" panose="020B0502020104020203"/>
              </a:rPr>
              <a:t> linear </a:t>
            </a:r>
            <a:r>
              <a:rPr lang="en-US" sz="2000" dirty="0" err="1">
                <a:solidFill>
                  <a:prstClr val="black">
                    <a:lumMod val="75000"/>
                    <a:lumOff val="25000"/>
                  </a:prstClr>
                </a:solidFill>
                <a:latin typeface="Franklin Gothic Book" panose="020B0502020104020203"/>
              </a:rPr>
              <a:t>svm</a:t>
            </a:r>
            <a:r>
              <a:rPr lang="en-US" sz="2000" dirty="0">
                <a:solidFill>
                  <a:prstClr val="black">
                    <a:lumMod val="75000"/>
                    <a:lumOff val="25000"/>
                  </a:prstClr>
                </a:solidFill>
                <a:latin typeface="Franklin Gothic Book" panose="020B0502020104020203"/>
              </a:rPr>
              <a:t> classifier which yielded the best results  with an accuracy of </a:t>
            </a:r>
            <a:r>
              <a:rPr lang="en-US" sz="2000" b="1" dirty="0">
                <a:solidFill>
                  <a:prstClr val="black">
                    <a:lumMod val="75000"/>
                    <a:lumOff val="25000"/>
                  </a:prstClr>
                </a:solidFill>
                <a:latin typeface="Franklin Gothic Book" panose="020B0502020104020203"/>
              </a:rPr>
              <a:t>51%  </a:t>
            </a:r>
            <a:r>
              <a:rPr lang="en-US" sz="2000" dirty="0">
                <a:solidFill>
                  <a:prstClr val="black">
                    <a:lumMod val="75000"/>
                    <a:lumOff val="25000"/>
                  </a:prstClr>
                </a:solidFill>
                <a:latin typeface="Franklin Gothic Book" panose="020B0502020104020203"/>
              </a:rPr>
              <a:t>and an F1 score close to 50% for most classes.</a:t>
            </a:r>
          </a:p>
          <a:p>
            <a:pPr lvl="1" defTabSz="457200">
              <a:lnSpc>
                <a:spcPct val="110000"/>
              </a:lnSpc>
              <a:spcBef>
                <a:spcPct val="20000"/>
              </a:spcBef>
              <a:spcAft>
                <a:spcPts val="600"/>
              </a:spcAft>
              <a:buClr>
                <a:srgbClr val="1CADE4"/>
              </a:buClr>
              <a:buSzPct val="92000"/>
              <a:defRPr/>
            </a:pPr>
            <a:endParaRPr lang="en-US" sz="2000" dirty="0">
              <a:solidFill>
                <a:prstClr val="black">
                  <a:lumMod val="75000"/>
                  <a:lumOff val="25000"/>
                </a:prstClr>
              </a:solidFill>
              <a:latin typeface="Franklin Gothic Book" panose="020B0502020104020203"/>
            </a:endParaRPr>
          </a:p>
          <a:p>
            <a:pPr lvl="1" defTabSz="457200">
              <a:lnSpc>
                <a:spcPct val="110000"/>
              </a:lnSpc>
              <a:spcBef>
                <a:spcPct val="20000"/>
              </a:spcBef>
              <a:spcAft>
                <a:spcPts val="600"/>
              </a:spcAft>
              <a:buClr>
                <a:srgbClr val="1CADE4"/>
              </a:buClr>
              <a:buSzPct val="92000"/>
              <a:defRPr/>
            </a:pPr>
            <a:r>
              <a:rPr kumimoji="0" lang="en-US" sz="24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Deep learning: </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used first an embedding layer with an input of our vocab size and dimension specified then 20% drop out for the embedding layer and a Bidirectional LSTM layer followed by a dense layer with 18 units which are our labels and a </a:t>
            </a:r>
            <a:r>
              <a:rPr kumimoji="0" lang="en-US" sz="200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softmax</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activation function.</a:t>
            </a:r>
          </a:p>
          <a:p>
            <a:pPr lvl="1" defTabSz="457200">
              <a:lnSpc>
                <a:spcPct val="110000"/>
              </a:lnSpc>
              <a:spcBef>
                <a:spcPct val="20000"/>
              </a:spcBef>
              <a:spcAft>
                <a:spcPts val="600"/>
              </a:spcAft>
              <a:buClr>
                <a:srgbClr val="1CADE4"/>
              </a:buClr>
              <a:buSzPct val="92000"/>
              <a:defRPr/>
            </a:pP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Since DNN modeling takes a lot if time I have only tried </a:t>
            </a: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6</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epochs of the proposed model which yielded a result of </a:t>
            </a: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48% </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accuracy on the </a:t>
            </a:r>
            <a:r>
              <a:rPr kumimoji="0" lang="en-US" sz="200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valdation</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set. </a:t>
            </a:r>
          </a:p>
          <a:p>
            <a:pPr marL="342900" marR="0" lvl="0" indent="-342900" algn="l" defTabSz="457200" rtl="0" eaLnBrk="1" fontAlgn="auto" latinLnBrk="0" hangingPunct="1">
              <a:lnSpc>
                <a:spcPct val="110000"/>
              </a:lnSpc>
              <a:spcBef>
                <a:spcPct val="20000"/>
              </a:spcBef>
              <a:spcAft>
                <a:spcPts val="600"/>
              </a:spcAft>
              <a:buClr>
                <a:srgbClr val="1CADE4"/>
              </a:buClr>
              <a:buSzPct val="92000"/>
              <a:buFont typeface="+mj-lt"/>
              <a:buAutoNum type="arabicPeriod"/>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Tree>
    <p:extLst>
      <p:ext uri="{BB962C8B-B14F-4D97-AF65-F5344CB8AC3E}">
        <p14:creationId xmlns:p14="http://schemas.microsoft.com/office/powerpoint/2010/main" val="312324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2C421-3E26-499C-B1B7-2303EE50D0A5}"/>
              </a:ext>
            </a:extLst>
          </p:cNvPr>
          <p:cNvSpPr txBox="1"/>
          <p:nvPr/>
        </p:nvSpPr>
        <p:spPr>
          <a:xfrm>
            <a:off x="1030183" y="1465192"/>
            <a:ext cx="10548257" cy="1436291"/>
          </a:xfrm>
          <a:prstGeom prst="rect">
            <a:avLst/>
          </a:prstGeom>
          <a:noFill/>
        </p:spPr>
        <p:txBody>
          <a:bodyPr wrap="square">
            <a:spAutoFit/>
          </a:body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5- Deployment: </a:t>
            </a:r>
            <a:endParaRPr kumimoji="0" lang="ar-EG" sz="28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lvl="1" defTabSz="457200">
              <a:lnSpc>
                <a:spcPct val="110000"/>
              </a:lnSpc>
              <a:spcBef>
                <a:spcPct val="20000"/>
              </a:spcBef>
              <a:spcAft>
                <a:spcPts val="600"/>
              </a:spcAft>
              <a:buClr>
                <a:srgbClr val="1CADE4"/>
              </a:buClr>
              <a:buSzPct val="92000"/>
              <a:defRPr/>
            </a:pPr>
            <a:r>
              <a:rPr lang="en-US" sz="2400" b="1" dirty="0">
                <a:solidFill>
                  <a:prstClr val="black">
                    <a:lumMod val="75000"/>
                    <a:lumOff val="25000"/>
                  </a:prstClr>
                </a:solidFill>
                <a:latin typeface="Franklin Gothic Book" panose="020B0502020104020203"/>
              </a:rPr>
              <a:t>Machine</a:t>
            </a:r>
            <a:r>
              <a:rPr lang="en-US" sz="2400" dirty="0">
                <a:solidFill>
                  <a:prstClr val="black">
                    <a:lumMod val="75000"/>
                    <a:lumOff val="25000"/>
                  </a:prstClr>
                </a:solidFill>
                <a:latin typeface="Franklin Gothic Book" panose="020B0502020104020203"/>
              </a:rPr>
              <a:t> </a:t>
            </a:r>
            <a:r>
              <a:rPr lang="en-US" sz="2400" b="1" dirty="0">
                <a:solidFill>
                  <a:prstClr val="black">
                    <a:lumMod val="75000"/>
                    <a:lumOff val="25000"/>
                  </a:prstClr>
                </a:solidFill>
                <a:latin typeface="Franklin Gothic Book" panose="020B0502020104020203"/>
              </a:rPr>
              <a:t>learning:</a:t>
            </a:r>
            <a:r>
              <a:rPr lang="ar-EG" sz="2400" dirty="0">
                <a:solidFill>
                  <a:prstClr val="black">
                    <a:lumMod val="75000"/>
                    <a:lumOff val="25000"/>
                  </a:prstClr>
                </a:solidFill>
                <a:latin typeface="Franklin Gothic Book" panose="020B0502020104020203"/>
              </a:rPr>
              <a:t> </a:t>
            </a:r>
            <a:r>
              <a:rPr lang="en-US" sz="2400" dirty="0">
                <a:solidFill>
                  <a:prstClr val="black">
                    <a:lumMod val="75000"/>
                    <a:lumOff val="25000"/>
                  </a:prstClr>
                </a:solidFill>
                <a:latin typeface="Franklin Gothic Book" panose="020B0502020104020203"/>
              </a:rPr>
              <a:t> </a:t>
            </a:r>
            <a:r>
              <a:rPr lang="en-US" sz="2000" dirty="0">
                <a:solidFill>
                  <a:prstClr val="black">
                    <a:lumMod val="75000"/>
                    <a:lumOff val="25000"/>
                  </a:prstClr>
                </a:solidFill>
                <a:latin typeface="Franklin Gothic Book" panose="020B0502020104020203"/>
              </a:rPr>
              <a:t>used </a:t>
            </a:r>
            <a:r>
              <a:rPr lang="en-US" sz="2000" dirty="0" err="1">
                <a:solidFill>
                  <a:prstClr val="black">
                    <a:lumMod val="75000"/>
                    <a:lumOff val="25000"/>
                  </a:prstClr>
                </a:solidFill>
                <a:latin typeface="Franklin Gothic Book" panose="020B0502020104020203"/>
              </a:rPr>
              <a:t>FastApi</a:t>
            </a:r>
            <a:r>
              <a:rPr lang="en-US" sz="2000" dirty="0">
                <a:solidFill>
                  <a:prstClr val="black">
                    <a:lumMod val="75000"/>
                    <a:lumOff val="25000"/>
                  </a:prstClr>
                </a:solidFill>
                <a:latin typeface="Franklin Gothic Book" panose="020B0502020104020203"/>
              </a:rPr>
              <a:t> to deploy the machine learning model and tried an example using Egyptian dialect. </a:t>
            </a:r>
            <a:r>
              <a:rPr kumimoji="0" lang="en-US"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p>
        </p:txBody>
      </p:sp>
      <p:pic>
        <p:nvPicPr>
          <p:cNvPr id="7" name="Picture 6">
            <a:extLst>
              <a:ext uri="{FF2B5EF4-FFF2-40B4-BE49-F238E27FC236}">
                <a16:creationId xmlns:a16="http://schemas.microsoft.com/office/drawing/2014/main" id="{41AF2A49-CF83-4D88-82E7-2C7D3FBB12AE}"/>
              </a:ext>
            </a:extLst>
          </p:cNvPr>
          <p:cNvPicPr>
            <a:picLocks noChangeAspect="1"/>
          </p:cNvPicPr>
          <p:nvPr/>
        </p:nvPicPr>
        <p:blipFill>
          <a:blip r:embed="rId2"/>
          <a:stretch>
            <a:fillRect/>
          </a:stretch>
        </p:blipFill>
        <p:spPr>
          <a:xfrm>
            <a:off x="1769673" y="3204437"/>
            <a:ext cx="6495554" cy="3077611"/>
          </a:xfrm>
          <a:prstGeom prst="rect">
            <a:avLst/>
          </a:prstGeom>
        </p:spPr>
      </p:pic>
    </p:spTree>
    <p:extLst>
      <p:ext uri="{BB962C8B-B14F-4D97-AF65-F5344CB8AC3E}">
        <p14:creationId xmlns:p14="http://schemas.microsoft.com/office/powerpoint/2010/main" val="209646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D912-19C7-464E-8A18-AF4BF0B1777F}"/>
              </a:ext>
            </a:extLst>
          </p:cNvPr>
          <p:cNvSpPr>
            <a:spLocks noGrp="1"/>
          </p:cNvSpPr>
          <p:nvPr>
            <p:ph type="title"/>
          </p:nvPr>
        </p:nvSpPr>
        <p:spPr/>
        <p:txBody>
          <a:bodyPr>
            <a:normAutofit/>
          </a:bodyPr>
          <a:lstStyle/>
          <a:p>
            <a:r>
              <a:rPr lang="en-US" sz="3200" dirty="0"/>
              <a:t>FINAL Thoughts</a:t>
            </a:r>
            <a:endParaRPr lang="en-150" sz="3200" dirty="0"/>
          </a:p>
        </p:txBody>
      </p:sp>
      <p:sp>
        <p:nvSpPr>
          <p:cNvPr id="7" name="TextBox 6">
            <a:extLst>
              <a:ext uri="{FF2B5EF4-FFF2-40B4-BE49-F238E27FC236}">
                <a16:creationId xmlns:a16="http://schemas.microsoft.com/office/drawing/2014/main" id="{16F5B8AF-852B-4E71-8EC9-0CD9B39725EE}"/>
              </a:ext>
            </a:extLst>
          </p:cNvPr>
          <p:cNvSpPr txBox="1"/>
          <p:nvPr/>
        </p:nvSpPr>
        <p:spPr>
          <a:xfrm>
            <a:off x="760021" y="2182396"/>
            <a:ext cx="10759044" cy="4124206"/>
          </a:xfrm>
          <a:prstGeom prst="rect">
            <a:avLst/>
          </a:prstGeom>
          <a:noFill/>
        </p:spPr>
        <p:txBody>
          <a:bodyPr wrap="square">
            <a:spAutoFit/>
          </a:bodyPr>
          <a:lstStyle/>
          <a:p>
            <a:pPr marR="0" lvl="0" defTabSz="457200" rtl="0" eaLnBrk="1" fontAlgn="auto" latinLnBrk="0" hangingPunct="1">
              <a:lnSpc>
                <a:spcPct val="110000"/>
              </a:lnSpc>
              <a:spcBef>
                <a:spcPct val="20000"/>
              </a:spcBef>
              <a:spcAft>
                <a:spcPts val="600"/>
              </a:spcAft>
              <a:buClr>
                <a:srgbClr val="1CADE4"/>
              </a:buClr>
              <a:buSzPct val="92000"/>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After looking at  the results of my ML model and comparing it to my DL model I found that the ML model have better results for some reason but maybe the DL model was fully trained and could have</a:t>
            </a:r>
            <a:r>
              <a:rPr lang="en-US" sz="2400" dirty="0">
                <a:solidFill>
                  <a:prstClr val="black">
                    <a:lumMod val="75000"/>
                    <a:lumOff val="25000"/>
                  </a:prstClr>
                </a:solidFill>
                <a:latin typeface="Franklin Gothic Book" panose="020B0502020104020203"/>
              </a:rPr>
              <a:t> got better results than this, that's when I started to read the paper provided within the task and found out that the authors achieved an accuracy of </a:t>
            </a:r>
            <a:r>
              <a:rPr lang="en-US" sz="2400" b="1" dirty="0">
                <a:solidFill>
                  <a:prstClr val="black">
                    <a:lumMod val="75000"/>
                    <a:lumOff val="25000"/>
                  </a:prstClr>
                </a:solidFill>
                <a:latin typeface="Franklin Gothic Book" panose="020B0502020104020203"/>
              </a:rPr>
              <a:t>60% </a:t>
            </a:r>
            <a:r>
              <a:rPr lang="en-US" sz="2400" dirty="0">
                <a:solidFill>
                  <a:prstClr val="black">
                    <a:lumMod val="75000"/>
                    <a:lumOff val="25000"/>
                  </a:prstClr>
                </a:solidFill>
                <a:latin typeface="Franklin Gothic Book" panose="020B0502020104020203"/>
              </a:rPr>
              <a:t>using BERT and ARABERT and superior methods of preprocessing and NLP than the ones I tried here, turns out that this problem is a tedious one because of the complexity of the Arabic language of course but also due to the large similarities between certain Arabic dialects which confuses the model as it search's for a pattern and also labeling consistency is also a problem that’s worth mentioning here as well.</a:t>
            </a:r>
            <a:endParaRPr kumimoji="0" lang="en-US" sz="24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Tree>
    <p:extLst>
      <p:ext uri="{BB962C8B-B14F-4D97-AF65-F5344CB8AC3E}">
        <p14:creationId xmlns:p14="http://schemas.microsoft.com/office/powerpoint/2010/main" val="5000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B257A4-60AD-4D81-9079-4E663735E5A0}"/>
              </a:ext>
            </a:extLst>
          </p:cNvPr>
          <p:cNvSpPr txBox="1"/>
          <p:nvPr/>
        </p:nvSpPr>
        <p:spPr>
          <a:xfrm>
            <a:off x="4212771" y="3038636"/>
            <a:ext cx="6097978" cy="1030988"/>
          </a:xfrm>
          <a:prstGeom prst="rect">
            <a:avLst/>
          </a:prstGeom>
          <a:noFill/>
        </p:spPr>
        <p:txBody>
          <a:bodyPr wrap="square">
            <a:spAutoFit/>
          </a:bodyPr>
          <a:lstStyle/>
          <a:p>
            <a:pPr marL="0" marR="0" lvl="0" indent="0" algn="l" defTabSz="457200" rtl="0" eaLnBrk="1" fontAlgn="auto" latinLnBrk="0" hangingPunct="1">
              <a:lnSpc>
                <a:spcPct val="110000"/>
              </a:lnSpc>
              <a:spcBef>
                <a:spcPct val="20000"/>
              </a:spcBef>
              <a:spcAft>
                <a:spcPts val="600"/>
              </a:spcAft>
              <a:buClr>
                <a:srgbClr val="1CADE4"/>
              </a:buClr>
              <a:buSzPct val="92000"/>
              <a:buFontTx/>
              <a:buNone/>
              <a:tabLst/>
              <a:defRPr/>
            </a:pPr>
            <a:r>
              <a:rPr kumimoji="0" lang="en-US" sz="6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THANK YOU</a:t>
            </a:r>
          </a:p>
        </p:txBody>
      </p:sp>
    </p:spTree>
    <p:extLst>
      <p:ext uri="{BB962C8B-B14F-4D97-AF65-F5344CB8AC3E}">
        <p14:creationId xmlns:p14="http://schemas.microsoft.com/office/powerpoint/2010/main" val="700032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{614854CF-ECDA-485F-8419-739473C60F1F}tf33552983_win32</Template>
  <TotalTime>404</TotalTime>
  <Words>505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Franklin Gothic Demi</vt:lpstr>
      <vt:lpstr>Wingdings 2</vt:lpstr>
      <vt:lpstr>DividendVTI</vt:lpstr>
      <vt:lpstr>DIALECT CLASSIFICATION</vt:lpstr>
      <vt:lpstr>Problem Definition:</vt:lpstr>
      <vt:lpstr>Steps </vt:lpstr>
      <vt:lpstr>PowerPoint Presentation</vt:lpstr>
      <vt:lpstr>PowerPoint Presentation</vt:lpstr>
      <vt:lpstr>PowerPoint Presentation</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DIALECT CLASSIFICATION</dc:title>
  <dc:creator>Ali hegazy</dc:creator>
  <cp:lastModifiedBy>Ali hegazy</cp:lastModifiedBy>
  <cp:revision>1</cp:revision>
  <dcterms:created xsi:type="dcterms:W3CDTF">2022-03-11T00:59:59Z</dcterms:created>
  <dcterms:modified xsi:type="dcterms:W3CDTF">2022-03-11T07:44:00Z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