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handoutMasters/handoutMaster1.xml" ContentType="application/vnd.openxmlformats-officedocument.presentationml.handoutMaster+xml"/>
  <Override PartName="/ppt/media/image2.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92"/>
  </p:handoutMasterIdLst>
  <p:sldIdLst>
    <p:sldId id="2650" r:id="rId3"/>
    <p:sldId id="740" r:id="rId4"/>
    <p:sldId id="745" r:id="rId5"/>
    <p:sldId id="261" r:id="rId6"/>
    <p:sldId id="263" r:id="rId7"/>
    <p:sldId id="344" r:id="rId9"/>
    <p:sldId id="412" r:id="rId10"/>
    <p:sldId id="315" r:id="rId11"/>
    <p:sldId id="391" r:id="rId12"/>
    <p:sldId id="406" r:id="rId13"/>
    <p:sldId id="405" r:id="rId14"/>
    <p:sldId id="408" r:id="rId15"/>
    <p:sldId id="409" r:id="rId16"/>
    <p:sldId id="410" r:id="rId17"/>
    <p:sldId id="411" r:id="rId18"/>
    <p:sldId id="746" r:id="rId19"/>
    <p:sldId id="747" r:id="rId20"/>
    <p:sldId id="748" r:id="rId21"/>
    <p:sldId id="749" r:id="rId22"/>
    <p:sldId id="750" r:id="rId23"/>
    <p:sldId id="327" r:id="rId24"/>
    <p:sldId id="328" r:id="rId25"/>
    <p:sldId id="643" r:id="rId26"/>
    <p:sldId id="644" r:id="rId27"/>
    <p:sldId id="645" r:id="rId28"/>
    <p:sldId id="392" r:id="rId29"/>
    <p:sldId id="646" r:id="rId30"/>
    <p:sldId id="647" r:id="rId31"/>
    <p:sldId id="648" r:id="rId32"/>
    <p:sldId id="649" r:id="rId33"/>
    <p:sldId id="751" r:id="rId34"/>
    <p:sldId id="744" r:id="rId35"/>
    <p:sldId id="257" r:id="rId36"/>
    <p:sldId id="309" r:id="rId37"/>
    <p:sldId id="753" r:id="rId38"/>
    <p:sldId id="274" r:id="rId39"/>
    <p:sldId id="260" r:id="rId40"/>
    <p:sldId id="262" r:id="rId41"/>
    <p:sldId id="754" r:id="rId42"/>
    <p:sldId id="755" r:id="rId43"/>
    <p:sldId id="265" r:id="rId44"/>
    <p:sldId id="266" r:id="rId45"/>
    <p:sldId id="267" r:id="rId46"/>
    <p:sldId id="268" r:id="rId47"/>
    <p:sldId id="269" r:id="rId48"/>
    <p:sldId id="270" r:id="rId49"/>
    <p:sldId id="271" r:id="rId50"/>
    <p:sldId id="272" r:id="rId51"/>
    <p:sldId id="273" r:id="rId52"/>
    <p:sldId id="275" r:id="rId53"/>
    <p:sldId id="276" r:id="rId54"/>
    <p:sldId id="277" r:id="rId55"/>
    <p:sldId id="278" r:id="rId56"/>
    <p:sldId id="279" r:id="rId57"/>
    <p:sldId id="280" r:id="rId58"/>
    <p:sldId id="281" r:id="rId59"/>
    <p:sldId id="282" r:id="rId60"/>
    <p:sldId id="283" r:id="rId61"/>
    <p:sldId id="284" r:id="rId62"/>
    <p:sldId id="285" r:id="rId63"/>
    <p:sldId id="286" r:id="rId64"/>
    <p:sldId id="288" r:id="rId65"/>
    <p:sldId id="287" r:id="rId66"/>
    <p:sldId id="289" r:id="rId67"/>
    <p:sldId id="290" r:id="rId68"/>
    <p:sldId id="762" r:id="rId69"/>
    <p:sldId id="291" r:id="rId70"/>
    <p:sldId id="763" r:id="rId71"/>
    <p:sldId id="292" r:id="rId72"/>
    <p:sldId id="293" r:id="rId73"/>
    <p:sldId id="294" r:id="rId74"/>
    <p:sldId id="295" r:id="rId75"/>
    <p:sldId id="296" r:id="rId76"/>
    <p:sldId id="299" r:id="rId77"/>
    <p:sldId id="764" r:id="rId78"/>
    <p:sldId id="300" r:id="rId79"/>
    <p:sldId id="301" r:id="rId80"/>
    <p:sldId id="752" r:id="rId81"/>
    <p:sldId id="303" r:id="rId82"/>
    <p:sldId id="304" r:id="rId83"/>
    <p:sldId id="305" r:id="rId84"/>
    <p:sldId id="307" r:id="rId85"/>
    <p:sldId id="308" r:id="rId86"/>
    <p:sldId id="759" r:id="rId87"/>
    <p:sldId id="757" r:id="rId88"/>
    <p:sldId id="760" r:id="rId89"/>
    <p:sldId id="758" r:id="rId90"/>
    <p:sldId id="761" r:id="rId9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05BE43E1-2CBB-F241-87DA-B951F11DD743}">
          <p14:sldIdLst>
            <p14:sldId id="2650"/>
            <p14:sldId id="740"/>
            <p14:sldId id="745"/>
            <p14:sldId id="261"/>
            <p14:sldId id="263"/>
            <p14:sldId id="344"/>
            <p14:sldId id="412"/>
            <p14:sldId id="315"/>
            <p14:sldId id="391"/>
            <p14:sldId id="406"/>
            <p14:sldId id="405"/>
            <p14:sldId id="408"/>
            <p14:sldId id="409"/>
            <p14:sldId id="410"/>
            <p14:sldId id="411"/>
            <p14:sldId id="746"/>
            <p14:sldId id="747"/>
            <p14:sldId id="748"/>
            <p14:sldId id="749"/>
            <p14:sldId id="750"/>
            <p14:sldId id="327"/>
            <p14:sldId id="328"/>
            <p14:sldId id="643"/>
            <p14:sldId id="644"/>
            <p14:sldId id="645"/>
            <p14:sldId id="392"/>
            <p14:sldId id="646"/>
            <p14:sldId id="647"/>
            <p14:sldId id="648"/>
            <p14:sldId id="649"/>
            <p14:sldId id="751"/>
            <p14:sldId id="744"/>
            <p14:sldId id="257"/>
            <p14:sldId id="309"/>
            <p14:sldId id="753"/>
            <p14:sldId id="274"/>
            <p14:sldId id="260"/>
            <p14:sldId id="262"/>
            <p14:sldId id="754"/>
            <p14:sldId id="755"/>
            <p14:sldId id="265"/>
            <p14:sldId id="266"/>
            <p14:sldId id="267"/>
            <p14:sldId id="268"/>
            <p14:sldId id="269"/>
            <p14:sldId id="270"/>
            <p14:sldId id="271"/>
            <p14:sldId id="272"/>
            <p14:sldId id="273"/>
            <p14:sldId id="275"/>
            <p14:sldId id="276"/>
            <p14:sldId id="277"/>
            <p14:sldId id="278"/>
            <p14:sldId id="279"/>
            <p14:sldId id="280"/>
            <p14:sldId id="281"/>
            <p14:sldId id="282"/>
            <p14:sldId id="283"/>
            <p14:sldId id="284"/>
            <p14:sldId id="285"/>
            <p14:sldId id="286"/>
            <p14:sldId id="288"/>
            <p14:sldId id="287"/>
            <p14:sldId id="289"/>
            <p14:sldId id="290"/>
            <p14:sldId id="762"/>
            <p14:sldId id="291"/>
            <p14:sldId id="763"/>
            <p14:sldId id="292"/>
            <p14:sldId id="293"/>
            <p14:sldId id="294"/>
            <p14:sldId id="295"/>
            <p14:sldId id="296"/>
            <p14:sldId id="299"/>
            <p14:sldId id="764"/>
            <p14:sldId id="300"/>
            <p14:sldId id="301"/>
            <p14:sldId id="752"/>
            <p14:sldId id="303"/>
            <p14:sldId id="304"/>
            <p14:sldId id="305"/>
            <p14:sldId id="307"/>
            <p14:sldId id="308"/>
            <p14:sldId id="759"/>
            <p14:sldId id="757"/>
            <p14:sldId id="760"/>
            <p14:sldId id="758"/>
            <p14:sldId id="76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7030A0"/>
    <a:srgbClr val="6F1787"/>
    <a:srgbClr val="00B050"/>
    <a:srgbClr val="00B0F0"/>
    <a:srgbClr val="9434F3"/>
    <a:srgbClr val="3B20FF"/>
    <a:srgbClr val="0432FF"/>
    <a:srgbClr val="FF8682"/>
    <a:srgbClr val="FFFFFF"/>
    <a:srgbClr val="3A00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31"/>
    <p:restoredTop sz="77435" autoAdjust="0"/>
  </p:normalViewPr>
  <p:slideViewPr>
    <p:cSldViewPr snapToGrid="0" snapToObjects="1">
      <p:cViewPr varScale="1">
        <p:scale>
          <a:sx n="125" d="100"/>
          <a:sy n="125" d="100"/>
        </p:scale>
        <p:origin x="2046" y="-18"/>
      </p:cViewPr>
      <p:guideLst/>
    </p:cSldViewPr>
  </p:slideViewPr>
  <p:outlineViewPr>
    <p:cViewPr>
      <p:scale>
        <a:sx n="33" d="100"/>
        <a:sy n="33" d="100"/>
      </p:scale>
      <p:origin x="0" y="-21880"/>
    </p:cViewPr>
  </p:outlineViewPr>
  <p:notesTextViewPr>
    <p:cViewPr>
      <p:scale>
        <a:sx n="125" d="100"/>
        <a:sy n="125" d="100"/>
      </p:scale>
      <p:origin x="0" y="0"/>
    </p:cViewPr>
  </p:notesTextViewPr>
  <p:notesViewPr>
    <p:cSldViewPr snapToGrid="0" snapToObjects="1">
      <p:cViewPr varScale="1">
        <p:scale>
          <a:sx n="54" d="100"/>
          <a:sy n="54" d="100"/>
        </p:scale>
        <p:origin x="5264" y="216"/>
      </p:cViewPr>
      <p:guideLst/>
    </p:cSldViewPr>
  </p:notesViewPr>
  <p:gridSpacing cx="72008" cy="72008"/>
</p:viewPr>
</file>

<file path=ppt/_rels/presentation.xml.rels><?xml version="1.0" encoding="UTF-8" standalone="yes"?>
<Relationships xmlns="http://schemas.openxmlformats.org/package/2006/relationships"><Relationship Id="rId95" Type="http://schemas.openxmlformats.org/officeDocument/2006/relationships/tableStyles" Target="tableStyles.xml"/><Relationship Id="rId94" Type="http://schemas.openxmlformats.org/officeDocument/2006/relationships/viewProps" Target="viewProps.xml"/><Relationship Id="rId93" Type="http://schemas.openxmlformats.org/officeDocument/2006/relationships/presProps" Target="presProps.xml"/><Relationship Id="rId92" Type="http://schemas.openxmlformats.org/officeDocument/2006/relationships/handoutMaster" Target="handoutMasters/handoutMaster1.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notesMaster" Target="notesMasters/notesMaster1.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5.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EE75F52-5827-9E44-A515-E2E9713CD925}" type="doc">
      <dgm:prSet loTypeId="urn:microsoft.com/office/officeart/2005/8/layout/hierarchy3" loCatId="" qsTypeId="urn:microsoft.com/office/officeart/2005/8/quickstyle/simple1" qsCatId="simple" csTypeId="urn:microsoft.com/office/officeart/2005/8/colors/accent2_2" csCatId="accent2" phldr="1"/>
      <dgm:spPr/>
      <dgm:t>
        <a:bodyPr/>
        <a:lstStyle/>
        <a:p>
          <a:endParaRPr lang="zh-CN" altLang="en-US"/>
        </a:p>
      </dgm:t>
    </dgm:pt>
    <dgm:pt modelId="{0F4CCE8C-6129-2244-A3B8-7CD3313CAD58}">
      <dgm:prSet phldrT="[文本]" custT="1"/>
      <dgm:spPr/>
      <dgm:t>
        <a:bodyPr/>
        <a:lstStyle/>
        <a:p>
          <a:r>
            <a:rPr lang="zh-CN" altLang="en-US" sz="2400" b="1" dirty="0">
              <a:latin typeface="微软雅黑" panose="020B0503020204020204" pitchFamily="34" charset="-122"/>
              <a:ea typeface="微软雅黑" panose="020B0503020204020204" pitchFamily="34" charset="-122"/>
            </a:rPr>
            <a:t>程序设计语言</a:t>
          </a:r>
        </a:p>
      </dgm:t>
    </dgm:pt>
    <dgm:pt modelId="{2B191209-0910-7A45-B5F8-76E7921EA856}" cxnId="{54902BAA-5761-A845-9B8C-AFF7B87FBC6D}" type="par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E2065791-2E70-D841-B879-CCAAA3FBD20C}" cxnId="{54902BAA-5761-A845-9B8C-AFF7B87FBC6D}"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7E69B3F0-3E56-D043-BDE4-D6BC35ED0157}">
      <dgm:prSet phldrT="[文本]" custT="1"/>
      <dgm:spPr/>
      <dgm:t>
        <a:bodyPr/>
        <a:lstStyle/>
        <a:p>
          <a:r>
            <a:rPr lang="zh-CN" altLang="en-US" sz="2000" b="1" dirty="0">
              <a:latin typeface="微软雅黑" panose="020B0503020204020204" pitchFamily="34" charset="-122"/>
              <a:ea typeface="微软雅黑" panose="020B0503020204020204" pitchFamily="34" charset="-122"/>
            </a:rPr>
            <a:t>数据类型</a:t>
          </a:r>
        </a:p>
      </dgm:t>
    </dgm:pt>
    <dgm:pt modelId="{9014F8B6-4952-1C4F-A57F-8DED15C08D6B}" cxnId="{AEE55F1D-C42F-CC42-9E77-1C79B75E9728}"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865B023-2117-8F48-96ED-4E2D27232C45}" cxnId="{AEE55F1D-C42F-CC42-9E77-1C79B75E9728}"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4F39B85F-6DD2-2A4D-A8A0-114B6FA51C66}">
      <dgm:prSet phldrT="[文本]" custT="1"/>
      <dgm:spPr/>
      <dgm:t>
        <a:bodyPr/>
        <a:lstStyle/>
        <a:p>
          <a:r>
            <a:rPr lang="zh-CN" altLang="en-US" sz="2000" b="1" dirty="0">
              <a:latin typeface="微软雅黑" panose="020B0503020204020204" pitchFamily="34" charset="-122"/>
              <a:ea typeface="微软雅黑" panose="020B0503020204020204" pitchFamily="34" charset="-122"/>
            </a:rPr>
            <a:t>变量</a:t>
          </a:r>
          <a:endParaRPr lang="en-US" altLang="zh-CN" sz="2000" b="1" dirty="0">
            <a:latin typeface="微软雅黑" panose="020B0503020204020204" pitchFamily="34" charset="-122"/>
            <a:ea typeface="微软雅黑" panose="020B0503020204020204" pitchFamily="34" charset="-122"/>
          </a:endParaRPr>
        </a:p>
      </dgm:t>
    </dgm:pt>
    <dgm:pt modelId="{0184EA67-5EBE-7A49-B9AC-8FB8B29C3D1F}" cxnId="{DC9EFAE8-19A0-D649-BE3C-38E669498524}"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D1854735-9F07-9940-9130-D61FE1303183}" cxnId="{DC9EFAE8-19A0-D649-BE3C-38E669498524}"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A2CE4025-F6EC-5B41-A5F4-2DB73CF897B5}">
      <dgm:prSet phldrT="[文本]" custT="1"/>
      <dgm:spPr/>
      <dgm:t>
        <a:bodyPr/>
        <a:lstStyle/>
        <a:p>
          <a:r>
            <a:rPr lang="zh-CN" altLang="en-US" sz="2400" b="1" dirty="0">
              <a:latin typeface="微软雅黑" panose="020B0503020204020204" pitchFamily="34" charset="-122"/>
              <a:ea typeface="微软雅黑" panose="020B0503020204020204" pitchFamily="34" charset="-122"/>
            </a:rPr>
            <a:t>关系模型</a:t>
          </a:r>
        </a:p>
      </dgm:t>
    </dgm:pt>
    <dgm:pt modelId="{AFC8B89E-673D-C847-B165-9A80D2F26AF8}" cxnId="{41DF9F7F-7ACA-0F4D-99B0-5FF1A84E2C1C}" type="par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15E8867F-2B44-034F-A76D-57AA6E6852AA}" cxnId="{41DF9F7F-7ACA-0F4D-99B0-5FF1A84E2C1C}"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F13069C4-7C5D-BA43-8719-674648CAE05F}">
      <dgm:prSet phldrT="[文本]" custT="1"/>
      <dgm:spPr/>
      <dgm:t>
        <a:bodyPr/>
        <a:lstStyle/>
        <a:p>
          <a:r>
            <a:rPr lang="zh-CN" altLang="en-US" sz="2000" b="1" dirty="0">
              <a:latin typeface="微软雅黑" panose="020B0503020204020204" pitchFamily="34" charset="-122"/>
              <a:ea typeface="微软雅黑" panose="020B0503020204020204" pitchFamily="34" charset="-122"/>
            </a:rPr>
            <a:t>关系模式</a:t>
          </a:r>
        </a:p>
      </dgm:t>
    </dgm:pt>
    <dgm:pt modelId="{CCB04AF8-0CBF-8746-87F5-BED5CCCB9147}" cxnId="{25DA954B-B267-7547-B3B2-7117F290CB44}"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164ED11C-03D5-874D-8949-F45E55756F91}" cxnId="{25DA954B-B267-7547-B3B2-7117F290CB44}"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9862BDA3-7FC1-9743-B481-3BEC30457C30}">
      <dgm:prSet phldrT="[文本]" custT="1"/>
      <dgm:spPr/>
      <dgm:t>
        <a:bodyPr/>
        <a:lstStyle/>
        <a:p>
          <a:r>
            <a:rPr lang="zh-CN" altLang="en-US" sz="2000" b="1" dirty="0">
              <a:latin typeface="微软雅黑" panose="020B0503020204020204" pitchFamily="34" charset="-122"/>
              <a:ea typeface="微软雅黑" panose="020B0503020204020204" pitchFamily="34" charset="-122"/>
            </a:rPr>
            <a:t>关系</a:t>
          </a:r>
        </a:p>
      </dgm:t>
    </dgm:pt>
    <dgm:pt modelId="{B55F0C53-DD89-6A48-808D-0FB017B0D6CA}" cxnId="{7FA4530A-5148-5D4F-80D5-31EB16EA8DFF}"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6199587C-98B7-1444-97C9-A89586F530AE}" cxnId="{7FA4530A-5148-5D4F-80D5-31EB16EA8DFF}"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A8C8BF25-AF97-6E4D-819B-D6412041FAE2}">
      <dgm:prSet phldrT="[文本]" custT="1"/>
      <dgm:spPr/>
      <dgm:t>
        <a:bodyPr/>
        <a:lstStyle/>
        <a:p>
          <a:r>
            <a:rPr lang="zh-CN" altLang="en-US" sz="2000" b="1" dirty="0">
              <a:latin typeface="微软雅黑" panose="020B0503020204020204" pitchFamily="34" charset="-122"/>
              <a:ea typeface="微软雅黑" panose="020B0503020204020204" pitchFamily="34" charset="-122"/>
            </a:rPr>
            <a:t>值</a:t>
          </a:r>
          <a:endParaRPr lang="en-US" altLang="zh-CN" sz="2000" b="1" dirty="0">
            <a:latin typeface="微软雅黑" panose="020B0503020204020204" pitchFamily="34" charset="-122"/>
            <a:ea typeface="微软雅黑" panose="020B0503020204020204" pitchFamily="34" charset="-122"/>
          </a:endParaRPr>
        </a:p>
      </dgm:t>
    </dgm:pt>
    <dgm:pt modelId="{5000621A-D145-FD43-8A82-9EC77F47BBA8}" cxnId="{76D8F22A-009A-0248-AC9D-ED982A2B8C3E}"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8E3FD078-5843-8144-A193-E48E2605A981}" cxnId="{76D8F22A-009A-0248-AC9D-ED982A2B8C3E}"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EA5499B5-8596-DE4E-B9B0-C76817DA0070}">
      <dgm:prSet phldrT="[文本]" custT="1"/>
      <dgm:spPr/>
      <dgm:t>
        <a:bodyPr/>
        <a:lstStyle/>
        <a:p>
          <a:r>
            <a:rPr lang="zh-CN" altLang="en-US" sz="2000" b="1" dirty="0">
              <a:latin typeface="微软雅黑" panose="020B0503020204020204" pitchFamily="34" charset="-122"/>
              <a:ea typeface="微软雅黑" panose="020B0503020204020204" pitchFamily="34" charset="-122"/>
            </a:rPr>
            <a:t>关系实例</a:t>
          </a:r>
        </a:p>
      </dgm:t>
    </dgm:pt>
    <dgm:pt modelId="{8224D027-DEEA-3847-AB7B-E91A22F24B38}" cxnId="{89627D1D-585F-6547-8601-340065FD67B5}" type="parTrans">
      <dgm:prSet/>
      <dgm:spPr/>
      <dgm:t>
        <a:bodyPr/>
        <a:lstStyle/>
        <a:p>
          <a:endParaRPr lang="zh-CN" altLang="en-US" sz="2000" b="1">
            <a:latin typeface="微软雅黑" panose="020B0503020204020204" pitchFamily="34" charset="-122"/>
            <a:ea typeface="微软雅黑" panose="020B0503020204020204" pitchFamily="34" charset="-122"/>
          </a:endParaRPr>
        </a:p>
      </dgm:t>
    </dgm:pt>
    <dgm:pt modelId="{B35FABBE-BE21-FE42-83A3-B8FCE26F234C}" cxnId="{89627D1D-585F-6547-8601-340065FD67B5}" type="sibTrans">
      <dgm:prSet/>
      <dgm:spPr/>
      <dgm:t>
        <a:bodyPr/>
        <a:lstStyle/>
        <a:p>
          <a:endParaRPr lang="zh-CN" altLang="en-US" sz="1600" b="1">
            <a:latin typeface="微软雅黑" panose="020B0503020204020204" pitchFamily="34" charset="-122"/>
            <a:ea typeface="微软雅黑" panose="020B0503020204020204" pitchFamily="34" charset="-122"/>
          </a:endParaRPr>
        </a:p>
      </dgm:t>
    </dgm:pt>
    <dgm:pt modelId="{B407CC2C-55FC-3A42-B421-0ECCC45FC218}" type="pres">
      <dgm:prSet presAssocID="{6EE75F52-5827-9E44-A515-E2E9713CD925}" presName="diagram" presStyleCnt="0">
        <dgm:presLayoutVars>
          <dgm:chPref val="1"/>
          <dgm:dir/>
          <dgm:animOne val="branch"/>
          <dgm:animLvl val="lvl"/>
          <dgm:resizeHandles/>
        </dgm:presLayoutVars>
      </dgm:prSet>
      <dgm:spPr/>
    </dgm:pt>
    <dgm:pt modelId="{D419D032-033C-E347-9AD3-9D7F820FCBA4}" type="pres">
      <dgm:prSet presAssocID="{0F4CCE8C-6129-2244-A3B8-7CD3313CAD58}" presName="root" presStyleCnt="0"/>
      <dgm:spPr/>
    </dgm:pt>
    <dgm:pt modelId="{FAFEAE00-C331-3748-8ADB-1C52218FC787}" type="pres">
      <dgm:prSet presAssocID="{0F4CCE8C-6129-2244-A3B8-7CD3313CAD58}" presName="rootComposite" presStyleCnt="0"/>
      <dgm:spPr/>
    </dgm:pt>
    <dgm:pt modelId="{FA46D5B8-837C-9C4C-98B1-BADBF3C37054}" type="pres">
      <dgm:prSet presAssocID="{0F4CCE8C-6129-2244-A3B8-7CD3313CAD58}" presName="rootText" presStyleLbl="node1" presStyleIdx="0" presStyleCnt="2" custScaleX="139572"/>
      <dgm:spPr/>
    </dgm:pt>
    <dgm:pt modelId="{3860E848-80B5-5B4C-9E1D-93D3A70F917A}" type="pres">
      <dgm:prSet presAssocID="{0F4CCE8C-6129-2244-A3B8-7CD3313CAD58}" presName="rootConnector" presStyleLbl="node1" presStyleIdx="0" presStyleCnt="2"/>
      <dgm:spPr/>
    </dgm:pt>
    <dgm:pt modelId="{B4F71B52-F060-9C45-9A0B-660548423EBF}" type="pres">
      <dgm:prSet presAssocID="{0F4CCE8C-6129-2244-A3B8-7CD3313CAD58}" presName="childShape" presStyleCnt="0"/>
      <dgm:spPr/>
    </dgm:pt>
    <dgm:pt modelId="{B9BFAFC3-C2B0-3A45-AD1C-6C543FBD8320}" type="pres">
      <dgm:prSet presAssocID="{9014F8B6-4952-1C4F-A57F-8DED15C08D6B}" presName="Name13" presStyleLbl="parChTrans1D2" presStyleIdx="0" presStyleCnt="6"/>
      <dgm:spPr/>
    </dgm:pt>
    <dgm:pt modelId="{15D69B04-A143-064C-8E64-C527C708B1F9}" type="pres">
      <dgm:prSet presAssocID="{7E69B3F0-3E56-D043-BDE4-D6BC35ED0157}" presName="childText" presStyleLbl="bgAcc1" presStyleIdx="0" presStyleCnt="6" custScaleX="134162">
        <dgm:presLayoutVars>
          <dgm:bulletEnabled val="1"/>
        </dgm:presLayoutVars>
      </dgm:prSet>
      <dgm:spPr/>
    </dgm:pt>
    <dgm:pt modelId="{0BAC50FA-4B61-F74C-B32B-D688658AC37C}" type="pres">
      <dgm:prSet presAssocID="{0184EA67-5EBE-7A49-B9AC-8FB8B29C3D1F}" presName="Name13" presStyleLbl="parChTrans1D2" presStyleIdx="1" presStyleCnt="6"/>
      <dgm:spPr/>
    </dgm:pt>
    <dgm:pt modelId="{022F1423-485A-DD45-BF12-831A7B48C4A1}" type="pres">
      <dgm:prSet presAssocID="{4F39B85F-6DD2-2A4D-A8A0-114B6FA51C66}" presName="childText" presStyleLbl="bgAcc1" presStyleIdx="1" presStyleCnt="6" custScaleX="132259">
        <dgm:presLayoutVars>
          <dgm:bulletEnabled val="1"/>
        </dgm:presLayoutVars>
      </dgm:prSet>
      <dgm:spPr/>
    </dgm:pt>
    <dgm:pt modelId="{1177C97D-35F3-4E4B-B243-E30B7736AA3B}" type="pres">
      <dgm:prSet presAssocID="{5000621A-D145-FD43-8A82-9EC77F47BBA8}" presName="Name13" presStyleLbl="parChTrans1D2" presStyleIdx="2" presStyleCnt="6"/>
      <dgm:spPr/>
    </dgm:pt>
    <dgm:pt modelId="{AA132B9D-EAB2-F94A-9E6C-0FCB2B20A839}" type="pres">
      <dgm:prSet presAssocID="{A8C8BF25-AF97-6E4D-819B-D6412041FAE2}" presName="childText" presStyleLbl="bgAcc1" presStyleIdx="2" presStyleCnt="6" custScaleX="130356">
        <dgm:presLayoutVars>
          <dgm:bulletEnabled val="1"/>
        </dgm:presLayoutVars>
      </dgm:prSet>
      <dgm:spPr/>
    </dgm:pt>
    <dgm:pt modelId="{C484A7B0-53BA-8F4B-A245-6164F3033A5A}" type="pres">
      <dgm:prSet presAssocID="{A2CE4025-F6EC-5B41-A5F4-2DB73CF897B5}" presName="root" presStyleCnt="0"/>
      <dgm:spPr/>
    </dgm:pt>
    <dgm:pt modelId="{CCEB710D-3FC6-0F49-B3CE-D431889F201E}" type="pres">
      <dgm:prSet presAssocID="{A2CE4025-F6EC-5B41-A5F4-2DB73CF897B5}" presName="rootComposite" presStyleCnt="0"/>
      <dgm:spPr/>
    </dgm:pt>
    <dgm:pt modelId="{60D58A86-47E0-604A-8E3C-F6563FE3EA14}" type="pres">
      <dgm:prSet presAssocID="{A2CE4025-F6EC-5B41-A5F4-2DB73CF897B5}" presName="rootText" presStyleLbl="node1" presStyleIdx="1" presStyleCnt="2" custScaleX="122330"/>
      <dgm:spPr/>
    </dgm:pt>
    <dgm:pt modelId="{29D9C6D1-11E7-514A-AC39-E76D47F0572A}" type="pres">
      <dgm:prSet presAssocID="{A2CE4025-F6EC-5B41-A5F4-2DB73CF897B5}" presName="rootConnector" presStyleLbl="node1" presStyleIdx="1" presStyleCnt="2"/>
      <dgm:spPr/>
    </dgm:pt>
    <dgm:pt modelId="{AD011C05-69A9-8C4C-8536-E30E4EB821AD}" type="pres">
      <dgm:prSet presAssocID="{A2CE4025-F6EC-5B41-A5F4-2DB73CF897B5}" presName="childShape" presStyleCnt="0"/>
      <dgm:spPr/>
    </dgm:pt>
    <dgm:pt modelId="{E4E81A0C-055B-0A4D-880E-F49882DD7C59}" type="pres">
      <dgm:prSet presAssocID="{CCB04AF8-0CBF-8746-87F5-BED5CCCB9147}" presName="Name13" presStyleLbl="parChTrans1D2" presStyleIdx="3" presStyleCnt="6"/>
      <dgm:spPr/>
    </dgm:pt>
    <dgm:pt modelId="{8F1AA522-D78C-5E41-8261-EA163F99DB8E}" type="pres">
      <dgm:prSet presAssocID="{F13069C4-7C5D-BA43-8719-674648CAE05F}" presName="childText" presStyleLbl="bgAcc1" presStyleIdx="3" presStyleCnt="6" custScaleX="134138">
        <dgm:presLayoutVars>
          <dgm:bulletEnabled val="1"/>
        </dgm:presLayoutVars>
      </dgm:prSet>
      <dgm:spPr/>
    </dgm:pt>
    <dgm:pt modelId="{430F9866-31A0-744D-94DE-9C737A3F2A83}" type="pres">
      <dgm:prSet presAssocID="{B55F0C53-DD89-6A48-808D-0FB017B0D6CA}" presName="Name13" presStyleLbl="parChTrans1D2" presStyleIdx="4" presStyleCnt="6"/>
      <dgm:spPr/>
    </dgm:pt>
    <dgm:pt modelId="{B8E86A7C-1436-6B4A-99A4-6D961B509A17}" type="pres">
      <dgm:prSet presAssocID="{9862BDA3-7FC1-9743-B481-3BEC30457C30}" presName="childText" presStyleLbl="bgAcc1" presStyleIdx="4" presStyleCnt="6" custScaleX="132875">
        <dgm:presLayoutVars>
          <dgm:bulletEnabled val="1"/>
        </dgm:presLayoutVars>
      </dgm:prSet>
      <dgm:spPr/>
    </dgm:pt>
    <dgm:pt modelId="{3AAA566F-A526-3A40-AB86-7C7D934B6EC4}" type="pres">
      <dgm:prSet presAssocID="{8224D027-DEEA-3847-AB7B-E91A22F24B38}" presName="Name13" presStyleLbl="parChTrans1D2" presStyleIdx="5" presStyleCnt="6"/>
      <dgm:spPr/>
    </dgm:pt>
    <dgm:pt modelId="{9CA17CAD-0F1C-A749-B5EA-D6F50D083943}" type="pres">
      <dgm:prSet presAssocID="{EA5499B5-8596-DE4E-B9B0-C76817DA0070}" presName="childText" presStyleLbl="bgAcc1" presStyleIdx="5" presStyleCnt="6" custScaleX="138317">
        <dgm:presLayoutVars>
          <dgm:bulletEnabled val="1"/>
        </dgm:presLayoutVars>
      </dgm:prSet>
      <dgm:spPr/>
    </dgm:pt>
  </dgm:ptLst>
  <dgm:cxnLst>
    <dgm:cxn modelId="{7FA4530A-5148-5D4F-80D5-31EB16EA8DFF}" srcId="{A2CE4025-F6EC-5B41-A5F4-2DB73CF897B5}" destId="{9862BDA3-7FC1-9743-B481-3BEC30457C30}" srcOrd="1" destOrd="0" parTransId="{B55F0C53-DD89-6A48-808D-0FB017B0D6CA}" sibTransId="{6199587C-98B7-1444-97C9-A89586F530AE}"/>
    <dgm:cxn modelId="{AEE55F1D-C42F-CC42-9E77-1C79B75E9728}" srcId="{0F4CCE8C-6129-2244-A3B8-7CD3313CAD58}" destId="{7E69B3F0-3E56-D043-BDE4-D6BC35ED0157}" srcOrd="0" destOrd="0" parTransId="{9014F8B6-4952-1C4F-A57F-8DED15C08D6B}" sibTransId="{6865B023-2117-8F48-96ED-4E2D27232C45}"/>
    <dgm:cxn modelId="{89627D1D-585F-6547-8601-340065FD67B5}" srcId="{A2CE4025-F6EC-5B41-A5F4-2DB73CF897B5}" destId="{EA5499B5-8596-DE4E-B9B0-C76817DA0070}" srcOrd="2" destOrd="0" parTransId="{8224D027-DEEA-3847-AB7B-E91A22F24B38}" sibTransId="{B35FABBE-BE21-FE42-83A3-B8FCE26F234C}"/>
    <dgm:cxn modelId="{62881D27-1DB9-1440-BABC-1E5F18DCB437}" type="presOf" srcId="{B55F0C53-DD89-6A48-808D-0FB017B0D6CA}" destId="{430F9866-31A0-744D-94DE-9C737A3F2A83}" srcOrd="0" destOrd="0" presId="urn:microsoft.com/office/officeart/2005/8/layout/hierarchy3"/>
    <dgm:cxn modelId="{76D8F22A-009A-0248-AC9D-ED982A2B8C3E}" srcId="{0F4CCE8C-6129-2244-A3B8-7CD3313CAD58}" destId="{A8C8BF25-AF97-6E4D-819B-D6412041FAE2}" srcOrd="2" destOrd="0" parTransId="{5000621A-D145-FD43-8A82-9EC77F47BBA8}" sibTransId="{8E3FD078-5843-8144-A193-E48E2605A981}"/>
    <dgm:cxn modelId="{5D648E36-FEF4-2A4D-88BA-8ADBEBDD74FB}" type="presOf" srcId="{0184EA67-5EBE-7A49-B9AC-8FB8B29C3D1F}" destId="{0BAC50FA-4B61-F74C-B32B-D688658AC37C}" srcOrd="0" destOrd="0" presId="urn:microsoft.com/office/officeart/2005/8/layout/hierarchy3"/>
    <dgm:cxn modelId="{D5D98862-E38B-A64C-B192-958602059D4A}" type="presOf" srcId="{4F39B85F-6DD2-2A4D-A8A0-114B6FA51C66}" destId="{022F1423-485A-DD45-BF12-831A7B48C4A1}" srcOrd="0" destOrd="0" presId="urn:microsoft.com/office/officeart/2005/8/layout/hierarchy3"/>
    <dgm:cxn modelId="{EC9C7063-2E27-4E48-A4A7-9D3678F92B23}" type="presOf" srcId="{F13069C4-7C5D-BA43-8719-674648CAE05F}" destId="{8F1AA522-D78C-5E41-8261-EA163F99DB8E}" srcOrd="0" destOrd="0" presId="urn:microsoft.com/office/officeart/2005/8/layout/hierarchy3"/>
    <dgm:cxn modelId="{25DA954B-B267-7547-B3B2-7117F290CB44}" srcId="{A2CE4025-F6EC-5B41-A5F4-2DB73CF897B5}" destId="{F13069C4-7C5D-BA43-8719-674648CAE05F}" srcOrd="0" destOrd="0" parTransId="{CCB04AF8-0CBF-8746-87F5-BED5CCCB9147}" sibTransId="{164ED11C-03D5-874D-8949-F45E55756F91}"/>
    <dgm:cxn modelId="{6EFE914E-6E50-DE43-AA47-57DA14359E82}" type="presOf" srcId="{5000621A-D145-FD43-8A82-9EC77F47BBA8}" destId="{1177C97D-35F3-4E4B-B243-E30B7736AA3B}" srcOrd="0" destOrd="0" presId="urn:microsoft.com/office/officeart/2005/8/layout/hierarchy3"/>
    <dgm:cxn modelId="{211EE970-F0B4-F24E-A40E-E41CC2765151}" type="presOf" srcId="{0F4CCE8C-6129-2244-A3B8-7CD3313CAD58}" destId="{FA46D5B8-837C-9C4C-98B1-BADBF3C37054}" srcOrd="0" destOrd="0" presId="urn:microsoft.com/office/officeart/2005/8/layout/hierarchy3"/>
    <dgm:cxn modelId="{61B3A978-EFB5-3748-AD1D-C3FE513C1569}" type="presOf" srcId="{A2CE4025-F6EC-5B41-A5F4-2DB73CF897B5}" destId="{29D9C6D1-11E7-514A-AC39-E76D47F0572A}" srcOrd="1" destOrd="0" presId="urn:microsoft.com/office/officeart/2005/8/layout/hierarchy3"/>
    <dgm:cxn modelId="{81F3217B-2818-5D42-BB5B-8B7165DC23D3}" type="presOf" srcId="{EA5499B5-8596-DE4E-B9B0-C76817DA0070}" destId="{9CA17CAD-0F1C-A749-B5EA-D6F50D083943}" srcOrd="0" destOrd="0" presId="urn:microsoft.com/office/officeart/2005/8/layout/hierarchy3"/>
    <dgm:cxn modelId="{41DF9F7F-7ACA-0F4D-99B0-5FF1A84E2C1C}" srcId="{6EE75F52-5827-9E44-A515-E2E9713CD925}" destId="{A2CE4025-F6EC-5B41-A5F4-2DB73CF897B5}" srcOrd="1" destOrd="0" parTransId="{AFC8B89E-673D-C847-B165-9A80D2F26AF8}" sibTransId="{15E8867F-2B44-034F-A76D-57AA6E6852AA}"/>
    <dgm:cxn modelId="{96CFCB80-53A0-424B-A265-C789CB6D1DB4}" type="presOf" srcId="{CCB04AF8-0CBF-8746-87F5-BED5CCCB9147}" destId="{E4E81A0C-055B-0A4D-880E-F49882DD7C59}" srcOrd="0" destOrd="0" presId="urn:microsoft.com/office/officeart/2005/8/layout/hierarchy3"/>
    <dgm:cxn modelId="{D08B4DA0-C411-BB42-9B89-CFD8C62D0CBF}" type="presOf" srcId="{0F4CCE8C-6129-2244-A3B8-7CD3313CAD58}" destId="{3860E848-80B5-5B4C-9E1D-93D3A70F917A}" srcOrd="1" destOrd="0" presId="urn:microsoft.com/office/officeart/2005/8/layout/hierarchy3"/>
    <dgm:cxn modelId="{090CF8A5-06F2-004B-88B8-739BC476D94B}" type="presOf" srcId="{7E69B3F0-3E56-D043-BDE4-D6BC35ED0157}" destId="{15D69B04-A143-064C-8E64-C527C708B1F9}" srcOrd="0" destOrd="0" presId="urn:microsoft.com/office/officeart/2005/8/layout/hierarchy3"/>
    <dgm:cxn modelId="{8CAD11A7-D95A-E744-8DD2-411B0904D72D}" type="presOf" srcId="{A8C8BF25-AF97-6E4D-819B-D6412041FAE2}" destId="{AA132B9D-EAB2-F94A-9E6C-0FCB2B20A839}" srcOrd="0" destOrd="0" presId="urn:microsoft.com/office/officeart/2005/8/layout/hierarchy3"/>
    <dgm:cxn modelId="{54902BAA-5761-A845-9B8C-AFF7B87FBC6D}" srcId="{6EE75F52-5827-9E44-A515-E2E9713CD925}" destId="{0F4CCE8C-6129-2244-A3B8-7CD3313CAD58}" srcOrd="0" destOrd="0" parTransId="{2B191209-0910-7A45-B5F8-76E7921EA856}" sibTransId="{E2065791-2E70-D841-B879-CCAAA3FBD20C}"/>
    <dgm:cxn modelId="{C891B5C2-A7F6-5F4F-8D99-AEC12E942EA3}" type="presOf" srcId="{9014F8B6-4952-1C4F-A57F-8DED15C08D6B}" destId="{B9BFAFC3-C2B0-3A45-AD1C-6C543FBD8320}" srcOrd="0" destOrd="0" presId="urn:microsoft.com/office/officeart/2005/8/layout/hierarchy3"/>
    <dgm:cxn modelId="{9BD0F2C9-99EF-E44F-9F43-D2B98F4B382D}" type="presOf" srcId="{6EE75F52-5827-9E44-A515-E2E9713CD925}" destId="{B407CC2C-55FC-3A42-B421-0ECCC45FC218}" srcOrd="0" destOrd="0" presId="urn:microsoft.com/office/officeart/2005/8/layout/hierarchy3"/>
    <dgm:cxn modelId="{DC9EFAE8-19A0-D649-BE3C-38E669498524}" srcId="{0F4CCE8C-6129-2244-A3B8-7CD3313CAD58}" destId="{4F39B85F-6DD2-2A4D-A8A0-114B6FA51C66}" srcOrd="1" destOrd="0" parTransId="{0184EA67-5EBE-7A49-B9AC-8FB8B29C3D1F}" sibTransId="{D1854735-9F07-9940-9130-D61FE1303183}"/>
    <dgm:cxn modelId="{147872EA-6416-8A41-9514-3D390812D23C}" type="presOf" srcId="{9862BDA3-7FC1-9743-B481-3BEC30457C30}" destId="{B8E86A7C-1436-6B4A-99A4-6D961B509A17}" srcOrd="0" destOrd="0" presId="urn:microsoft.com/office/officeart/2005/8/layout/hierarchy3"/>
    <dgm:cxn modelId="{0C4487ED-B980-3443-B6CB-EBF4DEA4B3D3}" type="presOf" srcId="{A2CE4025-F6EC-5B41-A5F4-2DB73CF897B5}" destId="{60D58A86-47E0-604A-8E3C-F6563FE3EA14}" srcOrd="0" destOrd="0" presId="urn:microsoft.com/office/officeart/2005/8/layout/hierarchy3"/>
    <dgm:cxn modelId="{8B2B75F6-6DB3-8647-9A21-3C7705078DAF}" type="presOf" srcId="{8224D027-DEEA-3847-AB7B-E91A22F24B38}" destId="{3AAA566F-A526-3A40-AB86-7C7D934B6EC4}" srcOrd="0" destOrd="0" presId="urn:microsoft.com/office/officeart/2005/8/layout/hierarchy3"/>
    <dgm:cxn modelId="{43A56114-51E0-DE4A-AD5D-2057F5C5F253}" type="presParOf" srcId="{B407CC2C-55FC-3A42-B421-0ECCC45FC218}" destId="{D419D032-033C-E347-9AD3-9D7F820FCBA4}" srcOrd="0" destOrd="0" presId="urn:microsoft.com/office/officeart/2005/8/layout/hierarchy3"/>
    <dgm:cxn modelId="{2272086B-24B4-4B40-AB34-68B9B7DB6B97}" type="presParOf" srcId="{D419D032-033C-E347-9AD3-9D7F820FCBA4}" destId="{FAFEAE00-C331-3748-8ADB-1C52218FC787}" srcOrd="0" destOrd="0" presId="urn:microsoft.com/office/officeart/2005/8/layout/hierarchy3"/>
    <dgm:cxn modelId="{0404C12B-38AC-A54E-94BB-69C617CF4150}" type="presParOf" srcId="{FAFEAE00-C331-3748-8ADB-1C52218FC787}" destId="{FA46D5B8-837C-9C4C-98B1-BADBF3C37054}" srcOrd="0" destOrd="0" presId="urn:microsoft.com/office/officeart/2005/8/layout/hierarchy3"/>
    <dgm:cxn modelId="{CD395340-E897-F142-B0DC-4D383A899201}" type="presParOf" srcId="{FAFEAE00-C331-3748-8ADB-1C52218FC787}" destId="{3860E848-80B5-5B4C-9E1D-93D3A70F917A}" srcOrd="1" destOrd="0" presId="urn:microsoft.com/office/officeart/2005/8/layout/hierarchy3"/>
    <dgm:cxn modelId="{5E875EAC-3A4F-464A-B0D8-8A725B72DAEB}" type="presParOf" srcId="{D419D032-033C-E347-9AD3-9D7F820FCBA4}" destId="{B4F71B52-F060-9C45-9A0B-660548423EBF}" srcOrd="1" destOrd="0" presId="urn:microsoft.com/office/officeart/2005/8/layout/hierarchy3"/>
    <dgm:cxn modelId="{04E6F23F-A166-EC4F-A065-812839B782BF}" type="presParOf" srcId="{B4F71B52-F060-9C45-9A0B-660548423EBF}" destId="{B9BFAFC3-C2B0-3A45-AD1C-6C543FBD8320}" srcOrd="0" destOrd="0" presId="urn:microsoft.com/office/officeart/2005/8/layout/hierarchy3"/>
    <dgm:cxn modelId="{536B8057-BFA2-B74B-883B-4139AA88348B}" type="presParOf" srcId="{B4F71B52-F060-9C45-9A0B-660548423EBF}" destId="{15D69B04-A143-064C-8E64-C527C708B1F9}" srcOrd="1" destOrd="0" presId="urn:microsoft.com/office/officeart/2005/8/layout/hierarchy3"/>
    <dgm:cxn modelId="{96FA784E-A8E1-CC4B-B364-21B594621A27}" type="presParOf" srcId="{B4F71B52-F060-9C45-9A0B-660548423EBF}" destId="{0BAC50FA-4B61-F74C-B32B-D688658AC37C}" srcOrd="2" destOrd="0" presId="urn:microsoft.com/office/officeart/2005/8/layout/hierarchy3"/>
    <dgm:cxn modelId="{BA055A28-80CC-DB4D-8F4D-CCA5DB2BC7B9}" type="presParOf" srcId="{B4F71B52-F060-9C45-9A0B-660548423EBF}" destId="{022F1423-485A-DD45-BF12-831A7B48C4A1}" srcOrd="3" destOrd="0" presId="urn:microsoft.com/office/officeart/2005/8/layout/hierarchy3"/>
    <dgm:cxn modelId="{A7ED6DF1-A86A-4F48-8391-38A8AB43F8F0}" type="presParOf" srcId="{B4F71B52-F060-9C45-9A0B-660548423EBF}" destId="{1177C97D-35F3-4E4B-B243-E30B7736AA3B}" srcOrd="4" destOrd="0" presId="urn:microsoft.com/office/officeart/2005/8/layout/hierarchy3"/>
    <dgm:cxn modelId="{500517AF-FFA0-D440-B882-DDE1A9289D86}" type="presParOf" srcId="{B4F71B52-F060-9C45-9A0B-660548423EBF}" destId="{AA132B9D-EAB2-F94A-9E6C-0FCB2B20A839}" srcOrd="5" destOrd="0" presId="urn:microsoft.com/office/officeart/2005/8/layout/hierarchy3"/>
    <dgm:cxn modelId="{094DD5A8-720F-594B-9CEE-E46C5C7FD9EA}" type="presParOf" srcId="{B407CC2C-55FC-3A42-B421-0ECCC45FC218}" destId="{C484A7B0-53BA-8F4B-A245-6164F3033A5A}" srcOrd="1" destOrd="0" presId="urn:microsoft.com/office/officeart/2005/8/layout/hierarchy3"/>
    <dgm:cxn modelId="{7385B843-36F5-7840-A49A-A29AFA0B13A8}" type="presParOf" srcId="{C484A7B0-53BA-8F4B-A245-6164F3033A5A}" destId="{CCEB710D-3FC6-0F49-B3CE-D431889F201E}" srcOrd="0" destOrd="0" presId="urn:microsoft.com/office/officeart/2005/8/layout/hierarchy3"/>
    <dgm:cxn modelId="{4111D249-B411-8F4D-AB56-C79C400BCB82}" type="presParOf" srcId="{CCEB710D-3FC6-0F49-B3CE-D431889F201E}" destId="{60D58A86-47E0-604A-8E3C-F6563FE3EA14}" srcOrd="0" destOrd="0" presId="urn:microsoft.com/office/officeart/2005/8/layout/hierarchy3"/>
    <dgm:cxn modelId="{E1B98A77-394E-7B45-B8E6-6BF2894193C8}" type="presParOf" srcId="{CCEB710D-3FC6-0F49-B3CE-D431889F201E}" destId="{29D9C6D1-11E7-514A-AC39-E76D47F0572A}" srcOrd="1" destOrd="0" presId="urn:microsoft.com/office/officeart/2005/8/layout/hierarchy3"/>
    <dgm:cxn modelId="{E5818493-731E-2947-AE6C-B6E376F81CA0}" type="presParOf" srcId="{C484A7B0-53BA-8F4B-A245-6164F3033A5A}" destId="{AD011C05-69A9-8C4C-8536-E30E4EB821AD}" srcOrd="1" destOrd="0" presId="urn:microsoft.com/office/officeart/2005/8/layout/hierarchy3"/>
    <dgm:cxn modelId="{1B85DF8B-3A1B-2D4A-8BA2-6FDFE1DAFD2F}" type="presParOf" srcId="{AD011C05-69A9-8C4C-8536-E30E4EB821AD}" destId="{E4E81A0C-055B-0A4D-880E-F49882DD7C59}" srcOrd="0" destOrd="0" presId="urn:microsoft.com/office/officeart/2005/8/layout/hierarchy3"/>
    <dgm:cxn modelId="{8FCAD094-EA6D-C049-A806-93C0C5FE88A8}" type="presParOf" srcId="{AD011C05-69A9-8C4C-8536-E30E4EB821AD}" destId="{8F1AA522-D78C-5E41-8261-EA163F99DB8E}" srcOrd="1" destOrd="0" presId="urn:microsoft.com/office/officeart/2005/8/layout/hierarchy3"/>
    <dgm:cxn modelId="{4B20DDE4-BEE4-224E-A6EA-3CD91E89C034}" type="presParOf" srcId="{AD011C05-69A9-8C4C-8536-E30E4EB821AD}" destId="{430F9866-31A0-744D-94DE-9C737A3F2A83}" srcOrd="2" destOrd="0" presId="urn:microsoft.com/office/officeart/2005/8/layout/hierarchy3"/>
    <dgm:cxn modelId="{19AAC168-9E91-F742-A1C9-535A73051CE0}" type="presParOf" srcId="{AD011C05-69A9-8C4C-8536-E30E4EB821AD}" destId="{B8E86A7C-1436-6B4A-99A4-6D961B509A17}" srcOrd="3" destOrd="0" presId="urn:microsoft.com/office/officeart/2005/8/layout/hierarchy3"/>
    <dgm:cxn modelId="{F324BEE3-4E58-C942-AA01-DC3B29FB6AA4}" type="presParOf" srcId="{AD011C05-69A9-8C4C-8536-E30E4EB821AD}" destId="{3AAA566F-A526-3A40-AB86-7C7D934B6EC4}" srcOrd="4" destOrd="0" presId="urn:microsoft.com/office/officeart/2005/8/layout/hierarchy3"/>
    <dgm:cxn modelId="{9B11D89A-FDE1-1C43-809A-0CB09B1B5571}" type="presParOf" srcId="{AD011C05-69A9-8C4C-8536-E30E4EB821AD}" destId="{9CA17CAD-0F1C-A749-B5EA-D6F50D083943}" srcOrd="5"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46D5B8-837C-9C4C-98B1-BADBF3C37054}">
      <dsp:nvSpPr>
        <dsp:cNvPr id="0" name=""/>
        <dsp:cNvSpPr/>
      </dsp:nvSpPr>
      <dsp:spPr>
        <a:xfrm>
          <a:off x="2306293" y="1593"/>
          <a:ext cx="2329204" cy="8344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程序设计语言</a:t>
          </a:r>
        </a:p>
      </dsp:txBody>
      <dsp:txXfrm>
        <a:off x="2330732" y="26032"/>
        <a:ext cx="2280326" cy="785531"/>
      </dsp:txXfrm>
    </dsp:sp>
    <dsp:sp modelId="{B9BFAFC3-C2B0-3A45-AD1C-6C543FBD8320}">
      <dsp:nvSpPr>
        <dsp:cNvPr id="0" name=""/>
        <dsp:cNvSpPr/>
      </dsp:nvSpPr>
      <dsp:spPr>
        <a:xfrm>
          <a:off x="2539213" y="836003"/>
          <a:ext cx="232920" cy="625807"/>
        </a:xfrm>
        <a:custGeom>
          <a:avLst/>
          <a:gdLst/>
          <a:ahLst/>
          <a:cxnLst/>
          <a:rect l="0" t="0" r="0" b="0"/>
          <a:pathLst>
            <a:path>
              <a:moveTo>
                <a:pt x="0" y="0"/>
              </a:moveTo>
              <a:lnTo>
                <a:pt x="0" y="625807"/>
              </a:lnTo>
              <a:lnTo>
                <a:pt x="232920" y="62580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D69B04-A143-064C-8E64-C527C708B1F9}">
      <dsp:nvSpPr>
        <dsp:cNvPr id="0" name=""/>
        <dsp:cNvSpPr/>
      </dsp:nvSpPr>
      <dsp:spPr>
        <a:xfrm>
          <a:off x="2772133" y="1044605"/>
          <a:ext cx="1791136"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数据类型</a:t>
          </a:r>
        </a:p>
      </dsp:txBody>
      <dsp:txXfrm>
        <a:off x="2796572" y="1069044"/>
        <a:ext cx="1742258" cy="785531"/>
      </dsp:txXfrm>
    </dsp:sp>
    <dsp:sp modelId="{0BAC50FA-4B61-F74C-B32B-D688658AC37C}">
      <dsp:nvSpPr>
        <dsp:cNvPr id="0" name=""/>
        <dsp:cNvSpPr/>
      </dsp:nvSpPr>
      <dsp:spPr>
        <a:xfrm>
          <a:off x="2539213" y="836003"/>
          <a:ext cx="232920" cy="1668819"/>
        </a:xfrm>
        <a:custGeom>
          <a:avLst/>
          <a:gdLst/>
          <a:ahLst/>
          <a:cxnLst/>
          <a:rect l="0" t="0" r="0" b="0"/>
          <a:pathLst>
            <a:path>
              <a:moveTo>
                <a:pt x="0" y="0"/>
              </a:moveTo>
              <a:lnTo>
                <a:pt x="0" y="1668819"/>
              </a:lnTo>
              <a:lnTo>
                <a:pt x="232920" y="1668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2F1423-485A-DD45-BF12-831A7B48C4A1}">
      <dsp:nvSpPr>
        <dsp:cNvPr id="0" name=""/>
        <dsp:cNvSpPr/>
      </dsp:nvSpPr>
      <dsp:spPr>
        <a:xfrm>
          <a:off x="2772133" y="2087617"/>
          <a:ext cx="1765730"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变量</a:t>
          </a:r>
          <a:endParaRPr lang="en-US" altLang="zh-CN" sz="2000" b="1" kern="1200" dirty="0">
            <a:latin typeface="微软雅黑" panose="020B0503020204020204" pitchFamily="34" charset="-122"/>
            <a:ea typeface="微软雅黑" panose="020B0503020204020204" pitchFamily="34" charset="-122"/>
          </a:endParaRPr>
        </a:p>
      </dsp:txBody>
      <dsp:txXfrm>
        <a:off x="2796572" y="2112056"/>
        <a:ext cx="1716852" cy="785531"/>
      </dsp:txXfrm>
    </dsp:sp>
    <dsp:sp modelId="{1177C97D-35F3-4E4B-B243-E30B7736AA3B}">
      <dsp:nvSpPr>
        <dsp:cNvPr id="0" name=""/>
        <dsp:cNvSpPr/>
      </dsp:nvSpPr>
      <dsp:spPr>
        <a:xfrm>
          <a:off x="2539213" y="836003"/>
          <a:ext cx="232920" cy="2711830"/>
        </a:xfrm>
        <a:custGeom>
          <a:avLst/>
          <a:gdLst/>
          <a:ahLst/>
          <a:cxnLst/>
          <a:rect l="0" t="0" r="0" b="0"/>
          <a:pathLst>
            <a:path>
              <a:moveTo>
                <a:pt x="0" y="0"/>
              </a:moveTo>
              <a:lnTo>
                <a:pt x="0" y="2711830"/>
              </a:lnTo>
              <a:lnTo>
                <a:pt x="232920" y="27118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A132B9D-EAB2-F94A-9E6C-0FCB2B20A839}">
      <dsp:nvSpPr>
        <dsp:cNvPr id="0" name=""/>
        <dsp:cNvSpPr/>
      </dsp:nvSpPr>
      <dsp:spPr>
        <a:xfrm>
          <a:off x="2772133" y="3130629"/>
          <a:ext cx="1740324"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值</a:t>
          </a:r>
          <a:endParaRPr lang="en-US" altLang="zh-CN" sz="2000" b="1" kern="1200" dirty="0">
            <a:latin typeface="微软雅黑" panose="020B0503020204020204" pitchFamily="34" charset="-122"/>
            <a:ea typeface="微软雅黑" panose="020B0503020204020204" pitchFamily="34" charset="-122"/>
          </a:endParaRPr>
        </a:p>
      </dsp:txBody>
      <dsp:txXfrm>
        <a:off x="2796572" y="3155068"/>
        <a:ext cx="1691446" cy="785531"/>
      </dsp:txXfrm>
    </dsp:sp>
    <dsp:sp modelId="{60D58A86-47E0-604A-8E3C-F6563FE3EA14}">
      <dsp:nvSpPr>
        <dsp:cNvPr id="0" name=""/>
        <dsp:cNvSpPr/>
      </dsp:nvSpPr>
      <dsp:spPr>
        <a:xfrm>
          <a:off x="5052701" y="1593"/>
          <a:ext cx="2041483" cy="834409"/>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a:lnSpc>
              <a:spcPct val="90000"/>
            </a:lnSpc>
            <a:spcBef>
              <a:spcPct val="0"/>
            </a:spcBef>
            <a:spcAft>
              <a:spcPct val="35000"/>
            </a:spcAft>
            <a:buNone/>
          </a:pPr>
          <a:r>
            <a:rPr lang="zh-CN" altLang="en-US" sz="2400" b="1" kern="1200" dirty="0">
              <a:latin typeface="微软雅黑" panose="020B0503020204020204" pitchFamily="34" charset="-122"/>
              <a:ea typeface="微软雅黑" panose="020B0503020204020204" pitchFamily="34" charset="-122"/>
            </a:rPr>
            <a:t>关系模型</a:t>
          </a:r>
        </a:p>
      </dsp:txBody>
      <dsp:txXfrm>
        <a:off x="5077140" y="26032"/>
        <a:ext cx="1992605" cy="785531"/>
      </dsp:txXfrm>
    </dsp:sp>
    <dsp:sp modelId="{E4E81A0C-055B-0A4D-880E-F49882DD7C59}">
      <dsp:nvSpPr>
        <dsp:cNvPr id="0" name=""/>
        <dsp:cNvSpPr/>
      </dsp:nvSpPr>
      <dsp:spPr>
        <a:xfrm>
          <a:off x="5256850" y="836003"/>
          <a:ext cx="204148" cy="625807"/>
        </a:xfrm>
        <a:custGeom>
          <a:avLst/>
          <a:gdLst/>
          <a:ahLst/>
          <a:cxnLst/>
          <a:rect l="0" t="0" r="0" b="0"/>
          <a:pathLst>
            <a:path>
              <a:moveTo>
                <a:pt x="0" y="0"/>
              </a:moveTo>
              <a:lnTo>
                <a:pt x="0" y="625807"/>
              </a:lnTo>
              <a:lnTo>
                <a:pt x="204148" y="625807"/>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F1AA522-D78C-5E41-8261-EA163F99DB8E}">
      <dsp:nvSpPr>
        <dsp:cNvPr id="0" name=""/>
        <dsp:cNvSpPr/>
      </dsp:nvSpPr>
      <dsp:spPr>
        <a:xfrm>
          <a:off x="5460998" y="1044605"/>
          <a:ext cx="1790816"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关系模式</a:t>
          </a:r>
        </a:p>
      </dsp:txBody>
      <dsp:txXfrm>
        <a:off x="5485437" y="1069044"/>
        <a:ext cx="1741938" cy="785531"/>
      </dsp:txXfrm>
    </dsp:sp>
    <dsp:sp modelId="{430F9866-31A0-744D-94DE-9C737A3F2A83}">
      <dsp:nvSpPr>
        <dsp:cNvPr id="0" name=""/>
        <dsp:cNvSpPr/>
      </dsp:nvSpPr>
      <dsp:spPr>
        <a:xfrm>
          <a:off x="5256850" y="836003"/>
          <a:ext cx="204148" cy="1668819"/>
        </a:xfrm>
        <a:custGeom>
          <a:avLst/>
          <a:gdLst/>
          <a:ahLst/>
          <a:cxnLst/>
          <a:rect l="0" t="0" r="0" b="0"/>
          <a:pathLst>
            <a:path>
              <a:moveTo>
                <a:pt x="0" y="0"/>
              </a:moveTo>
              <a:lnTo>
                <a:pt x="0" y="1668819"/>
              </a:lnTo>
              <a:lnTo>
                <a:pt x="204148" y="1668819"/>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86A7C-1436-6B4A-99A4-6D961B509A17}">
      <dsp:nvSpPr>
        <dsp:cNvPr id="0" name=""/>
        <dsp:cNvSpPr/>
      </dsp:nvSpPr>
      <dsp:spPr>
        <a:xfrm>
          <a:off x="5460998" y="2087617"/>
          <a:ext cx="1773954"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关系</a:t>
          </a:r>
        </a:p>
      </dsp:txBody>
      <dsp:txXfrm>
        <a:off x="5485437" y="2112056"/>
        <a:ext cx="1725076" cy="785531"/>
      </dsp:txXfrm>
    </dsp:sp>
    <dsp:sp modelId="{3AAA566F-A526-3A40-AB86-7C7D934B6EC4}">
      <dsp:nvSpPr>
        <dsp:cNvPr id="0" name=""/>
        <dsp:cNvSpPr/>
      </dsp:nvSpPr>
      <dsp:spPr>
        <a:xfrm>
          <a:off x="5256850" y="836003"/>
          <a:ext cx="204148" cy="2711830"/>
        </a:xfrm>
        <a:custGeom>
          <a:avLst/>
          <a:gdLst/>
          <a:ahLst/>
          <a:cxnLst/>
          <a:rect l="0" t="0" r="0" b="0"/>
          <a:pathLst>
            <a:path>
              <a:moveTo>
                <a:pt x="0" y="0"/>
              </a:moveTo>
              <a:lnTo>
                <a:pt x="0" y="2711830"/>
              </a:lnTo>
              <a:lnTo>
                <a:pt x="204148" y="271183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A17CAD-0F1C-A749-B5EA-D6F50D083943}">
      <dsp:nvSpPr>
        <dsp:cNvPr id="0" name=""/>
        <dsp:cNvSpPr/>
      </dsp:nvSpPr>
      <dsp:spPr>
        <a:xfrm>
          <a:off x="5460998" y="3130629"/>
          <a:ext cx="1846608" cy="834409"/>
        </a:xfrm>
        <a:prstGeom prst="roundRect">
          <a:avLst>
            <a:gd name="adj" fmla="val 10000"/>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8100" tIns="25400" rIns="381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latin typeface="微软雅黑" panose="020B0503020204020204" pitchFamily="34" charset="-122"/>
              <a:ea typeface="微软雅黑" panose="020B0503020204020204" pitchFamily="34" charset="-122"/>
            </a:rPr>
            <a:t>关系实例</a:t>
          </a:r>
        </a:p>
      </dsp:txBody>
      <dsp:txXfrm>
        <a:off x="5485437" y="3155068"/>
        <a:ext cx="1797730" cy="78553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087AFB1-FC2E-A841-AABB-8627E0910947}" type="datetimeFigureOut">
              <a:rPr kumimoji="1" lang="zh-CN" altLang="en-US" smtClean="0"/>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4C95495-7EA9-3D41-A717-E01872EB964D}"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E9A5006-524B-774E-9EF8-7C98BABD4FCD}" type="datetimeFigureOut">
              <a:rPr/>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4FA5C0-9868-CE46-A0FF-56EEF184B354}"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9.xml"/></Relationships>
</file>

<file path=ppt/notesSlides/_rels/notesSlide2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E4FA5C0-9868-CE46-A0FF-56EEF184B354}" type="slidenum">
              <a:rPr lang="x-none" smtClean="0"/>
            </a:fld>
            <a:endParaRPr kumimoji="1" lang="x-none" alt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主键是人为定义的候选键（可能多个）。主键的任务是完成每一行元组的唯一性标识。</a:t>
            </a:r>
            <a:endParaRPr kumimoji="1" lang="en-US" altLang="zh-CN" dirty="0"/>
          </a:p>
          <a:p>
            <a:r>
              <a:rPr lang="zh-CN" altLang="zh-CN" sz="1200" dirty="0">
                <a:latin typeface="微软雅黑" panose="020B0503020204020204" pitchFamily="34" charset="-122"/>
                <a:ea typeface="微软雅黑" panose="020B0503020204020204" pitchFamily="34" charset="-122"/>
              </a:rPr>
              <a:t>复合键</a:t>
            </a:r>
            <a:r>
              <a:rPr kumimoji="1" lang="zh-CN" altLang="en-US" sz="1200" dirty="0">
                <a:latin typeface="微软雅黑" panose="020B0503020204020204" pitchFamily="34" charset="-122"/>
                <a:ea typeface="微软雅黑" panose="020B0503020204020204" pitchFamily="34" charset="-122"/>
              </a:rPr>
              <a:t>：有多个主属性才能共同完成唯一性标识。</a:t>
            </a:r>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外键：</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dirty="0">
                <a:latin typeface="Times" pitchFamily="2" charset="0"/>
              </a:rPr>
              <a:t>自增长约束：比如记录每年过生日的事情，那么年龄必须要一年比一年大。</a:t>
            </a:r>
            <a:endParaRPr lang="en-US" altLang="zh-CN" sz="1200" b="1" dirty="0">
              <a:latin typeface="Times" pitchFamily="2" charset="0"/>
            </a:endParaRPr>
          </a:p>
          <a:p>
            <a:r>
              <a:rPr lang="zh-CN" altLang="en-US" sz="1200" b="1" dirty="0">
                <a:latin typeface="Times" pitchFamily="2" charset="0"/>
              </a:rPr>
              <a:t>默认值约束：对于未统计到的信息，若不想为空值，就可以自己设置一个默认值。</a:t>
            </a:r>
            <a:endParaRPr lang="en-US" altLang="zh-CN" sz="1200" b="1" dirty="0">
              <a:latin typeface="Times" pitchFamily="2" charset="0"/>
            </a:endParaRPr>
          </a:p>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a:t>
            </a:r>
            <a:r>
              <a:rPr lang="zh-CN" altLang="en-US" dirty="0"/>
              <a:t>包括所有属性值</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属性必须要一模一样的。顺序可以不一样。都要存在。</a:t>
            </a:r>
            <a:endParaRPr lang="en-US" altLang="zh-CN" dirty="0"/>
          </a:p>
          <a:p>
            <a:r>
              <a:rPr lang="zh-CN" altLang="zh-CN" sz="1200" dirty="0"/>
              <a:t>域</a:t>
            </a:r>
            <a:r>
              <a:rPr lang="zh-CN" altLang="en-US" sz="1200" dirty="0"/>
              <a:t>：属性的取值范围。</a:t>
            </a:r>
            <a:endParaRPr lang="en-US" altLang="zh-CN" sz="1200" dirty="0"/>
          </a:p>
          <a:p>
            <a:endParaRPr lang="en-US" altLang="zh-CN" sz="1200" dirty="0"/>
          </a:p>
          <a:p>
            <a:r>
              <a:rPr lang="zh-CN" altLang="en-US" dirty="0"/>
              <a:t>人为决定。</a:t>
            </a:r>
            <a:endParaRPr lang="en-US" altLang="zh-CN" dirty="0"/>
          </a:p>
          <a:p>
            <a:r>
              <a:rPr lang="zh-CN" altLang="en-US" dirty="0"/>
              <a:t>投影是默认去重的。</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排列组合拼接</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对</a:t>
            </a:r>
            <a:r>
              <a:rPr lang="zh-CN" altLang="zh-CN" sz="1200" dirty="0"/>
              <a:t>笛卡尔积运算结果</a:t>
            </a:r>
            <a:r>
              <a:rPr lang="zh-CN" altLang="en-US" sz="1200" dirty="0"/>
              <a:t>，再加一定的判断运算。</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避免重复计算。</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FE4FA5C0-9868-CE46-A0FF-56EEF184B354}" type="slidenum">
              <a:rPr lang="x-none" smtClean="0"/>
            </a:fld>
            <a:endParaRPr kumimoji="1" lang="x-none" altLang="zh-CN"/>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先做投影去重，只剩下</a:t>
            </a:r>
            <a:r>
              <a:rPr lang="en-US" altLang="zh-CN" dirty="0" err="1"/>
              <a:t>a,b</a:t>
            </a:r>
            <a:r>
              <a:rPr lang="en-US" altLang="zh-CN" dirty="0"/>
              <a:t>.</a:t>
            </a:r>
            <a:endParaRPr lang="en-US" altLang="zh-CN" dirty="0"/>
          </a:p>
          <a:p>
            <a:r>
              <a:rPr lang="zh-CN" altLang="en-US" dirty="0"/>
              <a:t>去遍历</a:t>
            </a:r>
            <a:r>
              <a:rPr lang="en-US" altLang="zh-CN" dirty="0"/>
              <a:t>b</a:t>
            </a:r>
            <a:r>
              <a:rPr lang="zh-CN" altLang="en-US" dirty="0"/>
              <a:t>中的所有元组。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投影：选择属性。得到是对应的列。</a:t>
            </a:r>
            <a:endParaRPr lang="en-US" altLang="zh-CN" dirty="0"/>
          </a:p>
          <a:p>
            <a:r>
              <a:rPr lang="zh-CN" altLang="en-US" dirty="0"/>
              <a:t>投影会自动去重。</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实际应用中，可以用更复杂的函数来表达需求。</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zh-CN" altLang="en-US" dirty="0"/>
                  <a:t>投影</a:t>
                </a:r>
                <a:endParaRPr lang="en-US" altLang="zh-CN" dirty="0"/>
              </a:p>
              <a:p>
                <a:r>
                  <a:rPr lang="en-US" altLang="zh-CN" dirty="0"/>
                  <a:t>×</a:t>
                </a:r>
                <a:r>
                  <a:rPr lang="zh-CN" altLang="en-US" dirty="0"/>
                  <a:t>：笛卡尔积，排列组合拼接。</a:t>
                </a:r>
                <a:endParaRPr lang="en-US" altLang="zh-CN" dirty="0"/>
              </a:p>
              <a:p>
                <a:r>
                  <a:rPr lang="zh-CN" altLang="en-US" dirty="0"/>
                  <a:t>𝜌：重命名。</a:t>
                </a:r>
                <a:endParaRPr lang="en-US" altLang="zh-CN" dirty="0"/>
              </a:p>
              <a:p>
                <a14:m>
                  <m:oMath xmlns:m="http://schemas.openxmlformats.org/officeDocument/2006/math">
                    <m:r>
                      <a:rPr lang="en-US" altLang="zh-CN" sz="1200" i="1" kern="100" smtClean="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en-US" dirty="0"/>
                  <a:t>连接：基于笛卡尔积</a:t>
                </a:r>
                <a:r>
                  <a:rPr lang="en-US" altLang="zh-CN" dirty="0"/>
                  <a:t>+</a:t>
                </a:r>
                <a:r>
                  <a:rPr lang="zh-CN" altLang="en-US" dirty="0"/>
                  <a:t>条件</a:t>
                </a:r>
                <a:r>
                  <a:rPr lang="en-US" altLang="zh-CN" dirty="0"/>
                  <a:t>p</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a:t>
                </a:r>
                <a:r>
                  <a:rPr lang="zh-CN" altLang="zh-CN" sz="1200" dirty="0"/>
                  <a:t>会返回</a:t>
                </a:r>
                <a14:m>
                  <m:oMath xmlns:m="http://schemas.openxmlformats.org/officeDocument/2006/math">
                    <m:r>
                      <a:rPr lang="en-US" altLang="zh-CN" sz="1200" i="1">
                        <a:latin typeface="Cambria Math" panose="02040503050406030204" pitchFamily="18" charset="0"/>
                      </a:rPr>
                      <m:t>𝑅</m:t>
                    </m:r>
                  </m:oMath>
                </a14:m>
                <a:r>
                  <a:rPr lang="zh-CN" altLang="zh-CN" sz="1200" dirty="0"/>
                  <a:t>中在属性</a:t>
                </a:r>
                <a14:m>
                  <m:oMath xmlns:m="http://schemas.openxmlformats.org/officeDocument/2006/math">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𝐴</m:t>
                        </m:r>
                      </m:e>
                      <m:sub>
                        <m:r>
                          <a:rPr lang="en-US" altLang="zh-CN" sz="1200" i="1">
                            <a:latin typeface="Cambria Math" panose="02040503050406030204" pitchFamily="18" charset="0"/>
                          </a:rPr>
                          <m:t>1</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𝐴</m:t>
                        </m:r>
                      </m:e>
                      <m:sub>
                        <m:r>
                          <a:rPr lang="en-US" altLang="zh-CN" sz="1200" i="1">
                            <a:latin typeface="Cambria Math" panose="02040503050406030204" pitchFamily="18" charset="0"/>
                          </a:rPr>
                          <m:t>2</m:t>
                        </m:r>
                      </m:sub>
                    </m:sSub>
                    <m:r>
                      <a:rPr lang="en-US" altLang="zh-CN" sz="1200" i="1">
                        <a:latin typeface="Cambria Math" panose="02040503050406030204" pitchFamily="18" charset="0"/>
                      </a:rPr>
                      <m:t>,…,</m:t>
                    </m:r>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𝐴</m:t>
                        </m:r>
                      </m:e>
                      <m:sub>
                        <m:r>
                          <a:rPr lang="en-US" altLang="zh-CN" sz="1200" i="1">
                            <a:latin typeface="Cambria Math" panose="02040503050406030204" pitchFamily="18" charset="0"/>
                          </a:rPr>
                          <m:t>𝑚</m:t>
                        </m:r>
                      </m:sub>
                    </m:sSub>
                  </m:oMath>
                </a14:m>
                <a:r>
                  <a:rPr lang="zh-CN" altLang="zh-CN" sz="1200" dirty="0"/>
                  <a:t>上的元组</a:t>
                </a:r>
                <a14:m>
                  <m:oMath xmlns:m="http://schemas.openxmlformats.org/officeDocument/2006/math">
                    <m:r>
                      <a:rPr lang="en-US" altLang="zh-CN" sz="1200" i="1">
                        <a:latin typeface="Cambria Math" panose="02040503050406030204" pitchFamily="18" charset="0"/>
                      </a:rPr>
                      <m:t>𝑡</m:t>
                    </m:r>
                  </m:oMath>
                </a14:m>
                <a:r>
                  <a:rPr lang="zh-CN" altLang="zh-CN" sz="1200" dirty="0"/>
                  <a:t>，其中元组</a:t>
                </a:r>
                <a14:m>
                  <m:oMath xmlns:m="http://schemas.openxmlformats.org/officeDocument/2006/math">
                    <m:r>
                      <a:rPr lang="en-US" altLang="zh-CN" sz="1200" i="1">
                        <a:latin typeface="Cambria Math" panose="02040503050406030204" pitchFamily="18" charset="0"/>
                      </a:rPr>
                      <m:t>𝑡</m:t>
                    </m:r>
                  </m:oMath>
                </a14:m>
                <a:r>
                  <a:rPr lang="zh-CN" altLang="zh-CN" sz="1200" dirty="0"/>
                  <a:t>和关系</a:t>
                </a:r>
                <a14:m>
                  <m:oMath xmlns:m="http://schemas.openxmlformats.org/officeDocument/2006/math">
                    <m:r>
                      <a:rPr lang="en-US" altLang="zh-CN" sz="1200" i="1">
                        <a:latin typeface="Cambria Math" panose="02040503050406030204" pitchFamily="18" charset="0"/>
                      </a:rPr>
                      <m:t>𝑆</m:t>
                    </m:r>
                  </m:oMath>
                </a14:m>
                <a:r>
                  <a:rPr lang="zh-CN" altLang="zh-CN" sz="1200" dirty="0"/>
                  <a:t>中的任意元组</a:t>
                </a:r>
                <a14:m>
                  <m:oMath xmlns:m="http://schemas.openxmlformats.org/officeDocument/2006/math">
                    <m:r>
                      <a:rPr lang="en-US" altLang="zh-CN" sz="1200" i="1">
                        <a:latin typeface="Cambria Math" panose="02040503050406030204" pitchFamily="18" charset="0"/>
                      </a:rPr>
                      <m:t>𝑞</m:t>
                    </m:r>
                  </m:oMath>
                </a14:m>
                <a:r>
                  <a:rPr lang="zh-CN" altLang="zh-CN" sz="1200" dirty="0"/>
                  <a:t>的组合都会出现在关系</a:t>
                </a:r>
                <a14:m>
                  <m:oMath xmlns:m="http://schemas.openxmlformats.org/officeDocument/2006/math">
                    <m:r>
                      <a:rPr lang="en-US" altLang="zh-CN" sz="1200" i="1">
                        <a:latin typeface="Cambria Math" panose="02040503050406030204" pitchFamily="18" charset="0"/>
                      </a:rPr>
                      <m:t>𝑅</m:t>
                    </m:r>
                  </m:oMath>
                </a14:m>
                <a:r>
                  <a:rPr lang="zh-CN" altLang="zh-CN" sz="1200" dirty="0"/>
                  <a:t>中 </a:t>
                </a:r>
                <a:r>
                  <a:rPr lang="en-US" altLang="zh-CN" sz="1200" dirty="0"/>
                  <a:t>.</a:t>
                </a:r>
                <a:endParaRPr lang="en-US" altLang="zh-CN" sz="1200" dirty="0"/>
              </a:p>
              <a:p>
                <a:r>
                  <a:rPr lang="zh-CN" altLang="en-US" dirty="0"/>
                  <a:t>𝛿： 去重。</a:t>
                </a:r>
                <a:endParaRPr lang="en-US" altLang="zh-CN" dirty="0"/>
              </a:p>
              <a:p>
                <a:r>
                  <a:rPr lang="zh-CN" altLang="en-US" dirty="0"/>
                  <a:t>𝒢：聚合。</a:t>
                </a:r>
                <a:endParaRPr lang="en-US" altLang="zh-CN" dirty="0"/>
              </a:p>
              <a:p>
                <a:r>
                  <a:rPr lang="zh-CN" altLang="en-US" dirty="0"/>
                  <a:t>分组聚合</a:t>
                </a:r>
                <a:endParaRPr lang="zh-CN" altLang="en-US" dirty="0"/>
              </a:p>
            </p:txBody>
          </p:sp>
        </mc:Choice>
        <mc:Fallback>
          <p:sp>
            <p:nvSpPr>
              <p:cNvPr id="3" name="备注占位符 2"/>
              <p:cNvSpPr>
                <a:spLocks noRot="1" noChangeAspect="1" noMove="1" noResize="1" noEditPoints="1" noAdjustHandles="1" noChangeArrowheads="1" noChangeShapeType="1" noTextEdit="1"/>
              </p:cNvSpPr>
              <p:nvPr>
                <p:ph type="body" idx="1"/>
              </p:nvPr>
            </p:nvSpPr>
            <p:spPr>
              <a:blipFill rotWithShape="1">
                <a:blip r:embed="rId3"/>
                <a:stretch>
                  <a:fillRect/>
                </a:stretch>
              </a:blipFill>
            </p:spPr>
            <p:txBody>
              <a:bodyPr/>
              <a:lstStyle/>
              <a:p>
                <a:r>
                  <a:rPr lang="zh-CN" altLang="en-US">
                    <a:noFill/>
                  </a:rPr>
                  <a:t> </a:t>
                </a:r>
              </a:p>
            </p:txBody>
          </p:sp>
        </mc:Fallback>
      </mc:AlternateContent>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特殊情况。</a:t>
            </a:r>
            <a:endParaRPr lang="en-US" altLang="zh-CN" dirty="0"/>
          </a:p>
          <a:p>
            <a:r>
              <a:rPr lang="zh-CN" altLang="en-US" dirty="0"/>
              <a:t>因为</a:t>
            </a:r>
            <a:r>
              <a:rPr lang="en-US" altLang="zh-CN" dirty="0"/>
              <a:t>SC</a:t>
            </a:r>
            <a:r>
              <a:rPr lang="zh-CN" altLang="en-US" dirty="0"/>
              <a:t>和</a:t>
            </a:r>
            <a:r>
              <a:rPr lang="en-US" altLang="zh-CN" dirty="0"/>
              <a:t>Student</a:t>
            </a:r>
            <a:r>
              <a:rPr lang="zh-CN" altLang="en-US" dirty="0"/>
              <a:t>表格相同的列刚好是</a:t>
            </a:r>
            <a:r>
              <a:rPr lang="en-US" altLang="zh-CN" dirty="0" err="1"/>
              <a:t>Cno</a:t>
            </a:r>
            <a:r>
              <a:rPr lang="en-US" altLang="zh-CN" dirty="0"/>
              <a:t>. </a:t>
            </a:r>
            <a:r>
              <a:rPr lang="zh-CN" altLang="en-US" dirty="0"/>
              <a:t>所以恰好等价。</a:t>
            </a:r>
            <a:endParaRPr lang="en-US" altLang="zh-CN" dirty="0"/>
          </a:p>
          <a:p>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与，两种情况都为真，才为真。</a:t>
            </a:r>
            <a:endParaRPr lang="en-US" altLang="zh-CN" dirty="0"/>
          </a:p>
          <a:p>
            <a:r>
              <a:rPr lang="zh-CN" altLang="en-US" b="1" dirty="0"/>
              <a:t>在表</a:t>
            </a:r>
            <a:r>
              <a:rPr lang="en-US" altLang="zh-CN" b="1" dirty="0"/>
              <a:t>Student</a:t>
            </a:r>
            <a:r>
              <a:rPr lang="zh-CN" altLang="en-US" b="1" dirty="0"/>
              <a:t>里面</a:t>
            </a:r>
            <a:r>
              <a:rPr lang="zh-CN" altLang="en-US" dirty="0"/>
              <a:t>，与，年龄大于。</a:t>
            </a:r>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存在，</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属性本身的限制也是被刻在关系模式中的。</a:t>
            </a:r>
            <a:endParaRPr lang="en-US" altLang="zh-CN" dirty="0"/>
          </a:p>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主键：认为选定的候选键。</a:t>
            </a:r>
            <a:endParaRPr lang="en-US" altLang="zh-CN" dirty="0"/>
          </a:p>
          <a:p>
            <a:r>
              <a:rPr lang="zh-CN" altLang="en-US" dirty="0"/>
              <a:t>候选键是最小的超键，也就是最小的可以用来做唯一性标识的属性的集合。</a:t>
            </a:r>
            <a:endParaRPr lang="en-US" altLang="zh-CN" dirty="0"/>
          </a:p>
          <a:p>
            <a:r>
              <a:rPr lang="zh-CN" altLang="en-US" dirty="0"/>
              <a:t>参照完整性约束：</a:t>
            </a:r>
            <a:r>
              <a:rPr lang="zh-CN" altLang="en-US" b="0" i="0" dirty="0">
                <a:solidFill>
                  <a:srgbClr val="404040"/>
                </a:solidFill>
                <a:effectLst/>
                <a:latin typeface="Inter"/>
              </a:rPr>
              <a:t>它通过外键实现，确保一个表中的外键值必须在另一个表的主键中存在。</a:t>
            </a:r>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结构</a:t>
            </a:r>
            <a:r>
              <a:rPr kumimoji="1" lang="en-US" altLang="zh-CN" dirty="0"/>
              <a:t>-》</a:t>
            </a:r>
            <a:r>
              <a:rPr lang="zh-CN" altLang="en-US" dirty="0"/>
              <a:t>概念</a:t>
            </a:r>
            <a:r>
              <a:rPr lang="en-US" altLang="zh-CN" dirty="0"/>
              <a:t>【√】</a:t>
            </a:r>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破坏完整性</a:t>
            </a:r>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一个是问题，一个是要给出如何计算的过程。</a:t>
            </a:r>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E4FA5C0-9868-CE46-A0FF-56EEF184B354}" type="slidenum">
              <a:rPr lang="en-US" altLang="zh-CN" smtClean="0"/>
            </a:fld>
            <a:endParaRPr kumimoji="1"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微软雅黑" panose="020B0503020204020204" pitchFamily="34" charset="-122"/>
                <a:ea typeface="微软雅黑" panose="020B0503020204020204" pitchFamily="34" charset="-122"/>
              </a:defRPr>
            </a:lvl1pPr>
          </a:lstStyle>
          <a:p>
            <a:r>
              <a:rPr kumimoji="1" lang="zh-CN" altLang="en-US" dirty="0"/>
              <a:t>单击此处编辑母版标题样式</a:t>
            </a:r>
            <a:endParaRPr kumimoji="1" lang="zh-CN" altLang="en-US" dirty="0"/>
          </a:p>
        </p:txBody>
      </p:sp>
      <p:sp>
        <p:nvSpPr>
          <p:cNvPr id="3" name="内容占位符 2"/>
          <p:cNvSpPr>
            <a:spLocks noGrp="1"/>
          </p:cNvSpPr>
          <p:nvPr>
            <p:ph idx="1"/>
          </p:nvPr>
        </p:nvSpPr>
        <p:spPr>
          <a:xfrm>
            <a:off x="304800" y="1201270"/>
            <a:ext cx="11456894" cy="4876801"/>
          </a:xfrm>
        </p:spPr>
        <p:txBody>
          <a:bodyPr/>
          <a:lstStyle>
            <a:lvl1pPr>
              <a:defRPr sz="1800">
                <a:latin typeface="微软雅黑" panose="020B0503020204020204" pitchFamily="34" charset="-122"/>
                <a:ea typeface="微软雅黑" panose="020B0503020204020204" pitchFamily="34" charset="-122"/>
              </a:defRPr>
            </a:lvl1pPr>
            <a:lvl2pPr>
              <a:defRPr sz="1600">
                <a:latin typeface="微软雅黑" panose="020B0503020204020204" pitchFamily="34" charset="-122"/>
                <a:ea typeface="微软雅黑" panose="020B0503020204020204" pitchFamily="34" charset="-122"/>
              </a:defRPr>
            </a:lvl2pPr>
            <a:lvl3pPr>
              <a:defRPr sz="1400">
                <a:latin typeface="微软雅黑" panose="020B0503020204020204" pitchFamily="34" charset="-122"/>
                <a:ea typeface="微软雅黑" panose="020B0503020204020204" pitchFamily="34" charset="-122"/>
              </a:defRPr>
            </a:lvl3pPr>
            <a:lvl4pPr>
              <a:defRPr sz="1800">
                <a:latin typeface="微软雅黑" panose="020B0503020204020204" pitchFamily="34" charset="-122"/>
                <a:ea typeface="微软雅黑" panose="020B0503020204020204" pitchFamily="34" charset="-122"/>
              </a:defRPr>
            </a:lvl4pPr>
            <a:lvl5pPr>
              <a:defRPr sz="1800">
                <a:latin typeface="微软雅黑" panose="020B0503020204020204" pitchFamily="34" charset="-122"/>
                <a:ea typeface="微软雅黑" panose="020B0503020204020204" pitchFamily="34" charset="-122"/>
              </a:defRPr>
            </a:lvl5pPr>
          </a:lstStyle>
          <a:p>
            <a:pPr lvl="0"/>
            <a:r>
              <a:rPr kumimoji="1" lang="zh-CN" altLang="en-US" dirty="0"/>
              <a:t>单击此处编辑母版文本样式</a:t>
            </a:r>
            <a:endParaRPr kumimoji="1" lang="zh-CN" altLang="en-US" dirty="0"/>
          </a:p>
          <a:p>
            <a:pPr lvl="1"/>
            <a:r>
              <a:rPr kumimoji="1" lang="zh-CN" altLang="en-US" dirty="0"/>
              <a:t>二级</a:t>
            </a:r>
            <a:endParaRPr kumimoji="1" lang="zh-CN" altLang="en-US" dirty="0"/>
          </a:p>
          <a:p>
            <a:pPr lvl="2"/>
            <a:r>
              <a:rPr kumimoji="1" lang="zh-CN" altLang="en-US" dirty="0"/>
              <a:t>三级</a:t>
            </a:r>
            <a:endParaRPr kumimoji="1" lang="zh-CN" altLang="en-US" dirty="0"/>
          </a:p>
          <a:p>
            <a:pPr lvl="3"/>
            <a:r>
              <a:rPr kumimoji="1" lang="zh-CN" altLang="en-US" dirty="0"/>
              <a:t>四级</a:t>
            </a:r>
            <a:endParaRPr kumimoji="1" lang="zh-CN" altLang="en-US" dirty="0"/>
          </a:p>
          <a:p>
            <a:pPr lvl="4"/>
            <a:r>
              <a:rPr kumimoji="1" lang="zh-CN" altLang="en-US" dirty="0"/>
              <a:t>五级</a:t>
            </a:r>
            <a:endParaRPr kumimoji="1" lang="zh-CN" altLang="en-US" dirty="0"/>
          </a:p>
        </p:txBody>
      </p:sp>
      <p:sp>
        <p:nvSpPr>
          <p:cNvPr id="5" name="页脚占位符 4"/>
          <p:cNvSpPr>
            <a:spLocks noGrp="1"/>
          </p:cNvSpPr>
          <p:nvPr>
            <p:ph type="ftr" sz="quarter" idx="11"/>
          </p:nvPr>
        </p:nvSpPr>
        <p:spPr>
          <a:xfrm>
            <a:off x="4038600" y="6547118"/>
            <a:ext cx="4114800" cy="310881"/>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a:xfrm>
            <a:off x="11761694" y="6517146"/>
            <a:ext cx="574999" cy="476250"/>
          </a:xfrm>
        </p:spPr>
        <p:txBody>
          <a:bodyPr/>
          <a:lstStyle/>
          <a:p>
            <a:fld id="{4B0D34C0-35A8-654C-9FBA-7B4E017BD630}" type="slidenum">
              <a:rPr/>
            </a:fld>
            <a:endParaRPr kumimoji="1"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87BBDC00-B9E2-4EFD-9306-2934E87247C6}" type="slidenum">
              <a:rPr lang="zh-CN" altLang="en-US" smtClean="0"/>
            </a:fld>
            <a:endParaRPr lang="zh-CN" altLang="en-US"/>
          </a:p>
        </p:txBody>
      </p:sp>
      <p:sp>
        <p:nvSpPr>
          <p:cNvPr id="5" name="Rectangle 7"/>
          <p:cNvSpPr>
            <a:spLocks noGrp="1" noChangeArrowheads="1"/>
          </p:cNvSpPr>
          <p:nvPr>
            <p:ph type="title"/>
          </p:nvPr>
        </p:nvSpPr>
        <p:spPr bwMode="auto">
          <a:xfrm>
            <a:off x="1050551" y="109584"/>
            <a:ext cx="10090897" cy="678470"/>
          </a:xfrm>
          <a:prstGeom prst="rect">
            <a:avLst/>
          </a:prstGeom>
          <a:noFill/>
          <a:ln>
            <a:noFill/>
          </a:ln>
          <a:effec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8" name="Rectangle 4"/>
          <p:cNvSpPr>
            <a:spLocks noGrp="1" noChangeArrowheads="1"/>
          </p:cNvSpPr>
          <p:nvPr>
            <p:ph idx="1"/>
          </p:nvPr>
        </p:nvSpPr>
        <p:spPr bwMode="auto">
          <a:xfrm>
            <a:off x="457200" y="1125538"/>
            <a:ext cx="10874188" cy="5005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a:latin typeface="微软雅黑" panose="020B0503020204020204" pitchFamily="34" charset="-122"/>
                <a:ea typeface="微软雅黑" panose="020B0503020204020204" pitchFamily="34" charset="-122"/>
              </a:defRPr>
            </a:lvl1pPr>
            <a:lvl2pPr>
              <a:defRPr>
                <a:latin typeface="微软雅黑" panose="020B0503020204020204" pitchFamily="34" charset="-122"/>
                <a:ea typeface="微软雅黑" panose="020B0503020204020204" pitchFamily="34" charset="-122"/>
              </a:defRPr>
            </a:lvl2pPr>
            <a:lvl3pPr>
              <a:defRPr>
                <a:latin typeface="微软雅黑" panose="020B0503020204020204" pitchFamily="34" charset="-122"/>
                <a:ea typeface="微软雅黑" panose="020B0503020204020204" pitchFamily="34" charset="-122"/>
              </a:defRPr>
            </a:lvl3pPr>
            <a:lvl4pPr>
              <a:defRPr>
                <a:latin typeface="微软雅黑" panose="020B0503020204020204" pitchFamily="34" charset="-122"/>
                <a:ea typeface="微软雅黑" panose="020B0503020204020204" pitchFamily="34" charset="-122"/>
              </a:defRPr>
            </a:lvl4pPr>
            <a:lvl5pPr>
              <a:defRPr>
                <a:latin typeface="微软雅黑" panose="020B0503020204020204" pitchFamily="34" charset="-122"/>
                <a:ea typeface="微软雅黑" panose="020B0503020204020204" pitchFamily="34" charset="-122"/>
              </a:defRPr>
            </a:lvl5pPr>
          </a:lstStyle>
          <a:p>
            <a:pPr lvl="0"/>
            <a:r>
              <a:rPr lang="en-US" altLang="zh-CN" dirty="0" err="1"/>
              <a:t>单击此处编辑母版文本样式</a:t>
            </a:r>
            <a:endParaRPr lang="en-US" altLang="zh-CN" dirty="0"/>
          </a:p>
          <a:p>
            <a:pPr lvl="1"/>
            <a:r>
              <a:rPr lang="en-US" altLang="zh-CN" dirty="0" err="1"/>
              <a:t>第二级</a:t>
            </a:r>
            <a:endParaRPr lang="en-US" altLang="zh-CN" dirty="0"/>
          </a:p>
          <a:p>
            <a:pPr lvl="2"/>
            <a:r>
              <a:rPr lang="en-US" altLang="zh-CN" dirty="0" err="1"/>
              <a:t>第三级</a:t>
            </a:r>
            <a:endParaRPr lang="en-US" altLang="zh-CN" dirty="0"/>
          </a:p>
          <a:p>
            <a:pPr lvl="3"/>
            <a:r>
              <a:rPr lang="en-US" altLang="zh-CN" dirty="0" err="1"/>
              <a:t>第四级</a:t>
            </a:r>
            <a:endParaRPr lang="en-US" altLang="zh-CN" dirty="0"/>
          </a:p>
          <a:p>
            <a:pPr lvl="4"/>
            <a:r>
              <a:rPr lang="en-US" altLang="zh-CN" dirty="0" err="1"/>
              <a:t>第五级</a:t>
            </a:r>
            <a:endParaRPr lang="en-US" altLang="zh-CN" dirty="0"/>
          </a:p>
        </p:txBody>
      </p:sp>
      <p:sp>
        <p:nvSpPr>
          <p:cNvPr id="9" name="Rectangle 6"/>
          <p:cNvSpPr>
            <a:spLocks noGrp="1" noChangeArrowheads="1"/>
          </p:cNvSpPr>
          <p:nvPr>
            <p:ph type="ftr" sz="quarter" idx="3"/>
          </p:nvPr>
        </p:nvSpPr>
        <p:spPr bwMode="auto">
          <a:xfrm>
            <a:off x="4090567" y="6548437"/>
            <a:ext cx="3852862" cy="309563"/>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200">
                <a:latin typeface="黑体" panose="02010609060101010101" pitchFamily="49" charset="-122"/>
                <a:ea typeface="黑体" panose="02010609060101010101" pitchFamily="49" charset="-122"/>
                <a:cs typeface="+mn-cs"/>
              </a:defRPr>
            </a:lvl1pPr>
          </a:lstStyle>
          <a:p>
            <a:pPr>
              <a:defRPr/>
            </a:pPr>
            <a:r>
              <a:rPr lang="zh-CN" altLang="en-US"/>
              <a:t>数据库系统</a:t>
            </a:r>
            <a:r>
              <a:rPr lang="en-US" altLang="zh-CN"/>
              <a:t>—</a:t>
            </a:r>
            <a:r>
              <a:rPr lang="zh-CN" altLang="en-US"/>
              <a:t>关系模型</a:t>
            </a:r>
            <a:endParaRPr lang="en-US" altLang="zh-CN" sz="120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3" name="Rectangle 7"/>
          <p:cNvSpPr>
            <a:spLocks noGrp="1" noChangeArrowheads="1"/>
          </p:cNvSpPr>
          <p:nvPr>
            <p:ph type="title"/>
          </p:nvPr>
        </p:nvSpPr>
        <p:spPr bwMode="auto">
          <a:xfrm>
            <a:off x="971550" y="53752"/>
            <a:ext cx="10090897" cy="678470"/>
          </a:xfrm>
          <a:prstGeom prst="rect">
            <a:avLst/>
          </a:prstGeom>
          <a:noFill/>
          <a:ln>
            <a:noFill/>
          </a:ln>
          <a:effectLst/>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4104" name="Rectangle 8"/>
          <p:cNvSpPr>
            <a:spLocks noGrp="1" noChangeArrowheads="1"/>
          </p:cNvSpPr>
          <p:nvPr>
            <p:ph type="body" idx="1"/>
          </p:nvPr>
        </p:nvSpPr>
        <p:spPr bwMode="auto">
          <a:xfrm>
            <a:off x="304800" y="1201270"/>
            <a:ext cx="11456894" cy="5540097"/>
          </a:xfrm>
          <a:prstGeom prst="rect">
            <a:avLst/>
          </a:prstGeom>
          <a:noFill/>
          <a:ln>
            <a:noFill/>
          </a:ln>
          <a:effectLst/>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4" name="Rectangle 11"/>
          <p:cNvSpPr>
            <a:spLocks noGrp="1" noChangeArrowheads="1"/>
          </p:cNvSpPr>
          <p:nvPr>
            <p:ph type="sldNum" sz="quarter" idx="4"/>
          </p:nvPr>
        </p:nvSpPr>
        <p:spPr>
          <a:xfrm>
            <a:off x="11761694" y="6517146"/>
            <a:ext cx="574999" cy="476250"/>
          </a:xfrm>
          <a:prstGeom prst="rect">
            <a:avLst/>
          </a:prstGeom>
        </p:spPr>
        <p:txBody>
          <a:bodyPr/>
          <a:lstStyle>
            <a:lvl1pPr>
              <a:defRPr/>
            </a:lvl1pPr>
          </a:lstStyle>
          <a:p>
            <a:fld id="{87BBDC00-B9E2-4EFD-9306-2934E87247C6}" type="slidenum">
              <a:rPr lang="zh-CN" altLang="en-US" smtClean="0"/>
            </a:fld>
            <a:endParaRPr lang="zh-CN" altLang="en-US"/>
          </a:p>
        </p:txBody>
      </p:sp>
      <p:sp>
        <p:nvSpPr>
          <p:cNvPr id="2" name="页脚占位符 4"/>
          <p:cNvSpPr>
            <a:spLocks noGrp="1"/>
          </p:cNvSpPr>
          <p:nvPr>
            <p:ph type="ftr" sz="quarter" idx="3"/>
          </p:nvPr>
        </p:nvSpPr>
        <p:spPr>
          <a:xfrm>
            <a:off x="4038600" y="6547118"/>
            <a:ext cx="4114800" cy="310881"/>
          </a:xfrm>
          <a:prstGeom prst="rect">
            <a:avLst/>
          </a:prstGeom>
        </p:spPr>
        <p:txBody>
          <a:bodyPr vert="horz" lIns="91440" tIns="45720" rIns="91440" bIns="45720" rtlCol="0" anchor="ctr"/>
          <a:lstStyle>
            <a:defPPr>
              <a:defRPr lang="zh-CN"/>
            </a:defPPr>
            <a:lvl1pPr marL="0" algn="ctr" defTabSz="914400" rtl="0" eaLnBrk="1" latinLnBrk="0" hangingPunct="1">
              <a:defRPr sz="1200" kern="1200">
                <a:solidFill>
                  <a:schemeClr val="tx1">
                    <a:tint val="75000"/>
                  </a:schemeClr>
                </a:solidFill>
                <a:latin typeface="黑体" panose="02010609060101010101" pitchFamily="49" charset="-122"/>
                <a:ea typeface="黑体" panose="02010609060101010101" pitchFamily="49"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ctr" rtl="0" eaLnBrk="1" fontAlgn="base" hangingPunct="1">
        <a:spcBef>
          <a:spcPct val="0"/>
        </a:spcBef>
        <a:spcAft>
          <a:spcPct val="0"/>
        </a:spcAft>
        <a:defRPr kumimoji="1" sz="3600" b="1" i="0">
          <a:solidFill>
            <a:schemeClr val="tx2"/>
          </a:solidFill>
          <a:effectLst/>
          <a:latin typeface="微软雅黑" panose="020B0503020204020204" pitchFamily="34" charset="-122"/>
          <a:ea typeface="微软雅黑" panose="020B0503020204020204" pitchFamily="34" charset="-122"/>
          <a:cs typeface="Arial" panose="020B0604020202020204"/>
        </a:defRPr>
      </a:lvl1pPr>
      <a:lvl2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5pPr>
      <a:lvl6pPr marL="42227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6pPr>
      <a:lvl7pPr marL="84391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7pPr>
      <a:lvl8pPr marL="1266190"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8pPr>
      <a:lvl9pPr marL="168846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9pPr>
    </p:titleStyle>
    <p:bodyStyle>
      <a:lvl1pPr marL="316230" indent="-316230" algn="l" rtl="0" eaLnBrk="1" fontAlgn="base" hangingPunct="1">
        <a:spcBef>
          <a:spcPct val="20000"/>
        </a:spcBef>
        <a:spcAft>
          <a:spcPct val="0"/>
        </a:spcAft>
        <a:buFont typeface="Wingdings" panose="05000000000000000000" pitchFamily="2" charset="2"/>
        <a:buChar char="p"/>
        <a:defRPr kumimoji="1" sz="2000" b="0">
          <a:solidFill>
            <a:schemeClr val="tx1"/>
          </a:solidFill>
          <a:effectLst/>
          <a:latin typeface="微软雅黑" panose="020B0503020204020204" pitchFamily="34" charset="-122"/>
          <a:ea typeface="微软雅黑" panose="020B0503020204020204" pitchFamily="34" charset="-122"/>
          <a:cs typeface="Arial" panose="020B0604020202020204"/>
        </a:defRPr>
      </a:lvl1pPr>
      <a:lvl2pPr marL="685800" indent="-263525" algn="l" rtl="0" eaLnBrk="1" fontAlgn="base" hangingPunct="1">
        <a:spcBef>
          <a:spcPct val="20000"/>
        </a:spcBef>
        <a:spcAft>
          <a:spcPct val="0"/>
        </a:spcAft>
        <a:buChar char="–"/>
        <a:defRPr kumimoji="1" sz="1800" b="0">
          <a:solidFill>
            <a:schemeClr val="tx1"/>
          </a:solidFill>
          <a:effectLst/>
          <a:latin typeface="微软雅黑" panose="020B0503020204020204" pitchFamily="34" charset="-122"/>
          <a:ea typeface="微软雅黑" panose="020B0503020204020204" pitchFamily="34" charset="-122"/>
          <a:cs typeface="Arial" panose="020B0604020202020204"/>
        </a:defRPr>
      </a:lvl2pPr>
      <a:lvl3pPr marL="1055370" indent="-210820" algn="l" rtl="0" eaLnBrk="1" fontAlgn="base" hangingPunct="1">
        <a:spcBef>
          <a:spcPct val="20000"/>
        </a:spcBef>
        <a:spcAft>
          <a:spcPct val="0"/>
        </a:spcAft>
        <a:buChar char="•"/>
        <a:defRPr kumimoji="1" sz="1600" b="0">
          <a:solidFill>
            <a:schemeClr val="tx1"/>
          </a:solidFill>
          <a:effectLst/>
          <a:latin typeface="微软雅黑" panose="020B0503020204020204" pitchFamily="34" charset="-122"/>
          <a:ea typeface="微软雅黑" panose="020B0503020204020204" pitchFamily="34"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p:bodyStyle>
    <p:otherStyle>
      <a:defPPr>
        <a:defRPr lang="zh-CN"/>
      </a:defPPr>
      <a:lvl1pPr marL="0" algn="l" defTabSz="843915" rtl="0" eaLnBrk="1" latinLnBrk="0" hangingPunct="1">
        <a:defRPr sz="1660" kern="1200">
          <a:solidFill>
            <a:schemeClr val="tx1"/>
          </a:solidFill>
          <a:latin typeface="+mn-lt"/>
          <a:ea typeface="+mn-ea"/>
          <a:cs typeface="+mn-cs"/>
        </a:defRPr>
      </a:lvl1pPr>
      <a:lvl2pPr marL="422275" algn="l" defTabSz="843915" rtl="0" eaLnBrk="1" latinLnBrk="0" hangingPunct="1">
        <a:defRPr sz="1660" kern="1200">
          <a:solidFill>
            <a:schemeClr val="tx1"/>
          </a:solidFill>
          <a:latin typeface="+mn-lt"/>
          <a:ea typeface="+mn-ea"/>
          <a:cs typeface="+mn-cs"/>
        </a:defRPr>
      </a:lvl2pPr>
      <a:lvl3pPr marL="843915" algn="l" defTabSz="843915" rtl="0" eaLnBrk="1" latinLnBrk="0" hangingPunct="1">
        <a:defRPr sz="1660" kern="1200">
          <a:solidFill>
            <a:schemeClr val="tx1"/>
          </a:solidFill>
          <a:latin typeface="+mn-lt"/>
          <a:ea typeface="+mn-ea"/>
          <a:cs typeface="+mn-cs"/>
        </a:defRPr>
      </a:lvl3pPr>
      <a:lvl4pPr marL="1266190" algn="l" defTabSz="843915" rtl="0" eaLnBrk="1" latinLnBrk="0" hangingPunct="1">
        <a:defRPr sz="1660" kern="1200">
          <a:solidFill>
            <a:schemeClr val="tx1"/>
          </a:solidFill>
          <a:latin typeface="+mn-lt"/>
          <a:ea typeface="+mn-ea"/>
          <a:cs typeface="+mn-cs"/>
        </a:defRPr>
      </a:lvl4pPr>
      <a:lvl5pPr marL="1688465" algn="l" defTabSz="843915" rtl="0" eaLnBrk="1" latinLnBrk="0" hangingPunct="1">
        <a:defRPr sz="1660" kern="1200">
          <a:solidFill>
            <a:schemeClr val="tx1"/>
          </a:solidFill>
          <a:latin typeface="+mn-lt"/>
          <a:ea typeface="+mn-ea"/>
          <a:cs typeface="+mn-cs"/>
        </a:defRPr>
      </a:lvl5pPr>
      <a:lvl6pPr marL="2110105" algn="l" defTabSz="843915" rtl="0" eaLnBrk="1" latinLnBrk="0" hangingPunct="1">
        <a:defRPr sz="1660" kern="1200">
          <a:solidFill>
            <a:schemeClr val="tx1"/>
          </a:solidFill>
          <a:latin typeface="+mn-lt"/>
          <a:ea typeface="+mn-ea"/>
          <a:cs typeface="+mn-cs"/>
        </a:defRPr>
      </a:lvl6pPr>
      <a:lvl7pPr marL="2532380" algn="l" defTabSz="843915" rtl="0" eaLnBrk="1" latinLnBrk="0" hangingPunct="1">
        <a:defRPr sz="1660" kern="1200">
          <a:solidFill>
            <a:schemeClr val="tx1"/>
          </a:solidFill>
          <a:latin typeface="+mn-lt"/>
          <a:ea typeface="+mn-ea"/>
          <a:cs typeface="+mn-cs"/>
        </a:defRPr>
      </a:lvl7pPr>
      <a:lvl8pPr marL="2954020" algn="l" defTabSz="843915" rtl="0" eaLnBrk="1" latinLnBrk="0" hangingPunct="1">
        <a:defRPr sz="1660" kern="1200">
          <a:solidFill>
            <a:schemeClr val="tx1"/>
          </a:solidFill>
          <a:latin typeface="+mn-lt"/>
          <a:ea typeface="+mn-ea"/>
          <a:cs typeface="+mn-cs"/>
        </a:defRPr>
      </a:lvl8pPr>
      <a:lvl9pPr marL="3376295" algn="l" defTabSz="843915" rtl="0" eaLnBrk="1" latinLnBrk="0" hangingPunct="1">
        <a:defRPr sz="1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svg"/><Relationship Id="rId1"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image" Target="../media/image6.png"/></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1.xml"/><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5.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1.png"/></Relationships>
</file>

<file path=ppt/slides/_rels/slide34.xml.rels><?xml version="1.0" encoding="UTF-8" standalone="yes"?>
<Relationships xmlns="http://schemas.openxmlformats.org/package/2006/relationships"><Relationship Id="rId6" Type="http://schemas.openxmlformats.org/officeDocument/2006/relationships/notesSlide" Target="../notesSlides/notesSlide15.xml"/><Relationship Id="rId5" Type="http://schemas.openxmlformats.org/officeDocument/2006/relationships/slideLayout" Target="../slideLayouts/slideLayout1.xml"/><Relationship Id="rId4" Type="http://schemas.openxmlformats.org/officeDocument/2006/relationships/image" Target="../media/image14.png"/><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image" Target="../media/image11.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1.png"/></Relationships>
</file>

<file path=ppt/slides/_rels/slide42.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1.xml"/><Relationship Id="rId2" Type="http://schemas.openxmlformats.org/officeDocument/2006/relationships/image" Target="../media/image23.png"/><Relationship Id="rId1" Type="http://schemas.openxmlformats.org/officeDocument/2006/relationships/image" Target="../media/image2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4.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image" Target="../media/image25.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7.png"/></Relationships>
</file>

<file path=ppt/slides/_rels/slide46.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29.png"/><Relationship Id="rId1" Type="http://schemas.openxmlformats.org/officeDocument/2006/relationships/image" Target="../media/image28.png"/></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1.png"/><Relationship Id="rId1" Type="http://schemas.openxmlformats.org/officeDocument/2006/relationships/image" Target="../media/image30.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3.png"/><Relationship Id="rId1" Type="http://schemas.openxmlformats.org/officeDocument/2006/relationships/image" Target="../media/image3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5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image" Target="../media/image35.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38.png"/></Relationships>
</file>

<file path=ppt/slides/_rels/slide53.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40.png"/><Relationship Id="rId1" Type="http://schemas.openxmlformats.org/officeDocument/2006/relationships/image" Target="../media/image39.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2.png"/><Relationship Id="rId1" Type="http://schemas.openxmlformats.org/officeDocument/2006/relationships/image" Target="../media/image41.png"/></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4.png"/><Relationship Id="rId1" Type="http://schemas.openxmlformats.org/officeDocument/2006/relationships/image" Target="../media/image43.png"/></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46.png"/><Relationship Id="rId1" Type="http://schemas.openxmlformats.org/officeDocument/2006/relationships/image" Target="../media/image45.png"/></Relationships>
</file>

<file path=ppt/slides/_rels/slide57.xml.rels><?xml version="1.0" encoding="UTF-8" standalone="yes"?>
<Relationships xmlns="http://schemas.openxmlformats.org/package/2006/relationships"><Relationship Id="rId6" Type="http://schemas.openxmlformats.org/officeDocument/2006/relationships/notesSlide" Target="../notesSlides/notesSlide19.xml"/><Relationship Id="rId5" Type="http://schemas.openxmlformats.org/officeDocument/2006/relationships/slideLayout" Target="../slideLayouts/slideLayout1.xml"/><Relationship Id="rId4" Type="http://schemas.openxmlformats.org/officeDocument/2006/relationships/image" Target="../media/image50.png"/><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image" Target="../media/image47.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52.png"/><Relationship Id="rId1" Type="http://schemas.openxmlformats.org/officeDocument/2006/relationships/image" Target="../media/image51.png"/></Relationships>
</file>

<file path=ppt/slides/_rels/slide59.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54.png"/><Relationship Id="rId1" Type="http://schemas.openxmlformats.org/officeDocument/2006/relationships/image" Target="../media/image53.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5.png"/></Relationships>
</file>

<file path=ppt/slides/_rels/slide6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image" Target="../media/image55.png"/></Relationships>
</file>

<file path=ppt/slides/_rels/slide6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1.xml"/><Relationship Id="rId2" Type="http://schemas.openxmlformats.org/officeDocument/2006/relationships/image" Target="../media/image59.png"/><Relationship Id="rId1" Type="http://schemas.openxmlformats.org/officeDocument/2006/relationships/image" Target="../media/image58.png"/></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0.png"/></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2.png"/><Relationship Id="rId1" Type="http://schemas.openxmlformats.org/officeDocument/2006/relationships/image" Target="../media/image61.png"/></Relationships>
</file>

<file path=ppt/slides/_rels/slide65.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3.png"/></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4.png"/></Relationships>
</file>

<file path=ppt/slides/_rels/slide67.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66.png"/><Relationship Id="rId1" Type="http://schemas.openxmlformats.org/officeDocument/2006/relationships/image" Target="../media/image65.png"/></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image" Target="../media/image68.png"/></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1.png"/><Relationship Id="rId1" Type="http://schemas.openxmlformats.org/officeDocument/2006/relationships/image" Target="../media/image70.png"/></Relationships>
</file>

<file path=ppt/slides/_rels/slide7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2.png"/></Relationships>
</file>

<file path=ppt/slides/_rels/slide73.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1.xml"/><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image" Target="../media/image73.png"/></Relationships>
</file>

<file path=ppt/slides/_rels/slide7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77.png"/></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79.png"/><Relationship Id="rId1" Type="http://schemas.openxmlformats.org/officeDocument/2006/relationships/image" Target="../media/image78.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1.png"/><Relationship Id="rId1" Type="http://schemas.openxmlformats.org/officeDocument/2006/relationships/image" Target="../media/image80.png"/></Relationships>
</file>

<file path=ppt/slides/_rels/slide77.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1.xml"/><Relationship Id="rId2" Type="http://schemas.openxmlformats.org/officeDocument/2006/relationships/image" Target="../media/image83.png"/><Relationship Id="rId1" Type="http://schemas.openxmlformats.org/officeDocument/2006/relationships/image" Target="../media/image82.png"/></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svg"/><Relationship Id="rId1"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85.png"/><Relationship Id="rId1" Type="http://schemas.openxmlformats.org/officeDocument/2006/relationships/image" Target="../media/image8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xml"/><Relationship Id="rId1" Type="http://schemas.openxmlformats.org/officeDocument/2006/relationships/image" Target="../media/image86.png"/></Relationships>
</file>

<file path=ppt/slides/_rels/slide81.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1.xml"/><Relationship Id="rId2" Type="http://schemas.openxmlformats.org/officeDocument/2006/relationships/image" Target="../media/image88.png"/><Relationship Id="rId1" Type="http://schemas.openxmlformats.org/officeDocument/2006/relationships/image" Target="../media/image87.png"/></Relationships>
</file>

<file path=ppt/slides/_rels/slide82.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1.xml"/><Relationship Id="rId2" Type="http://schemas.openxmlformats.org/officeDocument/2006/relationships/image" Target="../media/image90.png"/><Relationship Id="rId1" Type="http://schemas.openxmlformats.org/officeDocument/2006/relationships/image" Target="../media/image89.png"/></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2.png"/><Relationship Id="rId1" Type="http://schemas.openxmlformats.org/officeDocument/2006/relationships/image" Target="../media/image9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Shape9"/>
          <p:cNvGrpSpPr/>
          <p:nvPr/>
        </p:nvGrpSpPr>
        <p:grpSpPr>
          <a:xfrm>
            <a:off x="3558862" y="4419600"/>
            <a:ext cx="4950343" cy="611187"/>
            <a:chOff x="2364237" y="4562592"/>
            <a:chExt cx="2537136" cy="611187"/>
          </a:xfrm>
          <a:gradFill>
            <a:gsLst>
              <a:gs pos="0">
                <a:srgbClr val="6F1787"/>
              </a:gs>
              <a:gs pos="99000">
                <a:srgbClr val="6F1787">
                  <a:alpha val="92000"/>
                </a:srgbClr>
              </a:gs>
            </a:gsLst>
            <a:lin ang="9000000" scaled="0"/>
          </a:gradFill>
        </p:grpSpPr>
        <p:sp>
          <p:nvSpPr>
            <p:cNvPr id="8" name="Shape9"/>
            <p:cNvSpPr/>
            <p:nvPr/>
          </p:nvSpPr>
          <p:spPr>
            <a:xfrm>
              <a:off x="2364237" y="4562592"/>
              <a:ext cx="2537136" cy="611187"/>
            </a:xfrm>
            <a:prstGeom prst="roundRect">
              <a:avLst>
                <a:gd name="adj" fmla="val 50000"/>
              </a:avLst>
            </a:prstGeom>
            <a:grp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344E4D"/>
                </a:solidFill>
                <a:effectLst/>
                <a:uLnTx/>
                <a:uFillTx/>
                <a:latin typeface="OPPOSans M" panose="00020600040101010101" pitchFamily="18" charset="-122"/>
                <a:ea typeface="OPPOSans M" panose="00020600040101010101" pitchFamily="18" charset="-122"/>
                <a:cs typeface="Alibaba PuHuiTi" pitchFamily="18" charset="-122"/>
                <a:sym typeface="+mn-lt"/>
              </a:endParaRPr>
            </a:p>
          </p:txBody>
        </p:sp>
        <p:sp>
          <p:nvSpPr>
            <p:cNvPr id="9" name="Shape9"/>
            <p:cNvSpPr/>
            <p:nvPr/>
          </p:nvSpPr>
          <p:spPr>
            <a:xfrm>
              <a:off x="2763324" y="4663969"/>
              <a:ext cx="1999840" cy="461665"/>
            </a:xfrm>
            <a:prstGeom prst="rect">
              <a:avLst/>
            </a:prstGeom>
            <a:noFill/>
          </p:spPr>
          <p:txBody>
            <a:bodyPr wrap="square">
              <a:spAutoFit/>
            </a:bodyPr>
            <a:lstStyle/>
            <a:p>
              <a:pPr algn="ctr"/>
              <a:r>
                <a:rPr kumimoji="1" lang="zh-CN" altLang="en-US" sz="2400" b="1" dirty="0">
                  <a:solidFill>
                    <a:schemeClr val="bg1"/>
                  </a:solidFill>
                  <a:latin typeface="微软雅黑" panose="020B0503020204020204" pitchFamily="82" charset="2"/>
                  <a:ea typeface="微软雅黑" panose="020B0503020204020204" pitchFamily="82" charset="2"/>
                </a:rPr>
                <a:t>苏州大学 袁亚超</a:t>
              </a:r>
              <a:endParaRPr kumimoji="1" lang="zh-CN" altLang="en-US" sz="2400" b="1" dirty="0">
                <a:solidFill>
                  <a:schemeClr val="bg1"/>
                </a:solidFill>
                <a:latin typeface="微软雅黑" panose="020B0503020204020204" pitchFamily="82" charset="2"/>
                <a:ea typeface="微软雅黑" panose="020B0503020204020204" pitchFamily="82" charset="2"/>
              </a:endParaRPr>
            </a:p>
          </p:txBody>
        </p:sp>
      </p:grpSp>
      <p:sp>
        <p:nvSpPr>
          <p:cNvPr id="6" name="Shape1"/>
          <p:cNvSpPr/>
          <p:nvPr/>
        </p:nvSpPr>
        <p:spPr>
          <a:xfrm flipH="1">
            <a:off x="2311055" y="1436523"/>
            <a:ext cx="4950343" cy="1218418"/>
          </a:xfrm>
          <a:prstGeom prst="roundRect">
            <a:avLst>
              <a:gd name="adj" fmla="val 50000"/>
            </a:avLst>
          </a:prstGeom>
          <a:gradFill>
            <a:gsLst>
              <a:gs pos="0">
                <a:srgbClr val="6F1787"/>
              </a:gs>
              <a:gs pos="100000">
                <a:schemeClr val="bg1">
                  <a:alpha val="0"/>
                </a:schemeClr>
              </a:gs>
            </a:gsLst>
            <a:lin ang="9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600" dirty="0">
              <a:latin typeface="微软雅黑" panose="020B0503020204020204" pitchFamily="82" charset="2"/>
              <a:ea typeface="微软雅黑" panose="020B0503020204020204" pitchFamily="82" charset="2"/>
              <a:cs typeface="思源黑体 CN Light" panose="020B0300000000000000" charset="-122"/>
            </a:endParaRPr>
          </a:p>
        </p:txBody>
      </p:sp>
      <p:sp>
        <p:nvSpPr>
          <p:cNvPr id="4" name="文本框 3"/>
          <p:cNvSpPr txBox="1"/>
          <p:nvPr/>
        </p:nvSpPr>
        <p:spPr>
          <a:xfrm>
            <a:off x="2880198" y="1537901"/>
            <a:ext cx="6673377" cy="1014730"/>
          </a:xfrm>
          <a:prstGeom prst="rect">
            <a:avLst/>
          </a:prstGeom>
          <a:noFill/>
        </p:spPr>
        <p:txBody>
          <a:bodyPr wrap="square" rtlCol="0">
            <a:spAutoFit/>
          </a:bodyPr>
          <a:lstStyle/>
          <a:p>
            <a:pPr algn="dist"/>
            <a:r>
              <a:rPr kumimoji="1" lang="zh-CN" altLang="en-US" sz="6000" b="1" dirty="0">
                <a:solidFill>
                  <a:srgbClr val="3A006A"/>
                </a:solidFill>
                <a:latin typeface="微软雅黑" panose="020B0503020204020204" pitchFamily="82" charset="2"/>
                <a:ea typeface="微软雅黑" panose="020B0503020204020204" pitchFamily="82" charset="2"/>
              </a:rPr>
              <a:t>第</a:t>
            </a:r>
            <a:r>
              <a:rPr kumimoji="1" lang="en-US" altLang="zh-CN" sz="6000" b="1" dirty="0">
                <a:solidFill>
                  <a:srgbClr val="3A006A"/>
                </a:solidFill>
                <a:latin typeface="微软雅黑" panose="020B0503020204020204" pitchFamily="82" charset="2"/>
                <a:ea typeface="微软雅黑" panose="020B0503020204020204" pitchFamily="82" charset="2"/>
              </a:rPr>
              <a:t>2</a:t>
            </a:r>
            <a:r>
              <a:rPr kumimoji="1" lang="zh-CN" altLang="en-US" sz="6000" b="1" dirty="0">
                <a:solidFill>
                  <a:srgbClr val="3A006A"/>
                </a:solidFill>
                <a:latin typeface="微软雅黑" panose="020B0503020204020204" pitchFamily="82" charset="2"/>
                <a:ea typeface="微软雅黑" panose="020B0503020204020204" pitchFamily="82" charset="2"/>
              </a:rPr>
              <a:t>章 关系</a:t>
            </a:r>
            <a:r>
              <a:rPr kumimoji="1" lang="zh-CN" altLang="en-US" sz="6000" b="1" dirty="0">
                <a:solidFill>
                  <a:srgbClr val="3A006A"/>
                </a:solidFill>
                <a:latin typeface="微软雅黑" panose="020B0503020204020204" pitchFamily="82" charset="2"/>
                <a:ea typeface="微软雅黑" panose="020B0503020204020204" pitchFamily="82" charset="2"/>
              </a:rPr>
              <a:t>模型</a:t>
            </a:r>
            <a:endParaRPr kumimoji="1" lang="zh-CN" altLang="en-US" sz="6000" b="1" dirty="0">
              <a:solidFill>
                <a:srgbClr val="3A006A"/>
              </a:solidFill>
              <a:latin typeface="微软雅黑" panose="020B0503020204020204" pitchFamily="82" charset="2"/>
              <a:ea typeface="微软雅黑" panose="020B0503020204020204" pitchFamily="82" charset="2"/>
            </a:endParaRPr>
          </a:p>
        </p:txBody>
      </p:sp>
      <p:sp>
        <p:nvSpPr>
          <p:cNvPr id="5" name="文本框 4"/>
          <p:cNvSpPr txBox="1"/>
          <p:nvPr/>
        </p:nvSpPr>
        <p:spPr>
          <a:xfrm>
            <a:off x="3082636" y="4867479"/>
            <a:ext cx="6026727" cy="1107996"/>
          </a:xfrm>
          <a:prstGeom prst="rect">
            <a:avLst/>
          </a:prstGeom>
          <a:noFill/>
        </p:spPr>
        <p:txBody>
          <a:bodyPr wrap="square" rtlCol="0">
            <a:spAutoFit/>
          </a:bodyPr>
          <a:lstStyle/>
          <a:p>
            <a:pPr algn="ctr"/>
            <a:endParaRPr kumimoji="1" lang="en-US" altLang="zh-CN" sz="2200" dirty="0">
              <a:solidFill>
                <a:srgbClr val="3B20FF"/>
              </a:solidFill>
              <a:latin typeface="微软雅黑" panose="020B0503020204020204" pitchFamily="82" charset="2"/>
              <a:ea typeface="微软雅黑" panose="020B0503020204020204" pitchFamily="82" charset="2"/>
            </a:endParaRPr>
          </a:p>
          <a:p>
            <a:pPr algn="ctr"/>
            <a:r>
              <a:rPr kumimoji="1" lang="en-US" altLang="zh-CN" sz="2200" dirty="0">
                <a:solidFill>
                  <a:srgbClr val="3B20FF"/>
                </a:solidFill>
                <a:latin typeface="微软雅黑" panose="020B0503020204020204" pitchFamily="82" charset="2"/>
                <a:ea typeface="微软雅黑" panose="020B0503020204020204" pitchFamily="82" charset="2"/>
              </a:rPr>
              <a:t>chao910904@suda.edu.cn</a:t>
            </a:r>
            <a:endParaRPr kumimoji="1" lang="en-US" altLang="zh-CN" sz="2200" dirty="0">
              <a:solidFill>
                <a:srgbClr val="3B20FF"/>
              </a:solidFill>
              <a:latin typeface="微软雅黑" panose="020B0503020204020204" pitchFamily="82" charset="2"/>
              <a:ea typeface="微软雅黑" panose="020B0503020204020204" pitchFamily="82" charset="2"/>
            </a:endParaRPr>
          </a:p>
          <a:p>
            <a:pPr algn="ctr"/>
            <a:r>
              <a:rPr kumimoji="1" lang="en-US" altLang="zh-CN" sz="2200" dirty="0">
                <a:solidFill>
                  <a:srgbClr val="3B20FF"/>
                </a:solidFill>
                <a:latin typeface="微软雅黑" panose="020B0503020204020204" pitchFamily="82" charset="2"/>
                <a:ea typeface="微软雅黑" panose="020B0503020204020204" pitchFamily="82" charset="2"/>
              </a:rPr>
              <a:t>https://web.suda.edu.cn/yyc/</a:t>
            </a:r>
            <a:endParaRPr kumimoji="1" lang="en-US" altLang="zh-CN" sz="2200" dirty="0">
              <a:solidFill>
                <a:srgbClr val="3B20FF"/>
              </a:solidFill>
              <a:latin typeface="微软雅黑" panose="020B0503020204020204" pitchFamily="82" charset="2"/>
              <a:ea typeface="微软雅黑" panose="020B0503020204020204" pitchFamily="82" charset="2"/>
            </a:endParaRPr>
          </a:p>
        </p:txBody>
      </p:sp>
      <p:sp>
        <p:nvSpPr>
          <p:cNvPr id="3" name="灯片编号占位符 2"/>
          <p:cNvSpPr>
            <a:spLocks noGrp="1"/>
          </p:cNvSpPr>
          <p:nvPr>
            <p:ph type="sldNum" sz="quarter" idx="12"/>
          </p:nvPr>
        </p:nvSpPr>
        <p:spPr/>
        <p:txBody>
          <a:bodyPr/>
          <a:lstStyle/>
          <a:p>
            <a:fld id="{4B0D34C0-35A8-654C-9FBA-7B4E017BD630}" type="slidenum">
              <a:rPr lang="en-US" altLang="zh-CN" smtClean="0"/>
            </a:fld>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withEffect">
                                  <p:stCondLst>
                                    <p:cond delay="100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1+#ppt_w/2"/>
                                          </p:val>
                                        </p:tav>
                                        <p:tav tm="100000">
                                          <p:val>
                                            <p:strVal val="#ppt_x"/>
                                          </p:val>
                                        </p:tav>
                                      </p:tavLst>
                                    </p:anim>
                                    <p:anim calcmode="lin" valueType="num">
                                      <p:cBhvr additive="base">
                                        <p:cTn id="8" dur="1000" fill="hold"/>
                                        <p:tgtEl>
                                          <p:spTgt spid="6"/>
                                        </p:tgtEl>
                                        <p:attrNameLst>
                                          <p:attrName>ppt_y</p:attrName>
                                        </p:attrNameLst>
                                      </p:cBhvr>
                                      <p:tavLst>
                                        <p:tav tm="0">
                                          <p:val>
                                            <p:strVal val="#ppt_y"/>
                                          </p:val>
                                        </p:tav>
                                        <p:tav tm="100000">
                                          <p:val>
                                            <p:strVal val="#ppt_y"/>
                                          </p:val>
                                        </p:tav>
                                      </p:tavLst>
                                    </p:anim>
                                  </p:childTnLst>
                                </p:cTn>
                              </p:par>
                              <p:par>
                                <p:cTn id="9" presetID="2" presetClass="entr" presetSubtype="2" decel="100000" fill="hold" nodeType="withEffect">
                                  <p:stCondLst>
                                    <p:cond delay="14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1+#ppt_w/2"/>
                                          </p:val>
                                        </p:tav>
                                        <p:tav tm="100000">
                                          <p:val>
                                            <p:strVal val="#ppt_x"/>
                                          </p:val>
                                        </p:tav>
                                      </p:tavLst>
                                    </p:anim>
                                    <p:anim calcmode="lin" valueType="num">
                                      <p:cBhvr additive="base">
                                        <p:cTn id="12" dur="1000" fill="hold"/>
                                        <p:tgtEl>
                                          <p:spTgt spid="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383072" y="1114933"/>
            <a:ext cx="10852278" cy="2523618"/>
          </a:xfrm>
          <a:prstGeom prst="roundRect">
            <a:avLst>
              <a:gd name="adj" fmla="val 15489"/>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mc:AlternateContent xmlns:mc="http://schemas.openxmlformats.org/markup-compatibility/2006">
        <mc:Choice xmlns:a14="http://schemas.microsoft.com/office/drawing/2010/main" Requires="a14">
          <p:sp>
            <p:nvSpPr>
              <p:cNvPr id="14" name="内容占位符 2"/>
              <p:cNvSpPr txBox="1"/>
              <p:nvPr/>
            </p:nvSpPr>
            <p:spPr bwMode="auto">
              <a:xfrm>
                <a:off x="562290" y="1332247"/>
                <a:ext cx="10673060" cy="2680134"/>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zh-CN" sz="2000" b="1" dirty="0">
                    <a:latin typeface="微软雅黑" panose="020B0503020204020204" pitchFamily="34" charset="-122"/>
                    <a:ea typeface="微软雅黑" panose="020B0503020204020204" pitchFamily="34" charset="-122"/>
                  </a:rPr>
                  <a:t>关系模式</a:t>
                </a:r>
                <a:endParaRPr lang="en-US" altLang="zh-CN" sz="20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800" b="1" dirty="0">
                    <a:solidFill>
                      <a:srgbClr val="7030A0"/>
                    </a:solidFill>
                    <a:latin typeface="微软雅黑" panose="020B0503020204020204" pitchFamily="34" charset="-122"/>
                    <a:ea typeface="微软雅黑" panose="020B0503020204020204" pitchFamily="34" charset="-122"/>
                  </a:rPr>
                  <a:t>关系模式</a:t>
                </a:r>
                <a:r>
                  <a:rPr lang="zh-CN" altLang="zh-CN" sz="1800" dirty="0">
                    <a:latin typeface="微软雅黑" panose="020B0503020204020204" pitchFamily="34" charset="-122"/>
                    <a:ea typeface="微软雅黑" panose="020B0503020204020204" pitchFamily="34" charset="-122"/>
                  </a:rPr>
                  <a:t>是对关系的描述，由关系名和其属性集合组成，是相对不变的。记做</a:t>
                </a:r>
                <a14:m>
                  <m:oMath xmlns:m="http://schemas.openxmlformats.org/officeDocument/2006/math">
                    <m:r>
                      <a:rPr lang="en-US" altLang="zh-CN" sz="1800" i="1">
                        <a:latin typeface="Cambria Math" panose="02040503050406030204" pitchFamily="18" charset="0"/>
                      </a:rPr>
                      <m:t>𝑅</m:t>
                    </m:r>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 </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 ⋯, </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𝐴</m:t>
                        </m:r>
                      </m:e>
                      <m:sub>
                        <m:r>
                          <a:rPr lang="en-US" altLang="zh-CN" sz="1800" i="1">
                            <a:latin typeface="Cambria Math" panose="02040503050406030204" pitchFamily="18" charset="0"/>
                          </a:rPr>
                          <m:t>𝑛</m:t>
                        </m:r>
                      </m:sub>
                    </m:sSub>
                    <m:r>
                      <a:rPr lang="en-US" altLang="zh-CN" sz="1800" i="1">
                        <a:latin typeface="Cambria Math" panose="02040503050406030204" pitchFamily="18" charset="0"/>
                      </a:rPr>
                      <m:t>)</m:t>
                    </m:r>
                  </m:oMath>
                </a14:m>
                <a:r>
                  <a:rPr lang="zh-CN"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800" dirty="0">
                    <a:latin typeface="微软雅黑" panose="020B0503020204020204" pitchFamily="34" charset="-122"/>
                    <a:ea typeface="微软雅黑" panose="020B0503020204020204" pitchFamily="34" charset="-122"/>
                  </a:rPr>
                  <a:t>Student</a:t>
                </a:r>
                <a:r>
                  <a:rPr lang="zh-CN" altLang="zh-CN" sz="1800" dirty="0">
                    <a:latin typeface="微软雅黑" panose="020B0503020204020204" pitchFamily="34" charset="-122"/>
                    <a:ea typeface="微软雅黑" panose="020B0503020204020204" pitchFamily="34" charset="-122"/>
                  </a:rPr>
                  <a:t>关系可以写为</a:t>
                </a:r>
                <a:r>
                  <a:rPr lang="en-US" altLang="zh-CN" sz="1800" dirty="0">
                    <a:latin typeface="微软雅黑" panose="020B0503020204020204" pitchFamily="34" charset="-122"/>
                    <a:ea typeface="微软雅黑" panose="020B0503020204020204" pitchFamily="34" charset="-122"/>
                  </a:rPr>
                  <a:t>Student(</a:t>
                </a:r>
                <a:r>
                  <a:rPr lang="en-US" altLang="zh-CN" sz="1800" dirty="0" err="1">
                    <a:latin typeface="微软雅黑" panose="020B0503020204020204" pitchFamily="34" charset="-122"/>
                    <a:ea typeface="微软雅黑" panose="020B0503020204020204" pitchFamily="34" charset="-122"/>
                  </a:rPr>
                  <a:t>Sno</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Sname</a:t>
                </a:r>
                <a:r>
                  <a:rPr lang="en-US" altLang="zh-CN" sz="1800" dirty="0">
                    <a:latin typeface="微软雅黑" panose="020B0503020204020204" pitchFamily="34" charset="-122"/>
                    <a:ea typeface="微软雅黑" panose="020B0503020204020204" pitchFamily="34" charset="-122"/>
                  </a:rPr>
                  <a:t>, </a:t>
                </a:r>
                <a:r>
                  <a:rPr lang="en-US" altLang="zh-CN" sz="1800" dirty="0" err="1">
                    <a:latin typeface="微软雅黑" panose="020B0503020204020204" pitchFamily="34" charset="-122"/>
                    <a:ea typeface="微软雅黑" panose="020B0503020204020204" pitchFamily="34" charset="-122"/>
                  </a:rPr>
                  <a:t>Sgender</a:t>
                </a:r>
                <a:r>
                  <a:rPr lang="en-US" altLang="zh-CN" sz="1800" dirty="0">
                    <a:latin typeface="微软雅黑" panose="020B0503020204020204" pitchFamily="34" charset="-122"/>
                    <a:ea typeface="微软雅黑" panose="020B0503020204020204" pitchFamily="34" charset="-122"/>
                  </a:rPr>
                  <a:t>, Sage, </a:t>
                </a:r>
                <a:r>
                  <a:rPr lang="en-US" altLang="zh-CN" sz="1800" dirty="0" err="1">
                    <a:latin typeface="微软雅黑" panose="020B0503020204020204" pitchFamily="34" charset="-122"/>
                    <a:ea typeface="微软雅黑" panose="020B0503020204020204" pitchFamily="34" charset="-122"/>
                  </a:rPr>
                  <a:t>Sdept</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2000" b="1" dirty="0">
                    <a:latin typeface="微软雅黑" panose="020B0503020204020204" pitchFamily="34" charset="-122"/>
                    <a:ea typeface="微软雅黑" panose="020B0503020204020204" pitchFamily="34" charset="-122"/>
                  </a:rPr>
                  <a:t>关系实例</a:t>
                </a:r>
                <a:endParaRPr lang="en-US" altLang="zh-CN" sz="20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800" b="1" dirty="0">
                    <a:solidFill>
                      <a:srgbClr val="7030A0"/>
                    </a:solidFill>
                    <a:latin typeface="微软雅黑" panose="020B0503020204020204" pitchFamily="34" charset="-122"/>
                    <a:ea typeface="微软雅黑" panose="020B0503020204020204" pitchFamily="34" charset="-122"/>
                  </a:rPr>
                  <a:t>关系实例</a:t>
                </a:r>
                <a:r>
                  <a:rPr lang="zh-CN" altLang="en-US" sz="1800" dirty="0">
                    <a:latin typeface="微软雅黑" panose="020B0503020204020204" pitchFamily="34" charset="-122"/>
                    <a:ea typeface="微软雅黑" panose="020B0503020204020204" pitchFamily="34" charset="-122"/>
                  </a:rPr>
                  <a:t>是</a:t>
                </a:r>
                <a:r>
                  <a:rPr lang="zh-CN" altLang="zh-CN" sz="1800" dirty="0">
                    <a:latin typeface="微软雅黑" panose="020B0503020204020204" pitchFamily="34" charset="-122"/>
                    <a:ea typeface="微软雅黑" panose="020B0503020204020204" pitchFamily="34" charset="-122"/>
                  </a:rPr>
                  <a:t>关系元组集合，表示特定实例，会根据业务状态发生变化。</a:t>
                </a:r>
                <a:endParaRPr lang="en-US" altLang="zh-CN" sz="18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u"/>
                </a:pPr>
                <a:r>
                  <a:rPr lang="en-US" altLang="zh-CN" sz="1400" dirty="0">
                    <a:latin typeface="微软雅黑" panose="020B0503020204020204" pitchFamily="34" charset="-122"/>
                    <a:ea typeface="微软雅黑" panose="020B0503020204020204" pitchFamily="34" charset="-122"/>
                  </a:rPr>
                  <a:t>Student</a:t>
                </a:r>
                <a:r>
                  <a:rPr lang="zh-CN" altLang="zh-CN" sz="1400" dirty="0">
                    <a:latin typeface="微软雅黑" panose="020B0503020204020204" pitchFamily="34" charset="-122"/>
                    <a:ea typeface="微软雅黑" panose="020B0503020204020204" pitchFamily="34" charset="-122"/>
                  </a:rPr>
                  <a:t>关系的实例有</a:t>
                </a: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个元组，对应</a:t>
                </a: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个学生。</a:t>
                </a:r>
                <a:r>
                  <a:rPr lang="zh-CN" altLang="en-US" sz="1400" dirty="0">
                    <a:latin typeface="微软雅黑" panose="020B0503020204020204" pitchFamily="34" charset="-122"/>
                    <a:ea typeface="微软雅黑" panose="020B0503020204020204" pitchFamily="34" charset="-122"/>
                  </a:rPr>
                  <a:t>如果有新学生，则其元组数会增加。</a:t>
                </a:r>
                <a:endParaRPr lang="zh-CN" altLang="zh-CN" sz="1400" dirty="0">
                  <a:latin typeface="微软雅黑" panose="020B0503020204020204" pitchFamily="34" charset="-122"/>
                  <a:ea typeface="微软雅黑" panose="020B0503020204020204" pitchFamily="34" charset="-122"/>
                </a:endParaRPr>
              </a:p>
              <a:p>
                <a:pPr marL="0" indent="0">
                  <a:buNone/>
                </a:pPr>
                <a:endParaRPr lang="en-US" altLang="zh-CN" sz="1400" kern="0" dirty="0">
                  <a:latin typeface="微软雅黑" panose="020B0503020204020204" pitchFamily="34" charset="-122"/>
                  <a:ea typeface="微软雅黑" panose="020B0503020204020204" pitchFamily="34" charset="-122"/>
                  <a:cs typeface="Arial" panose="020B0604020202020204" pitchFamily="34" charset="0"/>
                </a:endParaRPr>
              </a:p>
            </p:txBody>
          </p:sp>
        </mc:Choice>
        <mc:Fallback>
          <p:sp>
            <p:nvSpPr>
              <p:cNvPr id="14" name="内容占位符 2"/>
              <p:cNvSpPr txBox="1">
                <a:spLocks noRot="1" noChangeAspect="1" noMove="1" noResize="1" noEditPoints="1" noAdjustHandles="1" noChangeArrowheads="1" noChangeShapeType="1" noTextEdit="1"/>
              </p:cNvSpPr>
              <p:nvPr/>
            </p:nvSpPr>
            <p:spPr bwMode="auto">
              <a:xfrm>
                <a:off x="562290" y="1332247"/>
                <a:ext cx="10673060" cy="2680134"/>
              </a:xfrm>
              <a:prstGeom prst="rect">
                <a:avLst/>
              </a:prstGeom>
              <a:blipFill rotWithShape="1">
                <a:blip r:embed="rId1"/>
                <a:stretch>
                  <a:fillRect l="-3" t="-1" r="3" b="17"/>
                </a:stretch>
              </a:blipFill>
              <a:ln>
                <a:noFill/>
              </a:ln>
              <a:effectLst/>
            </p:spPr>
            <p:txBody>
              <a:bodyPr/>
              <a:lstStyle/>
              <a:p>
                <a:r>
                  <a:rPr lang="zh-CN" altLang="en-US">
                    <a:noFill/>
                  </a:rPr>
                  <a:t> </a:t>
                </a:r>
              </a:p>
            </p:txBody>
          </p:sp>
        </mc:Fallback>
      </mc:AlternateContent>
      <p:graphicFrame>
        <p:nvGraphicFramePr>
          <p:cNvPr id="15" name="表格 14"/>
          <p:cNvGraphicFramePr>
            <a:graphicFrameLocks noGrp="1"/>
          </p:cNvGraphicFramePr>
          <p:nvPr/>
        </p:nvGraphicFramePr>
        <p:xfrm>
          <a:off x="383070" y="3790951"/>
          <a:ext cx="10852279" cy="2257422"/>
        </p:xfrm>
        <a:graphic>
          <a:graphicData uri="http://schemas.openxmlformats.org/drawingml/2006/table">
            <a:tbl>
              <a:tblPr firstRow="1" firstCol="1" bandRow="1">
                <a:tableStyleId>{5940675A-B579-460E-94D1-54222C63F5DA}</a:tableStyleId>
              </a:tblPr>
              <a:tblGrid>
                <a:gridCol w="2590546"/>
                <a:gridCol w="1995419"/>
                <a:gridCol w="2135448"/>
                <a:gridCol w="2047930"/>
                <a:gridCol w="2082936"/>
              </a:tblGrid>
              <a:tr h="379112">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Sage</a:t>
                      </a:r>
                      <a:endParaRPr lang="zh-CN" sz="1600" b="1"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375662">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75662">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赵宇</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19</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CS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75662">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75662">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2021310724</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王勇</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75662">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刘佳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621197" y="1114934"/>
            <a:ext cx="10852278" cy="1894968"/>
          </a:xfrm>
          <a:prstGeom prst="roundRect">
            <a:avLst>
              <a:gd name="adj" fmla="val 15489"/>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752266" y="1237357"/>
            <a:ext cx="10391984" cy="1772544"/>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000" b="1" dirty="0">
                <a:latin typeface="微软雅黑" panose="020B0503020204020204" pitchFamily="34" charset="-122"/>
                <a:ea typeface="微软雅黑" panose="020B0503020204020204" pitchFamily="34" charset="-122"/>
              </a:rPr>
              <a:t>基本概念</a:t>
            </a:r>
            <a:endParaRPr lang="en-US" altLang="zh-CN" sz="20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关系中每个属性都存在一个合法的取值集合，</a:t>
            </a:r>
            <a:r>
              <a:rPr lang="zh-CN" altLang="en-US" sz="1800" dirty="0">
                <a:latin typeface="微软雅黑" panose="020B0503020204020204" pitchFamily="34" charset="-122"/>
                <a:ea typeface="微软雅黑" panose="020B0503020204020204" pitchFamily="34" charset="-122"/>
              </a:rPr>
              <a:t>是</a:t>
            </a:r>
            <a:r>
              <a:rPr lang="zh-CN" altLang="zh-CN" sz="1800" dirty="0">
                <a:latin typeface="微软雅黑" panose="020B0503020204020204" pitchFamily="34" charset="-122"/>
                <a:ea typeface="微软雅黑" panose="020B0503020204020204" pitchFamily="34" charset="-122"/>
              </a:rPr>
              <a:t>该属性的</a:t>
            </a:r>
            <a:r>
              <a:rPr lang="zh-CN" altLang="zh-CN" sz="1800" b="1" u="sng" dirty="0">
                <a:solidFill>
                  <a:srgbClr val="7030A0"/>
                </a:solidFill>
                <a:latin typeface="微软雅黑" panose="020B0503020204020204" pitchFamily="34" charset="-122"/>
                <a:ea typeface="微软雅黑" panose="020B0503020204020204" pitchFamily="34" charset="-122"/>
              </a:rPr>
              <a:t>域</a:t>
            </a:r>
            <a:r>
              <a:rPr lang="zh-CN" altLang="zh-CN" sz="1800" dirty="0">
                <a:latin typeface="微软雅黑" panose="020B0503020204020204" pitchFamily="34" charset="-122"/>
                <a:ea typeface="微软雅黑" panose="020B0503020204020204" pitchFamily="34" charset="-122"/>
              </a:rPr>
              <a:t> </a:t>
            </a:r>
            <a:endParaRPr lang="en-US" altLang="zh-CN" sz="18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u"/>
            </a:pPr>
            <a:r>
              <a:rPr lang="zh-CN" altLang="en-US" sz="1400" dirty="0">
                <a:latin typeface="微软雅黑" panose="020B0503020204020204" pitchFamily="34" charset="-122"/>
                <a:ea typeface="微软雅黑" panose="020B0503020204020204" pitchFamily="34" charset="-122"/>
              </a:rPr>
              <a:t>例如，</a:t>
            </a:r>
            <a:r>
              <a:rPr lang="en-US" altLang="zh-CN" sz="1400" dirty="0">
                <a:latin typeface="微软雅黑" panose="020B0503020204020204" pitchFamily="34" charset="-122"/>
                <a:ea typeface="微软雅黑" panose="020B0503020204020204" pitchFamily="34" charset="-122"/>
              </a:rPr>
              <a:t>Student</a:t>
            </a:r>
            <a:r>
              <a:rPr lang="zh-CN" altLang="zh-CN" sz="1400" dirty="0">
                <a:latin typeface="微软雅黑" panose="020B0503020204020204" pitchFamily="34" charset="-122"/>
                <a:ea typeface="微软雅黑" panose="020B0503020204020204" pitchFamily="34" charset="-122"/>
              </a:rPr>
              <a:t>关系中的</a:t>
            </a:r>
            <a:r>
              <a:rPr lang="en-US" altLang="zh-CN" sz="1400" dirty="0">
                <a:latin typeface="微软雅黑" panose="020B0503020204020204" pitchFamily="34" charset="-122"/>
                <a:ea typeface="微软雅黑" panose="020B0503020204020204" pitchFamily="34" charset="-122"/>
              </a:rPr>
              <a:t>Sage</a:t>
            </a:r>
            <a:r>
              <a:rPr lang="zh-CN" altLang="zh-CN" sz="1400" dirty="0">
                <a:latin typeface="微软雅黑" panose="020B0503020204020204" pitchFamily="34" charset="-122"/>
                <a:ea typeface="微软雅黑" panose="020B0503020204020204" pitchFamily="34" charset="-122"/>
              </a:rPr>
              <a:t>属性，其每一个取值通常是大于或等于</a:t>
            </a:r>
            <a:r>
              <a:rPr lang="en-US" altLang="zh-CN" sz="1400" dirty="0">
                <a:latin typeface="微软雅黑" panose="020B0503020204020204" pitchFamily="34" charset="-122"/>
                <a:ea typeface="微软雅黑" panose="020B0503020204020204" pitchFamily="34" charset="-122"/>
              </a:rPr>
              <a:t>0</a:t>
            </a:r>
            <a:r>
              <a:rPr lang="zh-CN" altLang="zh-CN" sz="1400" dirty="0">
                <a:latin typeface="微软雅黑" panose="020B0503020204020204" pitchFamily="34" charset="-122"/>
                <a:ea typeface="微软雅黑" panose="020B0503020204020204" pitchFamily="34" charset="-122"/>
              </a:rPr>
              <a:t>的</a:t>
            </a:r>
            <a:endParaRPr lang="en-US" altLang="zh-CN" sz="1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关系中每一个属性中的值都应该来自同一个域</a:t>
            </a:r>
            <a:endParaRPr lang="en-US" altLang="zh-CN" sz="18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u"/>
            </a:pPr>
            <a:r>
              <a:rPr lang="zh-CN" altLang="zh-CN" sz="1400" dirty="0">
                <a:latin typeface="微软雅黑" panose="020B0503020204020204" pitchFamily="34" charset="-122"/>
                <a:ea typeface="微软雅黑" panose="020B0503020204020204" pitchFamily="34" charset="-122"/>
              </a:rPr>
              <a:t>例如，</a:t>
            </a:r>
            <a:r>
              <a:rPr lang="en-US" altLang="zh-CN" sz="1400" dirty="0">
                <a:latin typeface="微软雅黑" panose="020B0503020204020204" pitchFamily="34" charset="-122"/>
                <a:ea typeface="微软雅黑" panose="020B0503020204020204" pitchFamily="34" charset="-122"/>
              </a:rPr>
              <a:t>Sage</a:t>
            </a:r>
            <a:r>
              <a:rPr lang="zh-CN" altLang="zh-CN" sz="1400" dirty="0">
                <a:latin typeface="微软雅黑" panose="020B0503020204020204" pitchFamily="34" charset="-122"/>
                <a:ea typeface="微软雅黑" panose="020B0503020204020204" pitchFamily="34" charset="-122"/>
              </a:rPr>
              <a:t>属性值应该是整数或者</a:t>
            </a:r>
            <a:r>
              <a:rPr lang="zh-CN" altLang="zh-CN" sz="1400" b="1" u="sng" dirty="0">
                <a:solidFill>
                  <a:srgbClr val="7030A0"/>
                </a:solidFill>
                <a:latin typeface="微软雅黑" panose="020B0503020204020204" pitchFamily="34" charset="-122"/>
                <a:ea typeface="微软雅黑" panose="020B0503020204020204" pitchFamily="34" charset="-122"/>
              </a:rPr>
              <a:t>空值</a:t>
            </a:r>
            <a:r>
              <a:rPr lang="zh-CN" altLang="en-US" sz="1400" dirty="0">
                <a:latin typeface="微软雅黑" panose="020B0503020204020204" pitchFamily="34" charset="-122"/>
                <a:ea typeface="微软雅黑" panose="020B0503020204020204" pitchFamily="34" charset="-122"/>
              </a:rPr>
              <a:t>，</a:t>
            </a:r>
            <a:r>
              <a:rPr lang="zh-CN" altLang="zh-CN" sz="1400" dirty="0">
                <a:latin typeface="微软雅黑" panose="020B0503020204020204" pitchFamily="34" charset="-122"/>
                <a:ea typeface="微软雅黑" panose="020B0503020204020204" pitchFamily="34" charset="-122"/>
              </a:rPr>
              <a:t>不能出现日期数据或者其它类型的数据。</a:t>
            </a:r>
            <a:endParaRPr lang="en-US" altLang="zh-CN" sz="2400" dirty="0">
              <a:latin typeface="微软雅黑" panose="020B0503020204020204" pitchFamily="34" charset="-122"/>
              <a:ea typeface="微软雅黑" panose="020B0503020204020204" pitchFamily="34" charset="-122"/>
            </a:endParaRPr>
          </a:p>
          <a:p>
            <a:pPr lvl="1"/>
            <a:endParaRPr lang="en-US" altLang="zh-CN" sz="1600" kern="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800" kern="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15" name="表格 14"/>
          <p:cNvGraphicFramePr>
            <a:graphicFrameLocks noGrp="1"/>
          </p:cNvGraphicFramePr>
          <p:nvPr/>
        </p:nvGraphicFramePr>
        <p:xfrm>
          <a:off x="621196" y="3318754"/>
          <a:ext cx="10852278" cy="2302002"/>
        </p:xfrm>
        <a:graphic>
          <a:graphicData uri="http://schemas.openxmlformats.org/drawingml/2006/table">
            <a:tbl>
              <a:tblPr firstRow="1" firstCol="1" bandRow="1">
                <a:tableStyleId>{5940675A-B579-460E-94D1-54222C63F5DA}</a:tableStyleId>
              </a:tblPr>
              <a:tblGrid>
                <a:gridCol w="2590546"/>
                <a:gridCol w="1995419"/>
                <a:gridCol w="2135447"/>
                <a:gridCol w="2047930"/>
                <a:gridCol w="2082936"/>
              </a:tblGrid>
              <a:tr h="675506">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600" b="1" kern="100" dirty="0">
                          <a:solidFill>
                            <a:schemeClr val="bg1"/>
                          </a:solidFill>
                          <a:effectLst/>
                          <a:latin typeface="微软雅黑" panose="020B0503020204020204" pitchFamily="34" charset="-122"/>
                          <a:ea typeface="微软雅黑" panose="020B0503020204020204" pitchFamily="34" charset="-122"/>
                        </a:rPr>
                        <a:t>（学号）</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600" b="1" kern="100" dirty="0">
                          <a:solidFill>
                            <a:schemeClr val="bg1"/>
                          </a:solidFill>
                          <a:effectLst/>
                          <a:latin typeface="微软雅黑" panose="020B0503020204020204" pitchFamily="34" charset="-122"/>
                          <a:ea typeface="微软雅黑" panose="020B0503020204020204" pitchFamily="34" charset="-122"/>
                        </a:rPr>
                        <a:t>（姓名）</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600" b="1" kern="100" dirty="0">
                          <a:solidFill>
                            <a:schemeClr val="bg1"/>
                          </a:solidFill>
                          <a:effectLst/>
                          <a:latin typeface="微软雅黑" panose="020B0503020204020204" pitchFamily="34" charset="-122"/>
                          <a:ea typeface="微软雅黑" panose="020B0503020204020204" pitchFamily="34" charset="-122"/>
                        </a:rPr>
                        <a:t>（性别）</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Sage</a:t>
                      </a:r>
                      <a:endParaRPr lang="zh-CN" sz="16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600" b="1" kern="100" dirty="0">
                          <a:solidFill>
                            <a:schemeClr val="bg1"/>
                          </a:solidFill>
                          <a:effectLst/>
                          <a:latin typeface="微软雅黑" panose="020B0503020204020204" pitchFamily="34" charset="-122"/>
                          <a:ea typeface="微软雅黑" panose="020B0503020204020204" pitchFamily="34" charset="-122"/>
                        </a:rPr>
                        <a:t>（年龄）</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600" b="1" kern="100" dirty="0">
                          <a:solidFill>
                            <a:schemeClr val="bg1"/>
                          </a:solidFill>
                          <a:effectLst/>
                          <a:latin typeface="微软雅黑" panose="020B0503020204020204" pitchFamily="34" charset="-122"/>
                          <a:ea typeface="微软雅黑" panose="020B0503020204020204" pitchFamily="34" charset="-122"/>
                        </a:rPr>
                        <a:t>（所在系）</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317370">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17370">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赵宇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19</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CS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17370">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张敏</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17370">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王勇</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17370">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刘佳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621196" y="1114933"/>
            <a:ext cx="11140497" cy="2085467"/>
          </a:xfrm>
          <a:prstGeom prst="roundRect">
            <a:avLst>
              <a:gd name="adj" fmla="val 15489"/>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662041" y="1260546"/>
            <a:ext cx="11170838" cy="1962414"/>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1800" b="1" u="sng" dirty="0">
                <a:solidFill>
                  <a:srgbClr val="7030A0"/>
                </a:solidFill>
                <a:latin typeface="微软雅黑" panose="020B0503020204020204" pitchFamily="34" charset="-122"/>
                <a:ea typeface="微软雅黑" panose="020B0503020204020204" pitchFamily="34" charset="-122"/>
              </a:rPr>
              <a:t>超</a:t>
            </a:r>
            <a:r>
              <a:rPr lang="zh-CN" altLang="zh-CN" sz="1800" b="1" u="sng" dirty="0">
                <a:solidFill>
                  <a:srgbClr val="7030A0"/>
                </a:solidFill>
                <a:latin typeface="微软雅黑" panose="020B0503020204020204" pitchFamily="34" charset="-122"/>
                <a:ea typeface="微软雅黑" panose="020B0503020204020204" pitchFamily="34" charset="-122"/>
              </a:rPr>
              <a:t>键</a:t>
            </a:r>
            <a:r>
              <a:rPr lang="zh-CN" altLang="en-US" sz="1800" b="1" u="sng" dirty="0">
                <a:solidFill>
                  <a:srgbClr val="7030A0"/>
                </a:solidFill>
                <a:latin typeface="微软雅黑" panose="020B0503020204020204" pitchFamily="34" charset="-122"/>
                <a:ea typeface="微软雅黑" panose="020B0503020204020204" pitchFamily="34" charset="-122"/>
              </a:rPr>
              <a:t>：</a:t>
            </a:r>
            <a:r>
              <a:rPr lang="zh-CN" altLang="zh-CN" sz="1800" dirty="0">
                <a:latin typeface="微软雅黑" panose="020B0503020204020204" pitchFamily="34" charset="-122"/>
                <a:ea typeface="微软雅黑" panose="020B0503020204020204" pitchFamily="34" charset="-122"/>
              </a:rPr>
              <a:t>如果</a:t>
            </a:r>
            <a:r>
              <a:rPr lang="zh-CN" altLang="zh-CN" sz="1800" u="sng" dirty="0">
                <a:latin typeface="微软雅黑" panose="020B0503020204020204" pitchFamily="34" charset="-122"/>
                <a:ea typeface="微软雅黑" panose="020B0503020204020204" pitchFamily="34" charset="-122"/>
              </a:rPr>
              <a:t>某一属性</a:t>
            </a:r>
            <a:r>
              <a:rPr lang="zh-CN" altLang="zh-CN" sz="1800" dirty="0">
                <a:latin typeface="微软雅黑" panose="020B0503020204020204" pitchFamily="34" charset="-122"/>
                <a:ea typeface="微软雅黑" panose="020B0503020204020204" pitchFamily="34" charset="-122"/>
              </a:rPr>
              <a:t>或者</a:t>
            </a:r>
            <a:r>
              <a:rPr lang="zh-CN" altLang="en-US" sz="1800" u="sng" dirty="0">
                <a:latin typeface="微软雅黑" panose="020B0503020204020204" pitchFamily="34" charset="-122"/>
                <a:ea typeface="微软雅黑" panose="020B0503020204020204" pitchFamily="34" charset="-122"/>
              </a:rPr>
              <a:t>某</a:t>
            </a:r>
            <a:r>
              <a:rPr lang="zh-CN" altLang="zh-CN" sz="1800" u="sng" dirty="0">
                <a:latin typeface="微软雅黑" panose="020B0503020204020204" pitchFamily="34" charset="-122"/>
                <a:ea typeface="微软雅黑" panose="020B0503020204020204" pitchFamily="34" charset="-122"/>
              </a:rPr>
              <a:t>属性</a:t>
            </a:r>
            <a:r>
              <a:rPr lang="zh-CN" altLang="en-US" sz="1800" u="sng" dirty="0">
                <a:latin typeface="微软雅黑" panose="020B0503020204020204" pitchFamily="34" charset="-122"/>
                <a:ea typeface="微软雅黑" panose="020B0503020204020204" pitchFamily="34" charset="-122"/>
              </a:rPr>
              <a:t>集合</a:t>
            </a:r>
            <a:r>
              <a:rPr lang="zh-CN" altLang="zh-CN" sz="1800" dirty="0">
                <a:latin typeface="微软雅黑" panose="020B0503020204020204" pitchFamily="34" charset="-122"/>
                <a:ea typeface="微软雅黑" panose="020B0503020204020204" pitchFamily="34" charset="-122"/>
              </a:rPr>
              <a:t>可以唯一地标识不同的元组，则称这样的属性或者属性</a:t>
            </a:r>
            <a:r>
              <a:rPr lang="zh-CN" altLang="en-US" sz="1800" dirty="0">
                <a:latin typeface="微软雅黑" panose="020B0503020204020204" pitchFamily="34" charset="-122"/>
                <a:ea typeface="微软雅黑" panose="020B0503020204020204" pitchFamily="34" charset="-122"/>
              </a:rPr>
              <a:t>集</a:t>
            </a:r>
            <a:r>
              <a:rPr lang="zh-CN" altLang="zh-CN" sz="1800" dirty="0">
                <a:latin typeface="微软雅黑" panose="020B0503020204020204" pitchFamily="34" charset="-122"/>
                <a:ea typeface="微软雅黑" panose="020B0503020204020204" pitchFamily="34" charset="-122"/>
              </a:rPr>
              <a:t>为</a:t>
            </a:r>
            <a:r>
              <a:rPr lang="zh-CN" altLang="en-US" sz="1800" b="1" u="sng" dirty="0">
                <a:solidFill>
                  <a:srgbClr val="7030A0"/>
                </a:solidFill>
                <a:latin typeface="微软雅黑" panose="020B0503020204020204" pitchFamily="34" charset="-122"/>
                <a:ea typeface="微软雅黑" panose="020B0503020204020204" pitchFamily="34" charset="-122"/>
              </a:rPr>
              <a:t>超</a:t>
            </a:r>
            <a:r>
              <a:rPr lang="zh-CN" altLang="zh-CN" sz="1800" b="1" u="sng" dirty="0">
                <a:solidFill>
                  <a:srgbClr val="7030A0"/>
                </a:solidFill>
                <a:latin typeface="微软雅黑" panose="020B0503020204020204" pitchFamily="34" charset="-122"/>
                <a:ea typeface="微软雅黑" panose="020B0503020204020204" pitchFamily="34" charset="-122"/>
              </a:rPr>
              <a:t>键</a:t>
            </a:r>
            <a:r>
              <a:rPr lang="zh-CN" altLang="en-US" sz="1800" b="1"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1800" b="1" u="sng" dirty="0">
                <a:solidFill>
                  <a:srgbClr val="7030A0"/>
                </a:solidFill>
                <a:latin typeface="微软雅黑" panose="020B0503020204020204" pitchFamily="34" charset="-122"/>
                <a:ea typeface="微软雅黑" panose="020B0503020204020204" pitchFamily="34" charset="-122"/>
              </a:rPr>
              <a:t>候选键</a:t>
            </a:r>
            <a:r>
              <a:rPr lang="zh-CN" altLang="en-US" sz="1800" b="1" u="sng" dirty="0">
                <a:solidFill>
                  <a:srgbClr val="7030A0"/>
                </a:solidFill>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不含有多余属性的超键：一个超键去除任意一个属性就不再是超键了</a:t>
            </a:r>
            <a:r>
              <a:rPr lang="zh-CN"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US" altLang="zh-CN" sz="1400" dirty="0">
                <a:latin typeface="微软雅黑" panose="020B0503020204020204" pitchFamily="34" charset="-122"/>
                <a:ea typeface="微软雅黑" panose="020B0503020204020204" pitchFamily="34" charset="-122"/>
              </a:rPr>
              <a:t>Student</a:t>
            </a:r>
            <a:r>
              <a:rPr lang="zh-CN" altLang="zh-CN" sz="1400" dirty="0">
                <a:latin typeface="微软雅黑" panose="020B0503020204020204" pitchFamily="34" charset="-122"/>
                <a:ea typeface="微软雅黑" panose="020B0503020204020204" pitchFamily="34" charset="-122"/>
              </a:rPr>
              <a:t>关系的</a:t>
            </a:r>
            <a:r>
              <a:rPr lang="en-US" altLang="zh-CN" sz="1400" dirty="0">
                <a:latin typeface="微软雅黑" panose="020B0503020204020204" pitchFamily="34" charset="-122"/>
                <a:ea typeface="微软雅黑" panose="020B0503020204020204" pitchFamily="34" charset="-122"/>
              </a:rPr>
              <a:t>5</a:t>
            </a:r>
            <a:r>
              <a:rPr lang="zh-CN" altLang="zh-CN" sz="1400" dirty="0">
                <a:latin typeface="微软雅黑" panose="020B0503020204020204" pitchFamily="34" charset="-122"/>
                <a:ea typeface="微软雅黑" panose="020B0503020204020204" pitchFamily="34" charset="-122"/>
              </a:rPr>
              <a:t>个属性中，</a:t>
            </a:r>
            <a:r>
              <a:rPr lang="en-US" altLang="zh-CN" sz="1400" dirty="0">
                <a:latin typeface="微软雅黑" panose="020B0503020204020204" pitchFamily="34" charset="-122"/>
                <a:ea typeface="微软雅黑" panose="020B0503020204020204" pitchFamily="34" charset="-122"/>
              </a:rPr>
              <a:t>(</a:t>
            </a:r>
            <a:r>
              <a:rPr lang="en-US" altLang="zh-CN" sz="1400" dirty="0" err="1">
                <a:latin typeface="微软雅黑" panose="020B0503020204020204" pitchFamily="34" charset="-122"/>
                <a:ea typeface="微软雅黑" panose="020B0503020204020204" pitchFamily="34" charset="-122"/>
              </a:rPr>
              <a:t>Sno</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 </a:t>
            </a:r>
            <a:r>
              <a:rPr lang="en-US" altLang="zh-CN" sz="1400" dirty="0" err="1">
                <a:latin typeface="微软雅黑" panose="020B0503020204020204" pitchFamily="34" charset="-122"/>
                <a:ea typeface="微软雅黑" panose="020B0503020204020204" pitchFamily="34" charset="-122"/>
              </a:rPr>
              <a:t>Sname</a:t>
            </a:r>
            <a:r>
              <a:rPr lang="en-US" altLang="zh-CN" sz="1400" dirty="0">
                <a:latin typeface="微软雅黑" panose="020B0503020204020204" pitchFamily="34" charset="-122"/>
                <a:ea typeface="微软雅黑" panose="020B0503020204020204" pitchFamily="34" charset="-122"/>
              </a:rPr>
              <a:t>)</a:t>
            </a:r>
            <a:r>
              <a:rPr lang="zh-CN" altLang="en-US" sz="1400" dirty="0">
                <a:latin typeface="微软雅黑" panose="020B0503020204020204" pitchFamily="34" charset="-122"/>
                <a:ea typeface="微软雅黑" panose="020B0503020204020204" pitchFamily="34" charset="-122"/>
              </a:rPr>
              <a:t>是一个超键，但不是候选键；</a:t>
            </a:r>
            <a:r>
              <a:rPr lang="en-US" altLang="zh-CN" sz="1400" dirty="0" err="1">
                <a:latin typeface="微软雅黑" panose="020B0503020204020204" pitchFamily="34" charset="-122"/>
                <a:ea typeface="微软雅黑" panose="020B0503020204020204" pitchFamily="34" charset="-122"/>
              </a:rPr>
              <a:t>Sno</a:t>
            </a:r>
            <a:r>
              <a:rPr lang="zh-CN" altLang="en-US" sz="1400" dirty="0">
                <a:latin typeface="微软雅黑" panose="020B0503020204020204" pitchFamily="34" charset="-122"/>
                <a:ea typeface="微软雅黑" panose="020B0503020204020204" pitchFamily="34" charset="-122"/>
              </a:rPr>
              <a:t>是候选键；</a:t>
            </a:r>
            <a:endParaRPr lang="en-US" altLang="zh-CN" sz="1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400" dirty="0">
                <a:latin typeface="微软雅黑" panose="020B0503020204020204" pitchFamily="34" charset="-122"/>
                <a:ea typeface="微软雅黑" panose="020B0503020204020204" pitchFamily="34" charset="-122"/>
              </a:rPr>
              <a:t>如果</a:t>
            </a:r>
            <a:r>
              <a:rPr lang="en-US" altLang="zh-CN" sz="1400" dirty="0" err="1">
                <a:latin typeface="微软雅黑" panose="020B0503020204020204" pitchFamily="34" charset="-122"/>
                <a:ea typeface="微软雅黑" panose="020B0503020204020204" pitchFamily="34" charset="-122"/>
              </a:rPr>
              <a:t>Sname</a:t>
            </a:r>
            <a:r>
              <a:rPr lang="zh-CN" altLang="zh-CN" sz="1400" dirty="0">
                <a:latin typeface="微软雅黑" panose="020B0503020204020204" pitchFamily="34" charset="-122"/>
                <a:ea typeface="微软雅黑" panose="020B0503020204020204" pitchFamily="34" charset="-122"/>
              </a:rPr>
              <a:t>属性的取值是唯一的，则它</a:t>
            </a:r>
            <a:r>
              <a:rPr lang="zh-CN" altLang="en-US" sz="1400" dirty="0">
                <a:latin typeface="微软雅黑" panose="020B0503020204020204" pitchFamily="34" charset="-122"/>
                <a:ea typeface="微软雅黑" panose="020B0503020204020204" pitchFamily="34" charset="-122"/>
              </a:rPr>
              <a:t>也</a:t>
            </a:r>
            <a:r>
              <a:rPr lang="zh-CN" altLang="zh-CN" sz="1400" dirty="0">
                <a:latin typeface="微软雅黑" panose="020B0503020204020204" pitchFamily="34" charset="-122"/>
                <a:ea typeface="微软雅黑" panose="020B0503020204020204" pitchFamily="34" charset="-122"/>
              </a:rPr>
              <a:t>是候选键。 </a:t>
            </a:r>
            <a:endParaRPr lang="en-US" altLang="zh-CN" sz="1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1800" dirty="0">
                <a:latin typeface="微软雅黑" panose="020B0503020204020204" pitchFamily="34" charset="-122"/>
                <a:ea typeface="微软雅黑" panose="020B0503020204020204" pitchFamily="34" charset="-122"/>
              </a:rPr>
              <a:t>候选键的各个属性称为</a:t>
            </a:r>
            <a:r>
              <a:rPr lang="zh-CN" altLang="en-US" sz="1800" b="1" u="sng" dirty="0">
                <a:solidFill>
                  <a:srgbClr val="7030A0"/>
                </a:solidFill>
                <a:latin typeface="微软雅黑" panose="020B0503020204020204" pitchFamily="34" charset="-122"/>
                <a:ea typeface="微软雅黑" panose="020B0503020204020204" pitchFamily="34" charset="-122"/>
              </a:rPr>
              <a:t>主属性</a:t>
            </a:r>
            <a:r>
              <a:rPr lang="zh-CN" altLang="en-US" sz="1800" dirty="0">
                <a:latin typeface="微软雅黑" panose="020B0503020204020204" pitchFamily="34" charset="-122"/>
                <a:ea typeface="微软雅黑" panose="020B0503020204020204" pitchFamily="34" charset="-122"/>
              </a:rPr>
              <a:t>，不包含在任何侯选键中的属性称为</a:t>
            </a:r>
            <a:r>
              <a:rPr lang="zh-CN" altLang="en-US" sz="1800" b="1" u="sng" dirty="0">
                <a:solidFill>
                  <a:srgbClr val="7030A0"/>
                </a:solidFill>
                <a:latin typeface="微软雅黑" panose="020B0503020204020204" pitchFamily="34" charset="-122"/>
                <a:ea typeface="微软雅黑" panose="020B0503020204020204" pitchFamily="34" charset="-122"/>
              </a:rPr>
              <a:t>非主属性</a:t>
            </a:r>
            <a:r>
              <a:rPr lang="zh-CN" altLang="en-GB"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en-GB" altLang="zh-CN" sz="1400" dirty="0">
                <a:latin typeface="微软雅黑" panose="020B0503020204020204" pitchFamily="34" charset="-122"/>
                <a:ea typeface="微软雅黑" panose="020B0503020204020204" pitchFamily="34" charset="-122"/>
              </a:rPr>
              <a:t>Student</a:t>
            </a:r>
            <a:r>
              <a:rPr lang="zh-CN" altLang="en-US" sz="1400" dirty="0">
                <a:latin typeface="微软雅黑" panose="020B0503020204020204" pitchFamily="34" charset="-122"/>
                <a:ea typeface="微软雅黑" panose="020B0503020204020204" pitchFamily="34" charset="-122"/>
              </a:rPr>
              <a:t>关系主属性是</a:t>
            </a:r>
            <a:r>
              <a:rPr lang="en-GB" altLang="zh-CN" sz="1400" dirty="0" err="1">
                <a:latin typeface="微软雅黑" panose="020B0503020204020204" pitchFamily="34" charset="-122"/>
                <a:ea typeface="微软雅黑" panose="020B0503020204020204" pitchFamily="34" charset="-122"/>
              </a:rPr>
              <a:t>Sno</a:t>
            </a:r>
            <a:r>
              <a:rPr lang="zh-CN" altLang="en-GB" sz="1400" dirty="0">
                <a:latin typeface="微软雅黑" panose="020B0503020204020204" pitchFamily="34" charset="-122"/>
                <a:ea typeface="微软雅黑" panose="020B0503020204020204" pitchFamily="34" charset="-122"/>
              </a:rPr>
              <a:t>。</a:t>
            </a:r>
            <a:endParaRPr lang="en-US" altLang="zh-CN" sz="1400" dirty="0">
              <a:latin typeface="微软雅黑" panose="020B0503020204020204" pitchFamily="34" charset="-122"/>
              <a:ea typeface="微软雅黑" panose="020B0503020204020204" pitchFamily="34" charset="-122"/>
            </a:endParaRPr>
          </a:p>
          <a:p>
            <a:pPr lvl="1"/>
            <a:endParaRPr lang="en-US" altLang="zh-CN" sz="1600" kern="0" dirty="0">
              <a:latin typeface="微软雅黑" panose="020B0503020204020204" pitchFamily="34" charset="-122"/>
              <a:ea typeface="微软雅黑" panose="020B0503020204020204" pitchFamily="34" charset="-122"/>
              <a:cs typeface="Arial" panose="020B0604020202020204" pitchFamily="34" charset="0"/>
            </a:endParaRPr>
          </a:p>
          <a:p>
            <a:endParaRPr lang="en-US" altLang="zh-CN" sz="1400" kern="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8" name="表格 7"/>
          <p:cNvGraphicFramePr>
            <a:graphicFrameLocks noGrp="1"/>
          </p:cNvGraphicFramePr>
          <p:nvPr/>
        </p:nvGraphicFramePr>
        <p:xfrm>
          <a:off x="621196" y="3422136"/>
          <a:ext cx="11140496" cy="2290065"/>
        </p:xfrm>
        <a:graphic>
          <a:graphicData uri="http://schemas.openxmlformats.org/drawingml/2006/table">
            <a:tbl>
              <a:tblPr firstRow="1" firstCol="1" bandRow="1">
                <a:tableStyleId>{5940675A-B579-460E-94D1-54222C63F5DA}</a:tableStyleId>
              </a:tblPr>
              <a:tblGrid>
                <a:gridCol w="2659345"/>
                <a:gridCol w="2048416"/>
                <a:gridCol w="2192161"/>
                <a:gridCol w="2102319"/>
                <a:gridCol w="2138255"/>
              </a:tblGrid>
              <a:tr h="647510">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Sno</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（学号）</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Sname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（姓名）</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Sgender</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（性别）</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a:solidFill>
                            <a:schemeClr val="bg1"/>
                          </a:solidFill>
                          <a:effectLst/>
                          <a:latin typeface="微软雅黑" panose="020B0503020204020204" pitchFamily="34" charset="-122"/>
                          <a:ea typeface="微软雅黑" panose="020B0503020204020204" pitchFamily="34" charset="-122"/>
                        </a:rPr>
                        <a:t>Sage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（年龄）</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Sdept</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（所在系）</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赵宇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刘佳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18"/>
          <p:cNvSpPr/>
          <p:nvPr/>
        </p:nvSpPr>
        <p:spPr>
          <a:xfrm>
            <a:off x="621196" y="891826"/>
            <a:ext cx="11140497" cy="2106123"/>
          </a:xfrm>
          <a:prstGeom prst="roundRect">
            <a:avLst>
              <a:gd name="adj" fmla="val 2050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7" name="页脚占位符 6"/>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9" name="灯片编号占位符 8"/>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691428" y="1142364"/>
            <a:ext cx="10651139" cy="1443096"/>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000" dirty="0">
                <a:latin typeface="微软雅黑" panose="020B0503020204020204" pitchFamily="34" charset="-122"/>
                <a:ea typeface="微软雅黑" panose="020B0503020204020204" pitchFamily="34" charset="-122"/>
              </a:rPr>
              <a:t>在某些情况，需要同时使用两个或者两个以上的属性才能唯一标识不同的元组，这种由多个属性所构成的键称为</a:t>
            </a:r>
            <a:r>
              <a:rPr lang="zh-CN" altLang="en-US" sz="2000" b="1" u="sng" dirty="0">
                <a:solidFill>
                  <a:srgbClr val="7030A0"/>
                </a:solidFill>
                <a:latin typeface="微软雅黑" panose="020B0503020204020204" pitchFamily="34" charset="-122"/>
                <a:ea typeface="微软雅黑" panose="020B0503020204020204" pitchFamily="34" charset="-122"/>
              </a:rPr>
              <a:t>复合键</a:t>
            </a:r>
            <a:r>
              <a:rPr lang="zh-CN" altLang="en-GB"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l"/>
            </a:pPr>
            <a:r>
              <a:rPr lang="zh-CN" altLang="en-US" sz="1800" dirty="0">
                <a:latin typeface="微软雅黑" panose="020B0503020204020204" pitchFamily="34" charset="-122"/>
                <a:ea typeface="微软雅黑" panose="020B0503020204020204" pitchFamily="34" charset="-122"/>
              </a:rPr>
              <a:t>例如，在</a:t>
            </a:r>
            <a:r>
              <a:rPr lang="en-GB" altLang="zh-CN" sz="1800" dirty="0">
                <a:latin typeface="微软雅黑" panose="020B0503020204020204" pitchFamily="34" charset="-122"/>
                <a:ea typeface="微软雅黑" panose="020B0503020204020204" pitchFamily="34" charset="-122"/>
              </a:rPr>
              <a:t>SC</a:t>
            </a:r>
            <a:r>
              <a:rPr lang="zh-CN" altLang="en-US" sz="1800" dirty="0">
                <a:latin typeface="微软雅黑" panose="020B0503020204020204" pitchFamily="34" charset="-122"/>
                <a:ea typeface="微软雅黑" panose="020B0503020204020204" pitchFamily="34" charset="-122"/>
              </a:rPr>
              <a:t>关系中，如果只用</a:t>
            </a:r>
            <a:r>
              <a:rPr lang="en-GB" altLang="zh-CN" sz="1800" dirty="0" err="1">
                <a:latin typeface="微软雅黑" panose="020B0503020204020204" pitchFamily="34" charset="-122"/>
                <a:ea typeface="微软雅黑" panose="020B0503020204020204" pitchFamily="34" charset="-122"/>
              </a:rPr>
              <a:t>Sno</a:t>
            </a:r>
            <a:r>
              <a:rPr lang="zh-CN" altLang="en-US" sz="1800" dirty="0">
                <a:latin typeface="微软雅黑" panose="020B0503020204020204" pitchFamily="34" charset="-122"/>
                <a:ea typeface="微软雅黑" panose="020B0503020204020204" pitchFamily="34" charset="-122"/>
              </a:rPr>
              <a:t>或者</a:t>
            </a:r>
            <a:r>
              <a:rPr lang="en-GB" altLang="zh-CN" sz="1800" dirty="0" err="1">
                <a:latin typeface="微软雅黑" panose="020B0503020204020204" pitchFamily="34" charset="-122"/>
                <a:ea typeface="微软雅黑" panose="020B0503020204020204" pitchFamily="34" charset="-122"/>
              </a:rPr>
              <a:t>Cno</a:t>
            </a:r>
            <a:r>
              <a:rPr lang="zh-CN" altLang="en-US" sz="1800" dirty="0">
                <a:latin typeface="微软雅黑" panose="020B0503020204020204" pitchFamily="34" charset="-122"/>
                <a:ea typeface="微软雅黑" panose="020B0503020204020204" pitchFamily="34" charset="-122"/>
              </a:rPr>
              <a:t>属性都不能唯一地标识不同的元组，但如果同时使用</a:t>
            </a:r>
            <a:r>
              <a:rPr lang="en-GB" altLang="zh-CN" sz="1800" dirty="0" err="1">
                <a:latin typeface="微软雅黑" panose="020B0503020204020204" pitchFamily="34" charset="-122"/>
                <a:ea typeface="微软雅黑" panose="020B0503020204020204" pitchFamily="34" charset="-122"/>
              </a:rPr>
              <a:t>Sno</a:t>
            </a:r>
            <a:r>
              <a:rPr lang="zh-CN" altLang="en-US" sz="1800" dirty="0">
                <a:latin typeface="微软雅黑" panose="020B0503020204020204" pitchFamily="34" charset="-122"/>
                <a:ea typeface="微软雅黑" panose="020B0503020204020204" pitchFamily="34" charset="-122"/>
              </a:rPr>
              <a:t>和</a:t>
            </a:r>
            <a:r>
              <a:rPr lang="en-GB" altLang="zh-CN" sz="1800" dirty="0" err="1">
                <a:latin typeface="微软雅黑" panose="020B0503020204020204" pitchFamily="34" charset="-122"/>
                <a:ea typeface="微软雅黑" panose="020B0503020204020204" pitchFamily="34" charset="-122"/>
              </a:rPr>
              <a:t>Cno</a:t>
            </a:r>
            <a:r>
              <a:rPr lang="zh-CN" altLang="en-US" sz="1800" dirty="0">
                <a:latin typeface="微软雅黑" panose="020B0503020204020204" pitchFamily="34" charset="-122"/>
                <a:ea typeface="微软雅黑" panose="020B0503020204020204" pitchFamily="34" charset="-122"/>
              </a:rPr>
              <a:t>属性，则可以唯一地标识不同的元组，即</a:t>
            </a:r>
            <a:r>
              <a:rPr lang="zh-CN" altLang="en-US" sz="1800" b="1" dirty="0">
                <a:latin typeface="微软雅黑" panose="020B0503020204020204" pitchFamily="34" charset="-122"/>
                <a:ea typeface="微软雅黑" panose="020B0503020204020204" pitchFamily="34" charset="-122"/>
              </a:rPr>
              <a:t>可唯一地区分不同学生在不同课程上的成绩</a:t>
            </a:r>
            <a:r>
              <a:rPr lang="zh-CN" altLang="en-US" sz="1800" dirty="0">
                <a:latin typeface="微软雅黑" panose="020B0503020204020204" pitchFamily="34" charset="-122"/>
                <a:ea typeface="微软雅黑" panose="020B0503020204020204" pitchFamily="34" charset="-122"/>
              </a:rPr>
              <a:t>。</a:t>
            </a:r>
            <a:r>
              <a:rPr lang="en-GB" altLang="zh-CN" sz="1800" dirty="0">
                <a:latin typeface="微软雅黑" panose="020B0503020204020204" pitchFamily="34" charset="-122"/>
                <a:ea typeface="微软雅黑" panose="020B0503020204020204" pitchFamily="34" charset="-122"/>
              </a:rPr>
              <a:t>SC</a:t>
            </a:r>
            <a:r>
              <a:rPr lang="zh-CN" altLang="en-US" sz="1800" dirty="0">
                <a:latin typeface="微软雅黑" panose="020B0503020204020204" pitchFamily="34" charset="-122"/>
                <a:ea typeface="微软雅黑" panose="020B0503020204020204" pitchFamily="34" charset="-122"/>
              </a:rPr>
              <a:t>关系中的</a:t>
            </a:r>
            <a:r>
              <a:rPr lang="en-GB" altLang="zh-CN" sz="1800" dirty="0" err="1">
                <a:latin typeface="微软雅黑" panose="020B0503020204020204" pitchFamily="34" charset="-122"/>
                <a:ea typeface="微软雅黑" panose="020B0503020204020204" pitchFamily="34" charset="-122"/>
              </a:rPr>
              <a:t>Sno</a:t>
            </a:r>
            <a:r>
              <a:rPr lang="zh-CN" altLang="en-US" sz="1800" dirty="0">
                <a:latin typeface="微软雅黑" panose="020B0503020204020204" pitchFamily="34" charset="-122"/>
                <a:ea typeface="微软雅黑" panose="020B0503020204020204" pitchFamily="34" charset="-122"/>
              </a:rPr>
              <a:t>和</a:t>
            </a:r>
            <a:r>
              <a:rPr lang="en-GB" altLang="zh-CN" sz="1800" dirty="0" err="1">
                <a:latin typeface="微软雅黑" panose="020B0503020204020204" pitchFamily="34" charset="-122"/>
                <a:ea typeface="微软雅黑" panose="020B0503020204020204" pitchFamily="34" charset="-122"/>
              </a:rPr>
              <a:t>Cno</a:t>
            </a:r>
            <a:r>
              <a:rPr lang="zh-CN" altLang="en-US" sz="1800" dirty="0">
                <a:latin typeface="微软雅黑" panose="020B0503020204020204" pitchFamily="34" charset="-122"/>
                <a:ea typeface="微软雅黑" panose="020B0503020204020204" pitchFamily="34" charset="-122"/>
              </a:rPr>
              <a:t>属性的组合是其复合键。</a:t>
            </a:r>
            <a:endParaRPr lang="en-US" altLang="zh-CN" sz="1200" kern="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4" name="表格 3"/>
          <p:cNvGraphicFramePr>
            <a:graphicFrameLocks noGrp="1"/>
          </p:cNvGraphicFramePr>
          <p:nvPr/>
        </p:nvGraphicFramePr>
        <p:xfrm>
          <a:off x="2972859" y="3107291"/>
          <a:ext cx="7410201" cy="3280664"/>
        </p:xfrm>
        <a:graphic>
          <a:graphicData uri="http://schemas.openxmlformats.org/drawingml/2006/table">
            <a:tbl>
              <a:tblPr firstRow="1" firstCol="1" bandRow="1">
                <a:tableStyleId>{5940675A-B579-460E-94D1-54222C63F5DA}</a:tableStyleId>
              </a:tblPr>
              <a:tblGrid>
                <a:gridCol w="3010803"/>
                <a:gridCol w="2084526"/>
                <a:gridCol w="2314872"/>
              </a:tblGrid>
              <a:tr h="666452">
                <a:tc>
                  <a:txBody>
                    <a:bodyPr/>
                    <a:lstStyle/>
                    <a:p>
                      <a:pPr indent="127000" algn="ctr">
                        <a:lnSpc>
                          <a:spcPct val="150000"/>
                        </a:lnSpc>
                      </a:pPr>
                      <a:r>
                        <a:rPr lang="en-US" sz="2000" b="1" kern="100" dirty="0" err="1">
                          <a:solidFill>
                            <a:schemeClr val="bg1"/>
                          </a:solidFill>
                          <a:effectLst/>
                          <a:latin typeface="微软雅黑" panose="020B0503020204020204" pitchFamily="34" charset="-122"/>
                          <a:ea typeface="微软雅黑" panose="020B0503020204020204" pitchFamily="34" charset="-122"/>
                        </a:rPr>
                        <a:t>Sno</a:t>
                      </a:r>
                      <a:endParaRPr lang="zh-CN" sz="20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2000" b="1" kern="100" dirty="0">
                          <a:solidFill>
                            <a:schemeClr val="bg1"/>
                          </a:solidFill>
                          <a:effectLst/>
                          <a:latin typeface="微软雅黑" panose="020B0503020204020204" pitchFamily="34" charset="-122"/>
                          <a:ea typeface="微软雅黑" panose="020B0503020204020204" pitchFamily="34" charset="-122"/>
                        </a:rPr>
                        <a:t>（学号）</a:t>
                      </a:r>
                      <a:endPar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2000" b="1" kern="100" dirty="0" err="1">
                          <a:solidFill>
                            <a:schemeClr val="bg1"/>
                          </a:solidFill>
                          <a:effectLst/>
                          <a:latin typeface="微软雅黑" panose="020B0503020204020204" pitchFamily="34" charset="-122"/>
                          <a:ea typeface="微软雅黑" panose="020B0503020204020204" pitchFamily="34" charset="-122"/>
                        </a:rPr>
                        <a:t>Cno</a:t>
                      </a:r>
                      <a:endParaRPr lang="zh-CN" sz="20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2000" b="1" kern="100" dirty="0">
                          <a:solidFill>
                            <a:schemeClr val="bg1"/>
                          </a:solidFill>
                          <a:effectLst/>
                          <a:latin typeface="微软雅黑" panose="020B0503020204020204" pitchFamily="34" charset="-122"/>
                          <a:ea typeface="微软雅黑" panose="020B0503020204020204" pitchFamily="34" charset="-122"/>
                        </a:rPr>
                        <a:t>（课程号）</a:t>
                      </a:r>
                      <a:endParaRPr 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2000" kern="100" dirty="0">
                          <a:solidFill>
                            <a:schemeClr val="bg1"/>
                          </a:solidFill>
                          <a:effectLst/>
                          <a:latin typeface="微软雅黑" panose="020B0503020204020204" pitchFamily="34" charset="-122"/>
                          <a:ea typeface="微软雅黑" panose="020B0503020204020204" pitchFamily="34" charset="-122"/>
                        </a:rPr>
                        <a:t>Grade</a:t>
                      </a:r>
                      <a:endParaRPr lang="zh-CN" sz="2000"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2000" kern="100" dirty="0">
                          <a:solidFill>
                            <a:schemeClr val="bg1"/>
                          </a:solidFill>
                          <a:effectLst/>
                          <a:latin typeface="微软雅黑" panose="020B0503020204020204" pitchFamily="34" charset="-122"/>
                          <a:ea typeface="微软雅黑" panose="020B0503020204020204" pitchFamily="34" charset="-122"/>
                        </a:rPr>
                        <a:t>（成绩）</a:t>
                      </a:r>
                      <a:endParaRPr lang="zh-CN" sz="200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313116">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2021310721</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5</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98</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13116">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2021310722</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1</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87</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13116">
                <a:tc>
                  <a:txBody>
                    <a:bodyPr/>
                    <a:lstStyle/>
                    <a:p>
                      <a:pPr indent="127000" algn="ctr">
                        <a:lnSpc>
                          <a:spcPct val="150000"/>
                        </a:lnSpc>
                      </a:pPr>
                      <a:r>
                        <a:rPr lang="en-US" sz="2000" kern="100">
                          <a:effectLst/>
                          <a:latin typeface="微软雅黑" panose="020B0503020204020204" pitchFamily="34" charset="-122"/>
                          <a:ea typeface="微软雅黑" panose="020B0503020204020204" pitchFamily="34" charset="-122"/>
                        </a:rPr>
                        <a:t>2021310723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1</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92</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13116">
                <a:tc>
                  <a:txBody>
                    <a:bodyPr/>
                    <a:lstStyle/>
                    <a:p>
                      <a:pPr indent="127000" algn="ctr">
                        <a:lnSpc>
                          <a:spcPct val="150000"/>
                        </a:lnSpc>
                      </a:pPr>
                      <a:r>
                        <a:rPr lang="en-US" sz="2000" kern="100">
                          <a:effectLst/>
                          <a:latin typeface="微软雅黑" panose="020B0503020204020204" pitchFamily="34" charset="-122"/>
                          <a:ea typeface="微软雅黑" panose="020B0503020204020204" pitchFamily="34" charset="-122"/>
                        </a:rPr>
                        <a:t>2021310723</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5</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76</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13116">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2021310724</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7</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84</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13116">
                <a:tc>
                  <a:txBody>
                    <a:bodyPr/>
                    <a:lstStyle/>
                    <a:p>
                      <a:pPr indent="127000" algn="ctr">
                        <a:lnSpc>
                          <a:spcPct val="150000"/>
                        </a:lnSpc>
                      </a:pPr>
                      <a:r>
                        <a:rPr lang="en-US" sz="2000" kern="100">
                          <a:effectLst/>
                          <a:latin typeface="微软雅黑" panose="020B0503020204020204" pitchFamily="34" charset="-122"/>
                          <a:ea typeface="微软雅黑" panose="020B0503020204020204" pitchFamily="34" charset="-122"/>
                        </a:rPr>
                        <a:t>2021310725</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4</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2000" kern="100" dirty="0">
                          <a:effectLst/>
                          <a:latin typeface="微软雅黑" panose="020B0503020204020204" pitchFamily="34" charset="-122"/>
                          <a:ea typeface="微软雅黑" panose="020B0503020204020204" pitchFamily="34" charset="-122"/>
                        </a:rPr>
                        <a:t>95</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文本框 4"/>
          <p:cNvSpPr txBox="1"/>
          <p:nvPr/>
        </p:nvSpPr>
        <p:spPr>
          <a:xfrm>
            <a:off x="1782691" y="4599484"/>
            <a:ext cx="877275"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SC</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2400" dirty="0">
              <a:latin typeface="微软雅黑" panose="020B0503020204020204" pitchFamily="34" charset="-122"/>
              <a:ea typeface="微软雅黑" panose="020B0503020204020204" pitchFamily="34" charset="-122"/>
            </a:endParaRPr>
          </a:p>
        </p:txBody>
      </p:sp>
      <p:sp>
        <p:nvSpPr>
          <p:cNvPr id="6" name="圆角矩形标注 5"/>
          <p:cNvSpPr/>
          <p:nvPr/>
        </p:nvSpPr>
        <p:spPr bwMode="auto">
          <a:xfrm>
            <a:off x="1529478" y="3648651"/>
            <a:ext cx="1286933" cy="510778"/>
          </a:xfrm>
          <a:prstGeom prst="wedgeRoundRectCallout">
            <a:avLst>
              <a:gd name="adj1" fmla="val 59128"/>
              <a:gd name="adj2" fmla="val -27685"/>
              <a:gd name="adj3" fmla="val 16667"/>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rPr>
              <a:t>复合键</a:t>
            </a:r>
            <a:endParaRPr kumimoji="1" lang="zh-CN" altLang="en-US" sz="2400" b="0" i="0" u="none" strike="noStrike" cap="none" normalizeH="0" baseline="0" dirty="0">
              <a:ln>
                <a:noFill/>
              </a:ln>
              <a:solidFill>
                <a:schemeClr val="tx1"/>
              </a:solidFill>
              <a:effectLst/>
              <a:latin typeface="黑体" panose="02010609060101010101" pitchFamily="49" charset="-122"/>
              <a:ea typeface="黑体" panose="02010609060101010101" pitchFamily="49" charset="-122"/>
            </a:endParaRPr>
          </a:p>
        </p:txBody>
      </p:sp>
      <p:sp>
        <p:nvSpPr>
          <p:cNvPr id="3" name="矩形 2"/>
          <p:cNvSpPr/>
          <p:nvPr/>
        </p:nvSpPr>
        <p:spPr bwMode="auto">
          <a:xfrm>
            <a:off x="2972858" y="3107291"/>
            <a:ext cx="5100363" cy="903569"/>
          </a:xfrm>
          <a:prstGeom prst="rect">
            <a:avLst/>
          </a:prstGeom>
          <a:noFill/>
          <a:ln>
            <a:solidFill>
              <a:srgbClr val="FF0000"/>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18"/>
          <p:cNvSpPr/>
          <p:nvPr/>
        </p:nvSpPr>
        <p:spPr>
          <a:xfrm>
            <a:off x="621196" y="895989"/>
            <a:ext cx="11105805" cy="1706062"/>
          </a:xfrm>
          <a:prstGeom prst="roundRect">
            <a:avLst>
              <a:gd name="adj" fmla="val 2276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655887" y="917773"/>
            <a:ext cx="11071114" cy="1321517"/>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一个关关系可能有一个或多个候选键，在定义关系数据库关系表的时候，</a:t>
            </a:r>
            <a:r>
              <a:rPr lang="zh-CN" altLang="en-US" sz="2400" u="sng" dirty="0">
                <a:latin typeface="微软雅黑" panose="020B0503020204020204" pitchFamily="34" charset="-122"/>
                <a:ea typeface="微软雅黑" panose="020B0503020204020204" pitchFamily="34" charset="-122"/>
              </a:rPr>
              <a:t>一般选择一个最合适的候选键作为</a:t>
            </a:r>
            <a:r>
              <a:rPr lang="zh-CN" altLang="en-US" sz="2400" b="1" u="sng" dirty="0">
                <a:solidFill>
                  <a:srgbClr val="7030A0"/>
                </a:solidFill>
                <a:latin typeface="微软雅黑" panose="020B0503020204020204" pitchFamily="34" charset="-122"/>
                <a:ea typeface="微软雅黑" panose="020B0503020204020204" pitchFamily="34" charset="-122"/>
              </a:rPr>
              <a:t>主键</a:t>
            </a:r>
            <a:r>
              <a:rPr lang="zh-CN" altLang="en-GB" sz="2400" dirty="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主键的不同取值必须唯一标识不同的元组。</a:t>
            </a:r>
            <a:endParaRPr lang="en-US"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例如，</a:t>
            </a:r>
            <a:r>
              <a:rPr lang="en-GB" altLang="zh-CN" sz="2400" dirty="0">
                <a:latin typeface="微软雅黑" panose="020B0503020204020204" pitchFamily="34" charset="-122"/>
                <a:ea typeface="微软雅黑" panose="020B0503020204020204" pitchFamily="34" charset="-122"/>
              </a:rPr>
              <a:t>Student</a:t>
            </a:r>
            <a:r>
              <a:rPr lang="zh-CN" altLang="en-US" sz="2400" dirty="0">
                <a:latin typeface="微软雅黑" panose="020B0503020204020204" pitchFamily="34" charset="-122"/>
                <a:ea typeface="微软雅黑" panose="020B0503020204020204" pitchFamily="34" charset="-122"/>
              </a:rPr>
              <a:t>关系的</a:t>
            </a:r>
            <a:r>
              <a:rPr lang="en-US" altLang="zh-CN" sz="2400" dirty="0">
                <a:latin typeface="微软雅黑" panose="020B0503020204020204" pitchFamily="34" charset="-122"/>
                <a:ea typeface="微软雅黑" panose="020B0503020204020204" pitchFamily="34" charset="-122"/>
              </a:rPr>
              <a:t>5</a:t>
            </a:r>
            <a:r>
              <a:rPr lang="zh-CN" altLang="en-US" sz="2400" dirty="0">
                <a:latin typeface="微软雅黑" panose="020B0503020204020204" pitchFamily="34" charset="-122"/>
                <a:ea typeface="微软雅黑" panose="020B0503020204020204" pitchFamily="34" charset="-122"/>
              </a:rPr>
              <a:t>个属性中，</a:t>
            </a:r>
            <a:r>
              <a:rPr lang="en-GB"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属性可以唯一地标识不同的学生，可以选择</a:t>
            </a:r>
            <a:r>
              <a:rPr lang="en-GB" altLang="zh-CN" sz="2400" dirty="0" err="1">
                <a:latin typeface="微软雅黑" panose="020B0503020204020204" pitchFamily="34" charset="-122"/>
                <a:ea typeface="微软雅黑" panose="020B0503020204020204" pitchFamily="34" charset="-122"/>
              </a:rPr>
              <a:t>Sno</a:t>
            </a:r>
            <a:r>
              <a:rPr lang="zh-CN" altLang="en-US" sz="2400" dirty="0">
                <a:latin typeface="微软雅黑" panose="020B0503020204020204" pitchFamily="34" charset="-122"/>
                <a:ea typeface="微软雅黑" panose="020B0503020204020204" pitchFamily="34" charset="-122"/>
              </a:rPr>
              <a:t>作为</a:t>
            </a:r>
            <a:r>
              <a:rPr lang="en-GB" altLang="zh-CN" sz="2400" dirty="0">
                <a:latin typeface="微软雅黑" panose="020B0503020204020204" pitchFamily="34" charset="-122"/>
                <a:ea typeface="微软雅黑" panose="020B0503020204020204" pitchFamily="34" charset="-122"/>
              </a:rPr>
              <a:t>Student</a:t>
            </a:r>
            <a:r>
              <a:rPr lang="zh-CN" altLang="en-US" sz="2400" dirty="0">
                <a:latin typeface="微软雅黑" panose="020B0503020204020204" pitchFamily="34" charset="-122"/>
                <a:ea typeface="微软雅黑" panose="020B0503020204020204" pitchFamily="34" charset="-122"/>
              </a:rPr>
              <a:t>关系的主键。 </a:t>
            </a:r>
            <a:endParaRPr lang="en-US" altLang="zh-CN" sz="2400" dirty="0">
              <a:latin typeface="微软雅黑" panose="020B0503020204020204" pitchFamily="34" charset="-122"/>
              <a:ea typeface="微软雅黑" panose="020B0503020204020204" pitchFamily="34" charset="-122"/>
            </a:endParaRPr>
          </a:p>
        </p:txBody>
      </p:sp>
      <p:graphicFrame>
        <p:nvGraphicFramePr>
          <p:cNvPr id="6" name="表格 5"/>
          <p:cNvGraphicFramePr>
            <a:graphicFrameLocks noGrp="1"/>
          </p:cNvGraphicFramePr>
          <p:nvPr/>
        </p:nvGraphicFramePr>
        <p:xfrm>
          <a:off x="621196" y="3092008"/>
          <a:ext cx="11140497" cy="2589660"/>
        </p:xfrm>
        <a:graphic>
          <a:graphicData uri="http://schemas.openxmlformats.org/drawingml/2006/table">
            <a:tbl>
              <a:tblPr firstRow="1" firstCol="1" bandRow="1">
                <a:tableStyleId>{5940675A-B579-460E-94D1-54222C63F5DA}</a:tableStyleId>
              </a:tblPr>
              <a:tblGrid>
                <a:gridCol w="2659346"/>
                <a:gridCol w="2048415"/>
                <a:gridCol w="2192162"/>
                <a:gridCol w="2102319"/>
                <a:gridCol w="2138255"/>
              </a:tblGrid>
              <a:tr h="647510">
                <a:tc>
                  <a:txBody>
                    <a:bodyPr/>
                    <a:lstStyle/>
                    <a:p>
                      <a:pPr indent="127000" algn="ctr">
                        <a:lnSpc>
                          <a:spcPct val="150000"/>
                        </a:lnSpc>
                      </a:pPr>
                      <a:r>
                        <a:rPr lang="en-US" sz="1800" b="1" kern="100" dirty="0" err="1">
                          <a:solidFill>
                            <a:srgbClr val="7030A0"/>
                          </a:solidFill>
                          <a:effectLst/>
                          <a:latin typeface="微软雅黑" panose="020B0503020204020204" pitchFamily="34" charset="-122"/>
                          <a:ea typeface="微软雅黑" panose="020B0503020204020204" pitchFamily="34" charset="-122"/>
                        </a:rPr>
                        <a:t>Sno</a:t>
                      </a:r>
                      <a:endParaRPr lang="zh-CN" sz="1800" b="1" kern="100" dirty="0">
                        <a:solidFill>
                          <a:srgbClr val="7030A0"/>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800" b="1" kern="100" dirty="0">
                          <a:solidFill>
                            <a:srgbClr val="7030A0"/>
                          </a:solidFill>
                          <a:effectLst/>
                          <a:latin typeface="微软雅黑" panose="020B0503020204020204" pitchFamily="34" charset="-122"/>
                          <a:ea typeface="微软雅黑" panose="020B0503020204020204" pitchFamily="34" charset="-122"/>
                        </a:rPr>
                        <a:t>（学号）</a:t>
                      </a:r>
                      <a:endParaRPr lang="zh-CN" sz="18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indent="127000" algn="ctr">
                        <a:lnSpc>
                          <a:spcPct val="150000"/>
                        </a:lnSpc>
                      </a:pPr>
                      <a:r>
                        <a:rPr lang="en-US" sz="1800" kern="100" dirty="0" err="1">
                          <a:effectLst/>
                          <a:latin typeface="微软雅黑" panose="020B0503020204020204" pitchFamily="34" charset="-122"/>
                          <a:ea typeface="微软雅黑" panose="020B0503020204020204" pitchFamily="34" charset="-122"/>
                        </a:rPr>
                        <a:t>Sname</a:t>
                      </a:r>
                      <a:endParaRPr lang="zh-CN" sz="18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（姓名）</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800" kern="100" dirty="0" err="1">
                          <a:effectLst/>
                          <a:latin typeface="微软雅黑" panose="020B0503020204020204" pitchFamily="34" charset="-122"/>
                          <a:ea typeface="微软雅黑" panose="020B0503020204020204" pitchFamily="34" charset="-122"/>
                        </a:rPr>
                        <a:t>Sgender</a:t>
                      </a:r>
                      <a:endParaRPr lang="zh-CN" sz="18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（性别）</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Sage</a:t>
                      </a:r>
                      <a:endParaRPr lang="zh-CN" sz="18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（年龄）</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800" kern="100" dirty="0" err="1">
                          <a:effectLst/>
                          <a:latin typeface="微软雅黑" panose="020B0503020204020204" pitchFamily="34" charset="-122"/>
                          <a:ea typeface="微软雅黑" panose="020B0503020204020204" pitchFamily="34" charset="-122"/>
                        </a:rPr>
                        <a:t>Sdept</a:t>
                      </a:r>
                      <a:endParaRPr lang="zh-CN" sz="18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（所在系）</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28511">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2021310721</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李博</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en-US" sz="1800" kern="100">
                          <a:effectLst/>
                          <a:latin typeface="微软雅黑" panose="020B0503020204020204" pitchFamily="34" charset="-122"/>
                          <a:ea typeface="微软雅黑" panose="020B0503020204020204" pitchFamily="34" charset="-122"/>
                        </a:rPr>
                        <a:t>CS</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r>
              <a:tr h="328511">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2021310722</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800" kern="100">
                          <a:effectLst/>
                          <a:latin typeface="微软雅黑" panose="020B0503020204020204" pitchFamily="34" charset="-122"/>
                          <a:ea typeface="微软雅黑" panose="020B0503020204020204" pitchFamily="34" charset="-122"/>
                        </a:rPr>
                        <a:t>赵宇</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男</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19</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a:effectLst/>
                          <a:latin typeface="微软雅黑" panose="020B0503020204020204" pitchFamily="34" charset="-122"/>
                          <a:ea typeface="微软雅黑" panose="020B0503020204020204" pitchFamily="34" charset="-122"/>
                        </a:rPr>
                        <a:t>CS</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2021310723</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800" kern="100">
                          <a:effectLst/>
                          <a:latin typeface="微软雅黑" panose="020B0503020204020204" pitchFamily="34" charset="-122"/>
                          <a:ea typeface="微软雅黑" panose="020B0503020204020204" pitchFamily="34" charset="-122"/>
                        </a:rPr>
                        <a:t>张敏</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800" kern="100">
                          <a:effectLst/>
                          <a:latin typeface="微软雅黑" panose="020B0503020204020204" pitchFamily="34" charset="-122"/>
                          <a:ea typeface="微软雅黑" panose="020B0503020204020204" pitchFamily="34" charset="-122"/>
                        </a:rPr>
                        <a:t>女</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18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CS</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2021310724</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800" kern="100">
                          <a:effectLst/>
                          <a:latin typeface="微软雅黑" panose="020B0503020204020204" pitchFamily="34" charset="-122"/>
                          <a:ea typeface="微软雅黑" panose="020B0503020204020204" pitchFamily="34" charset="-122"/>
                        </a:rPr>
                        <a:t>王勇</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800" kern="100">
                          <a:effectLst/>
                          <a:latin typeface="微软雅黑" panose="020B0503020204020204" pitchFamily="34" charset="-122"/>
                          <a:ea typeface="微软雅黑" panose="020B0503020204020204" pitchFamily="34" charset="-122"/>
                        </a:rPr>
                        <a:t>男</a:t>
                      </a:r>
                      <a:endParaRPr lang="zh-CN" sz="18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18</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MA</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2021310725</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刘佳</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800" kern="100" dirty="0">
                          <a:effectLst/>
                          <a:latin typeface="微软雅黑" panose="020B0503020204020204" pitchFamily="34" charset="-122"/>
                          <a:ea typeface="微软雅黑" panose="020B0503020204020204" pitchFamily="34" charset="-122"/>
                        </a:rPr>
                        <a:t>女</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17</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800" kern="100" dirty="0">
                          <a:effectLst/>
                          <a:latin typeface="微软雅黑" panose="020B0503020204020204" pitchFamily="34" charset="-122"/>
                          <a:ea typeface="微软雅黑" panose="020B0503020204020204" pitchFamily="34" charset="-122"/>
                        </a:rPr>
                        <a:t>MA</a:t>
                      </a:r>
                      <a:endParaRPr lang="zh-CN" sz="18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
        <p:nvSpPr>
          <p:cNvPr id="7" name="文本框 6"/>
          <p:cNvSpPr txBox="1"/>
          <p:nvPr/>
        </p:nvSpPr>
        <p:spPr>
          <a:xfrm>
            <a:off x="5401183" y="2557544"/>
            <a:ext cx="1691370" cy="461665"/>
          </a:xfrm>
          <a:prstGeom prst="rect">
            <a:avLst/>
          </a:prstGeom>
          <a:noFill/>
        </p:spPr>
        <p:txBody>
          <a:bodyPr wrap="square">
            <a:spAutoFit/>
          </a:bodyPr>
          <a:lstStyle/>
          <a:p>
            <a:r>
              <a:rPr lang="en-US" altLang="zh-CN" sz="2400" dirty="0">
                <a:latin typeface="微软雅黑" panose="020B0503020204020204" pitchFamily="34" charset="-122"/>
                <a:ea typeface="微软雅黑" panose="020B0503020204020204" pitchFamily="34" charset="-122"/>
                <a:cs typeface="Times New Roman" panose="02020603050405020304" pitchFamily="18" charset="0"/>
              </a:rPr>
              <a:t>Student</a:t>
            </a:r>
            <a:r>
              <a:rPr lang="zh-CN" altLang="en-US" sz="2400"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a:xfrm>
            <a:off x="11761694" y="6517146"/>
            <a:ext cx="574999" cy="476250"/>
          </a:xfrm>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381630" y="995384"/>
            <a:ext cx="11270735" cy="947183"/>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en-GB" altLang="zh-CN" sz="2000" dirty="0">
                <a:latin typeface="微软雅黑" panose="020B0503020204020204" pitchFamily="34" charset="-122"/>
                <a:ea typeface="微软雅黑" panose="020B0503020204020204" pitchFamily="34" charset="-122"/>
              </a:rPr>
              <a:t>SC</a:t>
            </a:r>
            <a:r>
              <a:rPr lang="zh-CN" altLang="en-US" sz="2000" dirty="0">
                <a:latin typeface="微软雅黑" panose="020B0503020204020204" pitchFamily="34" charset="-122"/>
                <a:ea typeface="微软雅黑" panose="020B0503020204020204" pitchFamily="34" charset="-122"/>
              </a:rPr>
              <a:t>关系的</a:t>
            </a:r>
            <a:r>
              <a:rPr lang="en-GB" altLang="zh-CN" sz="2000" dirty="0" err="1">
                <a:latin typeface="微软雅黑" panose="020B0503020204020204" pitchFamily="34" charset="-122"/>
                <a:ea typeface="微软雅黑" panose="020B0503020204020204" pitchFamily="34" charset="-122"/>
              </a:rPr>
              <a:t>Sno</a:t>
            </a:r>
            <a:r>
              <a:rPr lang="zh-CN" altLang="en-US" sz="2000" dirty="0">
                <a:latin typeface="微软雅黑" panose="020B0503020204020204" pitchFamily="34" charset="-122"/>
                <a:ea typeface="微软雅黑" panose="020B0503020204020204" pitchFamily="34" charset="-122"/>
              </a:rPr>
              <a:t>和</a:t>
            </a:r>
            <a:r>
              <a:rPr lang="en-GB" altLang="zh-CN" sz="2000" dirty="0" err="1">
                <a:latin typeface="微软雅黑" panose="020B0503020204020204" pitchFamily="34" charset="-122"/>
                <a:ea typeface="微软雅黑" panose="020B0503020204020204" pitchFamily="34" charset="-122"/>
              </a:rPr>
              <a:t>Cno</a:t>
            </a:r>
            <a:r>
              <a:rPr lang="zh-CN" altLang="en-US" sz="2000" dirty="0">
                <a:latin typeface="微软雅黑" panose="020B0503020204020204" pitchFamily="34" charset="-122"/>
                <a:ea typeface="微软雅黑" panose="020B0503020204020204" pitchFamily="34" charset="-122"/>
              </a:rPr>
              <a:t>属性分别是</a:t>
            </a:r>
            <a:r>
              <a:rPr lang="en-GB" altLang="zh-CN" sz="2000" dirty="0">
                <a:latin typeface="微软雅黑" panose="020B0503020204020204" pitchFamily="34" charset="-122"/>
                <a:ea typeface="微软雅黑" panose="020B0503020204020204" pitchFamily="34" charset="-122"/>
              </a:rPr>
              <a:t>Student</a:t>
            </a:r>
            <a:r>
              <a:rPr lang="zh-CN" altLang="en-US" sz="2000" dirty="0">
                <a:latin typeface="微软雅黑" panose="020B0503020204020204" pitchFamily="34" charset="-122"/>
                <a:ea typeface="微软雅黑" panose="020B0503020204020204" pitchFamily="34" charset="-122"/>
              </a:rPr>
              <a:t>和</a:t>
            </a:r>
            <a:r>
              <a:rPr lang="en-GB" altLang="zh-CN" sz="2000" dirty="0">
                <a:latin typeface="微软雅黑" panose="020B0503020204020204" pitchFamily="34" charset="-122"/>
                <a:ea typeface="微软雅黑" panose="020B0503020204020204" pitchFamily="34" charset="-122"/>
              </a:rPr>
              <a:t>Course</a:t>
            </a:r>
            <a:r>
              <a:rPr lang="zh-CN" altLang="en-US" sz="2000" dirty="0">
                <a:latin typeface="微软雅黑" panose="020B0503020204020204" pitchFamily="34" charset="-122"/>
                <a:ea typeface="微软雅黑" panose="020B0503020204020204" pitchFamily="34" charset="-122"/>
              </a:rPr>
              <a:t>关系的主键，这种一个关系模式</a:t>
            </a:r>
            <a:r>
              <a:rPr lang="en-US" altLang="zh-CN" sz="2000" dirty="0">
                <a:latin typeface="微软雅黑" panose="020B0503020204020204" pitchFamily="34" charset="-122"/>
                <a:ea typeface="微软雅黑" panose="020B0503020204020204" pitchFamily="34" charset="-122"/>
              </a:rPr>
              <a:t>R1</a:t>
            </a:r>
            <a:r>
              <a:rPr lang="zh-CN" altLang="en-US" sz="2000" dirty="0">
                <a:latin typeface="微软雅黑" panose="020B0503020204020204" pitchFamily="34" charset="-122"/>
                <a:ea typeface="微软雅黑" panose="020B0503020204020204" pitchFamily="34" charset="-122"/>
              </a:rPr>
              <a:t>中的属性是另一个关系模式</a:t>
            </a:r>
            <a:r>
              <a:rPr lang="en-US" altLang="zh-CN" sz="2000" dirty="0">
                <a:latin typeface="微软雅黑" panose="020B0503020204020204" pitchFamily="34" charset="-122"/>
                <a:ea typeface="微软雅黑" panose="020B0503020204020204" pitchFamily="34" charset="-122"/>
              </a:rPr>
              <a:t>R2</a:t>
            </a:r>
            <a:r>
              <a:rPr lang="zh-CN" altLang="en-US" sz="2000" dirty="0">
                <a:latin typeface="微软雅黑" panose="020B0503020204020204" pitchFamily="34" charset="-122"/>
                <a:ea typeface="微软雅黑" panose="020B0503020204020204" pitchFamily="34" charset="-122"/>
              </a:rPr>
              <a:t>的主键，这样的属性在</a:t>
            </a:r>
            <a:r>
              <a:rPr lang="en-US" altLang="zh-CN" sz="2000" dirty="0">
                <a:latin typeface="微软雅黑" panose="020B0503020204020204" pitchFamily="34" charset="-122"/>
                <a:ea typeface="微软雅黑" panose="020B0503020204020204" pitchFamily="34" charset="-122"/>
              </a:rPr>
              <a:t>R1</a:t>
            </a:r>
            <a:r>
              <a:rPr lang="zh-CN" altLang="en-US" sz="2000" dirty="0">
                <a:latin typeface="微软雅黑" panose="020B0503020204020204" pitchFamily="34" charset="-122"/>
                <a:ea typeface="微软雅黑" panose="020B0503020204020204" pitchFamily="34" charset="-122"/>
              </a:rPr>
              <a:t>上称作参照</a:t>
            </a:r>
            <a:r>
              <a:rPr lang="en-US" altLang="zh-CN" sz="2000" dirty="0">
                <a:latin typeface="微软雅黑" panose="020B0503020204020204" pitchFamily="34" charset="-122"/>
                <a:ea typeface="微软雅黑" panose="020B0503020204020204" pitchFamily="34" charset="-122"/>
              </a:rPr>
              <a:t>R2</a:t>
            </a:r>
            <a:r>
              <a:rPr lang="zh-CN" altLang="en-US" sz="2000" dirty="0">
                <a:latin typeface="微软雅黑" panose="020B0503020204020204" pitchFamily="34" charset="-122"/>
                <a:ea typeface="微软雅黑" panose="020B0503020204020204" pitchFamily="34" charset="-122"/>
              </a:rPr>
              <a:t>的外键</a:t>
            </a:r>
            <a:r>
              <a:rPr lang="zh-CN" altLang="en-GB"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即</a:t>
            </a:r>
            <a:r>
              <a:rPr lang="zh-CN" altLang="en-US" sz="2000" b="1" u="sng" dirty="0">
                <a:solidFill>
                  <a:srgbClr val="7030A0"/>
                </a:solidFill>
                <a:latin typeface="微软雅黑" panose="020B0503020204020204" pitchFamily="34" charset="-122"/>
                <a:ea typeface="微软雅黑" panose="020B0503020204020204" pitchFamily="34" charset="-122"/>
              </a:rPr>
              <a:t>外键</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p:txBody>
      </p:sp>
      <p:graphicFrame>
        <p:nvGraphicFramePr>
          <p:cNvPr id="10" name="表格 9"/>
          <p:cNvGraphicFramePr>
            <a:graphicFrameLocks noGrp="1"/>
          </p:cNvGraphicFramePr>
          <p:nvPr/>
        </p:nvGraphicFramePr>
        <p:xfrm>
          <a:off x="224954" y="2173911"/>
          <a:ext cx="6015323" cy="2290065"/>
        </p:xfrm>
        <a:graphic>
          <a:graphicData uri="http://schemas.openxmlformats.org/drawingml/2006/table">
            <a:tbl>
              <a:tblPr firstRow="1" firstCol="1" bandRow="1">
                <a:tableStyleId>{5940675A-B579-460E-94D1-54222C63F5DA}</a:tableStyleId>
              </a:tblPr>
              <a:tblGrid>
                <a:gridCol w="1435917"/>
                <a:gridCol w="1106044"/>
                <a:gridCol w="1183660"/>
                <a:gridCol w="1135149"/>
                <a:gridCol w="1154553"/>
              </a:tblGrid>
              <a:tr h="647510">
                <a:tc>
                  <a:txBody>
                    <a:bodyPr/>
                    <a:lstStyle/>
                    <a:p>
                      <a:pPr indent="127000" algn="ctr">
                        <a:lnSpc>
                          <a:spcPct val="150000"/>
                        </a:lnSpc>
                      </a:pPr>
                      <a:r>
                        <a:rPr lang="en-US" sz="1400" b="1" u="sng" kern="100" dirty="0" err="1">
                          <a:solidFill>
                            <a:srgbClr val="7030A0"/>
                          </a:solidFill>
                          <a:effectLst/>
                          <a:latin typeface="微软雅黑" panose="020B0503020204020204" pitchFamily="34" charset="-122"/>
                          <a:ea typeface="微软雅黑" panose="020B0503020204020204" pitchFamily="34" charset="-122"/>
                        </a:rPr>
                        <a:t>Sno</a:t>
                      </a:r>
                      <a:endParaRPr lang="zh-CN" sz="1400" b="1" u="sng" kern="100" dirty="0">
                        <a:solidFill>
                          <a:srgbClr val="7030A0"/>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rgbClr val="7030A0"/>
                          </a:solidFill>
                          <a:effectLst/>
                          <a:latin typeface="微软雅黑" panose="020B0503020204020204" pitchFamily="34" charset="-122"/>
                          <a:ea typeface="微软雅黑" panose="020B0503020204020204" pitchFamily="34" charset="-122"/>
                        </a:rPr>
                        <a:t>（学号）</a:t>
                      </a:r>
                      <a:endParaRPr lang="zh-CN" sz="1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err="1">
                          <a:effectLst/>
                          <a:latin typeface="微软雅黑" panose="020B0503020204020204" pitchFamily="34" charset="-122"/>
                          <a:ea typeface="微软雅黑" panose="020B0503020204020204" pitchFamily="34" charset="-122"/>
                        </a:rPr>
                        <a:t>Sname</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（姓名）</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err="1">
                          <a:effectLst/>
                          <a:latin typeface="微软雅黑" panose="020B0503020204020204" pitchFamily="34" charset="-122"/>
                          <a:ea typeface="微软雅黑" panose="020B0503020204020204" pitchFamily="34" charset="-122"/>
                        </a:rPr>
                        <a:t>Sgender</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（性别）</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Sage</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（年龄）</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Sdept</a:t>
                      </a:r>
                      <a:endParaRPr lang="zh-CN" sz="1400" kern="10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a:effectLst/>
                          <a:latin typeface="微软雅黑" panose="020B0503020204020204" pitchFamily="34" charset="-122"/>
                          <a:ea typeface="微软雅黑" panose="020B0503020204020204" pitchFamily="34" charset="-122"/>
                        </a:rPr>
                        <a:t>（所在系）</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赵宇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刘佳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graphicFrame>
        <p:nvGraphicFramePr>
          <p:cNvPr id="11" name="表格 10"/>
          <p:cNvGraphicFramePr>
            <a:graphicFrameLocks noGrp="1"/>
          </p:cNvGraphicFramePr>
          <p:nvPr/>
        </p:nvGraphicFramePr>
        <p:xfrm>
          <a:off x="6634090" y="2184964"/>
          <a:ext cx="5466547" cy="1454556"/>
        </p:xfrm>
        <a:graphic>
          <a:graphicData uri="http://schemas.openxmlformats.org/drawingml/2006/table">
            <a:tbl>
              <a:tblPr firstRow="1" firstCol="1" bandRow="1">
                <a:tableStyleId>{5940675A-B579-460E-94D1-54222C63F5DA}</a:tableStyleId>
              </a:tblPr>
              <a:tblGrid>
                <a:gridCol w="1216304"/>
                <a:gridCol w="1810328"/>
                <a:gridCol w="1291160"/>
                <a:gridCol w="1148755"/>
              </a:tblGrid>
              <a:tr h="518723">
                <a:tc>
                  <a:txBody>
                    <a:bodyPr/>
                    <a:lstStyle/>
                    <a:p>
                      <a:pPr indent="127000" algn="ctr">
                        <a:lnSpc>
                          <a:spcPct val="150000"/>
                        </a:lnSpc>
                      </a:pPr>
                      <a:r>
                        <a:rPr lang="en-US" sz="1400" b="1" u="sng" kern="100" dirty="0" err="1">
                          <a:solidFill>
                            <a:srgbClr val="7030A0"/>
                          </a:solidFill>
                          <a:effectLst/>
                          <a:latin typeface="微软雅黑" panose="020B0503020204020204" pitchFamily="34" charset="-122"/>
                          <a:ea typeface="微软雅黑" panose="020B0503020204020204" pitchFamily="34" charset="-122"/>
                        </a:rPr>
                        <a:t>Cno</a:t>
                      </a:r>
                      <a:endParaRPr lang="zh-CN" sz="1400" b="1" u="sng" kern="100" dirty="0">
                        <a:solidFill>
                          <a:srgbClr val="7030A0"/>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rgbClr val="7030A0"/>
                          </a:solidFill>
                          <a:effectLst/>
                          <a:latin typeface="微软雅黑" panose="020B0503020204020204" pitchFamily="34" charset="-122"/>
                          <a:ea typeface="微软雅黑" panose="020B0503020204020204" pitchFamily="34" charset="-122"/>
                        </a:rPr>
                        <a:t>（课程号）</a:t>
                      </a:r>
                      <a:endParaRPr lang="zh-CN" sz="1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err="1">
                          <a:effectLst/>
                          <a:latin typeface="微软雅黑" panose="020B0503020204020204" pitchFamily="34" charset="-122"/>
                          <a:ea typeface="微软雅黑" panose="020B0503020204020204" pitchFamily="34" charset="-122"/>
                        </a:rPr>
                        <a:t>Cname</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（课程名）</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err="1">
                          <a:effectLst/>
                          <a:latin typeface="微软雅黑" panose="020B0503020204020204" pitchFamily="34" charset="-122"/>
                          <a:ea typeface="微软雅黑" panose="020B0503020204020204" pitchFamily="34" charset="-122"/>
                        </a:rPr>
                        <a:t>Cpno</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（先</a:t>
                      </a:r>
                      <a:r>
                        <a:rPr lang="zh-CN" altLang="en-US" sz="1400" kern="100" dirty="0">
                          <a:effectLst/>
                          <a:latin typeface="微软雅黑" panose="020B0503020204020204" pitchFamily="34" charset="-122"/>
                          <a:ea typeface="微软雅黑" panose="020B0503020204020204" pitchFamily="34" charset="-122"/>
                        </a:rPr>
                        <a:t>修</a:t>
                      </a:r>
                      <a:r>
                        <a:rPr lang="zh-CN" sz="1400" kern="100" dirty="0">
                          <a:effectLst/>
                          <a:latin typeface="微软雅黑" panose="020B0503020204020204" pitchFamily="34" charset="-122"/>
                          <a:ea typeface="微软雅黑" panose="020B0503020204020204" pitchFamily="34" charset="-122"/>
                        </a:rPr>
                        <a:t>课）</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err="1">
                          <a:effectLst/>
                          <a:latin typeface="微软雅黑" panose="020B0503020204020204" pitchFamily="34" charset="-122"/>
                          <a:ea typeface="微软雅黑" panose="020B0503020204020204" pitchFamily="34" charset="-122"/>
                        </a:rPr>
                        <a:t>Ccredit</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（学分）</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0915">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数据库</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87553">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数据结构与算法</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268626">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操作系统</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graphicFrame>
        <p:nvGraphicFramePr>
          <p:cNvPr id="12" name="表格 11"/>
          <p:cNvGraphicFramePr>
            <a:graphicFrameLocks noGrp="1"/>
          </p:cNvGraphicFramePr>
          <p:nvPr/>
        </p:nvGraphicFramePr>
        <p:xfrm>
          <a:off x="6634091" y="4311918"/>
          <a:ext cx="5466548" cy="1731645"/>
        </p:xfrm>
        <a:graphic>
          <a:graphicData uri="http://schemas.openxmlformats.org/drawingml/2006/table">
            <a:tbl>
              <a:tblPr firstRow="1" firstCol="1" bandRow="1">
                <a:tableStyleId>{5940675A-B579-460E-94D1-54222C63F5DA}</a:tableStyleId>
              </a:tblPr>
              <a:tblGrid>
                <a:gridCol w="2221086"/>
                <a:gridCol w="1537767"/>
                <a:gridCol w="1707695"/>
              </a:tblGrid>
              <a:tr h="385957">
                <a:tc>
                  <a:txBody>
                    <a:bodyPr/>
                    <a:lstStyle/>
                    <a:p>
                      <a:pPr indent="127000" algn="ctr">
                        <a:lnSpc>
                          <a:spcPct val="150000"/>
                        </a:lnSpc>
                      </a:pPr>
                      <a:r>
                        <a:rPr lang="en-US" sz="1400" b="1" kern="100" dirty="0" err="1">
                          <a:solidFill>
                            <a:srgbClr val="7030A0"/>
                          </a:solidFill>
                          <a:effectLst/>
                          <a:latin typeface="微软雅黑" panose="020B0503020204020204" pitchFamily="34" charset="-122"/>
                          <a:ea typeface="微软雅黑" panose="020B0503020204020204" pitchFamily="34" charset="-122"/>
                        </a:rPr>
                        <a:t>Sno</a:t>
                      </a:r>
                      <a:endParaRPr lang="zh-CN" sz="1400" b="1" kern="100" dirty="0">
                        <a:solidFill>
                          <a:srgbClr val="7030A0"/>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rgbClr val="7030A0"/>
                          </a:solidFill>
                          <a:effectLst/>
                          <a:latin typeface="微软雅黑" panose="020B0503020204020204" pitchFamily="34" charset="-122"/>
                          <a:ea typeface="微软雅黑" panose="020B0503020204020204" pitchFamily="34" charset="-122"/>
                        </a:rPr>
                        <a:t>（学号）</a:t>
                      </a:r>
                      <a:endParaRPr lang="zh-CN" sz="1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b="1" kern="100" dirty="0" err="1">
                          <a:solidFill>
                            <a:srgbClr val="7030A0"/>
                          </a:solidFill>
                          <a:effectLst/>
                          <a:latin typeface="微软雅黑" panose="020B0503020204020204" pitchFamily="34" charset="-122"/>
                          <a:ea typeface="微软雅黑" panose="020B0503020204020204" pitchFamily="34" charset="-122"/>
                        </a:rPr>
                        <a:t>Cno</a:t>
                      </a:r>
                      <a:endParaRPr lang="zh-CN" sz="1400" b="1" kern="100" dirty="0">
                        <a:solidFill>
                          <a:srgbClr val="7030A0"/>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rgbClr val="7030A0"/>
                          </a:solidFill>
                          <a:effectLst/>
                          <a:latin typeface="微软雅黑" panose="020B0503020204020204" pitchFamily="34" charset="-122"/>
                          <a:ea typeface="微软雅黑" panose="020B0503020204020204" pitchFamily="34" charset="-122"/>
                        </a:rPr>
                        <a:t>（课程号）</a:t>
                      </a:r>
                      <a:endParaRPr lang="zh-CN" sz="1400" b="1" kern="100" dirty="0">
                        <a:solidFill>
                          <a:srgbClr val="7030A0"/>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Grade</a:t>
                      </a:r>
                      <a:endParaRPr lang="zh-CN" sz="1400"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（成绩）</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813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98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813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87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813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92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1813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chemeClr val="accent5">
                        <a:lumMod val="20000"/>
                        <a:lumOff val="80000"/>
                      </a:schemeClr>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76</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
        <p:nvSpPr>
          <p:cNvPr id="13" name="文本框 12"/>
          <p:cNvSpPr txBox="1"/>
          <p:nvPr/>
        </p:nvSpPr>
        <p:spPr>
          <a:xfrm>
            <a:off x="2756712" y="1782855"/>
            <a:ext cx="1359243" cy="400110"/>
          </a:xfrm>
          <a:prstGeom prst="rect">
            <a:avLst/>
          </a:prstGeom>
          <a:noFill/>
        </p:spPr>
        <p:txBody>
          <a:bodyPr wrap="square">
            <a:spAutoFit/>
          </a:bodyPr>
          <a:lstStyle/>
          <a:p>
            <a:r>
              <a:rPr lang="en-US" altLang="zh-CN" sz="2000" b="1" dirty="0">
                <a:ea typeface="楷体" panose="02010609060101010101" pitchFamily="49" charset="-122"/>
                <a:cs typeface="Times New Roman" panose="02020603050405020304" pitchFamily="18" charset="0"/>
              </a:rPr>
              <a:t>Student</a:t>
            </a:r>
            <a:r>
              <a:rPr lang="zh-CN" altLang="en-US" sz="2000" b="1" dirty="0">
                <a:ea typeface="楷体" panose="02010609060101010101" pitchFamily="49" charset="-122"/>
                <a:cs typeface="Times New Roman" panose="02020603050405020304" pitchFamily="18" charset="0"/>
              </a:rPr>
              <a:t>表</a:t>
            </a:r>
            <a:endParaRPr lang="zh-CN" altLang="en-US" sz="2000" b="1" dirty="0"/>
          </a:p>
        </p:txBody>
      </p:sp>
      <p:sp>
        <p:nvSpPr>
          <p:cNvPr id="15" name="文本框 14"/>
          <p:cNvSpPr txBox="1"/>
          <p:nvPr/>
        </p:nvSpPr>
        <p:spPr>
          <a:xfrm>
            <a:off x="9358310" y="1823653"/>
            <a:ext cx="1359243" cy="400110"/>
          </a:xfrm>
          <a:prstGeom prst="rect">
            <a:avLst/>
          </a:prstGeom>
          <a:noFill/>
        </p:spPr>
        <p:txBody>
          <a:bodyPr wrap="square">
            <a:spAutoFit/>
          </a:bodyPr>
          <a:lstStyle/>
          <a:p>
            <a:r>
              <a:rPr lang="en-US" altLang="zh-CN" sz="2000" b="1" dirty="0">
                <a:ea typeface="楷体" panose="02010609060101010101" pitchFamily="49" charset="-122"/>
                <a:cs typeface="Times New Roman" panose="02020603050405020304" pitchFamily="18" charset="0"/>
              </a:rPr>
              <a:t>Course</a:t>
            </a:r>
            <a:r>
              <a:rPr lang="zh-CN" altLang="en-US" sz="2000" b="1" dirty="0">
                <a:ea typeface="楷体" panose="02010609060101010101" pitchFamily="49" charset="-122"/>
                <a:cs typeface="Times New Roman" panose="02020603050405020304" pitchFamily="18" charset="0"/>
              </a:rPr>
              <a:t>表</a:t>
            </a:r>
            <a:endParaRPr lang="zh-CN" altLang="en-US" sz="2000" b="1" dirty="0"/>
          </a:p>
        </p:txBody>
      </p:sp>
      <p:sp>
        <p:nvSpPr>
          <p:cNvPr id="16" name="文本框 15"/>
          <p:cNvSpPr txBox="1"/>
          <p:nvPr/>
        </p:nvSpPr>
        <p:spPr>
          <a:xfrm>
            <a:off x="9554498" y="3942367"/>
            <a:ext cx="786335" cy="400110"/>
          </a:xfrm>
          <a:prstGeom prst="rect">
            <a:avLst/>
          </a:prstGeom>
          <a:noFill/>
        </p:spPr>
        <p:txBody>
          <a:bodyPr wrap="square">
            <a:spAutoFit/>
          </a:bodyPr>
          <a:lstStyle/>
          <a:p>
            <a:r>
              <a:rPr lang="en-US" altLang="zh-CN" sz="2000" b="1" dirty="0">
                <a:ea typeface="楷体" panose="02010609060101010101" pitchFamily="49" charset="-122"/>
                <a:cs typeface="Times New Roman" panose="02020603050405020304" pitchFamily="18" charset="0"/>
              </a:rPr>
              <a:t>SC</a:t>
            </a:r>
            <a:r>
              <a:rPr lang="zh-CN" altLang="en-US" sz="2000" b="1" dirty="0">
                <a:ea typeface="楷体" panose="02010609060101010101" pitchFamily="49" charset="-122"/>
                <a:cs typeface="Times New Roman" panose="02020603050405020304" pitchFamily="18" charset="0"/>
              </a:rPr>
              <a:t>表</a:t>
            </a:r>
            <a:endParaRPr lang="zh-CN" altLang="en-US" sz="2000" b="1" dirty="0"/>
          </a:p>
        </p:txBody>
      </p:sp>
      <p:cxnSp>
        <p:nvCxnSpPr>
          <p:cNvPr id="6" name="肘形连接符 5"/>
          <p:cNvCxnSpPr/>
          <p:nvPr/>
        </p:nvCxnSpPr>
        <p:spPr bwMode="auto">
          <a:xfrm rot="10800000">
            <a:off x="224957" y="2839919"/>
            <a:ext cx="6676583" cy="1938384"/>
          </a:xfrm>
          <a:prstGeom prst="bentConnector3">
            <a:avLst>
              <a:gd name="adj1" fmla="val 102394"/>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18" name="肘形连接符 17"/>
          <p:cNvCxnSpPr>
            <a:stCxn id="12" idx="0"/>
            <a:endCxn id="11" idx="1"/>
          </p:cNvCxnSpPr>
          <p:nvPr/>
        </p:nvCxnSpPr>
        <p:spPr bwMode="auto">
          <a:xfrm rot="16200000" flipV="1">
            <a:off x="7300890" y="2245442"/>
            <a:ext cx="1399676" cy="2733275"/>
          </a:xfrm>
          <a:prstGeom prst="bentConnector4">
            <a:avLst>
              <a:gd name="adj1" fmla="val 24020"/>
              <a:gd name="adj2" fmla="val 108364"/>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sp>
        <p:nvSpPr>
          <p:cNvPr id="20" name="矩形 19"/>
          <p:cNvSpPr/>
          <p:nvPr/>
        </p:nvSpPr>
        <p:spPr bwMode="auto">
          <a:xfrm>
            <a:off x="6541126" y="4255268"/>
            <a:ext cx="3974474" cy="729048"/>
          </a:xfrm>
          <a:prstGeom prst="rect">
            <a:avLst/>
          </a:prstGeom>
          <a:noFill/>
          <a:ln w="38100" cap="flat" cmpd="sng" algn="ctr">
            <a:solidFill>
              <a:srgbClr val="FF0000"/>
            </a:solidFill>
            <a:prstDash val="sysDot"/>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微软雅黑" panose="020B0503020204020204" pitchFamily="82" charset="2"/>
              <a:ea typeface="微软雅黑" panose="020B0503020204020204" pitchFamily="82" charset="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灯片编号占位符 11"/>
          <p:cNvSpPr>
            <a:spLocks noGrp="1"/>
          </p:cNvSpPr>
          <p:nvPr>
            <p:ph type="sldNum" sz="quarter" idx="10"/>
          </p:nvPr>
        </p:nvSpPr>
        <p:spPr/>
        <p:txBody>
          <a:bodyPr/>
          <a:lstStyle/>
          <a:p>
            <a:fld id="{4B0D34C0-35A8-654C-9FBA-7B4E017BD630}" type="slidenum">
              <a:rPr lang="en-US" altLang="zh-CN" smtClean="0"/>
            </a:fld>
            <a:endParaRPr kumimoji="1" lang="zh-CN" altLang="en-US" dirty="0"/>
          </a:p>
        </p:txBody>
      </p:sp>
      <p:sp>
        <p:nvSpPr>
          <p:cNvPr id="6" name="标题 5"/>
          <p:cNvSpPr>
            <a:spLocks noGrp="1"/>
          </p:cNvSpPr>
          <p:nvPr>
            <p:ph type="title"/>
          </p:nvPr>
        </p:nvSpPr>
        <p:spPr/>
        <p:txBody>
          <a:bodyPr/>
          <a:lstStyle/>
          <a:p>
            <a:r>
              <a:rPr lang="zh-CN" altLang="en-US" dirty="0"/>
              <a:t>目录</a:t>
            </a:r>
            <a:endParaRPr lang="zh-CN" altLang="en-US" dirty="0"/>
          </a:p>
        </p:txBody>
      </p:sp>
      <p:sp>
        <p:nvSpPr>
          <p:cNvPr id="8" name="页脚占位符 7"/>
          <p:cNvSpPr>
            <a:spLocks noGrp="1"/>
          </p:cNvSpPr>
          <p:nvPr>
            <p:ph type="ftr" sz="quarter" idx="3"/>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pic>
        <p:nvPicPr>
          <p:cNvPr id="10" name="图形 9" descr="游标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044012" y="3158635"/>
            <a:ext cx="550562" cy="550562"/>
          </a:xfrm>
          <a:prstGeom prst="rect">
            <a:avLst/>
          </a:prstGeom>
        </p:spPr>
      </p:pic>
      <p:grpSp>
        <p:nvGrpSpPr>
          <p:cNvPr id="2" name="组合 1"/>
          <p:cNvGrpSpPr/>
          <p:nvPr/>
        </p:nvGrpSpPr>
        <p:grpSpPr>
          <a:xfrm>
            <a:off x="160867" y="1286933"/>
            <a:ext cx="11463865" cy="4080992"/>
            <a:chOff x="545550" y="1695605"/>
            <a:chExt cx="10924057" cy="3672319"/>
          </a:xfrm>
        </p:grpSpPr>
        <p:sp>
          <p:nvSpPr>
            <p:cNvPr id="3" name="矩形 2"/>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 name="矩形 3"/>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矩形 4"/>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1"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3" name="文本框 12"/>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5"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6" name="文本框 15"/>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7"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8"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9" name="文本框 18"/>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20"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21" name="文本框 20"/>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2"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3"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4"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5"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6"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7"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29"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0"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1"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2"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3"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4"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左大括号 34"/>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6"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7"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8"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0"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1"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2"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3"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4"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6"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文本框 49"/>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1" name="文本框 50"/>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2" name="矩形 51"/>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3"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4" name="连接符: 肘形 66"/>
            <p:cNvCxnSpPr>
              <a:endCxn id="39"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68"/>
            <p:cNvCxnSpPr>
              <a:stCxn id="49" idx="1"/>
              <a:endCxn id="7"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6"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7" name="连接符: 肘形 79"/>
            <p:cNvCxnSpPr>
              <a:stCxn id="49" idx="3"/>
              <a:endCxn id="32"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8" name="文本框 57"/>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59" name="文本框 58"/>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60" name="文本框 59"/>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8"/>
          <p:cNvSpPr/>
          <p:nvPr/>
        </p:nvSpPr>
        <p:spPr>
          <a:xfrm>
            <a:off x="314308" y="1255499"/>
            <a:ext cx="11447385" cy="4230901"/>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关系操作</a:t>
            </a:r>
            <a:endParaRPr kumimoji="1" lang="zh-CN" altLang="en-US" dirty="0"/>
          </a:p>
        </p:txBody>
      </p:sp>
      <p:sp>
        <p:nvSpPr>
          <p:cNvPr id="14" name="内容占位符 2"/>
          <p:cNvSpPr txBox="1"/>
          <p:nvPr/>
        </p:nvSpPr>
        <p:spPr bwMode="auto">
          <a:xfrm>
            <a:off x="573874" y="1507697"/>
            <a:ext cx="11044252" cy="3635803"/>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基于关系模型，常见的</a:t>
            </a:r>
            <a:r>
              <a:rPr lang="zh-CN" altLang="zh-CN" sz="2000" b="1" dirty="0">
                <a:solidFill>
                  <a:srgbClr val="7030A0"/>
                </a:solidFill>
                <a:latin typeface="微软雅黑" panose="020B0503020204020204" pitchFamily="34" charset="-122"/>
                <a:ea typeface="微软雅黑" panose="020B0503020204020204" pitchFamily="34" charset="-122"/>
              </a:rPr>
              <a:t>关系操作</a:t>
            </a:r>
            <a:r>
              <a:rPr lang="zh-CN" altLang="zh-CN" sz="2000" dirty="0">
                <a:latin typeface="微软雅黑" panose="020B0503020204020204" pitchFamily="34" charset="-122"/>
                <a:ea typeface="微软雅黑" panose="020B0503020204020204" pitchFamily="34" charset="-122"/>
              </a:rPr>
              <a:t>主要包括了</a:t>
            </a:r>
            <a:r>
              <a:rPr lang="zh-CN" altLang="en-US" sz="2000" dirty="0">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zh-CN" sz="1800" dirty="0">
                <a:solidFill>
                  <a:srgbClr val="7030A0"/>
                </a:solidFill>
                <a:latin typeface="微软雅黑" panose="020B0503020204020204" pitchFamily="34" charset="-122"/>
                <a:ea typeface="微软雅黑" panose="020B0503020204020204" pitchFamily="34" charset="-122"/>
              </a:rPr>
              <a:t>查询</a:t>
            </a:r>
            <a:r>
              <a:rPr lang="zh-CN" altLang="zh-CN" sz="1800" dirty="0">
                <a:latin typeface="微软雅黑" panose="020B0503020204020204" pitchFamily="34" charset="-122"/>
                <a:ea typeface="微软雅黑" panose="020B0503020204020204" pitchFamily="34" charset="-122"/>
              </a:rPr>
              <a:t>操作（</a:t>
            </a:r>
            <a:r>
              <a:rPr lang="en-US" altLang="zh-CN" sz="1800" dirty="0">
                <a:latin typeface="微软雅黑" panose="020B0503020204020204" pitchFamily="34" charset="-122"/>
                <a:ea typeface="微软雅黑" panose="020B0503020204020204" pitchFamily="34" charset="-122"/>
              </a:rPr>
              <a:t>Query</a:t>
            </a:r>
            <a:r>
              <a:rPr lang="zh-CN" altLang="zh-CN" sz="1800" dirty="0">
                <a:latin typeface="微软雅黑" panose="020B0503020204020204" pitchFamily="34" charset="-122"/>
                <a:ea typeface="微软雅黑" panose="020B0503020204020204" pitchFamily="34" charset="-122"/>
              </a:rPr>
              <a:t>）和数据</a:t>
            </a:r>
            <a:r>
              <a:rPr lang="zh-CN" altLang="zh-CN" sz="1800" dirty="0">
                <a:solidFill>
                  <a:srgbClr val="7030A0"/>
                </a:solidFill>
                <a:latin typeface="微软雅黑" panose="020B0503020204020204" pitchFamily="34" charset="-122"/>
                <a:ea typeface="微软雅黑" panose="020B0503020204020204" pitchFamily="34" charset="-122"/>
              </a:rPr>
              <a:t>更新</a:t>
            </a:r>
            <a:r>
              <a:rPr lang="zh-CN" altLang="zh-CN" sz="1800" dirty="0">
                <a:latin typeface="微软雅黑" panose="020B0503020204020204" pitchFamily="34" charset="-122"/>
                <a:ea typeface="微软雅黑" panose="020B0503020204020204" pitchFamily="34" charset="-122"/>
              </a:rPr>
              <a:t>操作</a:t>
            </a:r>
            <a:r>
              <a:rPr lang="zh-CN" altLang="en-US"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a:p>
            <a:pPr lvl="1">
              <a:lnSpc>
                <a:spcPct val="150000"/>
              </a:lnSpc>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数据更新包括了删除（</a:t>
            </a:r>
            <a:r>
              <a:rPr lang="en-US" altLang="zh-CN" sz="1800" dirty="0">
                <a:latin typeface="微软雅黑" panose="020B0503020204020204" pitchFamily="34" charset="-122"/>
                <a:ea typeface="微软雅黑" panose="020B0503020204020204" pitchFamily="34" charset="-122"/>
              </a:rPr>
              <a:t>Delete</a:t>
            </a:r>
            <a:r>
              <a:rPr lang="zh-CN" altLang="zh-CN" sz="1800" dirty="0">
                <a:latin typeface="微软雅黑" panose="020B0503020204020204" pitchFamily="34" charset="-122"/>
                <a:ea typeface="微软雅黑" panose="020B0503020204020204" pitchFamily="34" charset="-122"/>
              </a:rPr>
              <a:t>）、插入（</a:t>
            </a:r>
            <a:r>
              <a:rPr lang="en-US" altLang="zh-CN" sz="1800" dirty="0">
                <a:latin typeface="微软雅黑" panose="020B0503020204020204" pitchFamily="34" charset="-122"/>
                <a:ea typeface="微软雅黑" panose="020B0503020204020204" pitchFamily="34" charset="-122"/>
              </a:rPr>
              <a:t>Insert</a:t>
            </a:r>
            <a:r>
              <a:rPr lang="zh-CN" altLang="zh-CN" sz="1800" dirty="0">
                <a:latin typeface="微软雅黑" panose="020B0503020204020204" pitchFamily="34" charset="-122"/>
                <a:ea typeface="微软雅黑" panose="020B0503020204020204" pitchFamily="34" charset="-122"/>
              </a:rPr>
              <a:t>）和修改（</a:t>
            </a:r>
            <a:r>
              <a:rPr lang="en-US" altLang="zh-CN" sz="1800" dirty="0">
                <a:latin typeface="微软雅黑" panose="020B0503020204020204" pitchFamily="34" charset="-122"/>
                <a:ea typeface="微软雅黑" panose="020B0503020204020204" pitchFamily="34" charset="-122"/>
              </a:rPr>
              <a:t>Update</a:t>
            </a:r>
            <a:r>
              <a:rPr lang="zh-CN" altLang="zh-CN" sz="1800" dirty="0">
                <a:latin typeface="微软雅黑" panose="020B0503020204020204" pitchFamily="34" charset="-122"/>
                <a:ea typeface="微软雅黑" panose="020B0503020204020204" pitchFamily="34" charset="-122"/>
              </a:rPr>
              <a:t>）</a:t>
            </a:r>
            <a:r>
              <a:rPr lang="en-US" altLang="zh-CN" sz="1800" dirty="0">
                <a:latin typeface="微软雅黑" panose="020B0503020204020204" pitchFamily="34" charset="-122"/>
                <a:ea typeface="微软雅黑" panose="020B0503020204020204" pitchFamily="34" charset="-122"/>
              </a:rPr>
              <a:t>--》</a:t>
            </a:r>
            <a:r>
              <a:rPr lang="zh-CN" altLang="en-US" sz="1800" dirty="0">
                <a:latin typeface="微软雅黑" panose="020B0503020204020204" pitchFamily="34" charset="-122"/>
                <a:ea typeface="微软雅黑" panose="020B0503020204020204" pitchFamily="34" charset="-122"/>
              </a:rPr>
              <a:t>一般指元组（行）</a:t>
            </a:r>
            <a:endParaRPr lang="en-US" altLang="zh-CN" sz="18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查询操作是关系操作的核心部分。</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关系操作可以通过关系运算进行表示。</a:t>
            </a:r>
            <a:endParaRPr lang="en-US" altLang="zh-CN" sz="20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000" dirty="0">
                <a:latin typeface="微软雅黑" panose="020B0503020204020204" pitchFamily="34" charset="-122"/>
                <a:ea typeface="微软雅黑" panose="020B0503020204020204" pitchFamily="34" charset="-122"/>
              </a:rPr>
              <a:t>关系运算是埃德加·科德博士所提出的关系模型的一部分，本质上是一种形式化的关系查询语言，可以用于从数据库中查询数据。 </a:t>
            </a:r>
            <a:endParaRPr lang="en-US" altLang="zh-CN" sz="2000" dirty="0">
              <a:latin typeface="微软雅黑" panose="020B0503020204020204" pitchFamily="34" charset="-122"/>
              <a:ea typeface="微软雅黑" panose="020B0503020204020204" pitchFamily="34" charset="-122"/>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latin typeface="Times" pitchFamily="2" charset="0"/>
              </a:rPr>
              <a:t>关系数据库语言</a:t>
            </a:r>
            <a:endParaRPr kumimoji="1" lang="zh-CN" altLang="en-US" dirty="0"/>
          </a:p>
        </p:txBody>
      </p:sp>
      <p:sp>
        <p:nvSpPr>
          <p:cNvPr id="14" name="内容占位符 2"/>
          <p:cNvSpPr txBox="1"/>
          <p:nvPr/>
        </p:nvSpPr>
        <p:spPr bwMode="auto">
          <a:xfrm>
            <a:off x="376264" y="1049088"/>
            <a:ext cx="6756056" cy="4932612"/>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400" b="1" dirty="0">
                <a:solidFill>
                  <a:srgbClr val="7030A0"/>
                </a:solidFill>
                <a:latin typeface="微软雅黑" panose="020B0503020204020204" pitchFamily="34" charset="-122"/>
                <a:ea typeface="微软雅黑" panose="020B0503020204020204" pitchFamily="34" charset="-122"/>
              </a:rPr>
              <a:t>关系数据库语言</a:t>
            </a:r>
            <a:r>
              <a:rPr lang="zh-CN" altLang="en-US" sz="2400" dirty="0">
                <a:latin typeface="微软雅黑" panose="020B0503020204020204" pitchFamily="34" charset="-122"/>
                <a:ea typeface="微软雅黑" panose="020B0503020204020204" pitchFamily="34" charset="-122"/>
              </a:rPr>
              <a:t>包括了关系运算和</a:t>
            </a:r>
            <a:r>
              <a:rPr lang="en-GB" altLang="zh-CN" sz="2400" dirty="0">
                <a:latin typeface="微软雅黑" panose="020B0503020204020204" pitchFamily="34" charset="-122"/>
                <a:ea typeface="微软雅黑" panose="020B0503020204020204" pitchFamily="34" charset="-122"/>
              </a:rPr>
              <a:t>SQL</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400" dirty="0">
                <a:latin typeface="微软雅黑" panose="020B0503020204020204" pitchFamily="34" charset="-122"/>
                <a:ea typeface="微软雅黑" panose="020B0503020204020204" pitchFamily="34" charset="-122"/>
              </a:rPr>
              <a:t>关系运算包含</a:t>
            </a:r>
            <a:endParaRPr lang="en-US"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关系代数（</a:t>
            </a:r>
            <a:r>
              <a:rPr lang="en-GB" altLang="zh-CN" sz="2400" dirty="0">
                <a:latin typeface="微软雅黑" panose="020B0503020204020204" pitchFamily="34" charset="-122"/>
                <a:ea typeface="微软雅黑" panose="020B0503020204020204" pitchFamily="34" charset="-122"/>
              </a:rPr>
              <a:t>relational algebra</a:t>
            </a:r>
            <a:r>
              <a:rPr lang="zh-CN" altLang="en-GB"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关系代数是</a:t>
            </a:r>
            <a:r>
              <a:rPr lang="zh-CN" altLang="en-US" dirty="0">
                <a:solidFill>
                  <a:srgbClr val="6F1787"/>
                </a:solidFill>
                <a:latin typeface="微软雅黑" panose="020B0503020204020204" pitchFamily="34" charset="-122"/>
                <a:ea typeface="微软雅黑" panose="020B0503020204020204" pitchFamily="34" charset="-122"/>
              </a:rPr>
              <a:t>一种过程化查询语言</a:t>
            </a:r>
            <a:r>
              <a:rPr lang="zh-CN" altLang="en-US" dirty="0">
                <a:latin typeface="微软雅黑" panose="020B0503020204020204" pitchFamily="34" charset="-122"/>
                <a:ea typeface="微软雅黑" panose="020B0503020204020204" pitchFamily="34" charset="-122"/>
              </a:rPr>
              <a:t>，通过</a:t>
            </a:r>
            <a:r>
              <a:rPr lang="zh-CN" altLang="en-US" u="sng" dirty="0">
                <a:latin typeface="微软雅黑" panose="020B0503020204020204" pitchFamily="34" charset="-122"/>
                <a:ea typeface="微软雅黑" panose="020B0503020204020204" pitchFamily="34" charset="-122"/>
              </a:rPr>
              <a:t>描述对关系的运算</a:t>
            </a:r>
            <a:r>
              <a:rPr lang="zh-CN" altLang="en-US" dirty="0">
                <a:latin typeface="微软雅黑" panose="020B0503020204020204" pitchFamily="34" charset="-122"/>
                <a:ea typeface="微软雅黑" panose="020B0503020204020204" pitchFamily="34" charset="-122"/>
              </a:rPr>
              <a:t>来表达查询、获取数据；</a:t>
            </a:r>
            <a:endParaRPr lang="en-US" altLang="zh-CN"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2400" dirty="0">
                <a:latin typeface="微软雅黑" panose="020B0503020204020204" pitchFamily="34" charset="-122"/>
                <a:ea typeface="微软雅黑" panose="020B0503020204020204" pitchFamily="34" charset="-122"/>
              </a:rPr>
              <a:t>关系演算则</a:t>
            </a:r>
            <a:r>
              <a:rPr lang="zh-CN" altLang="en-US" sz="2400" dirty="0">
                <a:solidFill>
                  <a:srgbClr val="6F1787"/>
                </a:solidFill>
                <a:latin typeface="微软雅黑" panose="020B0503020204020204" pitchFamily="34" charset="-122"/>
                <a:ea typeface="微软雅黑" panose="020B0503020204020204" pitchFamily="34" charset="-122"/>
              </a:rPr>
              <a:t>是非过程化查询语言</a:t>
            </a:r>
            <a:r>
              <a:rPr lang="zh-CN" altLang="en-US" sz="2400" dirty="0">
                <a:latin typeface="微软雅黑" panose="020B0503020204020204" pitchFamily="34" charset="-122"/>
                <a:ea typeface="微软雅黑" panose="020B0503020204020204" pitchFamily="34" charset="-122"/>
              </a:rPr>
              <a:t>，通过描述想要获取的数据的信息来获取数据（</a:t>
            </a:r>
            <a:r>
              <a:rPr lang="zh-CN" altLang="en-US" sz="2400" u="sng" dirty="0">
                <a:latin typeface="微软雅黑" panose="020B0503020204020204" pitchFamily="34" charset="-122"/>
                <a:ea typeface="微软雅黑" panose="020B0503020204020204" pitchFamily="34" charset="-122"/>
              </a:rPr>
              <a:t>不需要给出运算过程</a:t>
            </a:r>
            <a:r>
              <a:rPr lang="zh-CN" altLang="en-US"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lvl="2">
              <a:buFont typeface="Wingdings" panose="05000000000000000000" pitchFamily="2" charset="2"/>
              <a:buChar char="u"/>
            </a:pPr>
            <a:r>
              <a:rPr lang="zh-CN" altLang="en-US" dirty="0">
                <a:latin typeface="微软雅黑" panose="020B0503020204020204" pitchFamily="34" charset="-122"/>
                <a:ea typeface="微软雅黑" panose="020B0503020204020204" pitchFamily="34" charset="-122"/>
              </a:rPr>
              <a:t>关系演算可以分为</a:t>
            </a:r>
            <a:r>
              <a:rPr lang="zh-CN" altLang="en-US" dirty="0">
                <a:solidFill>
                  <a:srgbClr val="6F1787"/>
                </a:solidFill>
                <a:latin typeface="微软雅黑" panose="020B0503020204020204" pitchFamily="34" charset="-122"/>
                <a:ea typeface="微软雅黑" panose="020B0503020204020204" pitchFamily="34" charset="-122"/>
              </a:rPr>
              <a:t>元组关系演算</a:t>
            </a:r>
            <a:r>
              <a:rPr lang="zh-CN" altLang="en-US" dirty="0">
                <a:latin typeface="微软雅黑" panose="020B0503020204020204" pitchFamily="34" charset="-122"/>
                <a:ea typeface="微软雅黑" panose="020B0503020204020204" pitchFamily="34" charset="-122"/>
              </a:rPr>
              <a:t>和</a:t>
            </a:r>
            <a:r>
              <a:rPr lang="zh-CN" altLang="en-US" dirty="0">
                <a:solidFill>
                  <a:srgbClr val="6F1787"/>
                </a:solidFill>
                <a:latin typeface="微软雅黑" panose="020B0503020204020204" pitchFamily="34" charset="-122"/>
                <a:ea typeface="微软雅黑" panose="020B0503020204020204" pitchFamily="34" charset="-122"/>
              </a:rPr>
              <a:t>域关系演算</a:t>
            </a:r>
            <a:r>
              <a:rPr lang="zh-CN" altLang="en-US" dirty="0">
                <a:latin typeface="微软雅黑" panose="020B0503020204020204" pitchFamily="34" charset="-122"/>
                <a:ea typeface="微软雅黑" panose="020B0503020204020204" pitchFamily="34" charset="-122"/>
              </a:rPr>
              <a:t>两种语言。 </a:t>
            </a:r>
            <a:endParaRPr lang="en-US" altLang="zh-CN"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rPr>
              <a:t>为了方便用户查询处理关系数据，定义了结构化查询语言</a:t>
            </a:r>
            <a:r>
              <a:rPr lang="en-US" altLang="zh-CN" sz="2400" dirty="0">
                <a:latin typeface="微软雅黑" panose="020B0503020204020204" pitchFamily="34" charset="-122"/>
                <a:ea typeface="微软雅黑" panose="020B0503020204020204" pitchFamily="34" charset="-122"/>
              </a:rPr>
              <a:t>SQL </a:t>
            </a:r>
            <a:r>
              <a:rPr lang="zh-CN" altLang="zh-CN" sz="2400" dirty="0">
                <a:latin typeface="微软雅黑" panose="020B0503020204020204" pitchFamily="34" charset="-122"/>
                <a:ea typeface="微软雅黑" panose="020B0503020204020204" pitchFamily="34" charset="-122"/>
              </a:rPr>
              <a:t>来操作处理关系数据</a:t>
            </a:r>
            <a:endParaRPr lang="en-US" altLang="zh-CN" sz="2400"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grpSp>
        <p:nvGrpSpPr>
          <p:cNvPr id="3" name="组合 2"/>
          <p:cNvGrpSpPr/>
          <p:nvPr/>
        </p:nvGrpSpPr>
        <p:grpSpPr>
          <a:xfrm>
            <a:off x="8497081" y="1327889"/>
            <a:ext cx="3390119" cy="4446377"/>
            <a:chOff x="8908768" y="2098424"/>
            <a:chExt cx="2560839" cy="3232853"/>
          </a:xfrm>
        </p:grpSpPr>
        <p:sp>
          <p:nvSpPr>
            <p:cNvPr id="7" name="矩形 6"/>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矩形 7"/>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 name="矩形 8"/>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3"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4"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6"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文本框 49"/>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2" name="矩形 51"/>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3"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内容占位符 2"/>
          <p:cNvSpPr txBox="1"/>
          <p:nvPr/>
        </p:nvSpPr>
        <p:spPr bwMode="auto">
          <a:xfrm>
            <a:off x="393093" y="1429364"/>
            <a:ext cx="6831713" cy="2490012"/>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SQL</a:t>
            </a:r>
            <a:r>
              <a:rPr lang="zh-CN" altLang="zh-CN" sz="2400" dirty="0">
                <a:latin typeface="微软雅黑" panose="020B0503020204020204" pitchFamily="34" charset="-122"/>
                <a:ea typeface="微软雅黑" panose="020B0503020204020204" pitchFamily="34" charset="-122"/>
              </a:rPr>
              <a:t>、关系代数和关系演算都是在关系模型基础上用于表达数据操作的语言</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sz="2400" dirty="0">
                <a:latin typeface="微软雅黑" panose="020B0503020204020204" pitchFamily="34" charset="-122"/>
                <a:ea typeface="微软雅黑" panose="020B0503020204020204" pitchFamily="34" charset="-122"/>
              </a:rPr>
              <a:t>SQL</a:t>
            </a:r>
            <a:r>
              <a:rPr lang="zh-CN" altLang="zh-CN" sz="2400" dirty="0">
                <a:latin typeface="微软雅黑" panose="020B0503020204020204" pitchFamily="34" charset="-122"/>
                <a:ea typeface="微软雅黑" panose="020B0503020204020204" pitchFamily="34" charset="-122"/>
              </a:rPr>
              <a:t>是用户与关系数据库直接交互的途径</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en-US" altLang="zh-CN" sz="2400" dirty="0">
                <a:solidFill>
                  <a:srgbClr val="3B20FF"/>
                </a:solidFill>
                <a:latin typeface="微软雅黑" panose="020B0503020204020204" pitchFamily="34" charset="-122"/>
                <a:ea typeface="微软雅黑" panose="020B0503020204020204" pitchFamily="34" charset="-122"/>
              </a:rPr>
              <a:t>SQL</a:t>
            </a:r>
            <a:r>
              <a:rPr lang="zh-CN" altLang="zh-CN" sz="2400" dirty="0">
                <a:latin typeface="微软雅黑" panose="020B0503020204020204" pitchFamily="34" charset="-122"/>
                <a:ea typeface="微软雅黑" panose="020B0503020204020204" pitchFamily="34" charset="-122"/>
              </a:rPr>
              <a:t>是一种介于关系代数和关系演算之间的语言，它和关系演算一样</a:t>
            </a:r>
            <a:r>
              <a:rPr lang="zh-CN" altLang="zh-CN" sz="2400" dirty="0">
                <a:solidFill>
                  <a:srgbClr val="3B20FF"/>
                </a:solidFill>
                <a:latin typeface="微软雅黑" panose="020B0503020204020204" pitchFamily="34" charset="-122"/>
                <a:ea typeface="微软雅黑" panose="020B0503020204020204" pitchFamily="34" charset="-122"/>
              </a:rPr>
              <a:t>是非过程化语言</a:t>
            </a:r>
            <a:endParaRPr lang="en-US" altLang="zh-CN" sz="2400" dirty="0">
              <a:solidFill>
                <a:srgbClr val="3B20FF"/>
              </a:solidFill>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400" dirty="0">
                <a:solidFill>
                  <a:srgbClr val="3B20FF"/>
                </a:solidFill>
                <a:latin typeface="微软雅黑" panose="020B0503020204020204" pitchFamily="34" charset="-122"/>
                <a:ea typeface="微软雅黑" panose="020B0503020204020204" pitchFamily="34" charset="-122"/>
              </a:rPr>
              <a:t>关系代数是过程化的</a:t>
            </a:r>
            <a:r>
              <a:rPr lang="zh-CN" altLang="en-US" sz="2400" dirty="0">
                <a:latin typeface="微软雅黑" panose="020B0503020204020204" pitchFamily="34" charset="-122"/>
                <a:ea typeface="微软雅黑" panose="020B0503020204020204" pitchFamily="34" charset="-122"/>
              </a:rPr>
              <a:t>，是</a:t>
            </a:r>
            <a:r>
              <a:rPr lang="en-US" altLang="zh-CN" sz="2400" dirty="0">
                <a:latin typeface="微软雅黑" panose="020B0503020204020204" pitchFamily="34" charset="-122"/>
                <a:ea typeface="微软雅黑" panose="020B0503020204020204" pitchFamily="34" charset="-122"/>
              </a:rPr>
              <a:t>SQL</a:t>
            </a:r>
            <a:r>
              <a:rPr lang="zh-CN" altLang="zh-CN" sz="2400" dirty="0">
                <a:latin typeface="微软雅黑" panose="020B0503020204020204" pitchFamily="34" charset="-122"/>
                <a:ea typeface="微软雅黑" panose="020B0503020204020204" pitchFamily="34" charset="-122"/>
              </a:rPr>
              <a:t>的理论基础</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Wingdings" panose="05000000000000000000" pitchFamily="2" charset="2"/>
              <a:buChar char="Ø"/>
            </a:pPr>
            <a:r>
              <a:rPr lang="zh-CN" altLang="zh-CN" sz="2400" dirty="0">
                <a:latin typeface="微软雅黑" panose="020B0503020204020204" pitchFamily="34" charset="-122"/>
                <a:ea typeface="微软雅黑" panose="020B0503020204020204" pitchFamily="34" charset="-122"/>
              </a:rPr>
              <a:t>执行</a:t>
            </a:r>
            <a:r>
              <a:rPr lang="en-US" altLang="zh-CN" sz="2400" dirty="0">
                <a:latin typeface="微软雅黑" panose="020B0503020204020204" pitchFamily="34" charset="-122"/>
                <a:ea typeface="微软雅黑" panose="020B0503020204020204" pitchFamily="34" charset="-122"/>
              </a:rPr>
              <a:t>SQL</a:t>
            </a:r>
            <a:r>
              <a:rPr lang="zh-CN" altLang="zh-CN" sz="2400" dirty="0">
                <a:latin typeface="微软雅黑" panose="020B0503020204020204" pitchFamily="34" charset="-122"/>
                <a:ea typeface="微软雅黑" panose="020B0503020204020204" pitchFamily="34" charset="-122"/>
              </a:rPr>
              <a:t>需要通过关系代数理论进行优化 </a:t>
            </a:r>
            <a:endParaRPr lang="en-US" altLang="zh-CN" sz="2400" dirty="0">
              <a:latin typeface="微软雅黑" panose="020B0503020204020204" pitchFamily="34" charset="-122"/>
              <a:ea typeface="微软雅黑" panose="020B0503020204020204" pitchFamily="34" charset="-122"/>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8" name="标题 1"/>
          <p:cNvSpPr txBox="1"/>
          <p:nvPr/>
        </p:nvSpPr>
        <p:spPr bwMode="auto">
          <a:xfrm>
            <a:off x="1123950" y="206152"/>
            <a:ext cx="10090897" cy="678470"/>
          </a:xfrm>
          <a:prstGeom prst="rect">
            <a:avLst/>
          </a:prstGeom>
          <a:noFill/>
          <a:ln>
            <a:noFill/>
          </a:ln>
          <a:effectLst/>
        </p:spPr>
        <p:txBody>
          <a:bodyPr vert="horz" wrap="square" lIns="91440" tIns="45720" rIns="91440" bIns="45720" numCol="1" anchor="ctr" anchorCtr="0" compatLnSpc="1"/>
          <a:lstStyle>
            <a:lvl1pPr algn="ctr" rtl="0" eaLnBrk="1" fontAlgn="base" hangingPunct="1">
              <a:spcBef>
                <a:spcPct val="0"/>
              </a:spcBef>
              <a:spcAft>
                <a:spcPct val="0"/>
              </a:spcAft>
              <a:defRPr kumimoji="1" sz="3600" b="1" i="0">
                <a:solidFill>
                  <a:schemeClr val="tx2"/>
                </a:solidFill>
                <a:effectLst/>
                <a:latin typeface="微软雅黑" panose="020B0503020204020204" pitchFamily="34" charset="-122"/>
                <a:ea typeface="微软雅黑" panose="020B0503020204020204" pitchFamily="34" charset="-122"/>
                <a:cs typeface="Arial" panose="020B0604020202020204"/>
              </a:defRPr>
            </a:lvl1pPr>
            <a:lvl2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5pPr>
            <a:lvl6pPr marL="42227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6pPr>
            <a:lvl7pPr marL="84391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7pPr>
            <a:lvl8pPr marL="1266190"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8pPr>
            <a:lvl9pPr marL="168846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9pPr>
          </a:lstStyle>
          <a:p>
            <a:r>
              <a:rPr lang="zh-CN" altLang="en-US" dirty="0"/>
              <a:t>关系运算和</a:t>
            </a:r>
            <a:r>
              <a:rPr lang="en-US" altLang="zh-CN" dirty="0"/>
              <a:t>SQL</a:t>
            </a:r>
            <a:r>
              <a:rPr lang="zh-CN" altLang="en-US" dirty="0"/>
              <a:t>的关系</a:t>
            </a:r>
            <a:endParaRPr lang="zh-CN" altLang="en-US" kern="0" dirty="0"/>
          </a:p>
        </p:txBody>
      </p:sp>
      <p:grpSp>
        <p:nvGrpSpPr>
          <p:cNvPr id="5" name="组合 4"/>
          <p:cNvGrpSpPr/>
          <p:nvPr/>
        </p:nvGrpSpPr>
        <p:grpSpPr>
          <a:xfrm>
            <a:off x="8497081" y="1327889"/>
            <a:ext cx="3390119" cy="4446377"/>
            <a:chOff x="8908768" y="2098424"/>
            <a:chExt cx="2560839" cy="3232853"/>
          </a:xfrm>
        </p:grpSpPr>
        <p:sp>
          <p:nvSpPr>
            <p:cNvPr id="6" name="矩形 5"/>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6"/>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 name="矩形 8"/>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10"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11"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12"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13"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15"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6"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7"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8" name="文本框 17"/>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19" name="矩形 18"/>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20"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本章知识框架</a:t>
            </a:r>
            <a:endParaRPr lang="zh-CN" altLang="en-US" dirty="0"/>
          </a:p>
        </p:txBody>
      </p:sp>
      <p:sp>
        <p:nvSpPr>
          <p:cNvPr id="2" name="页脚占位符 1"/>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8" name="灯片编号占位符 7"/>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grpSp>
        <p:nvGrpSpPr>
          <p:cNvPr id="59" name="组合 58"/>
          <p:cNvGrpSpPr/>
          <p:nvPr/>
        </p:nvGrpSpPr>
        <p:grpSpPr>
          <a:xfrm>
            <a:off x="160867" y="1286933"/>
            <a:ext cx="11463865" cy="4080992"/>
            <a:chOff x="545550" y="1695605"/>
            <a:chExt cx="10924057" cy="3672319"/>
          </a:xfrm>
        </p:grpSpPr>
        <p:sp>
          <p:nvSpPr>
            <p:cNvPr id="3" name="矩形 2"/>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 name="矩形 3"/>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矩形 4"/>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1"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2" name="文本框 11"/>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3"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4" name="文本框 13"/>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5"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6"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7" name="文本框 16"/>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8"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9" name="文本框 18"/>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0"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1"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2"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3"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4"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5"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6"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27"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9"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0"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1"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2"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3" name="左大括号 32"/>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4"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6"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7"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8"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0"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1"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2"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3"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4"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5"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6"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7"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文本框 47"/>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49" name="文本框 48"/>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0" name="矩形 49"/>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1"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2" name="连接符: 肘形 66"/>
            <p:cNvCxnSpPr>
              <a:endCxn id="37"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3" name="连接符: 肘形 68"/>
            <p:cNvCxnSpPr>
              <a:stCxn id="47" idx="1"/>
              <a:endCxn id="7"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4"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79"/>
            <p:cNvCxnSpPr>
              <a:stCxn id="47" idx="3"/>
              <a:endCxn id="30"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6" name="文本框 55"/>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57" name="文本框 56"/>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58" name="文本框 57"/>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目录</a:t>
            </a:r>
            <a:endParaRPr lang="zh-CN" altLang="en-US" dirty="0"/>
          </a:p>
        </p:txBody>
      </p:sp>
      <p:sp>
        <p:nvSpPr>
          <p:cNvPr id="12" name="页脚占位符 11"/>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13" name="灯片编号占位符 12"/>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pic>
        <p:nvPicPr>
          <p:cNvPr id="17" name="图形 16" descr="游标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5085625" y="4724409"/>
            <a:ext cx="550562" cy="550562"/>
          </a:xfrm>
          <a:prstGeom prst="rect">
            <a:avLst/>
          </a:prstGeom>
        </p:spPr>
      </p:pic>
      <p:grpSp>
        <p:nvGrpSpPr>
          <p:cNvPr id="2" name="组合 1"/>
          <p:cNvGrpSpPr/>
          <p:nvPr/>
        </p:nvGrpSpPr>
        <p:grpSpPr>
          <a:xfrm>
            <a:off x="160867" y="1286933"/>
            <a:ext cx="11463865" cy="4080992"/>
            <a:chOff x="545550" y="1695605"/>
            <a:chExt cx="10924057" cy="3672319"/>
          </a:xfrm>
        </p:grpSpPr>
        <p:sp>
          <p:nvSpPr>
            <p:cNvPr id="3" name="矩形 2"/>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 name="矩形 3"/>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矩形 4"/>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 name="文本框 9"/>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1"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4" name="文本框 13"/>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5"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8"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9" name="文本框 18"/>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20"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21" name="文本框 20"/>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2"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3"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4"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5"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6"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7"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29"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0"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1"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2"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3"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4"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左大括号 34"/>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6"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7"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8"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0"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1"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2"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3"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4"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6"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文本框 49"/>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1" name="文本框 50"/>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2" name="矩形 51"/>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3"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4" name="连接符: 肘形 66"/>
            <p:cNvCxnSpPr>
              <a:endCxn id="39"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68"/>
            <p:cNvCxnSpPr>
              <a:stCxn id="49" idx="1"/>
              <a:endCxn id="7"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6"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7" name="连接符: 肘形 79"/>
            <p:cNvCxnSpPr>
              <a:stCxn id="49" idx="3"/>
              <a:endCxn id="32"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8" name="文本框 57"/>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59" name="文本框 58"/>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60" name="文本框 59"/>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8"/>
          <p:cNvSpPr/>
          <p:nvPr/>
        </p:nvSpPr>
        <p:spPr>
          <a:xfrm>
            <a:off x="314308" y="1265659"/>
            <a:ext cx="11447386" cy="4606821"/>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sz="2400"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latin typeface="Times" pitchFamily="2" charset="0"/>
              </a:rPr>
              <a:t>关系完整性约束</a:t>
            </a:r>
            <a:endParaRPr kumimoji="1" lang="zh-CN" altLang="en-US" dirty="0"/>
          </a:p>
        </p:txBody>
      </p:sp>
      <p:sp>
        <p:nvSpPr>
          <p:cNvPr id="18" name="内容占位符 4"/>
          <p:cNvSpPr>
            <a:spLocks noGrp="1"/>
          </p:cNvSpPr>
          <p:nvPr>
            <p:ph idx="1"/>
          </p:nvPr>
        </p:nvSpPr>
        <p:spPr>
          <a:xfrm>
            <a:off x="558297" y="1608676"/>
            <a:ext cx="11075406" cy="2991899"/>
          </a:xfrm>
        </p:spPr>
        <p:txBody>
          <a:bodyPr/>
          <a:lstStyle/>
          <a:p>
            <a:pPr>
              <a:lnSpc>
                <a:spcPct val="150000"/>
              </a:lnSpc>
              <a:buFont typeface="Wingdings" panose="05000000000000000000" pitchFamily="2" charset="2"/>
              <a:buChar char="Ø"/>
            </a:pPr>
            <a:r>
              <a:rPr lang="zh-CN" altLang="zh-CN" sz="2400" dirty="0">
                <a:latin typeface="Times" pitchFamily="2" charset="0"/>
              </a:rPr>
              <a:t>现实世界中仍然有许多事物很难用现有的方法进行建模。因此，我们在信息世界中建模这些事物的时候，通常需要附加一定的</a:t>
            </a:r>
            <a:r>
              <a:rPr lang="zh-CN" altLang="zh-CN" sz="2400" b="1" dirty="0">
                <a:latin typeface="Times" pitchFamily="2" charset="0"/>
              </a:rPr>
              <a:t>约束</a:t>
            </a:r>
            <a:r>
              <a:rPr lang="zh-CN" altLang="en-US" sz="2400" b="1" dirty="0">
                <a:latin typeface="Times" pitchFamily="2" charset="0"/>
              </a:rPr>
              <a:t>。</a:t>
            </a:r>
            <a:endParaRPr lang="en-US" altLang="zh-CN" sz="2400" b="1" dirty="0">
              <a:latin typeface="Times" pitchFamily="2" charset="0"/>
            </a:endParaRPr>
          </a:p>
          <a:p>
            <a:pPr>
              <a:lnSpc>
                <a:spcPct val="150000"/>
              </a:lnSpc>
              <a:buFont typeface="Wingdings" panose="05000000000000000000" pitchFamily="2" charset="2"/>
              <a:buChar char="Ø"/>
            </a:pPr>
            <a:r>
              <a:rPr lang="zh-CN" altLang="en-US" sz="2400" dirty="0">
                <a:latin typeface="Times" pitchFamily="2" charset="0"/>
              </a:rPr>
              <a:t>在关系模型中，有三类完整性约束：</a:t>
            </a:r>
            <a:endParaRPr lang="en-US" altLang="zh-CN" sz="2400" dirty="0">
              <a:latin typeface="Times" pitchFamily="2" charset="0"/>
            </a:endParaRPr>
          </a:p>
          <a:p>
            <a:pPr lvl="1">
              <a:lnSpc>
                <a:spcPct val="150000"/>
              </a:lnSpc>
              <a:buFont typeface="Wingdings" panose="05000000000000000000" pitchFamily="2" charset="2"/>
              <a:buChar char="l"/>
            </a:pPr>
            <a:r>
              <a:rPr lang="zh-CN" altLang="en-US" sz="2000" dirty="0">
                <a:latin typeface="Times" pitchFamily="2" charset="0"/>
              </a:rPr>
              <a:t>实体完整性约束（</a:t>
            </a:r>
            <a:r>
              <a:rPr lang="en-GB" altLang="zh-CN" sz="2000" dirty="0">
                <a:latin typeface="Times" pitchFamily="2" charset="0"/>
              </a:rPr>
              <a:t>entity integrity constraint</a:t>
            </a:r>
            <a:r>
              <a:rPr lang="zh-CN" altLang="en-GB" sz="2000" dirty="0">
                <a:latin typeface="Times" pitchFamily="2" charset="0"/>
              </a:rPr>
              <a:t>）</a:t>
            </a:r>
            <a:endParaRPr lang="en-US" altLang="zh-CN" sz="2000" dirty="0">
              <a:latin typeface="Times" pitchFamily="2" charset="0"/>
            </a:endParaRPr>
          </a:p>
          <a:p>
            <a:pPr lvl="1">
              <a:lnSpc>
                <a:spcPct val="150000"/>
              </a:lnSpc>
              <a:buFont typeface="Wingdings" panose="05000000000000000000" pitchFamily="2" charset="2"/>
              <a:buChar char="l"/>
            </a:pPr>
            <a:r>
              <a:rPr lang="zh-CN" altLang="en-US" sz="2000" dirty="0">
                <a:latin typeface="Times" pitchFamily="2" charset="0"/>
              </a:rPr>
              <a:t>参照完整性约束（</a:t>
            </a:r>
            <a:r>
              <a:rPr lang="en-GB" altLang="zh-CN" sz="2000" dirty="0">
                <a:latin typeface="Times" pitchFamily="2" charset="0"/>
              </a:rPr>
              <a:t>referential integrity constraint</a:t>
            </a:r>
            <a:r>
              <a:rPr lang="zh-CN" altLang="en-GB" sz="2000" dirty="0">
                <a:latin typeface="Times" pitchFamily="2" charset="0"/>
              </a:rPr>
              <a:t>）</a:t>
            </a:r>
            <a:endParaRPr lang="en-US" altLang="zh-CN" sz="2000" dirty="0">
              <a:latin typeface="Times" pitchFamily="2" charset="0"/>
            </a:endParaRPr>
          </a:p>
          <a:p>
            <a:pPr lvl="1">
              <a:lnSpc>
                <a:spcPct val="150000"/>
              </a:lnSpc>
              <a:buFont typeface="Wingdings" panose="05000000000000000000" pitchFamily="2" charset="2"/>
              <a:buChar char="l"/>
            </a:pPr>
            <a:r>
              <a:rPr lang="zh-CN" altLang="en-US" sz="2000" dirty="0">
                <a:latin typeface="Times" pitchFamily="2" charset="0"/>
              </a:rPr>
              <a:t>用户定义完整性约束（</a:t>
            </a:r>
            <a:r>
              <a:rPr lang="en-GB" altLang="zh-CN" sz="2000" dirty="0">
                <a:latin typeface="Times" pitchFamily="2" charset="0"/>
              </a:rPr>
              <a:t>user-defined integrity constraint</a:t>
            </a:r>
            <a:r>
              <a:rPr lang="zh-CN" altLang="en-GB" sz="2000" dirty="0">
                <a:latin typeface="Times" pitchFamily="2" charset="0"/>
              </a:rPr>
              <a:t>）</a:t>
            </a:r>
            <a:endParaRPr lang="zh-CN" altLang="en-US" sz="2000" dirty="0">
              <a:latin typeface="Times" pitchFamily="2" charset="0"/>
            </a:endParaRPr>
          </a:p>
          <a:p>
            <a:pPr>
              <a:buFont typeface="Wingdings" panose="05000000000000000000" pitchFamily="2" charset="2"/>
              <a:buChar char="Ø"/>
            </a:pPr>
            <a:endParaRPr lang="en-US" altLang="zh-CN" sz="2400" dirty="0">
              <a:latin typeface="Times" pitchFamily="2" charset="0"/>
            </a:endParaRPr>
          </a:p>
          <a:p>
            <a:pPr>
              <a:buFont typeface="Wingdings" panose="05000000000000000000" pitchFamily="2" charset="2"/>
              <a:buChar char="Ø"/>
            </a:pPr>
            <a:endParaRPr lang="zh-CN" altLang="en-US" sz="2400" dirty="0">
              <a:latin typeface="Times" pitchFamily="2" charset="0"/>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314308" y="1204349"/>
            <a:ext cx="11447385" cy="4230901"/>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常见的约束类型</a:t>
            </a:r>
            <a:endParaRPr kumimoji="1" lang="zh-CN" altLang="en-US" dirty="0"/>
          </a:p>
        </p:txBody>
      </p:sp>
      <p:sp>
        <p:nvSpPr>
          <p:cNvPr id="18" name="内容占位符 4"/>
          <p:cNvSpPr>
            <a:spLocks noGrp="1"/>
          </p:cNvSpPr>
          <p:nvPr>
            <p:ph idx="1"/>
          </p:nvPr>
        </p:nvSpPr>
        <p:spPr>
          <a:xfrm>
            <a:off x="1852942" y="1353225"/>
            <a:ext cx="5791200" cy="4069837"/>
          </a:xfrm>
        </p:spPr>
        <p:txBody>
          <a:bodyPr/>
          <a:lstStyle/>
          <a:p>
            <a:pPr>
              <a:lnSpc>
                <a:spcPct val="150000"/>
              </a:lnSpc>
              <a:buFont typeface="Wingdings" panose="05000000000000000000" pitchFamily="2" charset="2"/>
              <a:buChar char="Ø"/>
            </a:pPr>
            <a:r>
              <a:rPr lang="zh-CN" altLang="en-US" sz="2000" b="1" dirty="0"/>
              <a:t>完整性约束</a:t>
            </a:r>
            <a:endParaRPr lang="en-US" altLang="zh-CN" sz="2000" b="1" dirty="0"/>
          </a:p>
          <a:p>
            <a:pPr lvl="1">
              <a:lnSpc>
                <a:spcPct val="150000"/>
              </a:lnSpc>
              <a:buFont typeface="Wingdings" panose="05000000000000000000" pitchFamily="2" charset="2"/>
              <a:buChar char="l"/>
            </a:pPr>
            <a:r>
              <a:rPr lang="zh-CN" altLang="en-US" sz="1800" dirty="0"/>
              <a:t>实体完整性约束（主键约束）</a:t>
            </a:r>
            <a:endParaRPr lang="en-US" altLang="zh-CN" sz="1800" dirty="0"/>
          </a:p>
          <a:p>
            <a:pPr lvl="1">
              <a:lnSpc>
                <a:spcPct val="150000"/>
              </a:lnSpc>
              <a:buFont typeface="Wingdings" panose="05000000000000000000" pitchFamily="2" charset="2"/>
              <a:buChar char="l"/>
            </a:pPr>
            <a:r>
              <a:rPr lang="zh-CN" altLang="en-US" sz="1800" dirty="0"/>
              <a:t>参照完整性约束（外键约束）</a:t>
            </a:r>
            <a:endParaRPr lang="en-US" altLang="zh-CN" sz="1800" dirty="0"/>
          </a:p>
          <a:p>
            <a:pPr lvl="1">
              <a:lnSpc>
                <a:spcPct val="150000"/>
              </a:lnSpc>
              <a:buFont typeface="Wingdings" panose="05000000000000000000" pitchFamily="2" charset="2"/>
              <a:buChar char="l"/>
            </a:pPr>
            <a:r>
              <a:rPr lang="zh-CN" altLang="en-US" sz="1800" dirty="0"/>
              <a:t>用户定义完整性约束</a:t>
            </a:r>
            <a:endParaRPr lang="en-US" altLang="zh-CN" sz="1800" dirty="0"/>
          </a:p>
          <a:p>
            <a:pPr>
              <a:lnSpc>
                <a:spcPct val="150000"/>
              </a:lnSpc>
              <a:buFont typeface="Wingdings" panose="05000000000000000000" pitchFamily="2" charset="2"/>
              <a:buChar char="Ø"/>
            </a:pPr>
            <a:r>
              <a:rPr lang="zh-CN" altLang="en-US" sz="2000" b="1" dirty="0"/>
              <a:t>其它约束</a:t>
            </a:r>
            <a:endParaRPr lang="en-US" altLang="zh-CN" sz="2000" b="1" dirty="0"/>
          </a:p>
          <a:p>
            <a:pPr lvl="1">
              <a:lnSpc>
                <a:spcPct val="150000"/>
              </a:lnSpc>
              <a:buFont typeface="Wingdings" panose="05000000000000000000" pitchFamily="2" charset="2"/>
              <a:buChar char="l"/>
            </a:pPr>
            <a:r>
              <a:rPr lang="zh-CN" altLang="en-US" sz="1800" dirty="0"/>
              <a:t>非空约束</a:t>
            </a:r>
            <a:endParaRPr lang="en-US" altLang="zh-CN" sz="1800" dirty="0"/>
          </a:p>
          <a:p>
            <a:pPr lvl="1">
              <a:lnSpc>
                <a:spcPct val="150000"/>
              </a:lnSpc>
              <a:buFont typeface="Wingdings" panose="05000000000000000000" pitchFamily="2" charset="2"/>
              <a:buChar char="l"/>
            </a:pPr>
            <a:r>
              <a:rPr lang="zh-CN" altLang="en-US" sz="1800" dirty="0"/>
              <a:t>唯一约束</a:t>
            </a:r>
            <a:endParaRPr lang="en-US" altLang="zh-CN" sz="1800" dirty="0"/>
          </a:p>
          <a:p>
            <a:pPr lvl="1">
              <a:lnSpc>
                <a:spcPct val="150000"/>
              </a:lnSpc>
              <a:buFont typeface="Wingdings" panose="05000000000000000000" pitchFamily="2" charset="2"/>
              <a:buChar char="l"/>
            </a:pPr>
            <a:r>
              <a:rPr lang="zh-CN" altLang="en-US" sz="1800" dirty="0"/>
              <a:t>域约束</a:t>
            </a:r>
            <a:endParaRPr lang="zh-CN" altLang="en-US" sz="1800"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8"/>
          <p:cNvSpPr/>
          <p:nvPr/>
        </p:nvSpPr>
        <p:spPr>
          <a:xfrm>
            <a:off x="314308" y="1255499"/>
            <a:ext cx="11615850" cy="4476377"/>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常见的约束类型（续）</a:t>
            </a:r>
            <a:endParaRPr kumimoji="1" lang="zh-CN" altLang="en-US" dirty="0"/>
          </a:p>
        </p:txBody>
      </p:sp>
      <p:sp>
        <p:nvSpPr>
          <p:cNvPr id="18" name="内容占位符 4"/>
          <p:cNvSpPr>
            <a:spLocks noGrp="1"/>
          </p:cNvSpPr>
          <p:nvPr>
            <p:ph idx="1"/>
          </p:nvPr>
        </p:nvSpPr>
        <p:spPr>
          <a:xfrm>
            <a:off x="1064403" y="1545302"/>
            <a:ext cx="9998044" cy="3929530"/>
          </a:xfrm>
        </p:spPr>
        <p:txBody>
          <a:bodyPr/>
          <a:lstStyle/>
          <a:p>
            <a:pPr algn="just">
              <a:lnSpc>
                <a:spcPct val="140000"/>
              </a:lnSpc>
              <a:buFont typeface="Wingdings" panose="05000000000000000000" pitchFamily="2" charset="2"/>
              <a:buChar char="Ø"/>
            </a:pPr>
            <a:r>
              <a:rPr lang="zh-CN" altLang="en-US" sz="2800" b="1" dirty="0"/>
              <a:t>三类完整性约束</a:t>
            </a:r>
            <a:endParaRPr lang="en-US" altLang="zh-CN" sz="2800" b="1" dirty="0"/>
          </a:p>
          <a:p>
            <a:pPr lvl="1" algn="just">
              <a:lnSpc>
                <a:spcPct val="140000"/>
              </a:lnSpc>
              <a:buFont typeface="Wingdings" panose="05000000000000000000" pitchFamily="2" charset="2"/>
              <a:buChar char="l"/>
            </a:pPr>
            <a:r>
              <a:rPr lang="zh-CN" altLang="en-US" sz="2400" dirty="0"/>
              <a:t>实体完整性和参照完整性</a:t>
            </a:r>
            <a:endParaRPr lang="zh-CN" altLang="en-US" sz="2400" dirty="0"/>
          </a:p>
          <a:p>
            <a:pPr lvl="2" algn="just">
              <a:lnSpc>
                <a:spcPct val="140000"/>
              </a:lnSpc>
              <a:buSzPct val="85000"/>
              <a:buFont typeface="Wingdings" panose="05000000000000000000" pitchFamily="2" charset="2"/>
              <a:buChar char="u"/>
            </a:pPr>
            <a:r>
              <a:rPr lang="zh-CN" altLang="en-US" sz="2000" dirty="0"/>
              <a:t>关系模型</a:t>
            </a:r>
            <a:r>
              <a:rPr lang="zh-CN" altLang="en-US" sz="2000" b="1" dirty="0"/>
              <a:t>必须</a:t>
            </a:r>
            <a:r>
              <a:rPr lang="zh-CN" altLang="en-US" sz="2000" dirty="0"/>
              <a:t>满足的</a:t>
            </a:r>
            <a:r>
              <a:rPr lang="zh-CN" altLang="en-US" sz="2000" dirty="0">
                <a:solidFill>
                  <a:srgbClr val="3B20FF"/>
                </a:solidFill>
              </a:rPr>
              <a:t>实体和参照完整性</a:t>
            </a:r>
            <a:r>
              <a:rPr lang="zh-CN" altLang="en-US" sz="2000" dirty="0"/>
              <a:t>约束条件称为关系的两个</a:t>
            </a:r>
            <a:r>
              <a:rPr lang="zh-CN" altLang="en-US" sz="2000" dirty="0">
                <a:solidFill>
                  <a:srgbClr val="3B20FF"/>
                </a:solidFill>
              </a:rPr>
              <a:t>不变性</a:t>
            </a:r>
            <a:r>
              <a:rPr lang="zh-CN" altLang="en-US" sz="2000" dirty="0"/>
              <a:t>，</a:t>
            </a:r>
            <a:r>
              <a:rPr lang="zh-CN" altLang="en-US" sz="2000" u="sng" dirty="0"/>
              <a:t>应该由关系系统自动支持</a:t>
            </a:r>
            <a:endParaRPr lang="zh-CN" altLang="en-US" sz="2000" u="sng" dirty="0"/>
          </a:p>
          <a:p>
            <a:pPr lvl="1" algn="just">
              <a:lnSpc>
                <a:spcPct val="140000"/>
              </a:lnSpc>
              <a:buFont typeface="Wingdings" panose="05000000000000000000" pitchFamily="2" charset="2"/>
              <a:buChar char="l"/>
            </a:pPr>
            <a:r>
              <a:rPr lang="zh-CN" altLang="en-US" sz="2400" dirty="0"/>
              <a:t>用户定义的完整性</a:t>
            </a:r>
            <a:endParaRPr lang="zh-CN" altLang="en-US" sz="2400" dirty="0"/>
          </a:p>
          <a:p>
            <a:pPr lvl="2" algn="just">
              <a:lnSpc>
                <a:spcPct val="140000"/>
              </a:lnSpc>
              <a:buFont typeface="Wingdings" panose="05000000000000000000" pitchFamily="2" charset="2"/>
              <a:buChar char="u"/>
            </a:pPr>
            <a:r>
              <a:rPr lang="zh-CN" altLang="en-US" sz="2000" dirty="0"/>
              <a:t>应用领域需要遵循的约束条件，体现了具体领域中的语义约束 </a:t>
            </a:r>
            <a:endParaRPr lang="zh-CN" altLang="en-US" sz="2000"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8"/>
          <p:cNvSpPr/>
          <p:nvPr/>
        </p:nvSpPr>
        <p:spPr>
          <a:xfrm>
            <a:off x="314309" y="1402785"/>
            <a:ext cx="11603576" cy="4304543"/>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sz="3200"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实体完整性约束</a:t>
            </a:r>
            <a:endParaRPr kumimoji="1" lang="zh-CN" altLang="en-US" dirty="0"/>
          </a:p>
        </p:txBody>
      </p:sp>
      <p:sp>
        <p:nvSpPr>
          <p:cNvPr id="18" name="内容占位符 4"/>
          <p:cNvSpPr>
            <a:spLocks noGrp="1"/>
          </p:cNvSpPr>
          <p:nvPr>
            <p:ph idx="1"/>
          </p:nvPr>
        </p:nvSpPr>
        <p:spPr>
          <a:xfrm>
            <a:off x="661629" y="1514826"/>
            <a:ext cx="10868743" cy="2476149"/>
          </a:xfrm>
        </p:spPr>
        <p:txBody>
          <a:bodyPr/>
          <a:lstStyle/>
          <a:p>
            <a:pPr algn="just">
              <a:lnSpc>
                <a:spcPct val="140000"/>
              </a:lnSpc>
              <a:buFont typeface="Wingdings" panose="05000000000000000000" pitchFamily="2" charset="2"/>
              <a:buChar char="Ø"/>
            </a:pPr>
            <a:r>
              <a:rPr lang="zh-CN" altLang="en-US" sz="2800" b="1" dirty="0"/>
              <a:t>实体完整性约束</a:t>
            </a:r>
            <a:endParaRPr lang="en-US" altLang="zh-CN" sz="2800" b="1" dirty="0"/>
          </a:p>
          <a:p>
            <a:pPr lvl="1" algn="just">
              <a:lnSpc>
                <a:spcPct val="140000"/>
              </a:lnSpc>
              <a:buFont typeface="Wingdings" panose="05000000000000000000" pitchFamily="2" charset="2"/>
              <a:buChar char="l"/>
            </a:pPr>
            <a:r>
              <a:rPr lang="zh-CN" altLang="en-US" sz="2400" dirty="0"/>
              <a:t>规范设计的关系数据库中的每个元组都应该是</a:t>
            </a:r>
            <a:r>
              <a:rPr lang="zh-CN" altLang="en-US" sz="2400" dirty="0">
                <a:solidFill>
                  <a:srgbClr val="3B20FF"/>
                </a:solidFill>
              </a:rPr>
              <a:t>唯一且可区分</a:t>
            </a:r>
            <a:r>
              <a:rPr lang="zh-CN" altLang="en-US" sz="2400" dirty="0"/>
              <a:t>的。例如，在学生关系数据库中，不应该出现两个表示学生实体的相同元组，并且在学生关系数据库中的学生实体之间是可以相互区分的。</a:t>
            </a:r>
            <a:endParaRPr lang="en-US" altLang="zh-CN" sz="2400" dirty="0"/>
          </a:p>
          <a:p>
            <a:pPr lvl="1" algn="just">
              <a:lnSpc>
                <a:spcPct val="140000"/>
              </a:lnSpc>
              <a:buFont typeface="Wingdings" panose="05000000000000000000" pitchFamily="2" charset="2"/>
              <a:buChar char="l"/>
            </a:pPr>
            <a:r>
              <a:rPr lang="zh-CN" altLang="en-US" sz="2400" dirty="0"/>
              <a:t>实体完整性约束可以保证关系数据库的上述特性，</a:t>
            </a:r>
            <a:r>
              <a:rPr lang="zh-CN" altLang="en-US" sz="2400" b="1" dirty="0"/>
              <a:t>实体完整性约束主要是通过</a:t>
            </a:r>
            <a:r>
              <a:rPr lang="zh-CN" altLang="en-US" sz="2400" b="1" dirty="0">
                <a:solidFill>
                  <a:srgbClr val="3B20FF"/>
                </a:solidFill>
              </a:rPr>
              <a:t>在关系表中实施主键取值约束</a:t>
            </a:r>
            <a:r>
              <a:rPr lang="zh-CN" altLang="en-US" sz="2400" dirty="0"/>
              <a:t>，来保证关系中的每个元组可以被唯一识别。</a:t>
            </a:r>
            <a:endParaRPr lang="en-US" altLang="zh-CN" sz="2400"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314308" y="1204350"/>
            <a:ext cx="11579029" cy="4631854"/>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实体完整性约束（续）</a:t>
            </a:r>
            <a:endParaRPr kumimoji="1" lang="zh-CN" altLang="en-US" dirty="0"/>
          </a:p>
        </p:txBody>
      </p:sp>
      <mc:AlternateContent xmlns:mc="http://schemas.openxmlformats.org/markup-compatibility/2006">
        <mc:Choice xmlns:a14="http://schemas.microsoft.com/office/drawing/2010/main" Requires="a14">
          <p:sp>
            <p:nvSpPr>
              <p:cNvPr id="18" name="内容占位符 4"/>
              <p:cNvSpPr>
                <a:spLocks noGrp="1"/>
              </p:cNvSpPr>
              <p:nvPr>
                <p:ph idx="1"/>
              </p:nvPr>
            </p:nvSpPr>
            <p:spPr>
              <a:xfrm>
                <a:off x="774892" y="1270693"/>
                <a:ext cx="10642216" cy="2920307"/>
              </a:xfrm>
            </p:spPr>
            <p:txBody>
              <a:bodyPr/>
              <a:lstStyle/>
              <a:p>
                <a:pPr algn="just">
                  <a:lnSpc>
                    <a:spcPct val="140000"/>
                  </a:lnSpc>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实体完整性约束规则</a:t>
                </a:r>
                <a:endParaRPr lang="en-US" altLang="zh-CN" sz="28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如果键</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是关系</a:t>
                </a:r>
                <a14:m>
                  <m:oMath xmlns:m="http://schemas.openxmlformats.org/officeDocument/2006/math">
                    <m:r>
                      <a:rPr lang="en-US" altLang="zh-CN" sz="2400" i="1">
                        <a:latin typeface="Cambria Math" panose="02040503050406030204" pitchFamily="18" charset="0"/>
                      </a:rPr>
                      <m:t>𝑅</m:t>
                    </m:r>
                  </m:oMath>
                </a14:m>
                <a:r>
                  <a:rPr lang="zh-CN" altLang="zh-CN" sz="2400" dirty="0">
                    <a:latin typeface="微软雅黑" panose="020B0503020204020204" pitchFamily="34" charset="-122"/>
                    <a:ea typeface="微软雅黑" panose="020B0503020204020204" pitchFamily="34" charset="-122"/>
                  </a:rPr>
                  <a:t>的主键，则</a:t>
                </a:r>
                <a14:m>
                  <m:oMath xmlns:m="http://schemas.openxmlformats.org/officeDocument/2006/math">
                    <m:r>
                      <a:rPr lang="en-US" altLang="zh-CN" sz="2400" i="1">
                        <a:latin typeface="Cambria Math" panose="02040503050406030204" pitchFamily="18" charset="0"/>
                      </a:rPr>
                      <m:t>𝐾</m:t>
                    </m:r>
                  </m:oMath>
                </a14:m>
                <a:r>
                  <a:rPr lang="zh-CN" altLang="zh-CN" sz="2400" dirty="0">
                    <a:solidFill>
                      <a:srgbClr val="0432FF"/>
                    </a:solidFill>
                    <a:latin typeface="微软雅黑" panose="020B0503020204020204" pitchFamily="34" charset="-122"/>
                    <a:ea typeface="微软雅黑" panose="020B0503020204020204" pitchFamily="34" charset="-122"/>
                  </a:rPr>
                  <a:t>不能取空值</a:t>
                </a:r>
                <a:r>
                  <a:rPr lang="zh-CN" altLang="zh-CN"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如果关系</a:t>
                </a:r>
                <a14:m>
                  <m:oMath xmlns:m="http://schemas.openxmlformats.org/officeDocument/2006/math">
                    <m:r>
                      <a:rPr lang="en-US" altLang="zh-CN" sz="2400" i="1">
                        <a:latin typeface="Cambria Math" panose="02040503050406030204" pitchFamily="18" charset="0"/>
                      </a:rPr>
                      <m:t>𝑅</m:t>
                    </m:r>
                  </m:oMath>
                </a14:m>
                <a:r>
                  <a:rPr lang="zh-CN" altLang="zh-CN" sz="2400" dirty="0">
                    <a:latin typeface="微软雅黑" panose="020B0503020204020204" pitchFamily="34" charset="-122"/>
                    <a:ea typeface="微软雅黑" panose="020B0503020204020204" pitchFamily="34" charset="-122"/>
                  </a:rPr>
                  <a:t>的主键</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是复合键，则构成</a:t>
                </a:r>
                <a:r>
                  <a:rPr lang="zh-CN" altLang="zh-CN" sz="2400" dirty="0">
                    <a:solidFill>
                      <a:srgbClr val="0432FF"/>
                    </a:solidFill>
                    <a:latin typeface="微软雅黑" panose="020B0503020204020204" pitchFamily="34" charset="-122"/>
                    <a:ea typeface="微软雅黑" panose="020B0503020204020204" pitchFamily="34" charset="-122"/>
                  </a:rPr>
                  <a:t>复合键</a:t>
                </a:r>
                <a:r>
                  <a:rPr lang="zh-CN" altLang="zh-CN" sz="2400" dirty="0">
                    <a:latin typeface="微软雅黑" panose="020B0503020204020204" pitchFamily="34" charset="-122"/>
                    <a:ea typeface="微软雅黑" panose="020B0503020204020204" pitchFamily="34" charset="-122"/>
                  </a:rPr>
                  <a:t>的多个属性均</a:t>
                </a:r>
                <a:r>
                  <a:rPr lang="zh-CN" altLang="zh-CN" sz="2400" dirty="0">
                    <a:solidFill>
                      <a:srgbClr val="0432FF"/>
                    </a:solidFill>
                    <a:latin typeface="微软雅黑" panose="020B0503020204020204" pitchFamily="34" charset="-122"/>
                    <a:ea typeface="微软雅黑" panose="020B0503020204020204" pitchFamily="34" charset="-122"/>
                  </a:rPr>
                  <a:t>不能取空值</a:t>
                </a:r>
                <a:r>
                  <a:rPr lang="zh-CN" altLang="en-US" sz="2400" dirty="0">
                    <a:latin typeface="微软雅黑" panose="020B0503020204020204" pitchFamily="34" charset="-122"/>
                    <a:ea typeface="微软雅黑" panose="020B0503020204020204" pitchFamily="34" charset="-122"/>
                  </a:rPr>
                  <a:t>；</a:t>
                </a:r>
                <a:endParaRPr lang="zh-CN"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如果键</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是关系</a:t>
                </a:r>
                <a14:m>
                  <m:oMath xmlns:m="http://schemas.openxmlformats.org/officeDocument/2006/math">
                    <m:r>
                      <a:rPr lang="en-US" altLang="zh-CN" sz="2400" i="1">
                        <a:latin typeface="Cambria Math" panose="02040503050406030204" pitchFamily="18" charset="0"/>
                      </a:rPr>
                      <m:t>𝑅</m:t>
                    </m:r>
                  </m:oMath>
                </a14:m>
                <a:r>
                  <a:rPr lang="zh-CN" altLang="zh-CN" sz="2400" dirty="0">
                    <a:latin typeface="微软雅黑" panose="020B0503020204020204" pitchFamily="34" charset="-122"/>
                    <a:ea typeface="微软雅黑" panose="020B0503020204020204" pitchFamily="34" charset="-122"/>
                  </a:rPr>
                  <a:t>的主键，则</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的</a:t>
                </a:r>
                <a:r>
                  <a:rPr lang="zh-CN" altLang="zh-CN" sz="2400" dirty="0">
                    <a:solidFill>
                      <a:srgbClr val="0432FF"/>
                    </a:solidFill>
                    <a:latin typeface="微软雅黑" panose="020B0503020204020204" pitchFamily="34" charset="-122"/>
                    <a:ea typeface="微软雅黑" panose="020B0503020204020204" pitchFamily="34" charset="-122"/>
                  </a:rPr>
                  <a:t>取值不能在</a:t>
                </a:r>
                <a14:m>
                  <m:oMath xmlns:m="http://schemas.openxmlformats.org/officeDocument/2006/math">
                    <m:r>
                      <a:rPr lang="en-US" altLang="zh-CN" sz="2400" i="1">
                        <a:solidFill>
                          <a:srgbClr val="0432FF"/>
                        </a:solidFill>
                        <a:latin typeface="Cambria Math" panose="02040503050406030204" pitchFamily="18" charset="0"/>
                      </a:rPr>
                      <m:t>𝑅</m:t>
                    </m:r>
                  </m:oMath>
                </a14:m>
                <a:r>
                  <a:rPr lang="zh-CN" altLang="zh-CN" sz="2400" dirty="0">
                    <a:solidFill>
                      <a:srgbClr val="0432FF"/>
                    </a:solidFill>
                    <a:latin typeface="微软雅黑" panose="020B0503020204020204" pitchFamily="34" charset="-122"/>
                    <a:ea typeface="微软雅黑" panose="020B0503020204020204" pitchFamily="34" charset="-122"/>
                  </a:rPr>
                  <a:t>中重复</a:t>
                </a:r>
                <a:r>
                  <a:rPr lang="zh-CN" altLang="en-US" sz="2400" dirty="0">
                    <a:latin typeface="微软雅黑" panose="020B0503020204020204" pitchFamily="34" charset="-122"/>
                    <a:ea typeface="微软雅黑" panose="020B0503020204020204" pitchFamily="34" charset="-122"/>
                  </a:rPr>
                  <a:t>。（唯一）</a:t>
                </a:r>
                <a:endParaRPr lang="en-US" altLang="zh-CN" sz="2400" dirty="0">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en-US" sz="2800" b="1" dirty="0">
                    <a:latin typeface="微软雅黑" panose="020B0503020204020204" pitchFamily="34" charset="-122"/>
                    <a:ea typeface="微软雅黑" panose="020B0503020204020204" pitchFamily="34" charset="-122"/>
                  </a:rPr>
                  <a:t>实体完整性检查规则</a:t>
                </a:r>
                <a:endParaRPr lang="en-US" altLang="zh-CN" sz="2800" b="1"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检查关系</a:t>
                </a:r>
                <a14:m>
                  <m:oMath xmlns:m="http://schemas.openxmlformats.org/officeDocument/2006/math">
                    <m:r>
                      <a:rPr lang="en-US" altLang="zh-CN" sz="2400" i="1">
                        <a:latin typeface="Cambria Math" panose="02040503050406030204" pitchFamily="18" charset="0"/>
                      </a:rPr>
                      <m:t>𝑅</m:t>
                    </m:r>
                  </m:oMath>
                </a14:m>
                <a:r>
                  <a:rPr lang="zh-CN" altLang="zh-CN" sz="2400" dirty="0">
                    <a:latin typeface="微软雅黑" panose="020B0503020204020204" pitchFamily="34" charset="-122"/>
                    <a:ea typeface="微软雅黑" panose="020B0503020204020204" pitchFamily="34" charset="-122"/>
                  </a:rPr>
                  <a:t>的主键</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的值是否唯一，</a:t>
                </a:r>
                <a:r>
                  <a:rPr lang="zh-CN" altLang="zh-CN" sz="2400" dirty="0">
                    <a:solidFill>
                      <a:srgbClr val="0432FF"/>
                    </a:solidFill>
                    <a:latin typeface="微软雅黑" panose="020B0503020204020204" pitchFamily="34" charset="-122"/>
                    <a:ea typeface="微软雅黑" panose="020B0503020204020204" pitchFamily="34" charset="-122"/>
                  </a:rPr>
                  <a:t>如果不唯一或者为空</a:t>
                </a:r>
                <a:r>
                  <a:rPr lang="zh-CN" altLang="zh-CN" sz="2400" dirty="0">
                    <a:latin typeface="微软雅黑" panose="020B0503020204020204" pitchFamily="34" charset="-122"/>
                    <a:ea typeface="微软雅黑" panose="020B0503020204020204" pitchFamily="34" charset="-122"/>
                  </a:rPr>
                  <a:t>，则拒绝插入或者修改元组数据；</a:t>
                </a:r>
                <a:endParaRPr lang="en-US" altLang="zh-CN" sz="24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2400" dirty="0">
                    <a:latin typeface="微软雅黑" panose="020B0503020204020204" pitchFamily="34" charset="-122"/>
                    <a:ea typeface="微软雅黑" panose="020B0503020204020204" pitchFamily="34" charset="-122"/>
                  </a:rPr>
                  <a:t>如果关系</a:t>
                </a:r>
                <a14:m>
                  <m:oMath xmlns:m="http://schemas.openxmlformats.org/officeDocument/2006/math">
                    <m:r>
                      <a:rPr lang="en-US" altLang="zh-CN" sz="2400" i="1">
                        <a:latin typeface="Cambria Math" panose="02040503050406030204" pitchFamily="18" charset="0"/>
                      </a:rPr>
                      <m:t>𝑅</m:t>
                    </m:r>
                  </m:oMath>
                </a14:m>
                <a:r>
                  <a:rPr lang="zh-CN" altLang="zh-CN" sz="2400" dirty="0">
                    <a:latin typeface="微软雅黑" panose="020B0503020204020204" pitchFamily="34" charset="-122"/>
                    <a:ea typeface="微软雅黑" panose="020B0503020204020204" pitchFamily="34" charset="-122"/>
                  </a:rPr>
                  <a:t>的主键</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是复合键，检查</a:t>
                </a:r>
                <a14:m>
                  <m:oMath xmlns:m="http://schemas.openxmlformats.org/officeDocument/2006/math">
                    <m:r>
                      <a:rPr lang="en-US" altLang="zh-CN" sz="2400" i="1">
                        <a:latin typeface="Cambria Math" panose="02040503050406030204" pitchFamily="18" charset="0"/>
                      </a:rPr>
                      <m:t>𝐾</m:t>
                    </m:r>
                  </m:oMath>
                </a14:m>
                <a:r>
                  <a:rPr lang="zh-CN" altLang="zh-CN" sz="2400" dirty="0">
                    <a:latin typeface="微软雅黑" panose="020B0503020204020204" pitchFamily="34" charset="-122"/>
                    <a:ea typeface="微软雅黑" panose="020B0503020204020204" pitchFamily="34" charset="-122"/>
                  </a:rPr>
                  <a:t>的各个属性是否为空。如果</a:t>
                </a:r>
                <a:r>
                  <a:rPr lang="zh-CN" altLang="zh-CN" sz="2400" dirty="0">
                    <a:solidFill>
                      <a:srgbClr val="0432FF"/>
                    </a:solidFill>
                    <a:latin typeface="微软雅黑" panose="020B0503020204020204" pitchFamily="34" charset="-122"/>
                    <a:ea typeface="微软雅黑" panose="020B0503020204020204" pitchFamily="34" charset="-122"/>
                  </a:rPr>
                  <a:t>有一个为空或者复合键不唯一</a:t>
                </a:r>
                <a:r>
                  <a:rPr lang="zh-CN" altLang="zh-CN" sz="2400" dirty="0">
                    <a:latin typeface="微软雅黑" panose="020B0503020204020204" pitchFamily="34" charset="-122"/>
                    <a:ea typeface="微软雅黑" panose="020B0503020204020204" pitchFamily="34" charset="-122"/>
                  </a:rPr>
                  <a:t>，则拒绝插入或修改元组数据。</a:t>
                </a:r>
                <a:endParaRPr lang="zh-CN" altLang="zh-CN" sz="2400" dirty="0">
                  <a:latin typeface="微软雅黑" panose="020B0503020204020204" pitchFamily="34" charset="-122"/>
                  <a:ea typeface="微软雅黑" panose="020B0503020204020204" pitchFamily="34" charset="-122"/>
                </a:endParaRPr>
              </a:p>
            </p:txBody>
          </p:sp>
        </mc:Choice>
        <mc:Fallback>
          <p:sp>
            <p:nvSpPr>
              <p:cNvPr id="18" name="内容占位符 4"/>
              <p:cNvSpPr>
                <a:spLocks noRot="1" noChangeAspect="1" noMove="1" noResize="1" noEditPoints="1" noAdjustHandles="1" noChangeArrowheads="1" noChangeShapeType="1" noTextEdit="1"/>
              </p:cNvSpPr>
              <p:nvPr>
                <p:ph idx="1"/>
              </p:nvPr>
            </p:nvSpPr>
            <p:spPr>
              <a:xfrm>
                <a:off x="774892" y="1270693"/>
                <a:ext cx="10642216" cy="2920307"/>
              </a:xfrm>
              <a:blipFill rotWithShape="1">
                <a:blip r:embed="rId1"/>
                <a:stretch>
                  <a:fillRect l="-2" t="-2" r="4" b="-39705"/>
                </a:stretch>
              </a:blipFill>
            </p:spPr>
            <p:txBody>
              <a:bodyPr/>
              <a:lstStyle/>
              <a:p>
                <a:r>
                  <a:rPr lang="zh-CN" altLang="en-US">
                    <a:noFill/>
                  </a:rPr>
                  <a:t> </a:t>
                </a:r>
              </a:p>
            </p:txBody>
          </p:sp>
        </mc:Fallback>
      </mc:AlternateContent>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hape9"/>
          <p:cNvSpPr/>
          <p:nvPr/>
        </p:nvSpPr>
        <p:spPr>
          <a:xfrm rot="10800000">
            <a:off x="2667059" y="4290128"/>
            <a:ext cx="6267391" cy="1767771"/>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6000"/>
                </a:srgbClr>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微软雅黑" panose="020B0503020204020204" pitchFamily="82" charset="2"/>
              <a:ea typeface="微软雅黑" panose="020B0503020204020204" pitchFamily="82" charset="2"/>
            </a:endParaRPr>
          </a:p>
        </p:txBody>
      </p:sp>
      <p:sp>
        <p:nvSpPr>
          <p:cNvPr id="12" name="Shape9"/>
          <p:cNvSpPr/>
          <p:nvPr/>
        </p:nvSpPr>
        <p:spPr>
          <a:xfrm rot="10800000">
            <a:off x="44382" y="1811142"/>
            <a:ext cx="6282128" cy="1781961"/>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6000"/>
                </a:srgbClr>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微软雅黑" panose="020B0503020204020204" pitchFamily="82" charset="2"/>
              <a:ea typeface="微软雅黑" panose="020B0503020204020204" pitchFamily="82" charset="2"/>
            </a:endParaRPr>
          </a:p>
        </p:txBody>
      </p:sp>
      <p:sp>
        <p:nvSpPr>
          <p:cNvPr id="14" name="Shape9"/>
          <p:cNvSpPr/>
          <p:nvPr/>
        </p:nvSpPr>
        <p:spPr>
          <a:xfrm rot="10800000">
            <a:off x="6510728" y="1840510"/>
            <a:ext cx="5605072" cy="1781961"/>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6000"/>
                </a:srgbClr>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微软雅黑" panose="020B0503020204020204" pitchFamily="82" charset="2"/>
              <a:ea typeface="微软雅黑" panose="020B0503020204020204" pitchFamily="82" charset="2"/>
            </a:endParaRPr>
          </a:p>
        </p:txBody>
      </p:sp>
      <p:sp>
        <p:nvSpPr>
          <p:cNvPr id="2" name="标题 1"/>
          <p:cNvSpPr>
            <a:spLocks noGrp="1"/>
          </p:cNvSpPr>
          <p:nvPr>
            <p:ph type="title"/>
          </p:nvPr>
        </p:nvSpPr>
        <p:spPr/>
        <p:txBody>
          <a:bodyPr/>
          <a:lstStyle/>
          <a:p>
            <a:r>
              <a:rPr lang="zh-CN" altLang="en-US" dirty="0"/>
              <a:t>实体完整性约束（续）</a:t>
            </a:r>
            <a:endParaRPr kumimoji="1" lang="zh-CN" altLang="en-US" dirty="0"/>
          </a:p>
        </p:txBody>
      </p:sp>
      <p:sp>
        <p:nvSpPr>
          <p:cNvPr id="18" name="内容占位符 4"/>
          <p:cNvSpPr>
            <a:spLocks noGrp="1"/>
          </p:cNvSpPr>
          <p:nvPr>
            <p:ph idx="1"/>
          </p:nvPr>
        </p:nvSpPr>
        <p:spPr>
          <a:xfrm>
            <a:off x="304800" y="1201270"/>
            <a:ext cx="10549247" cy="678471"/>
          </a:xfrm>
        </p:spPr>
        <p:txBody>
          <a:bodyPr/>
          <a:lstStyle/>
          <a:p>
            <a:pPr>
              <a:buFont typeface="Wingdings" panose="05000000000000000000" pitchFamily="2" charset="2"/>
              <a:buChar char="Ø"/>
            </a:pPr>
            <a:r>
              <a:rPr lang="zh-CN" altLang="en-US" b="1" dirty="0"/>
              <a:t>实体完整性约束示例</a:t>
            </a:r>
            <a:endParaRPr lang="zh-CN" altLang="en-US" b="1" dirty="0"/>
          </a:p>
        </p:txBody>
      </p:sp>
      <p:pic>
        <p:nvPicPr>
          <p:cNvPr id="3" name="图片 2"/>
          <p:cNvPicPr>
            <a:picLocks noChangeAspect="1"/>
          </p:cNvPicPr>
          <p:nvPr/>
        </p:nvPicPr>
        <p:blipFill>
          <a:blip r:embed="rId1"/>
          <a:stretch>
            <a:fillRect/>
          </a:stretch>
        </p:blipFill>
        <p:spPr>
          <a:xfrm>
            <a:off x="44382" y="1964768"/>
            <a:ext cx="6108522" cy="1566796"/>
          </a:xfrm>
          <a:prstGeom prst="rect">
            <a:avLst/>
          </a:prstGeom>
        </p:spPr>
      </p:pic>
      <p:pic>
        <p:nvPicPr>
          <p:cNvPr id="4" name="图片 3"/>
          <p:cNvPicPr>
            <a:picLocks noChangeAspect="1"/>
          </p:cNvPicPr>
          <p:nvPr/>
        </p:nvPicPr>
        <p:blipFill>
          <a:blip r:embed="rId2"/>
          <a:stretch>
            <a:fillRect/>
          </a:stretch>
        </p:blipFill>
        <p:spPr>
          <a:xfrm>
            <a:off x="6152904" y="1950590"/>
            <a:ext cx="5791200" cy="1566797"/>
          </a:xfrm>
          <a:prstGeom prst="rect">
            <a:avLst/>
          </a:prstGeom>
        </p:spPr>
      </p:pic>
      <p:pic>
        <p:nvPicPr>
          <p:cNvPr id="6" name="图片 5"/>
          <p:cNvPicPr>
            <a:picLocks noChangeAspect="1"/>
          </p:cNvPicPr>
          <p:nvPr/>
        </p:nvPicPr>
        <p:blipFill>
          <a:blip r:embed="rId3"/>
          <a:stretch>
            <a:fillRect/>
          </a:stretch>
        </p:blipFill>
        <p:spPr>
          <a:xfrm>
            <a:off x="4038600" y="4395214"/>
            <a:ext cx="4910587" cy="2099850"/>
          </a:xfrm>
          <a:prstGeom prst="rect">
            <a:avLst/>
          </a:prstGeom>
        </p:spPr>
      </p:pic>
      <p:sp>
        <p:nvSpPr>
          <p:cNvPr id="11" name="文本框 10"/>
          <p:cNvSpPr txBox="1"/>
          <p:nvPr/>
        </p:nvSpPr>
        <p:spPr>
          <a:xfrm>
            <a:off x="335285" y="3593105"/>
            <a:ext cx="6096000" cy="455189"/>
          </a:xfrm>
          <a:prstGeom prst="rect">
            <a:avLst/>
          </a:prstGeom>
          <a:noFill/>
        </p:spPr>
        <p:txBody>
          <a:bodyPr wrap="square">
            <a:spAutoFit/>
          </a:bodyPr>
          <a:lstStyle/>
          <a:p>
            <a:pPr lvl="0" algn="ctr">
              <a:lnSpc>
                <a:spcPct val="1500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违反实体完整性约束规则（</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2</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SC</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关系表</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3" name="文本框 12"/>
          <p:cNvSpPr txBox="1"/>
          <p:nvPr/>
        </p:nvSpPr>
        <p:spPr>
          <a:xfrm>
            <a:off x="6510728" y="3576456"/>
            <a:ext cx="6096000" cy="455189"/>
          </a:xfrm>
          <a:prstGeom prst="rect">
            <a:avLst/>
          </a:prstGeom>
          <a:noFill/>
        </p:spPr>
        <p:txBody>
          <a:bodyPr wrap="square">
            <a:spAutoFit/>
          </a:bodyPr>
          <a:lstStyle/>
          <a:p>
            <a:pPr marL="266700" indent="127000" algn="ctr">
              <a:lnSpc>
                <a:spcPct val="150000"/>
              </a:lnSpc>
            </a:pP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违反实体完整性约束规则（</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3</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）的</a:t>
            </a:r>
            <a:r>
              <a:rPr lang="en-US"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SC</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关系表</a:t>
            </a:r>
            <a:endParaRPr lang="zh-CN" altLang="zh-CN" sz="2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5" name="文本框 14"/>
          <p:cNvSpPr txBox="1"/>
          <p:nvPr/>
        </p:nvSpPr>
        <p:spPr>
          <a:xfrm>
            <a:off x="4576696" y="6066998"/>
            <a:ext cx="4210050" cy="369332"/>
          </a:xfrm>
          <a:prstGeom prst="rect">
            <a:avLst/>
          </a:prstGeom>
          <a:noFill/>
        </p:spPr>
        <p:txBody>
          <a:bodyPr wrap="square">
            <a:spAutoFit/>
          </a:bodyPr>
          <a:lstStyle/>
          <a:p>
            <a:r>
              <a:rPr lang="zh-CN" altLang="en-US" kern="100" dirty="0">
                <a:latin typeface="微软雅黑" panose="020B0503020204020204" pitchFamily="34" charset="-122"/>
                <a:ea typeface="微软雅黑" panose="020B0503020204020204" pitchFamily="34" charset="-122"/>
                <a:cs typeface="Times New Roman" panose="02020603050405020304" pitchFamily="18" charset="0"/>
              </a:rPr>
              <a:t>符合</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实体完整性约束的</a:t>
            </a:r>
            <a:r>
              <a:rPr lang="en-US" altLang="zh-CN" sz="1800" kern="100" dirty="0">
                <a:effectLst/>
                <a:latin typeface="微软雅黑" panose="020B0503020204020204" pitchFamily="34" charset="-122"/>
                <a:ea typeface="微软雅黑" panose="020B0503020204020204" pitchFamily="34" charset="-122"/>
              </a:rPr>
              <a:t>SC</a:t>
            </a:r>
            <a:r>
              <a:rPr lang="zh-CN" altLang="zh-CN" sz="1800" kern="100" dirty="0">
                <a:effectLst/>
                <a:latin typeface="微软雅黑" panose="020B0503020204020204" pitchFamily="34" charset="-122"/>
                <a:ea typeface="微软雅黑" panose="020B0503020204020204" pitchFamily="34" charset="-122"/>
                <a:cs typeface="Times New Roman" panose="02020603050405020304" pitchFamily="18" charset="0"/>
              </a:rPr>
              <a:t>关系表</a:t>
            </a:r>
            <a:r>
              <a:rPr lang="zh-CN" altLang="zh-CN" dirty="0">
                <a:effectLst/>
                <a:latin typeface="微软雅黑" panose="020B0503020204020204" pitchFamily="34" charset="-122"/>
                <a:ea typeface="微软雅黑" panose="020B0503020204020204" pitchFamily="34" charset="-122"/>
              </a:rPr>
              <a:t> </a:t>
            </a:r>
            <a:endParaRPr lang="zh-CN" altLang="en-US" dirty="0">
              <a:latin typeface="微软雅黑" panose="020B0503020204020204" pitchFamily="34" charset="-122"/>
              <a:ea typeface="微软雅黑" panose="020B0503020204020204" pitchFamily="34" charset="-122"/>
            </a:endParaRPr>
          </a:p>
        </p:txBody>
      </p:sp>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18"/>
          <p:cNvSpPr/>
          <p:nvPr/>
        </p:nvSpPr>
        <p:spPr>
          <a:xfrm>
            <a:off x="314308" y="1074543"/>
            <a:ext cx="11447385" cy="3515868"/>
          </a:xfrm>
          <a:prstGeom prst="roundRect">
            <a:avLst>
              <a:gd name="adj" fmla="val 14282"/>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参照完整性约束</a:t>
            </a:r>
            <a:endParaRPr kumimoji="1" lang="zh-CN" altLang="en-US" dirty="0"/>
          </a:p>
        </p:txBody>
      </p:sp>
      <p:sp>
        <p:nvSpPr>
          <p:cNvPr id="18" name="内容占位符 4"/>
          <p:cNvSpPr>
            <a:spLocks noGrp="1"/>
          </p:cNvSpPr>
          <p:nvPr>
            <p:ph idx="1"/>
          </p:nvPr>
        </p:nvSpPr>
        <p:spPr>
          <a:xfrm>
            <a:off x="542924" y="1201270"/>
            <a:ext cx="11218769" cy="1793773"/>
          </a:xfrm>
        </p:spPr>
        <p:txBody>
          <a:bodyPr/>
          <a:lstStyle/>
          <a:p>
            <a:pPr algn="just">
              <a:lnSpc>
                <a:spcPct val="140000"/>
              </a:lnSpc>
              <a:buFont typeface="Wingdings" panose="05000000000000000000" pitchFamily="2" charset="2"/>
              <a:buChar char="Ø"/>
            </a:pPr>
            <a:r>
              <a:rPr lang="zh-CN" altLang="zh-CN" sz="2400" dirty="0"/>
              <a:t>实体完整性约束可以看做是实体集内部之间的约束，参照完整性约束更多地指代</a:t>
            </a:r>
            <a:r>
              <a:rPr lang="zh-CN" altLang="zh-CN" sz="2400" b="1" dirty="0">
                <a:solidFill>
                  <a:srgbClr val="3B20FF"/>
                </a:solidFill>
              </a:rPr>
              <a:t>实体集之间关系的约束</a:t>
            </a:r>
            <a:r>
              <a:rPr lang="zh-CN" altLang="en-US" sz="2400" dirty="0"/>
              <a:t>。</a:t>
            </a:r>
            <a:endParaRPr lang="en-US" altLang="zh-CN" sz="2400" dirty="0"/>
          </a:p>
          <a:p>
            <a:pPr>
              <a:buFont typeface="Wingdings" panose="05000000000000000000" pitchFamily="2" charset="2"/>
              <a:buChar char="Ø"/>
            </a:pPr>
            <a:r>
              <a:rPr lang="zh-CN" altLang="en-US" sz="2400" dirty="0"/>
              <a:t>例如，</a:t>
            </a:r>
            <a:r>
              <a:rPr lang="zh-CN" altLang="zh-CN" sz="2400" dirty="0"/>
              <a:t>考虑</a:t>
            </a:r>
            <a:r>
              <a:rPr lang="zh-CN" altLang="en-US" sz="2400" dirty="0"/>
              <a:t>下图中学校</a:t>
            </a:r>
            <a:r>
              <a:rPr lang="zh-CN" altLang="zh-CN" sz="2400" dirty="0"/>
              <a:t>与学生之间</a:t>
            </a:r>
            <a:r>
              <a:rPr lang="zh-CN" altLang="zh-CN" sz="2400" b="1" dirty="0">
                <a:solidFill>
                  <a:srgbClr val="3B20FF"/>
                </a:solidFill>
              </a:rPr>
              <a:t>一对多的“录取”关系</a:t>
            </a:r>
            <a:endParaRPr lang="en-US" altLang="zh-CN" sz="2400" b="1" dirty="0">
              <a:solidFill>
                <a:srgbClr val="3B20FF"/>
              </a:solidFill>
            </a:endParaRPr>
          </a:p>
          <a:p>
            <a:pPr lvl="1">
              <a:buFont typeface="Wingdings" panose="05000000000000000000" pitchFamily="2" charset="2"/>
              <a:buChar char="l"/>
            </a:pPr>
            <a:r>
              <a:rPr lang="zh-CN" altLang="zh-CN" sz="2000" dirty="0"/>
              <a:t>一所学校可以录取多名学生，如果某一学生被某所学校录取，那么录取该学生的学校必须出现在学校实体集中。</a:t>
            </a:r>
            <a:endParaRPr lang="en-US" altLang="zh-CN" sz="2000" dirty="0"/>
          </a:p>
          <a:p>
            <a:pPr lvl="1">
              <a:buFont typeface="Wingdings" panose="05000000000000000000" pitchFamily="2" charset="2"/>
              <a:buChar char="l"/>
            </a:pPr>
            <a:r>
              <a:rPr lang="zh-CN" altLang="zh-CN" sz="2000" dirty="0"/>
              <a:t>一个实体集中的属性取值参照另一个相关实体集。即，实体集之间存在相互引用、相互约束的情况。 </a:t>
            </a:r>
            <a:endParaRPr lang="en-US" altLang="zh-CN" sz="2000" dirty="0"/>
          </a:p>
        </p:txBody>
      </p:sp>
      <p:pic>
        <p:nvPicPr>
          <p:cNvPr id="4" name="图片 3"/>
          <p:cNvPicPr>
            <a:picLocks noChangeAspect="1"/>
          </p:cNvPicPr>
          <p:nvPr/>
        </p:nvPicPr>
        <p:blipFill rotWithShape="1">
          <a:blip r:embed="rId1"/>
          <a:srcRect l="33702" r="35797"/>
          <a:stretch>
            <a:fillRect/>
          </a:stretch>
        </p:blipFill>
        <p:spPr>
          <a:xfrm>
            <a:off x="3965273" y="4733321"/>
            <a:ext cx="4775515" cy="1092221"/>
          </a:xfrm>
          <a:prstGeom prst="rect">
            <a:avLst/>
          </a:prstGeom>
        </p:spPr>
      </p:pic>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7" name="Shape9"/>
          <p:cNvSpPr/>
          <p:nvPr/>
        </p:nvSpPr>
        <p:spPr>
          <a:xfrm rot="10800000">
            <a:off x="3125176" y="4477538"/>
            <a:ext cx="6282128" cy="1781961"/>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6000"/>
                </a:srgbClr>
              </a:gs>
              <a:gs pos="0">
                <a:schemeClr val="bg1">
                  <a:alpha val="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微软雅黑" panose="020B0503020204020204" pitchFamily="82" charset="2"/>
              <a:ea typeface="微软雅黑" panose="020B0503020204020204" pitchFamily="82" charset="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18"/>
          <p:cNvSpPr/>
          <p:nvPr/>
        </p:nvSpPr>
        <p:spPr>
          <a:xfrm>
            <a:off x="314308" y="1074542"/>
            <a:ext cx="11564346" cy="5472576"/>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参照完整性约束（续）</a:t>
            </a:r>
            <a:endParaRPr kumimoji="1" lang="zh-CN" altLang="en-US" dirty="0"/>
          </a:p>
        </p:txBody>
      </p:sp>
      <p:sp>
        <p:nvSpPr>
          <p:cNvPr id="18" name="内容占位符 4"/>
          <p:cNvSpPr>
            <a:spLocks noGrp="1"/>
          </p:cNvSpPr>
          <p:nvPr>
            <p:ph idx="1"/>
          </p:nvPr>
        </p:nvSpPr>
        <p:spPr>
          <a:xfrm>
            <a:off x="592299" y="1201270"/>
            <a:ext cx="11066301" cy="4539130"/>
          </a:xfrm>
        </p:spPr>
        <p:txBody>
          <a:bodyPr/>
          <a:lstStyle/>
          <a:p>
            <a:pPr algn="just">
              <a:lnSpc>
                <a:spcPct val="150000"/>
              </a:lnSpc>
              <a:buFont typeface="Wingdings" panose="05000000000000000000" pitchFamily="2" charset="2"/>
              <a:buChar char="Ø"/>
            </a:pPr>
            <a:r>
              <a:rPr lang="zh-CN" altLang="zh-CN" sz="2800" b="1" dirty="0">
                <a:latin typeface="Times" pitchFamily="2" charset="0"/>
              </a:rPr>
              <a:t>参照完整性约束</a:t>
            </a:r>
            <a:r>
              <a:rPr lang="zh-CN" altLang="en-US" sz="2800" b="1" dirty="0">
                <a:latin typeface="Times" pitchFamily="2" charset="0"/>
              </a:rPr>
              <a:t>规则</a:t>
            </a:r>
            <a:r>
              <a:rPr lang="zh-CN" altLang="en-US" sz="2800" dirty="0">
                <a:latin typeface="Times" pitchFamily="2" charset="0"/>
              </a:rPr>
              <a:t>：</a:t>
            </a:r>
            <a:endParaRPr lang="en-US" altLang="zh-CN" sz="2800" dirty="0">
              <a:latin typeface="Times" pitchFamily="2" charset="0"/>
            </a:endParaRPr>
          </a:p>
          <a:p>
            <a:pPr lvl="1">
              <a:lnSpc>
                <a:spcPct val="150000"/>
              </a:lnSpc>
              <a:buFont typeface="Wingdings" panose="05000000000000000000" pitchFamily="2" charset="2"/>
              <a:buChar char="l"/>
            </a:pPr>
            <a:r>
              <a:rPr lang="zh-CN" altLang="zh-CN" sz="2400" b="1" dirty="0">
                <a:latin typeface="Times" pitchFamily="2" charset="0"/>
              </a:rPr>
              <a:t>（</a:t>
            </a:r>
            <a:r>
              <a:rPr lang="en-US" altLang="zh-CN" sz="2400" b="1" dirty="0">
                <a:latin typeface="Times" pitchFamily="2" charset="0"/>
              </a:rPr>
              <a:t>1</a:t>
            </a:r>
            <a:r>
              <a:rPr lang="zh-CN" altLang="zh-CN" sz="2400" b="1" dirty="0">
                <a:latin typeface="Times" pitchFamily="2" charset="0"/>
              </a:rPr>
              <a:t>）删除规则</a:t>
            </a:r>
            <a:r>
              <a:rPr lang="zh-CN" altLang="zh-CN" sz="2400" dirty="0">
                <a:latin typeface="Times" pitchFamily="2" charset="0"/>
              </a:rPr>
              <a:t>：如果一个实体</a:t>
            </a:r>
            <a:r>
              <a:rPr lang="en-US" altLang="zh-CN" sz="2400" i="1" dirty="0">
                <a:latin typeface="Times" pitchFamily="2" charset="0"/>
              </a:rPr>
              <a:t>E</a:t>
            </a:r>
            <a:r>
              <a:rPr lang="zh-CN" altLang="zh-CN" sz="2400" dirty="0">
                <a:latin typeface="Times" pitchFamily="2" charset="0"/>
              </a:rPr>
              <a:t>被另一个实体</a:t>
            </a:r>
            <a:r>
              <a:rPr lang="en-US" altLang="zh-CN" sz="2400" i="1" dirty="0">
                <a:latin typeface="Times" pitchFamily="2" charset="0"/>
              </a:rPr>
              <a:t>F</a:t>
            </a:r>
            <a:r>
              <a:rPr lang="zh-CN" altLang="zh-CN" sz="2400" dirty="0">
                <a:latin typeface="Times" pitchFamily="2" charset="0"/>
              </a:rPr>
              <a:t>引用，</a:t>
            </a:r>
            <a:r>
              <a:rPr lang="zh-CN" altLang="zh-CN" sz="2400" dirty="0">
                <a:solidFill>
                  <a:srgbClr val="3B20FF"/>
                </a:solidFill>
                <a:latin typeface="Times" pitchFamily="2" charset="0"/>
              </a:rPr>
              <a:t>可以禁止删除该实体</a:t>
            </a:r>
            <a:r>
              <a:rPr lang="en-US" altLang="zh-CN" sz="2400" i="1" dirty="0">
                <a:solidFill>
                  <a:srgbClr val="3B20FF"/>
                </a:solidFill>
                <a:latin typeface="Times" pitchFamily="2" charset="0"/>
              </a:rPr>
              <a:t>E</a:t>
            </a:r>
            <a:r>
              <a:rPr lang="zh-CN" altLang="zh-CN" sz="2400" dirty="0">
                <a:latin typeface="Times" pitchFamily="2" charset="0"/>
              </a:rPr>
              <a:t>。例如，某所学校录取了</a:t>
            </a:r>
            <a:r>
              <a:rPr lang="en-US" altLang="zh-CN" sz="2400" dirty="0">
                <a:latin typeface="Times" pitchFamily="2" charset="0"/>
              </a:rPr>
              <a:t>1000</a:t>
            </a:r>
            <a:r>
              <a:rPr lang="zh-CN" altLang="zh-CN" sz="2400" dirty="0">
                <a:latin typeface="Times" pitchFamily="2" charset="0"/>
              </a:rPr>
              <a:t>名学生，则不能将该学校删除；如果要删除该学校，则必须同时把隶属于该学校的</a:t>
            </a:r>
            <a:r>
              <a:rPr lang="en-US" altLang="zh-CN" sz="2400" dirty="0">
                <a:latin typeface="Times" pitchFamily="2" charset="0"/>
              </a:rPr>
              <a:t>1000</a:t>
            </a:r>
            <a:r>
              <a:rPr lang="zh-CN" altLang="zh-CN" sz="2400" dirty="0">
                <a:latin typeface="Times" pitchFamily="2" charset="0"/>
              </a:rPr>
              <a:t>名学生的信息也删除。</a:t>
            </a:r>
            <a:r>
              <a:rPr lang="zh-CN" altLang="en-US" sz="2400" dirty="0">
                <a:latin typeface="Times" pitchFamily="2" charset="0"/>
              </a:rPr>
              <a:t>（</a:t>
            </a:r>
            <a:r>
              <a:rPr lang="zh-CN" altLang="en-US" sz="2400" dirty="0">
                <a:solidFill>
                  <a:srgbClr val="3B20FF"/>
                </a:solidFill>
                <a:latin typeface="Times" pitchFamily="2" charset="0"/>
              </a:rPr>
              <a:t>被参照实体后删除</a:t>
            </a:r>
            <a:r>
              <a:rPr lang="zh-CN" altLang="en-US" sz="2400" dirty="0">
                <a:latin typeface="Times" pitchFamily="2" charset="0"/>
              </a:rPr>
              <a:t>）</a:t>
            </a:r>
            <a:endParaRPr lang="zh-CN" altLang="zh-CN" sz="2400" dirty="0">
              <a:latin typeface="Times" pitchFamily="2" charset="0"/>
            </a:endParaRPr>
          </a:p>
          <a:p>
            <a:pPr lvl="1">
              <a:lnSpc>
                <a:spcPct val="150000"/>
              </a:lnSpc>
              <a:buFont typeface="Wingdings" panose="05000000000000000000" pitchFamily="2" charset="2"/>
              <a:buChar char="l"/>
            </a:pPr>
            <a:r>
              <a:rPr lang="zh-CN" altLang="zh-CN" sz="2400" b="1" dirty="0">
                <a:latin typeface="Times" pitchFamily="2" charset="0"/>
              </a:rPr>
              <a:t>（</a:t>
            </a:r>
            <a:r>
              <a:rPr lang="en-US" altLang="zh-CN" sz="2400" b="1" dirty="0">
                <a:latin typeface="Times" pitchFamily="2" charset="0"/>
              </a:rPr>
              <a:t>2</a:t>
            </a:r>
            <a:r>
              <a:rPr lang="zh-CN" altLang="zh-CN" sz="2400" b="1" dirty="0">
                <a:latin typeface="Times" pitchFamily="2" charset="0"/>
              </a:rPr>
              <a:t>）插入规则</a:t>
            </a:r>
            <a:r>
              <a:rPr lang="zh-CN" altLang="zh-CN" sz="2400" dirty="0">
                <a:latin typeface="Times" pitchFamily="2" charset="0"/>
              </a:rPr>
              <a:t>：如果一个实体</a:t>
            </a:r>
            <a:r>
              <a:rPr lang="en-US" altLang="zh-CN" sz="2400" dirty="0">
                <a:latin typeface="Times" pitchFamily="2" charset="0"/>
              </a:rPr>
              <a:t>F</a:t>
            </a:r>
            <a:r>
              <a:rPr lang="zh-CN" altLang="zh-CN" sz="2400" dirty="0">
                <a:latin typeface="Times" pitchFamily="2" charset="0"/>
              </a:rPr>
              <a:t>引用了另一个实体</a:t>
            </a:r>
            <a:r>
              <a:rPr lang="en-US" altLang="zh-CN" sz="2400" dirty="0">
                <a:latin typeface="Times" pitchFamily="2" charset="0"/>
              </a:rPr>
              <a:t>E</a:t>
            </a:r>
            <a:r>
              <a:rPr lang="zh-CN" altLang="zh-CN" sz="2400" dirty="0">
                <a:latin typeface="Times" pitchFamily="2" charset="0"/>
              </a:rPr>
              <a:t>，</a:t>
            </a:r>
            <a:r>
              <a:rPr lang="zh-CN" altLang="zh-CN" sz="2400" dirty="0">
                <a:solidFill>
                  <a:srgbClr val="3B20FF"/>
                </a:solidFill>
                <a:latin typeface="Times" pitchFamily="2" charset="0"/>
              </a:rPr>
              <a:t>那么实体</a:t>
            </a:r>
            <a:r>
              <a:rPr lang="en-US" altLang="zh-CN" sz="2400" dirty="0">
                <a:solidFill>
                  <a:srgbClr val="3B20FF"/>
                </a:solidFill>
                <a:latin typeface="Times" pitchFamily="2" charset="0"/>
              </a:rPr>
              <a:t>E</a:t>
            </a:r>
            <a:r>
              <a:rPr lang="zh-CN" altLang="zh-CN" sz="2400" dirty="0">
                <a:solidFill>
                  <a:srgbClr val="3B20FF"/>
                </a:solidFill>
                <a:latin typeface="Times" pitchFamily="2" charset="0"/>
              </a:rPr>
              <a:t>必须存在数据库中</a:t>
            </a:r>
            <a:r>
              <a:rPr lang="zh-CN" altLang="zh-CN" sz="2400" dirty="0">
                <a:latin typeface="Times" pitchFamily="2" charset="0"/>
              </a:rPr>
              <a:t>。例如，某位学生被某所学校录取，那么该学校必须已经存在学校实体集中；否则，需要先将学校实体集中的信息存到数据库后，才能将该学生的信息插入到数据库中。</a:t>
            </a:r>
            <a:r>
              <a:rPr lang="zh-CN" altLang="en-US" sz="2400" dirty="0">
                <a:latin typeface="Times" pitchFamily="2" charset="0"/>
              </a:rPr>
              <a:t>（</a:t>
            </a:r>
            <a:r>
              <a:rPr lang="zh-CN" altLang="en-US" sz="2400" dirty="0">
                <a:solidFill>
                  <a:srgbClr val="3B20FF"/>
                </a:solidFill>
                <a:latin typeface="Times" pitchFamily="2" charset="0"/>
              </a:rPr>
              <a:t>被参照实体先插入</a:t>
            </a:r>
            <a:r>
              <a:rPr lang="zh-CN" altLang="en-US" sz="2400" dirty="0">
                <a:latin typeface="Times" pitchFamily="2" charset="0"/>
              </a:rPr>
              <a:t>）</a:t>
            </a:r>
            <a:endParaRPr lang="zh-CN" altLang="zh-CN" sz="2400" dirty="0">
              <a:latin typeface="Times" pitchFamily="2" charset="0"/>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9" y="1077857"/>
            <a:ext cx="11447385" cy="2227729"/>
          </a:xfrm>
          <a:prstGeom prst="roundRect">
            <a:avLst>
              <a:gd name="adj" fmla="val 14282"/>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用户定义完整性约束</a:t>
            </a:r>
            <a:endParaRPr kumimoji="1" lang="zh-CN" altLang="en-US" dirty="0"/>
          </a:p>
        </p:txBody>
      </p:sp>
      <p:sp>
        <p:nvSpPr>
          <p:cNvPr id="18" name="内容占位符 4"/>
          <p:cNvSpPr>
            <a:spLocks noGrp="1"/>
          </p:cNvSpPr>
          <p:nvPr>
            <p:ph idx="1"/>
          </p:nvPr>
        </p:nvSpPr>
        <p:spPr>
          <a:xfrm>
            <a:off x="314309" y="1062134"/>
            <a:ext cx="11352120" cy="2227730"/>
          </a:xfrm>
        </p:spPr>
        <p:txBody>
          <a:bodyPr/>
          <a:lstStyle/>
          <a:p>
            <a:pPr algn="just">
              <a:lnSpc>
                <a:spcPct val="140000"/>
              </a:lnSpc>
              <a:buFont typeface="Wingdings" panose="05000000000000000000" pitchFamily="2" charset="2"/>
              <a:buChar char="Ø"/>
            </a:pPr>
            <a:r>
              <a:rPr lang="zh-CN" altLang="en-US" sz="2400" b="1" dirty="0">
                <a:latin typeface="Times" pitchFamily="2" charset="0"/>
              </a:rPr>
              <a:t>用户定义</a:t>
            </a:r>
            <a:r>
              <a:rPr lang="zh-CN" altLang="zh-CN" sz="2400" b="1" dirty="0">
                <a:latin typeface="Times" pitchFamily="2" charset="0"/>
              </a:rPr>
              <a:t>完整性约束</a:t>
            </a:r>
            <a:r>
              <a:rPr lang="zh-CN" altLang="en-US" sz="2400" dirty="0">
                <a:latin typeface="Times" pitchFamily="2" charset="0"/>
              </a:rPr>
              <a:t>：</a:t>
            </a:r>
            <a:endParaRPr lang="en-US" altLang="zh-CN" sz="2400" dirty="0">
              <a:latin typeface="Times" pitchFamily="2" charset="0"/>
            </a:endParaRPr>
          </a:p>
          <a:p>
            <a:pPr lvl="1">
              <a:buFont typeface="Wingdings" panose="05000000000000000000" pitchFamily="2" charset="2"/>
              <a:buChar char="l"/>
            </a:pPr>
            <a:r>
              <a:rPr lang="zh-CN" altLang="zh-CN" sz="2400" dirty="0">
                <a:latin typeface="Times" pitchFamily="2" charset="0"/>
              </a:rPr>
              <a:t>用户定义完整性约束则是用户根据具体的数据库应用场景，</a:t>
            </a:r>
            <a:r>
              <a:rPr lang="zh-CN" altLang="zh-CN" sz="2400" dirty="0">
                <a:solidFill>
                  <a:srgbClr val="3B20FF"/>
                </a:solidFill>
                <a:latin typeface="Times" pitchFamily="2" charset="0"/>
              </a:rPr>
              <a:t>设置的具体的约束条件，用户定义完整性约束可以反映数据的特殊语义要求。</a:t>
            </a:r>
            <a:endParaRPr lang="en-US" altLang="zh-CN" sz="2400" dirty="0">
              <a:solidFill>
                <a:srgbClr val="3B20FF"/>
              </a:solidFill>
              <a:latin typeface="Times" pitchFamily="2" charset="0"/>
            </a:endParaRPr>
          </a:p>
          <a:p>
            <a:pPr lvl="2">
              <a:buFont typeface="Wingdings" panose="05000000000000000000" pitchFamily="2" charset="2"/>
              <a:buChar char="u"/>
            </a:pPr>
            <a:r>
              <a:rPr lang="zh-CN" altLang="zh-CN" sz="2000" dirty="0">
                <a:latin typeface="微软雅黑" panose="020B0503020204020204" pitchFamily="34" charset="-122"/>
                <a:ea typeface="微软雅黑" panose="020B0503020204020204" pitchFamily="34" charset="-122"/>
              </a:rPr>
              <a:t>例如，在</a:t>
            </a:r>
            <a:r>
              <a:rPr lang="en-US" altLang="zh-CN" sz="2000" dirty="0">
                <a:latin typeface="微软雅黑" panose="020B0503020204020204" pitchFamily="34" charset="-122"/>
                <a:ea typeface="微软雅黑" panose="020B0503020204020204" pitchFamily="34" charset="-122"/>
              </a:rPr>
              <a:t>Student</a:t>
            </a:r>
            <a:r>
              <a:rPr lang="zh-CN" altLang="zh-CN" sz="2000" dirty="0">
                <a:latin typeface="微软雅黑" panose="020B0503020204020204" pitchFamily="34" charset="-122"/>
                <a:ea typeface="微软雅黑" panose="020B0503020204020204" pitchFamily="34" charset="-122"/>
              </a:rPr>
              <a:t>关系中，假设学校在录取学生的时候明确表明每位学生都必要有姓名和年龄信息，则</a:t>
            </a:r>
            <a:r>
              <a:rPr lang="en-US" altLang="zh-CN" sz="2000" dirty="0">
                <a:latin typeface="微软雅黑" panose="020B0503020204020204" pitchFamily="34" charset="-122"/>
                <a:ea typeface="微软雅黑" panose="020B0503020204020204" pitchFamily="34" charset="-122"/>
              </a:rPr>
              <a:t>Student</a:t>
            </a:r>
            <a:r>
              <a:rPr lang="zh-CN" altLang="zh-CN" sz="2000" dirty="0">
                <a:latin typeface="微软雅黑" panose="020B0503020204020204" pitchFamily="34" charset="-122"/>
                <a:ea typeface="微软雅黑" panose="020B0503020204020204" pitchFamily="34" charset="-122"/>
              </a:rPr>
              <a:t>关系中的</a:t>
            </a:r>
            <a:r>
              <a:rPr lang="en-US" altLang="zh-CN" sz="2000" dirty="0" err="1">
                <a:solidFill>
                  <a:srgbClr val="3B20FF"/>
                </a:solidFill>
                <a:latin typeface="微软雅黑" panose="020B0503020204020204" pitchFamily="34" charset="-122"/>
                <a:ea typeface="微软雅黑" panose="020B0503020204020204" pitchFamily="34" charset="-122"/>
              </a:rPr>
              <a:t>Sname</a:t>
            </a:r>
            <a:r>
              <a:rPr lang="zh-CN" altLang="zh-CN" sz="2000" dirty="0">
                <a:solidFill>
                  <a:srgbClr val="3B20FF"/>
                </a:solidFill>
                <a:latin typeface="微软雅黑" panose="020B0503020204020204" pitchFamily="34" charset="-122"/>
                <a:ea typeface="微软雅黑" panose="020B0503020204020204" pitchFamily="34" charset="-122"/>
              </a:rPr>
              <a:t>和</a:t>
            </a:r>
            <a:r>
              <a:rPr lang="en-US" altLang="zh-CN" sz="2000" dirty="0">
                <a:solidFill>
                  <a:srgbClr val="3B20FF"/>
                </a:solidFill>
                <a:latin typeface="微软雅黑" panose="020B0503020204020204" pitchFamily="34" charset="-122"/>
                <a:ea typeface="微软雅黑" panose="020B0503020204020204" pitchFamily="34" charset="-122"/>
              </a:rPr>
              <a:t>Sage</a:t>
            </a:r>
            <a:r>
              <a:rPr lang="zh-CN" altLang="zh-CN" sz="2000" dirty="0">
                <a:solidFill>
                  <a:srgbClr val="3B20FF"/>
                </a:solidFill>
                <a:latin typeface="微软雅黑" panose="020B0503020204020204" pitchFamily="34" charset="-122"/>
                <a:ea typeface="微软雅黑" panose="020B0503020204020204" pitchFamily="34" charset="-122"/>
              </a:rPr>
              <a:t>属性均不能取空值</a:t>
            </a:r>
            <a:r>
              <a:rPr lang="zh-CN" altLang="zh-CN" sz="2000" dirty="0">
                <a:latin typeface="微软雅黑" panose="020B0503020204020204" pitchFamily="34" charset="-122"/>
                <a:ea typeface="微软雅黑" panose="020B0503020204020204" pitchFamily="34" charset="-122"/>
              </a:rPr>
              <a:t>。</a:t>
            </a:r>
            <a:endParaRPr lang="zh-CN" altLang="zh-CN" sz="2000" dirty="0">
              <a:latin typeface="微软雅黑" panose="020B0503020204020204" pitchFamily="34" charset="-122"/>
              <a:ea typeface="微软雅黑" panose="020B0503020204020204" pitchFamily="34" charset="-122"/>
            </a:endParaRPr>
          </a:p>
        </p:txBody>
      </p:sp>
      <p:sp>
        <p:nvSpPr>
          <p:cNvPr id="6" name="文本框 5"/>
          <p:cNvSpPr txBox="1"/>
          <p:nvPr/>
        </p:nvSpPr>
        <p:spPr>
          <a:xfrm>
            <a:off x="5512002" y="3347339"/>
            <a:ext cx="1359243" cy="369332"/>
          </a:xfrm>
          <a:prstGeom prst="rect">
            <a:avLst/>
          </a:prstGeom>
          <a:noFill/>
        </p:spPr>
        <p:txBody>
          <a:bodyPr wrap="square">
            <a:spAutoFit/>
          </a:bodyPr>
          <a:lstStyle/>
          <a:p>
            <a:r>
              <a:rPr lang="en-US" altLang="zh-CN" sz="1800" dirty="0">
                <a:latin typeface="微软雅黑" panose="020B0503020204020204" pitchFamily="34" charset="-122"/>
                <a:ea typeface="微软雅黑" panose="020B0503020204020204" pitchFamily="34" charset="-122"/>
                <a:cs typeface="Times New Roman" panose="02020603050405020304" pitchFamily="18" charset="0"/>
              </a:rPr>
              <a:t>Student</a:t>
            </a:r>
            <a:r>
              <a:rPr lang="zh-CN" altLang="en-US" sz="1800"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dirty="0">
              <a:latin typeface="微软雅黑" panose="020B0503020204020204" pitchFamily="34" charset="-122"/>
              <a:ea typeface="微软雅黑" panose="020B0503020204020204" pitchFamily="34" charset="-122"/>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graphicFrame>
        <p:nvGraphicFramePr>
          <p:cNvPr id="5" name="表格 4"/>
          <p:cNvGraphicFramePr>
            <a:graphicFrameLocks noGrp="1"/>
          </p:cNvGraphicFramePr>
          <p:nvPr/>
        </p:nvGraphicFramePr>
        <p:xfrm>
          <a:off x="409574" y="3716671"/>
          <a:ext cx="11352120" cy="2290065"/>
        </p:xfrm>
        <a:graphic>
          <a:graphicData uri="http://schemas.openxmlformats.org/drawingml/2006/table">
            <a:tbl>
              <a:tblPr firstRow="1" firstCol="1" bandRow="1">
                <a:tableStyleId>{5940675A-B579-460E-94D1-54222C63F5DA}</a:tableStyleId>
              </a:tblPr>
              <a:tblGrid>
                <a:gridCol w="2709863"/>
                <a:gridCol w="2087326"/>
                <a:gridCol w="2233804"/>
                <a:gridCol w="2142254"/>
                <a:gridCol w="2178873"/>
              </a:tblGrid>
              <a:tr h="647510">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Sno</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（学号）</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Sname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（姓名）</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Sgender</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（性别）</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a:solidFill>
                            <a:schemeClr val="bg1"/>
                          </a:solidFill>
                          <a:effectLst/>
                          <a:latin typeface="微软雅黑" panose="020B0503020204020204" pitchFamily="34" charset="-122"/>
                          <a:ea typeface="微软雅黑" panose="020B0503020204020204" pitchFamily="34" charset="-122"/>
                        </a:rPr>
                        <a:t>Sage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（年龄）</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Sdept</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（所在系）</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赵宇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CS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r h="328511">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刘佳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目录</a:t>
            </a:r>
            <a:endParaRPr lang="zh-CN" altLang="en-US" dirty="0"/>
          </a:p>
        </p:txBody>
      </p:sp>
      <p:sp>
        <p:nvSpPr>
          <p:cNvPr id="8" name="页脚占位符 7"/>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9" name="灯片编号占位符 8"/>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pic>
        <p:nvPicPr>
          <p:cNvPr id="13" name="图形 12" descr="游标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4723284" y="1785240"/>
            <a:ext cx="743712" cy="743712"/>
          </a:xfrm>
          <a:prstGeom prst="rect">
            <a:avLst/>
          </a:prstGeom>
        </p:spPr>
      </p:pic>
      <p:grpSp>
        <p:nvGrpSpPr>
          <p:cNvPr id="61" name="组合 60"/>
          <p:cNvGrpSpPr/>
          <p:nvPr/>
        </p:nvGrpSpPr>
        <p:grpSpPr>
          <a:xfrm>
            <a:off x="160867" y="1286933"/>
            <a:ext cx="11463865" cy="4080992"/>
            <a:chOff x="545550" y="1695605"/>
            <a:chExt cx="10924057" cy="3672319"/>
          </a:xfrm>
        </p:grpSpPr>
        <p:sp>
          <p:nvSpPr>
            <p:cNvPr id="62" name="矩形 61"/>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63" name="矩形 62"/>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64" name="矩形 63"/>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65"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66"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67"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68" name="文本框 67"/>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69"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70" name="文本框 69"/>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71"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72"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73" name="文本框 72"/>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74"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75" name="文本框 74"/>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76"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77"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78"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79"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80"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81"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82"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83"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84"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85"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86"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87"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88"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89" name="左大括号 88"/>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0"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1"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2"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3"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4"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5"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6"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7"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98"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99"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100"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101"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2"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3"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4" name="文本框 103"/>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105" name="文本框 104"/>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106" name="矩形 105"/>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107"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108" name="连接符: 肘形 66"/>
            <p:cNvCxnSpPr>
              <a:endCxn id="93"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109" name="连接符: 肘形 68"/>
            <p:cNvCxnSpPr>
              <a:stCxn id="103" idx="1"/>
              <a:endCxn id="65"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110"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111" name="连接符: 肘形 79"/>
            <p:cNvCxnSpPr>
              <a:stCxn id="103" idx="3"/>
              <a:endCxn id="86"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112" name="文本框 111"/>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113" name="文本框 112"/>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114" name="文本框 113"/>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20768" y="3001608"/>
            <a:ext cx="11540926" cy="3057359"/>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6" name="矩形 5"/>
          <p:cNvSpPr/>
          <p:nvPr/>
        </p:nvSpPr>
        <p:spPr bwMode="auto">
          <a:xfrm>
            <a:off x="220768" y="1076068"/>
            <a:ext cx="11540926" cy="1764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其它约束</a:t>
            </a:r>
            <a:endParaRPr kumimoji="1" lang="zh-CN" altLang="en-US" dirty="0"/>
          </a:p>
        </p:txBody>
      </p:sp>
      <p:sp>
        <p:nvSpPr>
          <p:cNvPr id="18" name="内容占位符 4"/>
          <p:cNvSpPr>
            <a:spLocks noGrp="1"/>
          </p:cNvSpPr>
          <p:nvPr>
            <p:ph idx="1"/>
          </p:nvPr>
        </p:nvSpPr>
        <p:spPr>
          <a:xfrm>
            <a:off x="374946" y="1153085"/>
            <a:ext cx="11442108" cy="4551830"/>
          </a:xfrm>
        </p:spPr>
        <p:txBody>
          <a:bodyPr/>
          <a:lstStyle/>
          <a:p>
            <a:pPr>
              <a:buFont typeface="Wingdings" panose="05000000000000000000" pitchFamily="2" charset="2"/>
              <a:buChar char="Ø"/>
            </a:pPr>
            <a:r>
              <a:rPr lang="zh-CN" altLang="zh-CN" sz="2400" b="1" dirty="0">
                <a:latin typeface="Times" pitchFamily="2" charset="0"/>
              </a:rPr>
              <a:t>非空约束</a:t>
            </a:r>
            <a:r>
              <a:rPr lang="zh-CN" altLang="en-US" sz="2400" dirty="0">
                <a:latin typeface="Times" pitchFamily="2" charset="0"/>
              </a:rPr>
              <a:t>（</a:t>
            </a:r>
            <a:r>
              <a:rPr lang="en-US" altLang="zh-CN" sz="2400" dirty="0">
                <a:latin typeface="Times" pitchFamily="2" charset="0"/>
              </a:rPr>
              <a:t>not null constraint</a:t>
            </a:r>
            <a:r>
              <a:rPr lang="zh-CN" altLang="en-US" sz="2400" dirty="0">
                <a:latin typeface="Times" pitchFamily="2" charset="0"/>
              </a:rPr>
              <a:t>） </a:t>
            </a:r>
            <a:endParaRPr lang="en-US" altLang="zh-CN" sz="2400" dirty="0">
              <a:latin typeface="Times" pitchFamily="2" charset="0"/>
            </a:endParaRPr>
          </a:p>
          <a:p>
            <a:pPr lvl="1">
              <a:buFont typeface="Wingdings" panose="05000000000000000000" pitchFamily="2" charset="2"/>
              <a:buChar char="l"/>
            </a:pPr>
            <a:r>
              <a:rPr lang="zh-CN" altLang="zh-CN" sz="2000" dirty="0">
                <a:latin typeface="Times" pitchFamily="2" charset="0"/>
              </a:rPr>
              <a:t>指关系中某一属性的</a:t>
            </a:r>
            <a:r>
              <a:rPr lang="zh-CN" altLang="zh-CN" sz="2000" dirty="0">
                <a:solidFill>
                  <a:srgbClr val="3B20FF"/>
                </a:solidFill>
                <a:latin typeface="Times" pitchFamily="2" charset="0"/>
              </a:rPr>
              <a:t>取值不能为空值</a:t>
            </a:r>
            <a:r>
              <a:rPr lang="zh-CN" altLang="zh-CN" sz="2000" dirty="0">
                <a:latin typeface="Times" pitchFamily="2" charset="0"/>
              </a:rPr>
              <a:t>。</a:t>
            </a:r>
            <a:endParaRPr lang="en-US" altLang="zh-CN" sz="2000" dirty="0">
              <a:latin typeface="Times" pitchFamily="2" charset="0"/>
            </a:endParaRPr>
          </a:p>
          <a:p>
            <a:pPr lvl="1">
              <a:buFont typeface="Wingdings" panose="05000000000000000000" pitchFamily="2" charset="2"/>
              <a:buChar char="l"/>
            </a:pPr>
            <a:r>
              <a:rPr lang="zh-CN" altLang="zh-CN" sz="2000" dirty="0">
                <a:latin typeface="Times" pitchFamily="2" charset="0"/>
              </a:rPr>
              <a:t>例如，如果对</a:t>
            </a:r>
            <a:r>
              <a:rPr lang="en-US" altLang="zh-CN" sz="2000" dirty="0">
                <a:latin typeface="Times" pitchFamily="2" charset="0"/>
              </a:rPr>
              <a:t>Student</a:t>
            </a:r>
            <a:r>
              <a:rPr lang="zh-CN" altLang="zh-CN" sz="2000" dirty="0">
                <a:latin typeface="Times" pitchFamily="2" charset="0"/>
              </a:rPr>
              <a:t>关系中的</a:t>
            </a:r>
            <a:r>
              <a:rPr lang="en-US" altLang="zh-CN" sz="2000" dirty="0">
                <a:latin typeface="Times" pitchFamily="2" charset="0"/>
              </a:rPr>
              <a:t>Sage</a:t>
            </a:r>
            <a:r>
              <a:rPr lang="zh-CN" altLang="zh-CN" sz="2000" dirty="0">
                <a:latin typeface="Times" pitchFamily="2" charset="0"/>
              </a:rPr>
              <a:t>属性增加了非空约束，则在增加一个新的学生元组的时候，其</a:t>
            </a:r>
            <a:r>
              <a:rPr lang="en-US" altLang="zh-CN" sz="2000" dirty="0">
                <a:latin typeface="Times" pitchFamily="2" charset="0"/>
              </a:rPr>
              <a:t>Sage</a:t>
            </a:r>
            <a:r>
              <a:rPr lang="zh-CN" altLang="zh-CN" sz="2000" dirty="0">
                <a:latin typeface="Times" pitchFamily="2" charset="0"/>
              </a:rPr>
              <a:t>属性必须要有一个非空的取值，否则数据库系统将会报错。</a:t>
            </a:r>
            <a:endParaRPr lang="en-US" altLang="zh-CN" sz="2000" dirty="0">
              <a:latin typeface="Times" pitchFamily="2" charset="0"/>
            </a:endParaRPr>
          </a:p>
          <a:p>
            <a:pPr lvl="1">
              <a:buFont typeface="Wingdings" panose="05000000000000000000" pitchFamily="2" charset="2"/>
              <a:buChar char="Ø"/>
            </a:pPr>
            <a:endParaRPr lang="zh-CN" altLang="zh-CN" sz="2400" dirty="0">
              <a:latin typeface="Times" pitchFamily="2" charset="0"/>
            </a:endParaRPr>
          </a:p>
          <a:p>
            <a:pPr>
              <a:buFont typeface="Wingdings" panose="05000000000000000000" pitchFamily="2" charset="2"/>
              <a:buChar char="Ø"/>
            </a:pPr>
            <a:r>
              <a:rPr lang="zh-CN" altLang="zh-CN" sz="2400" b="1" dirty="0">
                <a:latin typeface="Times" pitchFamily="2" charset="0"/>
              </a:rPr>
              <a:t>唯一约束</a:t>
            </a:r>
            <a:r>
              <a:rPr lang="zh-CN" altLang="en-GB" sz="2400" dirty="0">
                <a:latin typeface="Times" pitchFamily="2" charset="0"/>
              </a:rPr>
              <a:t>（</a:t>
            </a:r>
            <a:r>
              <a:rPr lang="en-GB" altLang="zh-CN" sz="2400" dirty="0">
                <a:latin typeface="Times" pitchFamily="2" charset="0"/>
              </a:rPr>
              <a:t>unique constraint</a:t>
            </a:r>
            <a:r>
              <a:rPr lang="zh-CN" altLang="en-GB" sz="2400" dirty="0">
                <a:latin typeface="Times" pitchFamily="2" charset="0"/>
              </a:rPr>
              <a:t>） </a:t>
            </a:r>
            <a:endParaRPr lang="en-US" altLang="zh-CN" sz="2400" dirty="0">
              <a:latin typeface="Times" pitchFamily="2" charset="0"/>
            </a:endParaRPr>
          </a:p>
          <a:p>
            <a:pPr lvl="1">
              <a:buFont typeface="Wingdings" panose="05000000000000000000" pitchFamily="2" charset="2"/>
              <a:buChar char="l"/>
            </a:pPr>
            <a:r>
              <a:rPr lang="zh-CN" altLang="zh-CN" sz="2000" dirty="0">
                <a:latin typeface="Times" pitchFamily="2" charset="0"/>
              </a:rPr>
              <a:t>指关系中某一属性的</a:t>
            </a:r>
            <a:r>
              <a:rPr lang="zh-CN" altLang="zh-CN" sz="2000" dirty="0">
                <a:solidFill>
                  <a:srgbClr val="3B20FF"/>
                </a:solidFill>
                <a:latin typeface="Times" pitchFamily="2" charset="0"/>
              </a:rPr>
              <a:t>取值不能重复</a:t>
            </a:r>
            <a:r>
              <a:rPr lang="zh-CN" altLang="zh-CN" sz="2000" dirty="0">
                <a:latin typeface="Times" pitchFamily="2" charset="0"/>
              </a:rPr>
              <a:t>的约束。</a:t>
            </a:r>
            <a:endParaRPr lang="en-US" altLang="zh-CN" sz="2000" dirty="0">
              <a:latin typeface="Times" pitchFamily="2" charset="0"/>
            </a:endParaRPr>
          </a:p>
          <a:p>
            <a:pPr lvl="1">
              <a:buFont typeface="Wingdings" panose="05000000000000000000" pitchFamily="2" charset="2"/>
              <a:buChar char="l"/>
            </a:pPr>
            <a:r>
              <a:rPr lang="zh-CN" altLang="zh-CN" sz="2000" dirty="0">
                <a:latin typeface="Times" pitchFamily="2" charset="0"/>
              </a:rPr>
              <a:t>例如给</a:t>
            </a:r>
            <a:r>
              <a:rPr lang="en-US" altLang="zh-CN" sz="2000" dirty="0">
                <a:latin typeface="Times" pitchFamily="2" charset="0"/>
              </a:rPr>
              <a:t>Student</a:t>
            </a:r>
            <a:r>
              <a:rPr lang="zh-CN" altLang="zh-CN" sz="2000" dirty="0">
                <a:latin typeface="Times" pitchFamily="2" charset="0"/>
              </a:rPr>
              <a:t>关系中的</a:t>
            </a:r>
            <a:r>
              <a:rPr lang="en-US" altLang="zh-CN" sz="2000" dirty="0" err="1">
                <a:latin typeface="Times" pitchFamily="2" charset="0"/>
              </a:rPr>
              <a:t>Sdept</a:t>
            </a:r>
            <a:r>
              <a:rPr lang="zh-CN" altLang="zh-CN" sz="2000" dirty="0">
                <a:latin typeface="Times" pitchFamily="2" charset="0"/>
              </a:rPr>
              <a:t>属性加上唯一约束后，则表明学生的</a:t>
            </a:r>
            <a:r>
              <a:rPr lang="zh-CN" altLang="en-US" sz="2000" dirty="0">
                <a:latin typeface="Times" pitchFamily="2" charset="0"/>
              </a:rPr>
              <a:t>系别</a:t>
            </a:r>
            <a:r>
              <a:rPr lang="zh-CN" altLang="zh-CN" sz="2000" dirty="0">
                <a:latin typeface="Times" pitchFamily="2" charset="0"/>
              </a:rPr>
              <a:t>不能重复出现。</a:t>
            </a:r>
            <a:endParaRPr lang="en-US" altLang="zh-CN" sz="2000" dirty="0">
              <a:latin typeface="Times" pitchFamily="2" charset="0"/>
            </a:endParaRPr>
          </a:p>
          <a:p>
            <a:pPr lvl="1">
              <a:buFont typeface="Wingdings" panose="05000000000000000000" pitchFamily="2" charset="2"/>
              <a:buChar char="l"/>
            </a:pPr>
            <a:r>
              <a:rPr lang="zh-CN" altLang="zh-CN" sz="2000" dirty="0">
                <a:latin typeface="Times" pitchFamily="2" charset="0"/>
              </a:rPr>
              <a:t>唯一约束与主键约束都可以保证关系中某一属性的取值不会重复出现。</a:t>
            </a:r>
            <a:endParaRPr lang="en-US" altLang="zh-CN" sz="2000" dirty="0">
              <a:latin typeface="Times" pitchFamily="2" charset="0"/>
            </a:endParaRPr>
          </a:p>
          <a:p>
            <a:pPr lvl="1">
              <a:buFont typeface="Wingdings" panose="05000000000000000000" pitchFamily="2" charset="2"/>
              <a:buChar char="l"/>
            </a:pPr>
            <a:r>
              <a:rPr lang="zh-CN" altLang="zh-CN" sz="2000" dirty="0">
                <a:latin typeface="Times" pitchFamily="2" charset="0"/>
              </a:rPr>
              <a:t>不同的是，主键约束只能作用于一个关系中的一个属性且该属性的取值不能为空值，而唯一约束可以作用于一个关系中的多个属性，且该属性的取值可以为空值但不能重复。</a:t>
            </a:r>
            <a:endParaRPr lang="zh-CN" altLang="zh-CN" sz="2000" dirty="0">
              <a:latin typeface="Times" pitchFamily="2" charset="0"/>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220768" y="1246338"/>
            <a:ext cx="11540926"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6"/>
          <p:cNvSpPr/>
          <p:nvPr/>
        </p:nvSpPr>
        <p:spPr bwMode="auto">
          <a:xfrm>
            <a:off x="220768" y="2869592"/>
            <a:ext cx="11540926"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矩形 7"/>
          <p:cNvSpPr/>
          <p:nvPr/>
        </p:nvSpPr>
        <p:spPr bwMode="auto">
          <a:xfrm>
            <a:off x="220768" y="4486977"/>
            <a:ext cx="11540926"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其它约束（续）</a:t>
            </a:r>
            <a:endParaRPr kumimoji="1" lang="zh-CN" altLang="en-US" dirty="0"/>
          </a:p>
        </p:txBody>
      </p:sp>
      <p:sp>
        <p:nvSpPr>
          <p:cNvPr id="18" name="内容占位符 4"/>
          <p:cNvSpPr>
            <a:spLocks noGrp="1"/>
          </p:cNvSpPr>
          <p:nvPr>
            <p:ph idx="1"/>
          </p:nvPr>
        </p:nvSpPr>
        <p:spPr>
          <a:xfrm>
            <a:off x="1204819" y="1395475"/>
            <a:ext cx="10387106" cy="1256680"/>
          </a:xfrm>
        </p:spPr>
        <p:txBody>
          <a:bodyPr/>
          <a:lstStyle/>
          <a:p>
            <a:pPr>
              <a:buFont typeface="Wingdings" panose="05000000000000000000" pitchFamily="2" charset="2"/>
              <a:buChar char="Ø"/>
            </a:pPr>
            <a:r>
              <a:rPr lang="zh-CN" altLang="en-US" sz="2400" b="1" dirty="0">
                <a:latin typeface="Times" pitchFamily="2" charset="0"/>
              </a:rPr>
              <a:t>自增长约束</a:t>
            </a:r>
            <a:r>
              <a:rPr lang="zh-CN" altLang="en-US" sz="2400" dirty="0">
                <a:latin typeface="Times" pitchFamily="2" charset="0"/>
              </a:rPr>
              <a:t>（</a:t>
            </a:r>
            <a:r>
              <a:rPr lang="en-US" altLang="zh-CN" sz="2400" dirty="0" err="1">
                <a:latin typeface="Times" pitchFamily="2" charset="0"/>
              </a:rPr>
              <a:t>auto_increment</a:t>
            </a:r>
            <a:r>
              <a:rPr lang="en-US" altLang="zh-CN" sz="2400" dirty="0">
                <a:latin typeface="Times" pitchFamily="2" charset="0"/>
              </a:rPr>
              <a:t> constraint</a:t>
            </a:r>
            <a:r>
              <a:rPr lang="zh-CN" altLang="en-US" sz="2400" dirty="0">
                <a:latin typeface="Times" pitchFamily="2" charset="0"/>
              </a:rPr>
              <a:t>）</a:t>
            </a:r>
            <a:endParaRPr lang="en-US" altLang="zh-CN" sz="2400" dirty="0">
              <a:latin typeface="Times" pitchFamily="2" charset="0"/>
            </a:endParaRPr>
          </a:p>
          <a:p>
            <a:pPr lvl="1">
              <a:buFont typeface="Wingdings" panose="05000000000000000000" pitchFamily="2" charset="2"/>
              <a:buChar char="l"/>
            </a:pPr>
            <a:r>
              <a:rPr lang="zh-CN" altLang="en-US" sz="2000" dirty="0">
                <a:latin typeface="Times" pitchFamily="2" charset="0"/>
              </a:rPr>
              <a:t>指一个关系中的属性的</a:t>
            </a:r>
            <a:r>
              <a:rPr lang="zh-CN" altLang="en-US" sz="2000" dirty="0">
                <a:solidFill>
                  <a:srgbClr val="3B20FF"/>
                </a:solidFill>
                <a:latin typeface="Times" pitchFamily="2" charset="0"/>
              </a:rPr>
              <a:t>取值自增长</a:t>
            </a:r>
            <a:r>
              <a:rPr lang="zh-CN" altLang="en-US" sz="2000" dirty="0">
                <a:latin typeface="Times" pitchFamily="2" charset="0"/>
              </a:rPr>
              <a:t>，例如一个元组的</a:t>
            </a:r>
            <a:r>
              <a:rPr lang="en-US" altLang="zh-CN" sz="2000" dirty="0">
                <a:latin typeface="Times" pitchFamily="2" charset="0"/>
              </a:rPr>
              <a:t>ID</a:t>
            </a:r>
            <a:endParaRPr lang="en-US" altLang="zh-CN" sz="2000" dirty="0">
              <a:latin typeface="Times" pitchFamily="2" charset="0"/>
            </a:endParaRPr>
          </a:p>
          <a:p>
            <a:pPr lvl="1">
              <a:buFont typeface="Wingdings" panose="05000000000000000000" pitchFamily="2" charset="2"/>
              <a:buChar char="l"/>
            </a:pPr>
            <a:r>
              <a:rPr lang="zh-CN" altLang="en-US" sz="2000" dirty="0">
                <a:latin typeface="Times" pitchFamily="2" charset="0"/>
              </a:rPr>
              <a:t>一般用于自增列</a:t>
            </a:r>
            <a:endParaRPr lang="zh-CN" altLang="zh-CN" sz="2000" dirty="0">
              <a:latin typeface="Times" pitchFamily="2" charset="0"/>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0" name="内容占位符 4"/>
          <p:cNvSpPr txBox="1"/>
          <p:nvPr/>
        </p:nvSpPr>
        <p:spPr bwMode="auto">
          <a:xfrm>
            <a:off x="1204819" y="2833063"/>
            <a:ext cx="10387106" cy="1256680"/>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1800" b="0">
                <a:solidFill>
                  <a:schemeClr val="tx1"/>
                </a:solidFill>
                <a:effectLst/>
                <a:latin typeface="微软雅黑" panose="020B0503020204020204" pitchFamily="34" charset="-122"/>
                <a:ea typeface="微软雅黑" panose="020B0503020204020204" pitchFamily="34" charset="-122"/>
                <a:cs typeface="Arial" panose="020B0604020202020204"/>
              </a:defRPr>
            </a:lvl1pPr>
            <a:lvl2pPr marL="685800" indent="-263525" algn="l" rtl="0" eaLnBrk="1" fontAlgn="base" hangingPunct="1">
              <a:spcBef>
                <a:spcPct val="20000"/>
              </a:spcBef>
              <a:spcAft>
                <a:spcPct val="0"/>
              </a:spcAft>
              <a:buChar char="–"/>
              <a:defRPr kumimoji="1" sz="1600" b="0">
                <a:solidFill>
                  <a:schemeClr val="tx1"/>
                </a:solidFill>
                <a:effectLst/>
                <a:latin typeface="微软雅黑" panose="020B0503020204020204" pitchFamily="34" charset="-122"/>
                <a:ea typeface="微软雅黑" panose="020B0503020204020204" pitchFamily="34" charset="-122"/>
                <a:cs typeface="Arial" panose="020B0604020202020204"/>
              </a:defRPr>
            </a:lvl2pPr>
            <a:lvl3pPr marL="1055370" indent="-210820" algn="l" rtl="0" eaLnBrk="1" fontAlgn="base" hangingPunct="1">
              <a:spcBef>
                <a:spcPct val="20000"/>
              </a:spcBef>
              <a:spcAft>
                <a:spcPct val="0"/>
              </a:spcAft>
              <a:buChar char="•"/>
              <a:defRPr kumimoji="1" sz="1400" b="0">
                <a:solidFill>
                  <a:schemeClr val="tx1"/>
                </a:solidFill>
                <a:effectLst/>
                <a:latin typeface="微软雅黑" panose="020B0503020204020204" pitchFamily="34" charset="-122"/>
                <a:ea typeface="微软雅黑" panose="020B0503020204020204" pitchFamily="34" charset="-122"/>
                <a:cs typeface="Arial" panose="020B0604020202020204"/>
              </a:defRPr>
            </a:lvl3pPr>
            <a:lvl4pPr marL="1477010"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marL="1899285"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lvl="1">
              <a:buFont typeface="Wingdings" panose="05000000000000000000" pitchFamily="2" charset="2"/>
              <a:buChar char="l"/>
            </a:pPr>
            <a:endParaRPr lang="en-US" altLang="zh-CN" sz="2000" dirty="0">
              <a:latin typeface="Times" pitchFamily="2" charset="0"/>
            </a:endParaRPr>
          </a:p>
          <a:p>
            <a:pPr>
              <a:buFont typeface="Wingdings" panose="05000000000000000000" pitchFamily="2" charset="2"/>
              <a:buChar char="Ø"/>
            </a:pPr>
            <a:r>
              <a:rPr lang="zh-CN" altLang="en-US" sz="2400" b="1" dirty="0">
                <a:latin typeface="Times" pitchFamily="2" charset="0"/>
              </a:rPr>
              <a:t>默认值约束</a:t>
            </a:r>
            <a:r>
              <a:rPr lang="zh-CN" altLang="en-US" sz="2400" dirty="0">
                <a:latin typeface="Times" pitchFamily="2" charset="0"/>
              </a:rPr>
              <a:t>（</a:t>
            </a:r>
            <a:r>
              <a:rPr lang="en-US" altLang="zh-CN" sz="2400" dirty="0">
                <a:latin typeface="Times" pitchFamily="2" charset="0"/>
              </a:rPr>
              <a:t>default constraint</a:t>
            </a:r>
            <a:r>
              <a:rPr lang="zh-CN" altLang="en-US" sz="2400" dirty="0">
                <a:latin typeface="Times" pitchFamily="2" charset="0"/>
              </a:rPr>
              <a:t>）</a:t>
            </a:r>
            <a:endParaRPr lang="en-US" altLang="zh-CN" sz="2400" dirty="0">
              <a:latin typeface="Times" pitchFamily="2" charset="0"/>
            </a:endParaRPr>
          </a:p>
          <a:p>
            <a:pPr lvl="1">
              <a:buFont typeface="Wingdings" panose="05000000000000000000" pitchFamily="2" charset="2"/>
              <a:buChar char="l"/>
            </a:pPr>
            <a:r>
              <a:rPr lang="zh-CN" altLang="en-US" sz="2000" dirty="0">
                <a:latin typeface="Times" pitchFamily="2" charset="0"/>
              </a:rPr>
              <a:t>指一个关系中的属性的</a:t>
            </a:r>
            <a:r>
              <a:rPr lang="zh-CN" altLang="en-US" sz="2000" dirty="0">
                <a:solidFill>
                  <a:srgbClr val="3B20FF"/>
                </a:solidFill>
                <a:latin typeface="Times" pitchFamily="2" charset="0"/>
              </a:rPr>
              <a:t>取值为默认值</a:t>
            </a:r>
            <a:r>
              <a:rPr lang="zh-CN" altLang="en-US" sz="2000" dirty="0">
                <a:latin typeface="Times" pitchFamily="2" charset="0"/>
              </a:rPr>
              <a:t>，例如默认值为</a:t>
            </a:r>
            <a:r>
              <a:rPr lang="en-US" altLang="zh-CN" sz="2000" dirty="0">
                <a:latin typeface="Times" pitchFamily="2" charset="0"/>
              </a:rPr>
              <a:t>NULL</a:t>
            </a:r>
            <a:r>
              <a:rPr lang="zh-CN" altLang="en-US" sz="2000" dirty="0">
                <a:latin typeface="Times" pitchFamily="2" charset="0"/>
              </a:rPr>
              <a:t>或者</a:t>
            </a:r>
            <a:r>
              <a:rPr lang="en-US" altLang="zh-CN" sz="2000" dirty="0">
                <a:latin typeface="Times" pitchFamily="2" charset="0"/>
              </a:rPr>
              <a:t>0</a:t>
            </a:r>
            <a:endParaRPr lang="zh-CN" altLang="zh-CN" sz="2000" dirty="0">
              <a:latin typeface="Times" pitchFamily="2" charset="0"/>
            </a:endParaRPr>
          </a:p>
        </p:txBody>
      </p:sp>
      <p:sp>
        <p:nvSpPr>
          <p:cNvPr id="11" name="内容占位符 4"/>
          <p:cNvSpPr txBox="1"/>
          <p:nvPr/>
        </p:nvSpPr>
        <p:spPr bwMode="auto">
          <a:xfrm>
            <a:off x="1204819" y="4578637"/>
            <a:ext cx="10387106" cy="1256680"/>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1800" b="0">
                <a:solidFill>
                  <a:schemeClr val="tx1"/>
                </a:solidFill>
                <a:effectLst/>
                <a:latin typeface="微软雅黑" panose="020B0503020204020204" pitchFamily="34" charset="-122"/>
                <a:ea typeface="微软雅黑" panose="020B0503020204020204" pitchFamily="34" charset="-122"/>
                <a:cs typeface="Arial" panose="020B0604020202020204"/>
              </a:defRPr>
            </a:lvl1pPr>
            <a:lvl2pPr marL="685800" indent="-263525" algn="l" rtl="0" eaLnBrk="1" fontAlgn="base" hangingPunct="1">
              <a:spcBef>
                <a:spcPct val="20000"/>
              </a:spcBef>
              <a:spcAft>
                <a:spcPct val="0"/>
              </a:spcAft>
              <a:buChar char="–"/>
              <a:defRPr kumimoji="1" sz="1600" b="0">
                <a:solidFill>
                  <a:schemeClr val="tx1"/>
                </a:solidFill>
                <a:effectLst/>
                <a:latin typeface="微软雅黑" panose="020B0503020204020204" pitchFamily="34" charset="-122"/>
                <a:ea typeface="微软雅黑" panose="020B0503020204020204" pitchFamily="34" charset="-122"/>
                <a:cs typeface="Arial" panose="020B0604020202020204"/>
              </a:defRPr>
            </a:lvl2pPr>
            <a:lvl3pPr marL="1055370" indent="-210820" algn="l" rtl="0" eaLnBrk="1" fontAlgn="base" hangingPunct="1">
              <a:spcBef>
                <a:spcPct val="20000"/>
              </a:spcBef>
              <a:spcAft>
                <a:spcPct val="0"/>
              </a:spcAft>
              <a:buChar char="•"/>
              <a:defRPr kumimoji="1" sz="1400" b="0">
                <a:solidFill>
                  <a:schemeClr val="tx1"/>
                </a:solidFill>
                <a:effectLst/>
                <a:latin typeface="微软雅黑" panose="020B0503020204020204" pitchFamily="34" charset="-122"/>
                <a:ea typeface="微软雅黑" panose="020B0503020204020204" pitchFamily="34" charset="-122"/>
                <a:cs typeface="Arial" panose="020B0604020202020204"/>
              </a:defRPr>
            </a:lvl3pPr>
            <a:lvl4pPr marL="1477010"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marL="1899285"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400" b="1" dirty="0">
                <a:latin typeface="Times" pitchFamily="2" charset="0"/>
              </a:rPr>
              <a:t>检查约束</a:t>
            </a:r>
            <a:r>
              <a:rPr lang="zh-CN" altLang="en-US" sz="2400" dirty="0">
                <a:latin typeface="Times" pitchFamily="2" charset="0"/>
              </a:rPr>
              <a:t>（</a:t>
            </a:r>
            <a:r>
              <a:rPr lang="en-US" altLang="zh-CN" sz="2400" dirty="0">
                <a:latin typeface="Times" pitchFamily="2" charset="0"/>
              </a:rPr>
              <a:t>check constraint</a:t>
            </a:r>
            <a:r>
              <a:rPr lang="zh-CN" altLang="en-US" sz="2400" dirty="0">
                <a:latin typeface="Times" pitchFamily="2" charset="0"/>
              </a:rPr>
              <a:t>）</a:t>
            </a:r>
            <a:endParaRPr lang="en-US" altLang="zh-CN" sz="2400" dirty="0">
              <a:latin typeface="Times" pitchFamily="2" charset="0"/>
            </a:endParaRPr>
          </a:p>
          <a:p>
            <a:pPr lvl="1">
              <a:buFont typeface="Wingdings" panose="05000000000000000000" pitchFamily="2" charset="2"/>
              <a:buChar char="l"/>
            </a:pPr>
            <a:r>
              <a:rPr lang="zh-CN" altLang="en-US" sz="2000" dirty="0">
                <a:latin typeface="Times" pitchFamily="2" charset="0"/>
              </a:rPr>
              <a:t>指一个关系中的属性的取值</a:t>
            </a:r>
            <a:r>
              <a:rPr lang="zh-CN" altLang="en-US" sz="2000" dirty="0">
                <a:solidFill>
                  <a:srgbClr val="3B20FF"/>
                </a:solidFill>
                <a:latin typeface="Times" pitchFamily="2" charset="0"/>
              </a:rPr>
              <a:t>必须满足一个指定条件的约束</a:t>
            </a:r>
            <a:endParaRPr lang="en-US" altLang="zh-CN" sz="2000" dirty="0">
              <a:solidFill>
                <a:srgbClr val="3B20FF"/>
              </a:solidFill>
              <a:latin typeface="Times" pitchFamily="2" charset="0"/>
            </a:endParaRPr>
          </a:p>
          <a:p>
            <a:pPr lvl="1">
              <a:buFont typeface="Wingdings" panose="05000000000000000000" pitchFamily="2" charset="2"/>
              <a:buChar char="l"/>
            </a:pPr>
            <a:r>
              <a:rPr lang="zh-CN" altLang="en-US" sz="2000" dirty="0">
                <a:latin typeface="Times" pitchFamily="2" charset="0"/>
              </a:rPr>
              <a:t>例如，在</a:t>
            </a:r>
            <a:r>
              <a:rPr lang="en-US" altLang="zh-CN" sz="2000" dirty="0">
                <a:latin typeface="Times" pitchFamily="2" charset="0"/>
              </a:rPr>
              <a:t>Student</a:t>
            </a:r>
            <a:r>
              <a:rPr lang="zh-CN" altLang="en-US" sz="2000" dirty="0">
                <a:latin typeface="Times" pitchFamily="2" charset="0"/>
              </a:rPr>
              <a:t>关系中，</a:t>
            </a:r>
            <a:r>
              <a:rPr lang="en-US" altLang="zh-CN" sz="2000" dirty="0">
                <a:latin typeface="Times" pitchFamily="2" charset="0"/>
              </a:rPr>
              <a:t>Sage</a:t>
            </a:r>
            <a:r>
              <a:rPr lang="zh-CN" altLang="en-US" sz="2000" dirty="0">
                <a:latin typeface="Times" pitchFamily="2" charset="0"/>
              </a:rPr>
              <a:t>属性的取值范围是大于等于</a:t>
            </a:r>
            <a:r>
              <a:rPr lang="en-US" altLang="zh-CN" sz="2000" dirty="0">
                <a:latin typeface="Times" pitchFamily="2" charset="0"/>
              </a:rPr>
              <a:t>0</a:t>
            </a:r>
            <a:r>
              <a:rPr lang="zh-CN" altLang="en-US" sz="2000" dirty="0">
                <a:latin typeface="Times" pitchFamily="2" charset="0"/>
              </a:rPr>
              <a:t> </a:t>
            </a:r>
            <a:endParaRPr lang="zh-CN" altLang="zh-CN" sz="2000" dirty="0">
              <a:latin typeface="Times" pitchFamily="2"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目录</a:t>
            </a:r>
            <a:endParaRPr lang="zh-CN" altLang="en-US" dirty="0"/>
          </a:p>
        </p:txBody>
      </p:sp>
      <p:sp>
        <p:nvSpPr>
          <p:cNvPr id="12" name="页脚占位符 11"/>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13" name="灯片编号占位符 12"/>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pic>
        <p:nvPicPr>
          <p:cNvPr id="17" name="图形 16" descr="游标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534862" y="2420645"/>
            <a:ext cx="550562" cy="550562"/>
          </a:xfrm>
          <a:prstGeom prst="rect">
            <a:avLst/>
          </a:prstGeom>
        </p:spPr>
      </p:pic>
      <p:grpSp>
        <p:nvGrpSpPr>
          <p:cNvPr id="2" name="组合 1"/>
          <p:cNvGrpSpPr/>
          <p:nvPr/>
        </p:nvGrpSpPr>
        <p:grpSpPr>
          <a:xfrm>
            <a:off x="160867" y="1286933"/>
            <a:ext cx="11463865" cy="4080992"/>
            <a:chOff x="545550" y="1695605"/>
            <a:chExt cx="10924057" cy="3672319"/>
          </a:xfrm>
        </p:grpSpPr>
        <p:sp>
          <p:nvSpPr>
            <p:cNvPr id="3" name="矩形 2"/>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 name="矩形 3"/>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矩形 4"/>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 name="文本框 9"/>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1"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4" name="文本框 13"/>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5"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8"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9" name="文本框 18"/>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20"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21" name="文本框 20"/>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2"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3"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4"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5"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6"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7"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29"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0"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1"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2"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3"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4"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左大括号 34"/>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6"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7"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8"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0"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1"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2"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3"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4"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6"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文本框 49"/>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1" name="文本框 50"/>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2" name="矩形 51"/>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3"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4" name="连接符: 肘形 66"/>
            <p:cNvCxnSpPr>
              <a:endCxn id="39"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68"/>
            <p:cNvCxnSpPr>
              <a:stCxn id="49" idx="1"/>
              <a:endCxn id="7"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6"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7" name="连接符: 肘形 79"/>
            <p:cNvCxnSpPr>
              <a:stCxn id="49" idx="3"/>
              <a:endCxn id="32"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8" name="文本框 57"/>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59" name="文本框 58"/>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60" name="文本框 59"/>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6"/>
          <p:cNvSpPr/>
          <p:nvPr/>
        </p:nvSpPr>
        <p:spPr>
          <a:xfrm>
            <a:off x="314308" y="2528055"/>
            <a:ext cx="11447385" cy="3499884"/>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1" name="Shape6"/>
          <p:cNvSpPr/>
          <p:nvPr/>
        </p:nvSpPr>
        <p:spPr>
          <a:xfrm>
            <a:off x="433759" y="2597984"/>
            <a:ext cx="11187109" cy="3335827"/>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9" name="Shape18"/>
          <p:cNvSpPr/>
          <p:nvPr/>
        </p:nvSpPr>
        <p:spPr>
          <a:xfrm>
            <a:off x="314308" y="1074543"/>
            <a:ext cx="11447385" cy="1393449"/>
          </a:xfrm>
          <a:prstGeom prst="roundRect">
            <a:avLst>
              <a:gd name="adj" fmla="val 2065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关系运算</a:t>
            </a:r>
            <a:endParaRPr kumimoji="1" lang="zh-CN" altLang="en-US" dirty="0"/>
          </a:p>
        </p:txBody>
      </p:sp>
      <p:sp>
        <p:nvSpPr>
          <p:cNvPr id="3" name="内容占位符 2"/>
          <p:cNvSpPr>
            <a:spLocks noGrp="1"/>
          </p:cNvSpPr>
          <p:nvPr>
            <p:ph idx="1"/>
          </p:nvPr>
        </p:nvSpPr>
        <p:spPr>
          <a:xfrm>
            <a:off x="304800" y="1463820"/>
            <a:ext cx="11456894" cy="926955"/>
          </a:xfrm>
        </p:spPr>
        <p:txBody>
          <a:bodyPr/>
          <a:lstStyle/>
          <a:p>
            <a:pPr>
              <a:buFont typeface="Wingdings" panose="05000000000000000000" pitchFamily="2" charset="2"/>
              <a:buChar char="Ø"/>
            </a:pPr>
            <a:r>
              <a:rPr lang="zh-CN" altLang="zh-CN" sz="2400" dirty="0"/>
              <a:t>关系运算是埃德加·科德博士所提出的关系模型的一部分，本质上是一种形式化的关系查询语言，可以用于从数据库中查询数据。</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marL="0" indent="0">
              <a:buNone/>
            </a:pPr>
            <a:r>
              <a:rPr lang="zh-CN" altLang="zh-CN" sz="2400" dirty="0"/>
              <a:t> </a:t>
            </a:r>
            <a:endParaRPr kumimoji="1" lang="zh-CN" altLang="en-US" sz="2400" dirty="0"/>
          </a:p>
        </p:txBody>
      </p:sp>
      <p:pic>
        <p:nvPicPr>
          <p:cNvPr id="5" name="图片 4" descr="图片包含 文本&#10;&#10;描述已自动生成"/>
          <p:cNvPicPr>
            <a:picLocks noChangeAspect="1"/>
          </p:cNvPicPr>
          <p:nvPr/>
        </p:nvPicPr>
        <p:blipFill>
          <a:blip r:embed="rId1"/>
          <a:stretch>
            <a:fillRect/>
          </a:stretch>
        </p:blipFill>
        <p:spPr>
          <a:xfrm>
            <a:off x="2660650" y="2810313"/>
            <a:ext cx="6870700" cy="2857500"/>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6"/>
          <p:cNvSpPr/>
          <p:nvPr/>
        </p:nvSpPr>
        <p:spPr>
          <a:xfrm>
            <a:off x="314308" y="2572445"/>
            <a:ext cx="11447385" cy="3499884"/>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2" name="Shape6"/>
          <p:cNvSpPr/>
          <p:nvPr/>
        </p:nvSpPr>
        <p:spPr>
          <a:xfrm>
            <a:off x="433759" y="2642374"/>
            <a:ext cx="11187109" cy="3335827"/>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0" name="Shape18"/>
          <p:cNvSpPr/>
          <p:nvPr/>
        </p:nvSpPr>
        <p:spPr>
          <a:xfrm>
            <a:off x="314308" y="1074543"/>
            <a:ext cx="11447385" cy="1393449"/>
          </a:xfrm>
          <a:prstGeom prst="roundRect">
            <a:avLst>
              <a:gd name="adj" fmla="val 2065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关系运算</a:t>
            </a:r>
            <a:endParaRPr kumimoji="1" lang="zh-CN" altLang="en-US" dirty="0"/>
          </a:p>
        </p:txBody>
      </p:sp>
      <p:sp>
        <p:nvSpPr>
          <p:cNvPr id="3" name="内容占位符 2"/>
          <p:cNvSpPr>
            <a:spLocks noGrp="1"/>
          </p:cNvSpPr>
          <p:nvPr>
            <p:ph idx="1"/>
          </p:nvPr>
        </p:nvSpPr>
        <p:spPr>
          <a:xfrm>
            <a:off x="548951" y="1201270"/>
            <a:ext cx="11456894" cy="1127089"/>
          </a:xfrm>
        </p:spPr>
        <p:txBody>
          <a:bodyPr/>
          <a:lstStyle/>
          <a:p>
            <a:pPr>
              <a:buFont typeface="Wingdings" panose="05000000000000000000" pitchFamily="2" charset="2"/>
              <a:buChar char="Ø"/>
            </a:pPr>
            <a:r>
              <a:rPr lang="zh-CN" altLang="zh-CN" sz="2400" dirty="0"/>
              <a:t>关系运算是埃德加·科德博士所提出的关系模型的一部分，本质上是一种形式化的关系查询语言，可以用于从数据库中查询数据。</a:t>
            </a:r>
            <a:endParaRPr lang="en-US" altLang="zh-CN" sz="2400" dirty="0"/>
          </a:p>
          <a:p>
            <a:pPr>
              <a:buFont typeface="Wingdings" panose="05000000000000000000" pitchFamily="2" charset="2"/>
              <a:buChar char="Ø"/>
            </a:pPr>
            <a:r>
              <a:rPr lang="zh-CN" altLang="en-US" sz="2400" b="1" dirty="0">
                <a:solidFill>
                  <a:srgbClr val="6F1787"/>
                </a:solidFill>
              </a:rPr>
              <a:t>查询计算机系的学生信息：</a:t>
            </a:r>
            <a:endParaRPr kumimoji="1" lang="zh-CN" altLang="en-US" sz="2400" dirty="0"/>
          </a:p>
        </p:txBody>
      </p:sp>
      <p:pic>
        <p:nvPicPr>
          <p:cNvPr id="5" name="图片 4" descr="图片包含 文本&#10;&#10;描述已自动生成"/>
          <p:cNvPicPr>
            <a:picLocks noChangeAspect="1"/>
          </p:cNvPicPr>
          <p:nvPr/>
        </p:nvPicPr>
        <p:blipFill>
          <a:blip r:embed="rId1">
            <a:clrChange>
              <a:clrFrom>
                <a:srgbClr val="FFFFFF"/>
              </a:clrFrom>
              <a:clrTo>
                <a:srgbClr val="FFFFFF">
                  <a:alpha val="0"/>
                </a:srgbClr>
              </a:clrTo>
            </a:clrChange>
          </a:blip>
          <a:stretch>
            <a:fillRect/>
          </a:stretch>
        </p:blipFill>
        <p:spPr>
          <a:xfrm>
            <a:off x="181729" y="2463956"/>
            <a:ext cx="6870700" cy="2857500"/>
          </a:xfrm>
          <a:prstGeom prst="rect">
            <a:avLst/>
          </a:prstGeom>
        </p:spPr>
      </p:pic>
      <mc:AlternateContent xmlns:mc="http://schemas.openxmlformats.org/markup-compatibility/2006">
        <mc:Choice xmlns:a14="http://schemas.microsoft.com/office/drawing/2010/main" Requires="a14">
          <p:sp>
            <p:nvSpPr>
              <p:cNvPr id="6" name="文本框 5"/>
              <p:cNvSpPr txBox="1"/>
              <p:nvPr/>
            </p:nvSpPr>
            <p:spPr>
              <a:xfrm>
                <a:off x="3486598" y="2725925"/>
                <a:ext cx="6096000" cy="49455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𝜎</m:t>
                          </m:r>
                        </m:e>
                        <m:sub>
                          <m:r>
                            <a:rPr lang="zh-CN" altLang="en-US" sz="2400" i="0">
                              <a:latin typeface="Cambria Math" panose="02040503050406030204" pitchFamily="18" charset="0"/>
                            </a:rPr>
                            <m:t> </m:t>
                          </m:r>
                          <m:r>
                            <m:rPr>
                              <m:sty m:val="p"/>
                            </m:rPr>
                            <a:rPr lang="zh-CN" altLang="en-US" sz="2400" i="0">
                              <a:latin typeface="Cambria Math" panose="02040503050406030204" pitchFamily="18" charset="0"/>
                            </a:rPr>
                            <m:t>Sdept</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CS</m:t>
                          </m:r>
                          <m:r>
                            <a:rPr lang="zh-CN" altLang="en-US" sz="2400" i="0">
                              <a:latin typeface="Cambria Math" panose="02040503050406030204" pitchFamily="18" charset="0"/>
                            </a:rPr>
                            <m:t>"  </m:t>
                          </m:r>
                        </m:sub>
                      </m:sSub>
                      <m:d>
                        <m:dPr>
                          <m:ctrlPr>
                            <a:rPr lang="zh-CN" altLang="en-US" sz="2400" i="1">
                              <a:latin typeface="Cambria Math" panose="02040503050406030204" pitchFamily="18" charset="0"/>
                            </a:rPr>
                          </m:ctrlPr>
                        </m:dPr>
                        <m:e>
                          <m:r>
                            <m:rPr>
                              <m:sty m:val="p"/>
                            </m:rPr>
                            <a:rPr lang="zh-CN" altLang="en-US" sz="2400" i="0">
                              <a:latin typeface="Cambria Math" panose="02040503050406030204" pitchFamily="18" charset="0"/>
                            </a:rPr>
                            <m:t>Student</m:t>
                          </m:r>
                        </m:e>
                      </m:d>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3486598" y="2725925"/>
                <a:ext cx="6096000" cy="494559"/>
              </a:xfrm>
              <a:prstGeom prst="rect">
                <a:avLst/>
              </a:prstGeom>
              <a:blipFill rotWithShape="1">
                <a:blip r:embed="rId2"/>
                <a:stretch>
                  <a:fillRect l="-7" t="-102" r="7" b="8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6149050" y="4141331"/>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400" i="1" smtClean="0">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r>
                        <m:rPr>
                          <m:sty m:val="p"/>
                        </m:rPr>
                        <a:rPr lang="en-US" altLang="zh-CN" sz="2400">
                          <a:latin typeface="Cambria Math" panose="02040503050406030204" pitchFamily="18" charset="0"/>
                        </a:rPr>
                        <m:t>Studen</m:t>
                      </m:r>
                      <m:r>
                        <a:rPr lang="en-US" altLang="zh-CN" sz="2400" i="1">
                          <a:latin typeface="Cambria Math" panose="02040503050406030204" pitchFamily="18" charset="0"/>
                        </a:rPr>
                        <m:t>𝑡</m:t>
                      </m:r>
                      <m:r>
                        <a:rPr lang="en-US" altLang="zh-CN" sz="2400" i="1">
                          <a:latin typeface="Cambria Math" panose="02040503050406030204" pitchFamily="18" charset="0"/>
                        </a:rPr>
                        <m:t> ⋀ </m:t>
                      </m:r>
                      <m:r>
                        <a:rPr lang="en-US" altLang="zh-CN" sz="2400" i="1">
                          <a:latin typeface="Cambria Math" panose="02040503050406030204" pitchFamily="18" charset="0"/>
                        </a:rPr>
                        <m:t>𝑡</m:t>
                      </m:r>
                      <m:d>
                        <m:dPr>
                          <m:begChr m:val="["/>
                          <m:endChr m:val="]"/>
                          <m:ctrlPr>
                            <a:rPr lang="zh-CN" altLang="zh-CN" sz="2400" i="1">
                              <a:latin typeface="Cambria Math" panose="02040503050406030204" pitchFamily="18" charset="0"/>
                            </a:rPr>
                          </m:ctrlPr>
                        </m:dPr>
                        <m:e>
                          <m:r>
                            <m:rPr>
                              <m:sty m:val="p"/>
                            </m:rPr>
                            <a:rPr lang="en-US" altLang="zh-CN" sz="2400" i="0">
                              <a:latin typeface="Cambria Math" panose="02040503050406030204" pitchFamily="18" charset="0"/>
                            </a:rPr>
                            <m:t>S</m:t>
                          </m:r>
                          <m:r>
                            <m:rPr>
                              <m:sty m:val="p"/>
                            </m:rPr>
                            <a:rPr lang="en-US" altLang="zh-CN" sz="2400" b="0" i="0" smtClean="0">
                              <a:latin typeface="Cambria Math" panose="02040503050406030204" pitchFamily="18" charset="0"/>
                            </a:rPr>
                            <m:t>dept</m:t>
                          </m:r>
                        </m:e>
                      </m:d>
                      <m:r>
                        <a:rPr lang="zh-CN" altLang="en-US" sz="2400">
                          <a:latin typeface="Cambria Math" panose="02040503050406030204" pitchFamily="18" charset="0"/>
                        </a:rPr>
                        <m:t>="</m:t>
                      </m:r>
                      <m:r>
                        <m:rPr>
                          <m:sty m:val="p"/>
                        </m:rPr>
                        <a:rPr lang="zh-CN" altLang="en-US" sz="2400">
                          <a:latin typeface="Cambria Math" panose="02040503050406030204" pitchFamily="18" charset="0"/>
                        </a:rPr>
                        <m:t>CS</m:t>
                      </m:r>
                      <m:r>
                        <a:rPr lang="zh-CN" altLang="en-US" sz="2400">
                          <a:latin typeface="Cambria Math" panose="02040503050406030204" pitchFamily="18" charset="0"/>
                        </a:rPr>
                        <m:t>"</m:t>
                      </m:r>
                      <m:r>
                        <a:rPr lang="en-US" altLang="zh-CN" sz="2400" i="1">
                          <a:latin typeface="Cambria Math" panose="02040503050406030204" pitchFamily="18" charset="0"/>
                        </a:rPr>
                        <m:t>}</m:t>
                      </m:r>
                    </m:oMath>
                  </m:oMathPara>
                </a14:m>
                <a:endParaRPr lang="zh-CN" altLang="zh-CN" sz="2400" dirty="0"/>
              </a:p>
            </p:txBody>
          </p:sp>
        </mc:Choice>
        <mc:Fallback>
          <p:sp>
            <p:nvSpPr>
              <p:cNvPr id="7" name="文本框 6"/>
              <p:cNvSpPr txBox="1">
                <a:spLocks noRot="1" noChangeAspect="1" noMove="1" noResize="1" noEditPoints="1" noAdjustHandles="1" noChangeArrowheads="1" noChangeShapeType="1" noTextEdit="1"/>
              </p:cNvSpPr>
              <p:nvPr/>
            </p:nvSpPr>
            <p:spPr>
              <a:xfrm>
                <a:off x="6149050" y="4141331"/>
                <a:ext cx="6096000" cy="461665"/>
              </a:xfrm>
              <a:prstGeom prst="rect">
                <a:avLst/>
              </a:prstGeom>
              <a:blipFill rotWithShape="1">
                <a:blip r:embed="rId3"/>
                <a:stretch>
                  <a:fillRect l="-6" t="-107" r="6" b="11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98264" y="5412663"/>
                <a:ext cx="11312266" cy="430887"/>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200" i="1" smtClean="0">
                              <a:latin typeface="Cambria Math" panose="02040503050406030204" pitchFamily="18" charset="0"/>
                            </a:rPr>
                          </m:ctrlPr>
                        </m:dPr>
                        <m:e>
                          <m:r>
                            <a:rPr lang="en-US" altLang="zh-CN" sz="2200" i="1">
                              <a:latin typeface="Cambria Math" panose="02040503050406030204" pitchFamily="18" charset="0"/>
                            </a:rPr>
                            <m:t>&lt;</m:t>
                          </m:r>
                          <m:r>
                            <m:rPr>
                              <m:sty m:val="p"/>
                            </m:rPr>
                            <a:rPr lang="en-US" altLang="zh-CN" sz="2200">
                              <a:latin typeface="Cambria Math" panose="02040503050406030204" pitchFamily="18" charset="0"/>
                            </a:rPr>
                            <m:t>no</m:t>
                          </m:r>
                          <m:r>
                            <a:rPr lang="en-US" altLang="zh-CN" sz="2200">
                              <a:latin typeface="Cambria Math" panose="02040503050406030204" pitchFamily="18" charset="0"/>
                            </a:rPr>
                            <m:t>,</m:t>
                          </m:r>
                          <m:r>
                            <m:rPr>
                              <m:sty m:val="p"/>
                            </m:rPr>
                            <a:rPr lang="en-US" altLang="zh-CN" sz="2200">
                              <a:latin typeface="Cambria Math" panose="02040503050406030204" pitchFamily="18" charset="0"/>
                            </a:rPr>
                            <m:t>name</m:t>
                          </m:r>
                          <m:r>
                            <a:rPr lang="en-US" altLang="zh-CN" sz="2200">
                              <a:latin typeface="Cambria Math" panose="02040503050406030204" pitchFamily="18" charset="0"/>
                            </a:rPr>
                            <m:t>, </m:t>
                          </m:r>
                          <m:r>
                            <m:rPr>
                              <m:sty m:val="p"/>
                            </m:rPr>
                            <a:rPr lang="en-US" altLang="zh-CN" sz="2200">
                              <a:latin typeface="Cambria Math" panose="02040503050406030204" pitchFamily="18" charset="0"/>
                            </a:rPr>
                            <m:t>gender</m:t>
                          </m:r>
                          <m:r>
                            <a:rPr lang="en-US" altLang="zh-CN" sz="2200">
                              <a:latin typeface="Cambria Math" panose="02040503050406030204" pitchFamily="18" charset="0"/>
                            </a:rPr>
                            <m:t>,</m:t>
                          </m:r>
                          <m:r>
                            <m:rPr>
                              <m:sty m:val="p"/>
                            </m:rPr>
                            <a:rPr lang="en-US" altLang="zh-CN" sz="2200">
                              <a:latin typeface="Cambria Math" panose="02040503050406030204" pitchFamily="18" charset="0"/>
                            </a:rPr>
                            <m:t>age</m:t>
                          </m:r>
                          <m:r>
                            <a:rPr lang="en-US" altLang="zh-CN" sz="2200">
                              <a:latin typeface="Cambria Math" panose="02040503050406030204" pitchFamily="18" charset="0"/>
                            </a:rPr>
                            <m:t>,</m:t>
                          </m:r>
                          <m:r>
                            <m:rPr>
                              <m:sty m:val="p"/>
                            </m:rPr>
                            <a:rPr lang="en-US" altLang="zh-CN" sz="2200">
                              <a:latin typeface="Cambria Math" panose="02040503050406030204" pitchFamily="18" charset="0"/>
                            </a:rPr>
                            <m:t>dept</m:t>
                          </m:r>
                          <m:r>
                            <a:rPr lang="en-US" altLang="zh-CN" sz="2200" i="1">
                              <a:latin typeface="Cambria Math" panose="02040503050406030204" pitchFamily="18" charset="0"/>
                            </a:rPr>
                            <m:t>&gt; </m:t>
                          </m:r>
                        </m:e>
                      </m:d>
                      <m:r>
                        <a:rPr lang="en-US" altLang="zh-CN" sz="2200" i="1">
                          <a:latin typeface="Cambria Math" panose="02040503050406030204" pitchFamily="18" charset="0"/>
                        </a:rPr>
                        <m:t> &lt;</m:t>
                      </m:r>
                      <m:r>
                        <m:rPr>
                          <m:sty m:val="p"/>
                        </m:rPr>
                        <a:rPr lang="en-US" altLang="zh-CN" sz="2200">
                          <a:latin typeface="Cambria Math" panose="02040503050406030204" pitchFamily="18" charset="0"/>
                        </a:rPr>
                        <m:t>no</m:t>
                      </m:r>
                      <m:r>
                        <a:rPr lang="en-US" altLang="zh-CN" sz="2200">
                          <a:latin typeface="Cambria Math" panose="02040503050406030204" pitchFamily="18" charset="0"/>
                        </a:rPr>
                        <m:t>,</m:t>
                      </m:r>
                      <m:r>
                        <m:rPr>
                          <m:sty m:val="p"/>
                        </m:rPr>
                        <a:rPr lang="en-US" altLang="zh-CN" sz="2200">
                          <a:latin typeface="Cambria Math" panose="02040503050406030204" pitchFamily="18" charset="0"/>
                        </a:rPr>
                        <m:t>name</m:t>
                      </m:r>
                      <m:r>
                        <a:rPr lang="en-US" altLang="zh-CN" sz="2200">
                          <a:latin typeface="Cambria Math" panose="02040503050406030204" pitchFamily="18" charset="0"/>
                        </a:rPr>
                        <m:t>, </m:t>
                      </m:r>
                      <m:r>
                        <m:rPr>
                          <m:sty m:val="p"/>
                        </m:rPr>
                        <a:rPr lang="en-US" altLang="zh-CN" sz="2200">
                          <a:latin typeface="Cambria Math" panose="02040503050406030204" pitchFamily="18" charset="0"/>
                        </a:rPr>
                        <m:t>gender</m:t>
                      </m:r>
                      <m:r>
                        <a:rPr lang="en-US" altLang="zh-CN" sz="2200">
                          <a:latin typeface="Cambria Math" panose="02040503050406030204" pitchFamily="18" charset="0"/>
                        </a:rPr>
                        <m:t>,</m:t>
                      </m:r>
                      <m:r>
                        <m:rPr>
                          <m:sty m:val="p"/>
                        </m:rPr>
                        <a:rPr lang="en-US" altLang="zh-CN" sz="2200">
                          <a:latin typeface="Cambria Math" panose="02040503050406030204" pitchFamily="18" charset="0"/>
                        </a:rPr>
                        <m:t>age</m:t>
                      </m:r>
                      <m:r>
                        <a:rPr lang="en-US" altLang="zh-CN" sz="2200">
                          <a:latin typeface="Cambria Math" panose="02040503050406030204" pitchFamily="18" charset="0"/>
                        </a:rPr>
                        <m:t>,</m:t>
                      </m:r>
                      <m:r>
                        <m:rPr>
                          <m:sty m:val="p"/>
                        </m:rPr>
                        <a:rPr lang="en-US" altLang="zh-CN" sz="2200">
                          <a:latin typeface="Cambria Math" panose="02040503050406030204" pitchFamily="18" charset="0"/>
                        </a:rPr>
                        <m:t>dept</m:t>
                      </m:r>
                      <m:r>
                        <a:rPr lang="en-US" altLang="zh-CN" sz="2200" i="1">
                          <a:latin typeface="Cambria Math" panose="02040503050406030204" pitchFamily="18" charset="0"/>
                        </a:rPr>
                        <m:t>&gt; ∈</m:t>
                      </m:r>
                      <m:r>
                        <m:rPr>
                          <m:sty m:val="p"/>
                        </m:rPr>
                        <a:rPr lang="en-US" altLang="zh-CN" sz="2200">
                          <a:latin typeface="Cambria Math" panose="02040503050406030204" pitchFamily="18" charset="0"/>
                        </a:rPr>
                        <m:t>Student</m:t>
                      </m:r>
                      <m:r>
                        <a:rPr lang="en-US" altLang="zh-CN" sz="2200" i="1">
                          <a:latin typeface="Cambria Math" panose="02040503050406030204" pitchFamily="18" charset="0"/>
                        </a:rPr>
                        <m:t> ⋀ </m:t>
                      </m:r>
                      <m:r>
                        <m:rPr>
                          <m:sty m:val="p"/>
                        </m:rPr>
                        <a:rPr lang="en-US" altLang="zh-CN" sz="2200" i="1">
                          <a:latin typeface="Cambria Math" panose="02040503050406030204" pitchFamily="18" charset="0"/>
                        </a:rPr>
                        <m:t>dept</m:t>
                      </m:r>
                      <m:r>
                        <a:rPr lang="en-US" altLang="zh-CN" sz="2000" b="0" i="0" smtClean="0">
                          <a:latin typeface="Cambria Math" panose="02040503050406030204" pitchFamily="18" charset="0"/>
                        </a:rPr>
                        <m:t>=</m:t>
                      </m:r>
                      <m:r>
                        <a:rPr lang="zh-CN" altLang="en-US" sz="2000">
                          <a:latin typeface="Cambria Math" panose="02040503050406030204" pitchFamily="18" charset="0"/>
                        </a:rPr>
                        <m:t>"</m:t>
                      </m:r>
                      <m:r>
                        <m:rPr>
                          <m:sty m:val="p"/>
                        </m:rPr>
                        <a:rPr lang="zh-CN" altLang="en-US" sz="2000">
                          <a:latin typeface="Cambria Math" panose="02040503050406030204" pitchFamily="18" charset="0"/>
                        </a:rPr>
                        <m:t>CS</m:t>
                      </m:r>
                      <m:r>
                        <a:rPr lang="zh-CN" altLang="en-US" sz="2000">
                          <a:latin typeface="Cambria Math" panose="02040503050406030204" pitchFamily="18" charset="0"/>
                        </a:rPr>
                        <m:t>"</m:t>
                      </m:r>
                      <m:r>
                        <a:rPr lang="en-US" altLang="zh-CN" sz="2200" i="1">
                          <a:latin typeface="Cambria Math" panose="02040503050406030204" pitchFamily="18" charset="0"/>
                        </a:rPr>
                        <m:t>}</m:t>
                      </m:r>
                    </m:oMath>
                  </m:oMathPara>
                </a14:m>
                <a:endParaRPr lang="zh-CN" altLang="zh-CN" sz="2200" dirty="0"/>
              </a:p>
            </p:txBody>
          </p:sp>
        </mc:Choice>
        <mc:Fallback>
          <p:sp>
            <p:nvSpPr>
              <p:cNvPr id="8" name="文本框 7"/>
              <p:cNvSpPr txBox="1">
                <a:spLocks noRot="1" noChangeAspect="1" noMove="1" noResize="1" noEditPoints="1" noAdjustHandles="1" noChangeArrowheads="1" noChangeShapeType="1" noTextEdit="1"/>
              </p:cNvSpPr>
              <p:nvPr/>
            </p:nvSpPr>
            <p:spPr>
              <a:xfrm>
                <a:off x="498264" y="5412663"/>
                <a:ext cx="11312266" cy="430887"/>
              </a:xfrm>
              <a:prstGeom prst="rect">
                <a:avLst/>
              </a:prstGeom>
              <a:blipFill rotWithShape="1">
                <a:blip r:embed="rId4"/>
                <a:stretch>
                  <a:fillRect l="-4" t="-130" r="1" b="-661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9" name="灯片编号占位符 8"/>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6"/>
          <p:cNvSpPr/>
          <p:nvPr/>
        </p:nvSpPr>
        <p:spPr>
          <a:xfrm>
            <a:off x="314308" y="2528054"/>
            <a:ext cx="11447385" cy="3775091"/>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8" name="Shape6"/>
          <p:cNvSpPr/>
          <p:nvPr/>
        </p:nvSpPr>
        <p:spPr>
          <a:xfrm>
            <a:off x="433759" y="2597984"/>
            <a:ext cx="11187109" cy="3598134"/>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kumimoji="1" lang="zh-CN" altLang="en-US" dirty="0"/>
              <a:t>关系代数</a:t>
            </a:r>
            <a:endParaRPr kumimoji="1" lang="zh-CN" altLang="en-US" dirty="0"/>
          </a:p>
        </p:txBody>
      </p:sp>
      <p:sp>
        <p:nvSpPr>
          <p:cNvPr id="3" name="内容占位符 2"/>
          <p:cNvSpPr>
            <a:spLocks noGrp="1"/>
          </p:cNvSpPr>
          <p:nvPr>
            <p:ph idx="1"/>
          </p:nvPr>
        </p:nvSpPr>
        <p:spPr>
          <a:xfrm>
            <a:off x="971550" y="732222"/>
            <a:ext cx="11887200" cy="1633786"/>
          </a:xfrm>
        </p:spPr>
        <p:txBody>
          <a:bodyPr/>
          <a:lstStyle/>
          <a:p>
            <a:pPr>
              <a:buFont typeface="Wingdings" panose="05000000000000000000" pitchFamily="2" charset="2"/>
              <a:buChar char="Ø"/>
            </a:pPr>
            <a:r>
              <a:rPr lang="zh-CN" altLang="zh-CN" sz="2400" dirty="0"/>
              <a:t>关系代数定义了一个</a:t>
            </a:r>
            <a:r>
              <a:rPr lang="zh-CN" altLang="en-US" sz="2400" dirty="0"/>
              <a:t>关系数据的</a:t>
            </a:r>
            <a:r>
              <a:rPr lang="zh-CN" altLang="zh-CN" sz="2400" dirty="0">
                <a:solidFill>
                  <a:srgbClr val="9434F3"/>
                </a:solidFill>
              </a:rPr>
              <a:t>运算</a:t>
            </a:r>
            <a:r>
              <a:rPr lang="zh-CN" altLang="zh-CN" sz="2400" dirty="0"/>
              <a:t>的集合</a:t>
            </a:r>
            <a:endParaRPr lang="en-US" altLang="zh-CN" sz="2400" dirty="0"/>
          </a:p>
          <a:p>
            <a:pPr>
              <a:buFont typeface="Wingdings" panose="05000000000000000000" pitchFamily="2" charset="2"/>
              <a:buChar char="Ø"/>
            </a:pPr>
            <a:r>
              <a:rPr lang="zh-CN" altLang="en-US" sz="2400" dirty="0"/>
              <a:t>关系</a:t>
            </a:r>
            <a:r>
              <a:rPr lang="zh-CN" altLang="zh-CN" sz="2400" dirty="0"/>
              <a:t>运算以一个或者两个关系为输入</a:t>
            </a:r>
            <a:r>
              <a:rPr lang="zh-CN" altLang="en-US" sz="2400" dirty="0"/>
              <a:t>；</a:t>
            </a:r>
            <a:r>
              <a:rPr lang="zh-CN" altLang="zh-CN" sz="2400" dirty="0"/>
              <a:t>输出一个新的关系作为运算结果。</a:t>
            </a:r>
            <a:endParaRPr lang="en-US" altLang="zh-CN" sz="2400" dirty="0"/>
          </a:p>
          <a:p>
            <a:pPr>
              <a:buFont typeface="Wingdings" panose="05000000000000000000" pitchFamily="2" charset="2"/>
              <a:buChar char="Ø"/>
            </a:pPr>
            <a:r>
              <a:rPr lang="zh-CN" altLang="zh-CN" sz="2400" dirty="0"/>
              <a:t>关系是一个以元组为元素的</a:t>
            </a:r>
            <a:r>
              <a:rPr lang="zh-CN" altLang="zh-CN" sz="2400" dirty="0">
                <a:solidFill>
                  <a:srgbClr val="9434F3"/>
                </a:solidFill>
              </a:rPr>
              <a:t>多重集合</a:t>
            </a:r>
            <a:r>
              <a:rPr lang="zh-CN" altLang="zh-CN" sz="2400" dirty="0"/>
              <a:t>（</a:t>
            </a:r>
            <a:r>
              <a:rPr lang="en-US" altLang="zh-CN" sz="2400" dirty="0"/>
              <a:t>multiset</a:t>
            </a:r>
            <a:r>
              <a:rPr lang="zh-CN" altLang="zh-CN" sz="2400" dirty="0"/>
              <a:t>）</a:t>
            </a:r>
            <a:r>
              <a:rPr lang="en-US" altLang="zh-CN" sz="2400" dirty="0"/>
              <a:t>-</a:t>
            </a:r>
            <a:r>
              <a:rPr lang="zh-CN" altLang="en-US" sz="2400" dirty="0"/>
              <a:t> </a:t>
            </a:r>
            <a:r>
              <a:rPr lang="zh-CN" altLang="zh-CN" sz="2400" dirty="0"/>
              <a:t>可能包含重复元素</a:t>
            </a:r>
            <a:endParaRPr lang="en-US" altLang="zh-CN" sz="2400" dirty="0"/>
          </a:p>
          <a:p>
            <a:pPr>
              <a:buFont typeface="Wingdings" panose="05000000000000000000" pitchFamily="2" charset="2"/>
              <a:buChar char="Ø"/>
            </a:pPr>
            <a:r>
              <a:rPr lang="zh-CN" altLang="zh-CN" sz="2400" dirty="0"/>
              <a:t>关系代数运算本质上是对多重集合的运算</a:t>
            </a:r>
            <a:endParaRPr lang="en-US" altLang="zh-CN" sz="2400" dirty="0"/>
          </a:p>
        </p:txBody>
      </p:sp>
      <p:pic>
        <p:nvPicPr>
          <p:cNvPr id="6" name="图片 5" descr="图示&#10;&#10;描述已自动生成"/>
          <p:cNvPicPr>
            <a:picLocks noChangeAspect="1"/>
          </p:cNvPicPr>
          <p:nvPr/>
        </p:nvPicPr>
        <p:blipFill rotWithShape="1">
          <a:blip r:embed="rId1">
            <a:clrChange>
              <a:clrFrom>
                <a:srgbClr val="FFFFFF"/>
              </a:clrFrom>
              <a:clrTo>
                <a:srgbClr val="FFFFFF">
                  <a:alpha val="0"/>
                </a:srgbClr>
              </a:clrTo>
            </a:clrChange>
          </a:blip>
          <a:srcRect l="3017" t="9913" r="2213"/>
          <a:stretch>
            <a:fillRect/>
          </a:stretch>
        </p:blipFill>
        <p:spPr>
          <a:xfrm>
            <a:off x="828188" y="2662697"/>
            <a:ext cx="10234260" cy="3572868"/>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6"/>
          <p:cNvSpPr/>
          <p:nvPr/>
        </p:nvSpPr>
        <p:spPr>
          <a:xfrm>
            <a:off x="314308" y="2528054"/>
            <a:ext cx="11447385" cy="3775091"/>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8" name="Shape6"/>
          <p:cNvSpPr/>
          <p:nvPr/>
        </p:nvSpPr>
        <p:spPr>
          <a:xfrm>
            <a:off x="433759" y="2597984"/>
            <a:ext cx="11187109" cy="3598134"/>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基本</a:t>
            </a:r>
            <a:r>
              <a:rPr kumimoji="1" lang="zh-CN" altLang="en-US" dirty="0"/>
              <a:t>关系代数运算</a:t>
            </a:r>
            <a:endParaRPr kumimoji="1" lang="zh-CN" altLang="en-US" dirty="0"/>
          </a:p>
        </p:txBody>
      </p:sp>
      <p:sp>
        <p:nvSpPr>
          <p:cNvPr id="3" name="内容占位符 2"/>
          <p:cNvSpPr>
            <a:spLocks noGrp="1"/>
          </p:cNvSpPr>
          <p:nvPr>
            <p:ph idx="1"/>
          </p:nvPr>
        </p:nvSpPr>
        <p:spPr>
          <a:xfrm>
            <a:off x="971550" y="1062770"/>
            <a:ext cx="10007718" cy="1134736"/>
          </a:xfrm>
        </p:spPr>
        <p:txBody>
          <a:bodyPr/>
          <a:lstStyle/>
          <a:p>
            <a:pPr>
              <a:buFont typeface="Wingdings" panose="05000000000000000000" pitchFamily="2" charset="2"/>
              <a:buChar char="Ø"/>
            </a:pPr>
            <a:r>
              <a:rPr lang="zh-CN" altLang="en-US" sz="2400" b="1" dirty="0">
                <a:solidFill>
                  <a:srgbClr val="6F1787"/>
                </a:solidFill>
              </a:rPr>
              <a:t>基本关系代数运算</a:t>
            </a:r>
            <a:r>
              <a:rPr lang="zh-CN" altLang="zh-CN" sz="2400" dirty="0"/>
              <a:t>包括选择、投影、并、差、笛卡尔积和重命名。 </a:t>
            </a:r>
            <a:endParaRPr lang="en-US" altLang="zh-CN" sz="2400" dirty="0"/>
          </a:p>
          <a:p>
            <a:pPr>
              <a:buFont typeface="Wingdings" panose="05000000000000000000" pitchFamily="2" charset="2"/>
              <a:buChar char="Ø"/>
            </a:pPr>
            <a:r>
              <a:rPr lang="zh-CN" altLang="zh-CN" sz="2400" dirty="0"/>
              <a:t>选择、投影、重命名为一元运算；并、差、笛卡尔积为二元运算。</a:t>
            </a:r>
            <a:endParaRPr lang="en-US" altLang="zh-CN" sz="2400" dirty="0"/>
          </a:p>
          <a:p>
            <a:pPr>
              <a:buFont typeface="Wingdings" panose="05000000000000000000" pitchFamily="2" charset="2"/>
              <a:buChar char="Ø"/>
            </a:pPr>
            <a:endParaRPr lang="en-US" altLang="zh-CN" sz="2400" dirty="0"/>
          </a:p>
        </p:txBody>
      </p:sp>
      <p:pic>
        <p:nvPicPr>
          <p:cNvPr id="5" name="图片 4" descr="图示&#10;&#10;描述已自动生成"/>
          <p:cNvPicPr>
            <a:picLocks noChangeAspect="1"/>
          </p:cNvPicPr>
          <p:nvPr/>
        </p:nvPicPr>
        <p:blipFill rotWithShape="1">
          <a:blip r:embed="rId1">
            <a:clrChange>
              <a:clrFrom>
                <a:srgbClr val="FFFFFF"/>
              </a:clrFrom>
              <a:clrTo>
                <a:srgbClr val="FFFFFF">
                  <a:alpha val="0"/>
                </a:srgbClr>
              </a:clrTo>
            </a:clrChange>
          </a:blip>
          <a:srcRect l="3017" t="9913" r="2213"/>
          <a:stretch>
            <a:fillRect/>
          </a:stretch>
        </p:blipFill>
        <p:spPr>
          <a:xfrm>
            <a:off x="1054728" y="2668708"/>
            <a:ext cx="10007719" cy="3493782"/>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46387"/>
            <a:ext cx="11135093" cy="4474195"/>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选择运算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71551" y="1418553"/>
                <a:ext cx="10209480" cy="3100181"/>
              </a:xfrm>
            </p:spPr>
            <p:txBody>
              <a:bodyPr/>
              <a:lstStyle/>
              <a:p>
                <a:pPr>
                  <a:buFont typeface="Wingdings" panose="05000000000000000000" pitchFamily="2" charset="2"/>
                  <a:buChar char="Ø"/>
                </a:pPr>
                <a:r>
                  <a:rPr lang="zh-CN" altLang="zh-CN" sz="2400" dirty="0">
                    <a:solidFill>
                      <a:srgbClr val="6F1787"/>
                    </a:solidFill>
                  </a:rPr>
                  <a:t>选择运算</a:t>
                </a:r>
                <a:r>
                  <a:rPr lang="zh-CN" altLang="zh-CN" sz="2400" dirty="0"/>
                  <a:t>（</a:t>
                </a:r>
                <a14:m>
                  <m:oMath xmlns:m="http://schemas.openxmlformats.org/officeDocument/2006/math">
                    <m:r>
                      <a:rPr lang="en-US" altLang="zh-CN" sz="2400" i="1">
                        <a:latin typeface="Cambria Math" panose="02040503050406030204" pitchFamily="18" charset="0"/>
                      </a:rPr>
                      <m:t>𝜎</m:t>
                    </m:r>
                  </m:oMath>
                </a14:m>
                <a:r>
                  <a:rPr lang="zh-CN" altLang="zh-CN" sz="2400" dirty="0"/>
                  <a:t>）可以从关系</a:t>
                </a:r>
                <a14:m>
                  <m:oMath xmlns:m="http://schemas.openxmlformats.org/officeDocument/2006/math">
                    <m:r>
                      <a:rPr lang="en-US" altLang="zh-CN" sz="2400" i="1">
                        <a:latin typeface="Cambria Math" panose="02040503050406030204" pitchFamily="18" charset="0"/>
                      </a:rPr>
                      <m:t>𝑅</m:t>
                    </m:r>
                  </m:oMath>
                </a14:m>
                <a:r>
                  <a:rPr lang="zh-CN" altLang="zh-CN" sz="2400" dirty="0"/>
                  <a:t>中获取满足条件的元组</a:t>
                </a:r>
                <a:r>
                  <a:rPr lang="zh-CN" altLang="en-US" sz="2400" dirty="0"/>
                  <a: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 </m:t>
                    </m:r>
                  </m:oMath>
                </a14:m>
                <a:r>
                  <a:rPr lang="zh-CN" altLang="zh-CN" sz="2400" dirty="0"/>
                  <a:t>为选择谓词 </a:t>
                </a:r>
                <a:endParaRPr lang="en-US" altLang="zh-CN" sz="2400" dirty="0"/>
              </a:p>
              <a:p>
                <a:pPr lvl="1">
                  <a:buFont typeface="Wingdings" panose="05000000000000000000" pitchFamily="2" charset="2"/>
                  <a:buChar char="l"/>
                </a:pPr>
                <a14:m>
                  <m:oMath xmlns:m="http://schemas.openxmlformats.org/officeDocument/2006/math">
                    <m:r>
                      <a:rPr lang="en-US" altLang="zh-CN" sz="2400" i="1">
                        <a:latin typeface="Cambria Math" panose="02040503050406030204" pitchFamily="18" charset="0"/>
                      </a:rPr>
                      <m:t>𝑝</m:t>
                    </m:r>
                  </m:oMath>
                </a14:m>
                <a:r>
                  <a:rPr lang="zh-CN" altLang="zh-CN" sz="2400" dirty="0"/>
                  <a:t>是由逻辑运算符与（</a:t>
                </a:r>
                <a14:m>
                  <m:oMath xmlns:m="http://schemas.openxmlformats.org/officeDocument/2006/math">
                    <m:r>
                      <a:rPr lang="en-US" altLang="zh-CN" sz="2400" i="1">
                        <a:latin typeface="Cambria Math" panose="02040503050406030204" pitchFamily="18" charset="0"/>
                      </a:rPr>
                      <m:t>⋀</m:t>
                    </m:r>
                  </m:oMath>
                </a14:m>
                <a:r>
                  <a:rPr lang="zh-CN" altLang="zh-CN" sz="2400" dirty="0"/>
                  <a:t>）、或（</a:t>
                </a:r>
                <a14:m>
                  <m:oMath xmlns:m="http://schemas.openxmlformats.org/officeDocument/2006/math">
                    <m:r>
                      <a:rPr lang="en-US" altLang="zh-CN" sz="2400" i="1">
                        <a:latin typeface="Cambria Math" panose="02040503050406030204" pitchFamily="18" charset="0"/>
                      </a:rPr>
                      <m:t>∨</m:t>
                    </m:r>
                  </m:oMath>
                </a14:m>
                <a:r>
                  <a:rPr lang="zh-CN" altLang="zh-CN" sz="2400" dirty="0"/>
                  <a:t>）、非（</a:t>
                </a:r>
                <a14:m>
                  <m:oMath xmlns:m="http://schemas.openxmlformats.org/officeDocument/2006/math">
                    <m:r>
                      <a:rPr lang="en-US" altLang="zh-CN" sz="2400" i="1">
                        <a:latin typeface="Cambria Math" panose="02040503050406030204" pitchFamily="18" charset="0"/>
                      </a:rPr>
                      <m:t>¬</m:t>
                    </m:r>
                  </m:oMath>
                </a14:m>
                <a:r>
                  <a:rPr lang="zh-CN" altLang="zh-CN" sz="2400" dirty="0"/>
                  <a:t>）连接的若干原子表达式构成的公式 </a:t>
                </a:r>
                <a:endParaRPr lang="en-US" altLang="zh-CN" sz="2400" dirty="0"/>
              </a:p>
              <a:p>
                <a:pPr lvl="1">
                  <a:buFont typeface="Wingdings" panose="05000000000000000000" pitchFamily="2" charset="2"/>
                  <a:buChar char="l"/>
                </a:pPr>
                <a:r>
                  <a:rPr lang="zh-CN" altLang="zh-CN" sz="2400" dirty="0"/>
                  <a:t>原子表达式的形式为：</a:t>
                </a:r>
                <a14:m>
                  <m:oMath xmlns:m="http://schemas.openxmlformats.org/officeDocument/2006/math">
                    <m:r>
                      <a:rPr lang="en-US" altLang="zh-CN" sz="2400" i="1">
                        <a:latin typeface="Cambria Math" panose="02040503050406030204" pitchFamily="18" charset="0"/>
                      </a:rPr>
                      <m:t>𝑋</m:t>
                    </m:r>
                    <m:r>
                      <a:rPr lang="en-US" altLang="zh-CN" sz="2400" i="1">
                        <a:latin typeface="Cambria Math" panose="02040503050406030204" pitchFamily="18" charset="0"/>
                      </a:rPr>
                      <m:t> </m:t>
                    </m:r>
                    <m:r>
                      <a:rPr lang="en-US" altLang="zh-CN" sz="2400" i="1">
                        <a:latin typeface="Cambria Math" panose="02040503050406030204" pitchFamily="18" charset="0"/>
                      </a:rPr>
                      <m:t>𝜃</m:t>
                    </m:r>
                    <m:r>
                      <a:rPr lang="en-US" altLang="zh-CN" sz="2400" i="1">
                        <a:latin typeface="Cambria Math" panose="02040503050406030204" pitchFamily="18" charset="0"/>
                      </a:rPr>
                      <m:t> </m:t>
                    </m:r>
                    <m:r>
                      <a:rPr lang="en-US" altLang="zh-CN" sz="2400" i="1">
                        <a:latin typeface="Cambria Math" panose="02040503050406030204" pitchFamily="18" charset="0"/>
                      </a:rPr>
                      <m:t>𝑌</m:t>
                    </m:r>
                  </m:oMath>
                </a14:m>
                <a:endParaRPr lang="zh-CN" altLang="zh-CN" sz="2400" dirty="0"/>
              </a:p>
              <a:p>
                <a:pPr lvl="2">
                  <a:buFont typeface="Wingdings" panose="05000000000000000000" pitchFamily="2" charset="2"/>
                  <a:buChar char="u"/>
                </a:pPr>
                <a14:m>
                  <m:oMath xmlns:m="http://schemas.openxmlformats.org/officeDocument/2006/math">
                    <m:r>
                      <a:rPr lang="en-US" altLang="zh-CN" sz="1800" i="1">
                        <a:latin typeface="Cambria Math" panose="02040503050406030204" pitchFamily="18" charset="0"/>
                      </a:rPr>
                      <m:t>𝑋</m:t>
                    </m:r>
                  </m:oMath>
                </a14:m>
                <a:r>
                  <a:rPr lang="zh-CN" altLang="zh-CN" sz="1800" dirty="0"/>
                  <a:t>，</a:t>
                </a:r>
                <a14:m>
                  <m:oMath xmlns:m="http://schemas.openxmlformats.org/officeDocument/2006/math">
                    <m:r>
                      <a:rPr lang="en-US" altLang="zh-CN" sz="1800" i="1">
                        <a:latin typeface="Cambria Math" panose="02040503050406030204" pitchFamily="18" charset="0"/>
                      </a:rPr>
                      <m:t>𝑌</m:t>
                    </m:r>
                  </m:oMath>
                </a14:m>
                <a:r>
                  <a:rPr lang="zh-CN" altLang="en-US" sz="1800" dirty="0"/>
                  <a:t>：</a:t>
                </a:r>
                <a:r>
                  <a:rPr lang="zh-CN" altLang="zh-CN" sz="1800" dirty="0"/>
                  <a:t>属性名、常量，或者函数值  </a:t>
                </a:r>
                <a:endParaRPr lang="en-US" altLang="zh-CN" sz="1800" dirty="0"/>
              </a:p>
              <a:p>
                <a:pPr lvl="2">
                  <a:buFont typeface="Wingdings" panose="05000000000000000000" pitchFamily="2" charset="2"/>
                  <a:buChar char="u"/>
                </a:pPr>
                <a14:m>
                  <m:oMath xmlns:m="http://schemas.openxmlformats.org/officeDocument/2006/math">
                    <m:r>
                      <a:rPr lang="en-US" altLang="zh-CN" sz="1800" i="1">
                        <a:latin typeface="Cambria Math" panose="02040503050406030204" pitchFamily="18" charset="0"/>
                      </a:rPr>
                      <m:t>𝜃</m:t>
                    </m:r>
                  </m:oMath>
                </a14:m>
                <a:r>
                  <a:rPr lang="zh-CN" altLang="en-US" sz="1800" dirty="0"/>
                  <a:t>：</a:t>
                </a:r>
                <a:r>
                  <a:rPr lang="zh-CN" altLang="zh-CN" sz="1800" dirty="0"/>
                  <a:t>比较运算符</a:t>
                </a:r>
                <a:r>
                  <a:rPr lang="zh-CN" altLang="en-US" sz="1800" dirty="0"/>
                  <a:t>，包括</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&gt;</m:t>
                    </m:r>
                  </m:oMath>
                </a14:m>
                <a:r>
                  <a:rPr lang="zh-CN" altLang="zh-CN" sz="1800" dirty="0"/>
                  <a:t>、</a:t>
                </a:r>
                <a14:m>
                  <m:oMath xmlns:m="http://schemas.openxmlformats.org/officeDocument/2006/math">
                    <m:r>
                      <a:rPr lang="en-US" altLang="zh-CN" sz="1800" i="1">
                        <a:latin typeface="Cambria Math" panose="02040503050406030204" pitchFamily="18" charset="0"/>
                      </a:rPr>
                      <m:t>&lt;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 </a:t>
                </a:r>
                <a:endParaRPr lang="en-US" altLang="zh-CN" sz="36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971551" y="1418553"/>
                <a:ext cx="10209480" cy="3100181"/>
              </a:xfrm>
              <a:blipFill rotWithShape="1">
                <a:blip r:embed="rId1"/>
                <a:stretch>
                  <a:fillRect t="-19" r="6" b="-1703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635749" y="2080637"/>
                <a:ext cx="6096000" cy="51571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𝜎</m:t>
                              </m:r>
                            </m:e>
                            <m:sub>
                              <m:r>
                                <a:rPr lang="zh-CN" altLang="en-US" sz="2400" i="1">
                                  <a:solidFill>
                                    <a:schemeClr val="tx1"/>
                                  </a:solidFill>
                                  <a:latin typeface="Cambria Math" panose="02040503050406030204" pitchFamily="18" charset="0"/>
                                </a:rPr>
                                <m:t>𝑝</m:t>
                              </m:r>
                            </m:sub>
                          </m:sSub>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e>
                          </m:d>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𝑡</m:t>
                              </m:r>
                            </m:e>
                          </m:d>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𝑝</m:t>
                          </m:r>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𝑡</m:t>
                              </m:r>
                            </m:e>
                          </m:d>
                          <m:r>
                            <a:rPr lang="zh-CN" altLang="en-US" sz="2400" i="0">
                              <a:solidFill>
                                <a:schemeClr val="tx1"/>
                              </a:solidFill>
                              <a:latin typeface="Cambria Math" panose="02040503050406030204" pitchFamily="18" charset="0"/>
                            </a:rPr>
                            <m:t>=</m:t>
                          </m:r>
                          <m:r>
                            <m:rPr>
                              <m:sty m:val="p"/>
                            </m:rPr>
                            <a:rPr lang="zh-CN" altLang="en-US" sz="2400" i="0">
                              <a:solidFill>
                                <a:schemeClr val="tx1"/>
                              </a:solidFill>
                              <a:latin typeface="Cambria Math" panose="02040503050406030204" pitchFamily="18" charset="0"/>
                            </a:rPr>
                            <m:t>True</m:t>
                          </m:r>
                        </m:e>
                      </m:d>
                    </m:oMath>
                  </m:oMathPara>
                </a14:m>
                <a:endParaRPr lang="zh-CN" altLang="en-US" sz="24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3635749" y="2080637"/>
                <a:ext cx="6096000" cy="515719"/>
              </a:xfrm>
              <a:prstGeom prst="rect">
                <a:avLst/>
              </a:prstGeom>
              <a:blipFill rotWithShape="1">
                <a:blip r:embed="rId2"/>
                <a:stretch>
                  <a:fillRect l="-6" t="-73" r="6" b="92"/>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46388"/>
            <a:ext cx="10723563"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选择运算</a:t>
            </a:r>
            <a:endParaRPr kumimoji="1" lang="zh-CN" altLang="en-US" dirty="0"/>
          </a:p>
        </p:txBody>
      </p:sp>
      <p:sp>
        <p:nvSpPr>
          <p:cNvPr id="3" name="内容占位符 2"/>
          <p:cNvSpPr>
            <a:spLocks noGrp="1"/>
          </p:cNvSpPr>
          <p:nvPr>
            <p:ph idx="1"/>
          </p:nvPr>
        </p:nvSpPr>
        <p:spPr>
          <a:xfrm>
            <a:off x="1038131" y="1201270"/>
            <a:ext cx="10723563" cy="2318963"/>
          </a:xfrm>
        </p:spPr>
        <p:txBody>
          <a:bodyPr/>
          <a:lstStyle/>
          <a:p>
            <a:pPr>
              <a:buFont typeface="Wingdings" panose="05000000000000000000" pitchFamily="2" charset="2"/>
              <a:buChar char="Ø"/>
            </a:pPr>
            <a:r>
              <a:rPr lang="en-US" altLang="zh-CN" sz="2800" dirty="0"/>
              <a:t>【</a:t>
            </a:r>
            <a:r>
              <a:rPr lang="zh-CN" altLang="zh-CN" sz="2800" dirty="0"/>
              <a:t>例</a:t>
            </a:r>
            <a:r>
              <a:rPr lang="en-US" altLang="zh-CN" sz="2800" dirty="0"/>
              <a:t>2.1</a:t>
            </a:r>
            <a:r>
              <a:rPr lang="zh-CN" altLang="zh-CN" sz="2800" dirty="0"/>
              <a:t>】查询计算机系所有学生的信息。</a:t>
            </a:r>
            <a:endParaRPr lang="zh-CN"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i="1" dirty="0"/>
          </a:p>
          <a:p>
            <a:pPr>
              <a:buFont typeface="Wingdings" panose="05000000000000000000" pitchFamily="2" charset="2"/>
              <a:buChar char="Ø"/>
            </a:pPr>
            <a:r>
              <a:rPr lang="zh-CN" altLang="en-US" sz="2800" dirty="0"/>
              <a:t>查询结果为：</a:t>
            </a:r>
            <a:endParaRPr lang="en-US" altLang="zh-CN" sz="2800" dirty="0"/>
          </a:p>
        </p:txBody>
      </p:sp>
      <mc:AlternateContent xmlns:mc="http://schemas.openxmlformats.org/markup-compatibility/2006">
        <mc:Choice xmlns:a14="http://schemas.microsoft.com/office/drawing/2010/main" Requires="a14">
          <p:sp>
            <p:nvSpPr>
              <p:cNvPr id="6" name="文本框 5"/>
              <p:cNvSpPr txBox="1"/>
              <p:nvPr/>
            </p:nvSpPr>
            <p:spPr>
              <a:xfrm>
                <a:off x="3571781" y="1755616"/>
                <a:ext cx="6096000" cy="49455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400" i="1" smtClean="0">
                              <a:solidFill>
                                <a:srgbClr val="836967"/>
                              </a:solidFill>
                              <a:latin typeface="Cambria Math" panose="02040503050406030204" pitchFamily="18" charset="0"/>
                            </a:rPr>
                          </m:ctrlPr>
                        </m:sSubPr>
                        <m:e>
                          <m:r>
                            <a:rPr lang="zh-CN" altLang="en-US" sz="2400" i="1">
                              <a:latin typeface="Cambria Math" panose="02040503050406030204" pitchFamily="18" charset="0"/>
                            </a:rPr>
                            <m:t>𝜎</m:t>
                          </m:r>
                        </m:e>
                        <m:sub>
                          <m:r>
                            <a:rPr lang="zh-CN" altLang="en-US" sz="2400" i="0">
                              <a:latin typeface="Cambria Math" panose="02040503050406030204" pitchFamily="18" charset="0"/>
                            </a:rPr>
                            <m:t> </m:t>
                          </m:r>
                          <m:r>
                            <m:rPr>
                              <m:sty m:val="p"/>
                            </m:rPr>
                            <a:rPr lang="zh-CN" altLang="en-US" sz="2400" i="0">
                              <a:latin typeface="Cambria Math" panose="02040503050406030204" pitchFamily="18" charset="0"/>
                            </a:rPr>
                            <m:t>Sdept</m:t>
                          </m:r>
                          <m:r>
                            <a:rPr lang="zh-CN" altLang="en-US" sz="2400" i="0">
                              <a:latin typeface="Cambria Math" panose="02040503050406030204" pitchFamily="18" charset="0"/>
                            </a:rPr>
                            <m:t>="</m:t>
                          </m:r>
                          <m:r>
                            <m:rPr>
                              <m:sty m:val="p"/>
                            </m:rPr>
                            <a:rPr lang="zh-CN" altLang="en-US" sz="2400" i="0">
                              <a:latin typeface="Cambria Math" panose="02040503050406030204" pitchFamily="18" charset="0"/>
                            </a:rPr>
                            <m:t>CS</m:t>
                          </m:r>
                          <m:r>
                            <a:rPr lang="zh-CN" altLang="en-US" sz="2400" i="0">
                              <a:latin typeface="Cambria Math" panose="02040503050406030204" pitchFamily="18" charset="0"/>
                            </a:rPr>
                            <m:t>"  </m:t>
                          </m:r>
                        </m:sub>
                      </m:sSub>
                      <m:d>
                        <m:dPr>
                          <m:ctrlPr>
                            <a:rPr lang="zh-CN" altLang="en-US" sz="2400" i="1">
                              <a:latin typeface="Cambria Math" panose="02040503050406030204" pitchFamily="18" charset="0"/>
                            </a:rPr>
                          </m:ctrlPr>
                        </m:dPr>
                        <m:e>
                          <m:r>
                            <m:rPr>
                              <m:sty m:val="p"/>
                            </m:rPr>
                            <a:rPr lang="zh-CN" altLang="en-US" sz="2400" i="0">
                              <a:latin typeface="Cambria Math" panose="02040503050406030204" pitchFamily="18" charset="0"/>
                            </a:rPr>
                            <m:t>Student</m:t>
                          </m:r>
                        </m:e>
                      </m:d>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3571781" y="1755616"/>
                <a:ext cx="6096000" cy="494559"/>
              </a:xfrm>
              <a:prstGeom prst="rect">
                <a:avLst/>
              </a:prstGeom>
              <a:blipFill rotWithShape="1">
                <a:blip r:embed="rId1"/>
                <a:stretch>
                  <a:fillRect l="-9" t="-96" r="9" b="75"/>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1518082" y="3520233"/>
          <a:ext cx="9650026" cy="1290828"/>
        </p:xfrm>
        <a:graphic>
          <a:graphicData uri="http://schemas.openxmlformats.org/drawingml/2006/table">
            <a:tbl>
              <a:tblPr firstRow="1" firstCol="1" bandRow="1">
                <a:tableStyleId>{5940675A-B579-460E-94D1-54222C63F5DA}</a:tableStyleId>
              </a:tblPr>
              <a:tblGrid>
                <a:gridCol w="2281681"/>
                <a:gridCol w="1716309"/>
                <a:gridCol w="1997310"/>
                <a:gridCol w="1554772"/>
                <a:gridCol w="2099954"/>
              </a:tblGrid>
              <a:tr h="297244">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a:solidFill>
                            <a:schemeClr val="bg1"/>
                          </a:solidFill>
                          <a:effectLst/>
                          <a:latin typeface="微软雅黑" panose="020B0503020204020204" pitchFamily="34" charset="-122"/>
                          <a:ea typeface="微软雅黑" panose="020B0503020204020204" pitchFamily="34" charset="-122"/>
                        </a:rPr>
                        <a:t>Sage</a:t>
                      </a:r>
                      <a:endParaRPr lang="zh-CN" sz="1600" b="1"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297244">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CS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97244">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赵宇</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97244">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149619" y="1161155"/>
            <a:ext cx="11212066" cy="2300484"/>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选择运算</a:t>
            </a:r>
            <a:endParaRPr kumimoji="1" lang="zh-CN" altLang="en-US" dirty="0"/>
          </a:p>
        </p:txBody>
      </p:sp>
      <p:sp>
        <p:nvSpPr>
          <p:cNvPr id="3" name="内容占位符 2"/>
          <p:cNvSpPr>
            <a:spLocks noGrp="1"/>
          </p:cNvSpPr>
          <p:nvPr>
            <p:ph idx="1"/>
          </p:nvPr>
        </p:nvSpPr>
        <p:spPr>
          <a:xfrm>
            <a:off x="800693" y="1201270"/>
            <a:ext cx="10432610" cy="4876801"/>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2.2</a:t>
            </a:r>
            <a:r>
              <a:rPr lang="zh-CN" altLang="zh-CN" sz="2400" dirty="0"/>
              <a:t>】查询计算机系年龄大于等于</a:t>
            </a:r>
            <a:r>
              <a:rPr lang="en-US" altLang="zh-CN" sz="2400" dirty="0"/>
              <a:t>18</a:t>
            </a:r>
            <a:r>
              <a:rPr lang="zh-CN" altLang="zh-CN" sz="2400" dirty="0"/>
              <a:t>的学生的信息，以及所有数学系的学生信息。</a:t>
            </a:r>
            <a:endParaRPr lang="zh-CN" altLang="zh-CN" sz="2400" dirty="0"/>
          </a:p>
          <a:p>
            <a:pPr>
              <a:buFont typeface="Wingdings" panose="05000000000000000000" pitchFamily="2" charset="2"/>
              <a:buChar char="l"/>
            </a:pPr>
            <a:endParaRPr lang="zh-CN" altLang="zh-CN" sz="2400" dirty="0"/>
          </a:p>
          <a:p>
            <a:pPr marL="0" indent="0">
              <a:buNone/>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a:buFont typeface="Wingdings" panose="05000000000000000000" pitchFamily="2" charset="2"/>
              <a:buChar char="l"/>
            </a:pPr>
            <a:endParaRPr lang="en-US" altLang="zh-CN" sz="2400" dirty="0"/>
          </a:p>
        </p:txBody>
      </p:sp>
      <mc:AlternateContent xmlns:mc="http://schemas.openxmlformats.org/markup-compatibility/2006">
        <mc:Choice xmlns:a14="http://schemas.microsoft.com/office/drawing/2010/main" Requires="a14">
          <p:sp>
            <p:nvSpPr>
              <p:cNvPr id="7" name="文本框 6"/>
              <p:cNvSpPr txBox="1"/>
              <p:nvPr/>
            </p:nvSpPr>
            <p:spPr>
              <a:xfrm>
                <a:off x="3014663" y="2241155"/>
                <a:ext cx="6162674" cy="49654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400" i="1" smtClean="0">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𝜎</m:t>
                          </m:r>
                        </m:e>
                        <m:sub>
                          <m:r>
                            <a:rPr lang="zh-CN" altLang="en-US" sz="2400" i="0">
                              <a:solidFill>
                                <a:schemeClr val="tx1"/>
                              </a:solidFill>
                              <a:latin typeface="Cambria Math" panose="02040503050406030204" pitchFamily="18" charset="0"/>
                            </a:rPr>
                            <m:t> </m:t>
                          </m:r>
                          <m:d>
                            <m:dPr>
                              <m:ctrlPr>
                                <a:rPr lang="zh-CN" altLang="en-US" sz="2400" i="1">
                                  <a:solidFill>
                                    <a:schemeClr val="tx1"/>
                                  </a:solidFill>
                                  <a:latin typeface="Cambria Math" panose="02040503050406030204" pitchFamily="18" charset="0"/>
                                </a:rPr>
                              </m:ctrlPr>
                            </m:dPr>
                            <m:e>
                              <m:r>
                                <m:rPr>
                                  <m:sty m:val="p"/>
                                </m:rPr>
                                <a:rPr lang="zh-CN" altLang="en-US" sz="2400" i="0">
                                  <a:solidFill>
                                    <a:schemeClr val="tx1"/>
                                  </a:solidFill>
                                  <a:latin typeface="Cambria Math" panose="02040503050406030204" pitchFamily="18" charset="0"/>
                                </a:rPr>
                                <m:t>Sdept</m:t>
                              </m:r>
                              <m:r>
                                <a:rPr lang="zh-CN" altLang="en-US" sz="2400" i="0">
                                  <a:solidFill>
                                    <a:schemeClr val="tx1"/>
                                  </a:solidFill>
                                  <a:latin typeface="Cambria Math" panose="02040503050406030204" pitchFamily="18" charset="0"/>
                                </a:rPr>
                                <m:t>="</m:t>
                              </m:r>
                              <m:r>
                                <m:rPr>
                                  <m:sty m:val="p"/>
                                </m:rPr>
                                <a:rPr lang="zh-CN" altLang="en-US" sz="2400" i="0">
                                  <a:solidFill>
                                    <a:schemeClr val="tx1"/>
                                  </a:solidFill>
                                  <a:latin typeface="Cambria Math" panose="02040503050406030204" pitchFamily="18" charset="0"/>
                                </a:rPr>
                                <m:t>CS</m:t>
                              </m:r>
                              <m:r>
                                <a:rPr lang="zh-CN" altLang="en-US" sz="2400" i="0">
                                  <a:solidFill>
                                    <a:schemeClr val="tx1"/>
                                  </a:solidFill>
                                  <a:latin typeface="Cambria Math" panose="02040503050406030204" pitchFamily="18" charset="0"/>
                                </a:rPr>
                                <m:t>" </m:t>
                              </m:r>
                              <m:nary>
                                <m:naryPr>
                                  <m:chr m:val="⋀"/>
                                  <m:subHide m:val="on"/>
                                  <m:supHide m:val="on"/>
                                  <m:ctrlPr>
                                    <a:rPr lang="zh-CN" altLang="en-US" sz="2400" i="1">
                                      <a:solidFill>
                                        <a:schemeClr val="tx1"/>
                                      </a:solidFill>
                                      <a:latin typeface="Cambria Math" panose="02040503050406030204" pitchFamily="18" charset="0"/>
                                    </a:rPr>
                                  </m:ctrlPr>
                                </m:naryPr>
                                <m:sub/>
                                <m:sup/>
                                <m:e>
                                  <m:r>
                                    <a:rPr lang="zh-CN" altLang="en-US" sz="2400" i="0">
                                      <a:solidFill>
                                        <a:schemeClr val="tx1"/>
                                      </a:solidFill>
                                      <a:latin typeface="Cambria Math" panose="02040503050406030204" pitchFamily="18" charset="0"/>
                                    </a:rPr>
                                    <m:t> </m:t>
                                  </m:r>
                                  <m:r>
                                    <m:rPr>
                                      <m:sty m:val="p"/>
                                    </m:rPr>
                                    <a:rPr lang="zh-CN" altLang="en-US" sz="2400" i="0">
                                      <a:solidFill>
                                        <a:schemeClr val="tx1"/>
                                      </a:solidFill>
                                      <a:latin typeface="Cambria Math" panose="02040503050406030204" pitchFamily="18" charset="0"/>
                                    </a:rPr>
                                    <m:t>Sage</m:t>
                                  </m:r>
                                  <m:r>
                                    <a:rPr lang="zh-CN" altLang="en-US" sz="2400" i="0">
                                      <a:solidFill>
                                        <a:schemeClr val="tx1"/>
                                      </a:solidFill>
                                      <a:latin typeface="Cambria Math" panose="02040503050406030204" pitchFamily="18" charset="0"/>
                                    </a:rPr>
                                    <m:t>≥</m:t>
                                  </m:r>
                                  <m:r>
                                    <a:rPr lang="zh-CN" altLang="en-US" sz="2400" i="0">
                                      <a:solidFill>
                                        <a:schemeClr val="tx1"/>
                                      </a:solidFill>
                                      <a:latin typeface="Cambria Math" panose="02040503050406030204" pitchFamily="18" charset="0"/>
                                    </a:rPr>
                                    <m:t>18</m:t>
                                  </m:r>
                                </m:e>
                              </m:nary>
                            </m:e>
                          </m:d>
                          <m:r>
                            <a:rPr lang="zh-CN" altLang="en-US" sz="2400" i="0">
                              <a:solidFill>
                                <a:schemeClr val="tx1"/>
                              </a:solidFill>
                              <a:latin typeface="Cambria Math" panose="02040503050406030204" pitchFamily="18" charset="0"/>
                            </a:rPr>
                            <m:t>  ∨ </m:t>
                          </m:r>
                          <m:r>
                            <m:rPr>
                              <m:sty m:val="p"/>
                            </m:rPr>
                            <a:rPr lang="zh-CN" altLang="en-US" sz="2400" i="0">
                              <a:solidFill>
                                <a:schemeClr val="tx1"/>
                              </a:solidFill>
                              <a:latin typeface="Cambria Math" panose="02040503050406030204" pitchFamily="18" charset="0"/>
                            </a:rPr>
                            <m:t>Sdept</m:t>
                          </m:r>
                          <m:r>
                            <a:rPr lang="zh-CN" altLang="en-US" sz="2400" i="0">
                              <a:solidFill>
                                <a:schemeClr val="tx1"/>
                              </a:solidFill>
                              <a:latin typeface="Cambria Math" panose="02040503050406030204" pitchFamily="18" charset="0"/>
                            </a:rPr>
                            <m:t>="</m:t>
                          </m:r>
                          <m:r>
                            <m:rPr>
                              <m:sty m:val="p"/>
                            </m:rPr>
                            <a:rPr lang="zh-CN" altLang="en-US" sz="2400" i="0">
                              <a:solidFill>
                                <a:schemeClr val="tx1"/>
                              </a:solidFill>
                              <a:latin typeface="Cambria Math" panose="02040503050406030204" pitchFamily="18" charset="0"/>
                            </a:rPr>
                            <m:t>MA</m:t>
                          </m:r>
                          <m:r>
                            <a:rPr lang="zh-CN" altLang="en-US" sz="2400" i="0">
                              <a:solidFill>
                                <a:schemeClr val="tx1"/>
                              </a:solidFill>
                              <a:latin typeface="Cambria Math" panose="02040503050406030204" pitchFamily="18" charset="0"/>
                            </a:rPr>
                            <m:t>" </m:t>
                          </m:r>
                        </m:sub>
                      </m:sSub>
                      <m:d>
                        <m:dPr>
                          <m:ctrlPr>
                            <a:rPr lang="zh-CN" altLang="en-US" sz="2400" i="1">
                              <a:solidFill>
                                <a:schemeClr val="tx1"/>
                              </a:solidFill>
                              <a:latin typeface="Cambria Math" panose="02040503050406030204" pitchFamily="18" charset="0"/>
                            </a:rPr>
                          </m:ctrlPr>
                        </m:dPr>
                        <m:e>
                          <m:r>
                            <m:rPr>
                              <m:sty m:val="p"/>
                            </m:rPr>
                            <a:rPr lang="zh-CN" altLang="en-US" sz="2400" i="0">
                              <a:solidFill>
                                <a:schemeClr val="tx1"/>
                              </a:solidFill>
                              <a:latin typeface="Cambria Math" panose="02040503050406030204" pitchFamily="18" charset="0"/>
                            </a:rPr>
                            <m:t>Student</m:t>
                          </m:r>
                        </m:e>
                      </m:d>
                    </m:oMath>
                  </m:oMathPara>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3014663" y="2241155"/>
                <a:ext cx="6162674" cy="496546"/>
              </a:xfrm>
              <a:prstGeom prst="rect">
                <a:avLst/>
              </a:prstGeom>
              <a:blipFill rotWithShape="1">
                <a:blip r:embed="rId1"/>
                <a:stretch>
                  <a:fillRect l="-5" t="-48" r="5" b="44"/>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1242876" y="3777585"/>
          <a:ext cx="9738802" cy="2300485"/>
        </p:xfrm>
        <a:graphic>
          <a:graphicData uri="http://schemas.openxmlformats.org/drawingml/2006/table">
            <a:tbl>
              <a:tblPr firstRow="1" firstCol="1" bandRow="1">
                <a:tableStyleId>{5940675A-B579-460E-94D1-54222C63F5DA}</a:tableStyleId>
              </a:tblPr>
              <a:tblGrid>
                <a:gridCol w="2531789"/>
                <a:gridCol w="1904444"/>
                <a:gridCol w="1843391"/>
                <a:gridCol w="1342631"/>
                <a:gridCol w="2116547"/>
              </a:tblGrid>
              <a:tr h="460097">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Sage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60097">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赵宇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19</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60097">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18</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CS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60097">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王勇</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60097">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刘佳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关系数据库基本概念</a:t>
            </a:r>
            <a:endParaRPr kumimoji="1" lang="zh-CN" altLang="en-US" dirty="0"/>
          </a:p>
        </p:txBody>
      </p:sp>
      <p:sp>
        <p:nvSpPr>
          <p:cNvPr id="3" name="内容占位符 2"/>
          <p:cNvSpPr>
            <a:spLocks noGrp="1"/>
          </p:cNvSpPr>
          <p:nvPr>
            <p:ph idx="1"/>
          </p:nvPr>
        </p:nvSpPr>
        <p:spPr>
          <a:xfrm>
            <a:off x="971550" y="917685"/>
            <a:ext cx="11456894" cy="420128"/>
          </a:xfrm>
        </p:spPr>
        <p:txBody>
          <a:bodyPr/>
          <a:lstStyle/>
          <a:p>
            <a:pPr>
              <a:buFont typeface="Wingdings" panose="05000000000000000000" pitchFamily="2" charset="2"/>
              <a:buChar char="Ø"/>
            </a:pPr>
            <a:r>
              <a:rPr lang="zh-CN" altLang="en-US" b="1" dirty="0"/>
              <a:t>学生选课关系数据库示例</a:t>
            </a:r>
            <a:endParaRPr lang="en-US" altLang="zh-CN" b="1" dirty="0"/>
          </a:p>
          <a:p>
            <a:pPr lvl="1">
              <a:buFont typeface="Wingdings" panose="05000000000000000000" pitchFamily="2" charset="2"/>
              <a:buChar char="l"/>
            </a:pPr>
            <a:r>
              <a:rPr lang="zh-CN" altLang="en-US" dirty="0"/>
              <a:t>包含三个</a:t>
            </a:r>
            <a:r>
              <a:rPr lang="en-US" altLang="zh-CN" dirty="0">
                <a:latin typeface="+mn-lt"/>
                <a:ea typeface="楷体" panose="02010609060101010101" pitchFamily="49" charset="-122"/>
              </a:rPr>
              <a:t>Student</a:t>
            </a:r>
            <a:r>
              <a:rPr lang="zh-CN" altLang="en-US" dirty="0">
                <a:latin typeface="+mn-lt"/>
                <a:ea typeface="楷体" panose="02010609060101010101" pitchFamily="49" charset="-122"/>
              </a:rPr>
              <a:t>、</a:t>
            </a:r>
            <a:r>
              <a:rPr lang="en-US" altLang="zh-CN" dirty="0">
                <a:latin typeface="+mn-lt"/>
                <a:ea typeface="楷体" panose="02010609060101010101" pitchFamily="49" charset="-122"/>
              </a:rPr>
              <a:t>Course</a:t>
            </a:r>
            <a:r>
              <a:rPr lang="zh-CN" altLang="en-US" dirty="0">
                <a:latin typeface="+mn-lt"/>
                <a:ea typeface="楷体" panose="02010609060101010101" pitchFamily="49" charset="-122"/>
              </a:rPr>
              <a:t>、</a:t>
            </a:r>
            <a:r>
              <a:rPr lang="en-US" altLang="zh-CN" dirty="0">
                <a:latin typeface="+mn-lt"/>
                <a:ea typeface="楷体" panose="02010609060101010101" pitchFamily="49" charset="-122"/>
              </a:rPr>
              <a:t>SC</a:t>
            </a:r>
            <a:r>
              <a:rPr lang="zh-CN" altLang="en-US" dirty="0"/>
              <a:t>三个表（关系）。</a:t>
            </a: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a:buFont typeface="Wingdings" panose="05000000000000000000" pitchFamily="2" charset="2"/>
              <a:buChar char="Ø"/>
            </a:pPr>
            <a:endParaRPr lang="en-US" altLang="zh-CN" dirty="0"/>
          </a:p>
          <a:p>
            <a:pPr marL="0" indent="0">
              <a:buNone/>
            </a:pPr>
            <a:endParaRPr lang="en-US" altLang="zh-CN" dirty="0"/>
          </a:p>
        </p:txBody>
      </p:sp>
      <p:graphicFrame>
        <p:nvGraphicFramePr>
          <p:cNvPr id="7" name="表格 6"/>
          <p:cNvGraphicFramePr>
            <a:graphicFrameLocks noGrp="1"/>
          </p:cNvGraphicFramePr>
          <p:nvPr/>
        </p:nvGraphicFramePr>
        <p:xfrm>
          <a:off x="1923377" y="1880053"/>
          <a:ext cx="8887498" cy="1726314"/>
        </p:xfrm>
        <a:graphic>
          <a:graphicData uri="http://schemas.openxmlformats.org/drawingml/2006/table">
            <a:tbl>
              <a:tblPr firstRow="1" firstCol="1" bandRow="1">
                <a:tableStyleId>{5940675A-B579-460E-94D1-54222C63F5DA}</a:tableStyleId>
              </a:tblPr>
              <a:tblGrid>
                <a:gridCol w="2121533"/>
                <a:gridCol w="1634154"/>
                <a:gridCol w="1748830"/>
                <a:gridCol w="1677156"/>
                <a:gridCol w="1705825"/>
              </a:tblGrid>
              <a:tr h="422944">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Sno</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（学号）</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Sname</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（姓名）</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Sgender</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（性别）</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Sage</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（年龄）</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Sdept</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（所在系）</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216981">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2021310721</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李博</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CS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16981">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赵宇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CS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16981">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张敏</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女</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CS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16981">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王勇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MA</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16981">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刘佳</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女</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MA</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graphicFrame>
        <p:nvGraphicFramePr>
          <p:cNvPr id="8" name="表格 7"/>
          <p:cNvGraphicFramePr>
            <a:graphicFrameLocks noGrp="1"/>
          </p:cNvGraphicFramePr>
          <p:nvPr/>
        </p:nvGraphicFramePr>
        <p:xfrm>
          <a:off x="6067525" y="4052201"/>
          <a:ext cx="4743350" cy="2210312"/>
        </p:xfrm>
        <a:graphic>
          <a:graphicData uri="http://schemas.openxmlformats.org/drawingml/2006/table">
            <a:tbl>
              <a:tblPr firstRow="1" firstCol="1" bandRow="1">
                <a:tableStyleId>{5940675A-B579-460E-94D1-54222C63F5DA}</a:tableStyleId>
              </a:tblPr>
              <a:tblGrid>
                <a:gridCol w="1055393"/>
                <a:gridCol w="1570831"/>
                <a:gridCol w="1120346"/>
                <a:gridCol w="996780"/>
              </a:tblGrid>
              <a:tr h="450159">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Cno</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（课程号）</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solidFill>
                      <a:srgbClr val="00B050"/>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Cname</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（课程名）</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solidFill>
                      <a:srgbClr val="00B050"/>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Cpno</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（先</a:t>
                      </a:r>
                      <a:r>
                        <a:rPr lang="zh-CN" altLang="en-US" sz="1200" b="1" kern="100" dirty="0">
                          <a:solidFill>
                            <a:schemeClr val="bg1"/>
                          </a:solidFill>
                          <a:effectLst/>
                          <a:latin typeface="微软雅黑" panose="020B0503020204020204" pitchFamily="34" charset="-122"/>
                          <a:ea typeface="微软雅黑" panose="020B0503020204020204" pitchFamily="34" charset="-122"/>
                        </a:rPr>
                        <a:t>修</a:t>
                      </a:r>
                      <a:r>
                        <a:rPr lang="zh-CN" sz="1200" b="1" kern="100" dirty="0">
                          <a:solidFill>
                            <a:schemeClr val="bg1"/>
                          </a:solidFill>
                          <a:effectLst/>
                          <a:latin typeface="微软雅黑" panose="020B0503020204020204" pitchFamily="34" charset="-122"/>
                          <a:ea typeface="微软雅黑" panose="020B0503020204020204" pitchFamily="34" charset="-122"/>
                        </a:rPr>
                        <a:t>课）</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solidFill>
                      <a:srgbClr val="00B050"/>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Ccredit</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（学分）</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solidFill>
                      <a:srgbClr val="00B050"/>
                    </a:solidFill>
                  </a:tcPr>
                </a:tc>
              </a:tr>
              <a:tr h="210990">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数据库</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数据结构与算法</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操作系统</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高等数学</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软件工程</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6</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程序设计</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 </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3</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r h="210990">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数值分析</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039B48"/>
                      </a:solidFill>
                      <a:prstDash val="solid"/>
                      <a:round/>
                      <a:headEnd type="none" w="med" len="med"/>
                      <a:tailEnd type="none" w="med" len="med"/>
                    </a:lnL>
                    <a:lnR w="12700" cap="flat" cmpd="sng" algn="ctr">
                      <a:solidFill>
                        <a:srgbClr val="039B48"/>
                      </a:solidFill>
                      <a:prstDash val="solid"/>
                      <a:round/>
                      <a:headEnd type="none" w="med" len="med"/>
                      <a:tailEnd type="none" w="med" len="med"/>
                    </a:lnR>
                    <a:lnT w="12700" cap="flat" cmpd="sng" algn="ctr">
                      <a:solidFill>
                        <a:srgbClr val="039B48"/>
                      </a:solidFill>
                      <a:prstDash val="solid"/>
                      <a:round/>
                      <a:headEnd type="none" w="med" len="med"/>
                      <a:tailEnd type="none" w="med" len="med"/>
                    </a:lnT>
                    <a:lnB w="12700" cap="flat" cmpd="sng" algn="ctr">
                      <a:solidFill>
                        <a:srgbClr val="039B48"/>
                      </a:solidFill>
                      <a:prstDash val="solid"/>
                      <a:round/>
                      <a:headEnd type="none" w="med" len="med"/>
                      <a:tailEnd type="none" w="med" len="med"/>
                    </a:lnB>
                  </a:tcPr>
                </a:tc>
              </a:tr>
            </a:tbl>
          </a:graphicData>
        </a:graphic>
      </p:graphicFrame>
      <p:graphicFrame>
        <p:nvGraphicFramePr>
          <p:cNvPr id="9" name="表格 8"/>
          <p:cNvGraphicFramePr>
            <a:graphicFrameLocks noGrp="1"/>
          </p:cNvGraphicFramePr>
          <p:nvPr/>
        </p:nvGraphicFramePr>
        <p:xfrm>
          <a:off x="1923378" y="4052201"/>
          <a:ext cx="3982123" cy="2146831"/>
        </p:xfrm>
        <a:graphic>
          <a:graphicData uri="http://schemas.openxmlformats.org/drawingml/2006/table">
            <a:tbl>
              <a:tblPr firstRow="1" firstCol="1" bandRow="1">
                <a:tableStyleId>{5940675A-B579-460E-94D1-54222C63F5DA}</a:tableStyleId>
              </a:tblPr>
              <a:tblGrid>
                <a:gridCol w="1617957"/>
                <a:gridCol w="1120191"/>
                <a:gridCol w="1243975"/>
              </a:tblGrid>
              <a:tr h="494926">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Sno</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（学号）</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solidFill>
                      <a:srgbClr val="00B0F0"/>
                    </a:solidFill>
                  </a:tcPr>
                </a:tc>
                <a:tc>
                  <a:txBody>
                    <a:bodyPr/>
                    <a:lstStyle/>
                    <a:p>
                      <a:pPr indent="127000" algn="ctr">
                        <a:lnSpc>
                          <a:spcPct val="150000"/>
                        </a:lnSpc>
                      </a:pPr>
                      <a:r>
                        <a:rPr lang="en-US" sz="1200" b="1" kern="100" dirty="0" err="1">
                          <a:solidFill>
                            <a:schemeClr val="bg1"/>
                          </a:solidFill>
                          <a:effectLst/>
                          <a:latin typeface="微软雅黑" panose="020B0503020204020204" pitchFamily="34" charset="-122"/>
                          <a:ea typeface="微软雅黑" panose="020B0503020204020204" pitchFamily="34" charset="-122"/>
                        </a:rPr>
                        <a:t>Cno</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（课程号）</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solidFill>
                      <a:srgbClr val="00B0F0"/>
                    </a:solidFill>
                  </a:tcPr>
                </a:tc>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Grade</a:t>
                      </a:r>
                      <a:endParaRPr lang="zh-CN" sz="12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（成绩）</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solidFill>
                      <a:srgbClr val="00B0F0"/>
                    </a:solidFill>
                  </a:tcPr>
                </a:tc>
              </a:tr>
              <a:tr h="271752">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2021310721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98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r h="271752">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2021310722</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87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r h="271752">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92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r h="271752">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2021310723</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5</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76</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r h="271752">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2021310724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7</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84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r h="271752">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2021310725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4</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95</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29A6F3"/>
                      </a:solidFill>
                      <a:prstDash val="solid"/>
                      <a:round/>
                      <a:headEnd type="none" w="med" len="med"/>
                      <a:tailEnd type="none" w="med" len="med"/>
                    </a:lnL>
                    <a:lnR w="12700" cap="flat" cmpd="sng" algn="ctr">
                      <a:solidFill>
                        <a:srgbClr val="29A6F3"/>
                      </a:solidFill>
                      <a:prstDash val="solid"/>
                      <a:round/>
                      <a:headEnd type="none" w="med" len="med"/>
                      <a:tailEnd type="none" w="med" len="med"/>
                    </a:lnR>
                    <a:lnT w="12700" cap="flat" cmpd="sng" algn="ctr">
                      <a:solidFill>
                        <a:srgbClr val="29A6F3"/>
                      </a:solidFill>
                      <a:prstDash val="solid"/>
                      <a:round/>
                      <a:headEnd type="none" w="med" len="med"/>
                      <a:tailEnd type="none" w="med" len="med"/>
                    </a:lnT>
                    <a:lnB w="12700" cap="flat" cmpd="sng" algn="ctr">
                      <a:solidFill>
                        <a:srgbClr val="29A6F3"/>
                      </a:solidFill>
                      <a:prstDash val="solid"/>
                      <a:round/>
                      <a:headEnd type="none" w="med" len="med"/>
                      <a:tailEnd type="none" w="med" len="med"/>
                    </a:lnB>
                  </a:tcPr>
                </a:tc>
              </a:tr>
            </a:tbl>
          </a:graphicData>
        </a:graphic>
      </p:graphicFrame>
      <p:sp>
        <p:nvSpPr>
          <p:cNvPr id="11" name="文本框 10"/>
          <p:cNvSpPr txBox="1"/>
          <p:nvPr/>
        </p:nvSpPr>
        <p:spPr>
          <a:xfrm>
            <a:off x="5416379" y="1544584"/>
            <a:ext cx="1359243" cy="338554"/>
          </a:xfrm>
          <a:prstGeom prst="rect">
            <a:avLst/>
          </a:prstGeom>
          <a:no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Student</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1600" b="1" dirty="0">
              <a:latin typeface="微软雅黑" panose="020B0503020204020204" pitchFamily="34" charset="-122"/>
              <a:ea typeface="微软雅黑" panose="020B0503020204020204" pitchFamily="34" charset="-122"/>
            </a:endParaRPr>
          </a:p>
        </p:txBody>
      </p:sp>
      <p:sp>
        <p:nvSpPr>
          <p:cNvPr id="12" name="文本框 11"/>
          <p:cNvSpPr txBox="1"/>
          <p:nvPr/>
        </p:nvSpPr>
        <p:spPr>
          <a:xfrm>
            <a:off x="7808993" y="3761871"/>
            <a:ext cx="1359243" cy="338554"/>
          </a:xfrm>
          <a:prstGeom prst="rect">
            <a:avLst/>
          </a:prstGeom>
          <a:noFill/>
        </p:spPr>
        <p:txBody>
          <a:bodyPr wrap="square">
            <a:spAutoFit/>
          </a:bodyPr>
          <a:lstStyle/>
          <a:p>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Course</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1600" b="1" dirty="0">
              <a:latin typeface="微软雅黑" panose="020B0503020204020204" pitchFamily="34" charset="-122"/>
              <a:ea typeface="微软雅黑" panose="020B0503020204020204" pitchFamily="34" charset="-122"/>
            </a:endParaRPr>
          </a:p>
        </p:txBody>
      </p:sp>
      <p:sp>
        <p:nvSpPr>
          <p:cNvPr id="13" name="文本框 12"/>
          <p:cNvSpPr txBox="1"/>
          <p:nvPr/>
        </p:nvSpPr>
        <p:spPr>
          <a:xfrm>
            <a:off x="3063789" y="3761871"/>
            <a:ext cx="2026656" cy="338554"/>
          </a:xfrm>
          <a:prstGeom prst="rect">
            <a:avLst/>
          </a:prstGeom>
          <a:noFill/>
        </p:spPr>
        <p:txBody>
          <a:bodyPr wrap="square">
            <a:spAutoFit/>
          </a:bodyPr>
          <a:lstStyle/>
          <a:p>
            <a:pPr algn="ct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SC</a:t>
            </a:r>
            <a:r>
              <a:rPr lang="zh-CN" altLang="en-US" sz="1600" b="1"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1600" b="1" dirty="0">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269507"/>
            <a:ext cx="11456894" cy="3669962"/>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投影</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01505" y="1418553"/>
                <a:ext cx="11456894" cy="2867835"/>
              </a:xfrm>
            </p:spPr>
            <p:txBody>
              <a:bodyPr/>
              <a:lstStyle/>
              <a:p>
                <a:pPr>
                  <a:buFont typeface="Wingdings" panose="05000000000000000000" pitchFamily="2" charset="2"/>
                  <a:buChar char="Ø"/>
                </a:pPr>
                <a:r>
                  <a:rPr lang="zh-CN" altLang="en-US" sz="2400" dirty="0">
                    <a:solidFill>
                      <a:srgbClr val="6F1787"/>
                    </a:solidFill>
                  </a:rPr>
                  <a:t>投影</a:t>
                </a:r>
                <a:r>
                  <a:rPr lang="zh-CN" altLang="zh-CN" sz="2400" dirty="0">
                    <a:solidFill>
                      <a:srgbClr val="6F1787"/>
                    </a:solidFill>
                  </a:rPr>
                  <a:t>运算</a:t>
                </a:r>
                <a:r>
                  <a:rPr lang="zh-CN" altLang="zh-CN" sz="2400" dirty="0"/>
                  <a:t>（</a:t>
                </a:r>
                <a14:m>
                  <m:oMath xmlns:m="http://schemas.openxmlformats.org/officeDocument/2006/math">
                    <m:r>
                      <m:rPr>
                        <m:sty m:val="p"/>
                      </m:rPr>
                      <a:rPr lang="en-US" altLang="zh-CN" sz="2400">
                        <a:latin typeface="Cambria Math" panose="02040503050406030204" pitchFamily="18" charset="0"/>
                      </a:rPr>
                      <m:t>Π</m:t>
                    </m:r>
                  </m:oMath>
                </a14:m>
                <a:r>
                  <a:rPr lang="zh-CN" altLang="zh-CN" sz="2400" dirty="0"/>
                  <a:t>）可以从关系</a:t>
                </a:r>
                <a14:m>
                  <m:oMath xmlns:m="http://schemas.openxmlformats.org/officeDocument/2006/math">
                    <m:r>
                      <a:rPr lang="en-US" altLang="zh-CN" sz="2400" i="1">
                        <a:latin typeface="Cambria Math" panose="02040503050406030204" pitchFamily="18" charset="0"/>
                      </a:rPr>
                      <m:t>𝑅</m:t>
                    </m:r>
                  </m:oMath>
                </a14:m>
                <a:r>
                  <a:rPr lang="zh-CN" altLang="zh-CN" sz="2400" dirty="0"/>
                  <a:t>中获取</a:t>
                </a:r>
                <a:r>
                  <a:rPr lang="zh-CN" altLang="en-US" sz="2400" dirty="0"/>
                  <a:t>某些列组成新的关系：</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zh-CN" sz="2400" dirty="0"/>
                  <a:t>为</a:t>
                </a:r>
                <a14:m>
                  <m:oMath xmlns:m="http://schemas.openxmlformats.org/officeDocument/2006/math">
                    <m:r>
                      <a:rPr lang="en-US" altLang="zh-CN" sz="2400" i="1">
                        <a:latin typeface="Cambria Math" panose="02040503050406030204" pitchFamily="18" charset="0"/>
                      </a:rPr>
                      <m:t>𝑅</m:t>
                    </m:r>
                  </m:oMath>
                </a14:m>
                <a:r>
                  <a:rPr lang="zh-CN" altLang="zh-CN" sz="2400" dirty="0"/>
                  <a:t>中的属性列 </a:t>
                </a:r>
                <a:endParaRPr lang="en-US" altLang="zh-CN" sz="2400" dirty="0"/>
              </a:p>
              <a:p>
                <a:pPr>
                  <a:buFont typeface="Wingdings" panose="05000000000000000000" pitchFamily="2" charset="2"/>
                  <a:buChar char="Ø"/>
                </a:pPr>
                <a:r>
                  <a:rPr lang="zh-CN" altLang="en-US" sz="2400" dirty="0"/>
                  <a:t>返回</a:t>
                </a:r>
                <a14:m>
                  <m:oMath xmlns:m="http://schemas.openxmlformats.org/officeDocument/2006/math">
                    <m:r>
                      <a:rPr lang="en-US" altLang="zh-CN" sz="2400" i="1">
                        <a:latin typeface="Cambria Math" panose="02040503050406030204" pitchFamily="18" charset="0"/>
                      </a:rPr>
                      <m:t>𝑅</m:t>
                    </m:r>
                  </m:oMath>
                </a14:m>
                <a:r>
                  <a:rPr lang="zh-CN" altLang="zh-CN" sz="2400" dirty="0"/>
                  <a:t>中元组在</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zh-CN" sz="2400" dirty="0"/>
                  <a:t>列上的值 </a:t>
                </a:r>
                <a:endParaRPr lang="en-US" altLang="zh-CN" sz="2400" dirty="0"/>
              </a:p>
              <a:p>
                <a:pPr>
                  <a:buFont typeface="Wingdings" panose="05000000000000000000" pitchFamily="2" charset="2"/>
                  <a:buChar char="Ø"/>
                </a:pPr>
                <a:r>
                  <a:rPr lang="zh-CN" altLang="zh-CN" sz="2400" dirty="0"/>
                  <a:t>删除重复元组</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01505" y="1418553"/>
                <a:ext cx="11456894" cy="2867835"/>
              </a:xfrm>
              <a:blipFill rotWithShape="1">
                <a:blip r:embed="rId1"/>
                <a:stretch>
                  <a:fillRect l="-4" t="-21" b="-61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669173" y="2247029"/>
                <a:ext cx="7044418" cy="52174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sSub>
                            <m:sSubPr>
                              <m:ctrlPr>
                                <a:rPr lang="zh-CN" altLang="en-US" sz="2400" i="1">
                                  <a:solidFill>
                                    <a:schemeClr val="tx1"/>
                                  </a:solidFill>
                                  <a:latin typeface="Cambria Math" panose="02040503050406030204" pitchFamily="18" charset="0"/>
                                </a:rPr>
                              </m:ctrlPr>
                            </m:sSubPr>
                            <m:e>
                              <m:r>
                                <m:rPr>
                                  <m:sty m:val="p"/>
                                </m:rPr>
                                <a:rPr lang="zh-CN" altLang="en-US" sz="2400">
                                  <a:solidFill>
                                    <a:schemeClr val="tx1"/>
                                  </a:solidFill>
                                  <a:latin typeface="Cambria Math" panose="02040503050406030204" pitchFamily="18" charset="0"/>
                                </a:rPr>
                                <m:t>Π</m:t>
                              </m:r>
                            </m:e>
                            <m:sub>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i="0">
                                      <a:solidFill>
                                        <a:schemeClr val="tx1"/>
                                      </a:solidFill>
                                      <a:latin typeface="Cambria Math" panose="02040503050406030204" pitchFamily="18" charset="0"/>
                                    </a:rPr>
                                    <m:t>1</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i="0">
                                      <a:solidFill>
                                        <a:schemeClr val="tx1"/>
                                      </a:solidFill>
                                      <a:latin typeface="Cambria Math" panose="02040503050406030204" pitchFamily="18" charset="0"/>
                                    </a:rPr>
                                    <m:t>2</m:t>
                                  </m:r>
                                </m:sub>
                              </m:sSub>
                              <m:r>
                                <a:rPr lang="zh-CN" altLang="en-US" sz="2400" i="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i="1">
                                      <a:solidFill>
                                        <a:schemeClr val="tx1"/>
                                      </a:solidFill>
                                      <a:latin typeface="Cambria Math" panose="02040503050406030204" pitchFamily="18" charset="0"/>
                                    </a:rPr>
                                    <m:t>𝑘</m:t>
                                  </m:r>
                                </m:sub>
                              </m:sSub>
                            </m:sub>
                          </m:sSub>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e>
                          </m:d>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𝑡</m:t>
                              </m:r>
                              <m:r>
                                <a:rPr lang="en-US" altLang="zh-CN" sz="2400" b="0" i="0" smtClean="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a:solidFill>
                                        <a:schemeClr val="tx1"/>
                                      </a:solidFill>
                                      <a:latin typeface="Cambria Math" panose="02040503050406030204" pitchFamily="18" charset="0"/>
                                    </a:rPr>
                                    <m:t>1</m:t>
                                  </m:r>
                                </m:sub>
                              </m:sSub>
                              <m:r>
                                <a:rPr lang="zh-CN" altLang="en-US" sz="240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a:solidFill>
                                        <a:schemeClr val="tx1"/>
                                      </a:solidFill>
                                      <a:latin typeface="Cambria Math" panose="02040503050406030204" pitchFamily="18" charset="0"/>
                                    </a:rPr>
                                    <m:t>2</m:t>
                                  </m:r>
                                </m:sub>
                              </m:sSub>
                              <m:r>
                                <a:rPr lang="zh-CN" altLang="en-US" sz="2400">
                                  <a:solidFill>
                                    <a:schemeClr val="tx1"/>
                                  </a:solidFill>
                                  <a:latin typeface="Cambria Math" panose="02040503050406030204" pitchFamily="18" charset="0"/>
                                </a:rPr>
                                <m:t>,…,</m:t>
                              </m:r>
                              <m:sSub>
                                <m:sSubPr>
                                  <m:ctrlPr>
                                    <a:rPr lang="zh-CN" altLang="en-US" sz="2400" i="1">
                                      <a:solidFill>
                                        <a:schemeClr val="tx1"/>
                                      </a:solidFill>
                                      <a:latin typeface="Cambria Math" panose="02040503050406030204" pitchFamily="18" charset="0"/>
                                    </a:rPr>
                                  </m:ctrlPr>
                                </m:sSubPr>
                                <m:e>
                                  <m:r>
                                    <a:rPr lang="zh-CN" altLang="en-US" sz="2400" i="1">
                                      <a:solidFill>
                                        <a:schemeClr val="tx1"/>
                                      </a:solidFill>
                                      <a:latin typeface="Cambria Math" panose="02040503050406030204" pitchFamily="18" charset="0"/>
                                    </a:rPr>
                                    <m:t>𝐴</m:t>
                                  </m:r>
                                </m:e>
                                <m:sub>
                                  <m:r>
                                    <a:rPr lang="zh-CN" altLang="en-US" sz="2400" i="1">
                                      <a:solidFill>
                                        <a:schemeClr val="tx1"/>
                                      </a:solidFill>
                                      <a:latin typeface="Cambria Math" panose="02040503050406030204" pitchFamily="18" charset="0"/>
                                    </a:rPr>
                                    <m:t>𝑘</m:t>
                                  </m:r>
                                </m:sub>
                              </m:sSub>
                              <m:r>
                                <a:rPr lang="en-US" altLang="zh-CN" sz="2400" b="0" i="0" smtClean="0">
                                  <a:solidFill>
                                    <a:schemeClr val="tx1"/>
                                  </a:solidFill>
                                  <a:latin typeface="Cambria Math" panose="02040503050406030204" pitchFamily="18" charset="0"/>
                                </a:rPr>
                                <m:t>]</m:t>
                              </m:r>
                              <m:r>
                                <a:rPr lang="zh-CN" altLang="en-US" sz="2400" i="0">
                                  <a:solidFill>
                                    <a:schemeClr val="tx1"/>
                                  </a:solidFill>
                                  <a:latin typeface="Cambria Math" panose="02040503050406030204" pitchFamily="18" charset="0"/>
                                </a:rPr>
                                <m:t> </m:t>
                              </m:r>
                            </m:e>
                          </m:d>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e>
                      </m:d>
                    </m:oMath>
                  </m:oMathPara>
                </a14:m>
                <a:endParaRPr lang="zh-CN" altLang="en-US" sz="2400"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3669173" y="2247029"/>
                <a:ext cx="7044418" cy="521746"/>
              </a:xfrm>
              <a:prstGeom prst="rect">
                <a:avLst/>
              </a:prstGeom>
              <a:blipFill rotWithShape="1">
                <a:blip r:embed="rId2"/>
                <a:stretch>
                  <a:fillRect l="-2" t="-76" r="7" b="3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46388"/>
            <a:ext cx="1087290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投影</a:t>
            </a:r>
            <a:r>
              <a:rPr kumimoji="1" lang="zh-CN" altLang="en-US" dirty="0"/>
              <a:t>运算</a:t>
            </a:r>
            <a:endParaRPr kumimoji="1" lang="zh-CN" altLang="en-US" dirty="0"/>
          </a:p>
        </p:txBody>
      </p:sp>
      <p:sp>
        <p:nvSpPr>
          <p:cNvPr id="3" name="内容占位符 2"/>
          <p:cNvSpPr>
            <a:spLocks noGrp="1"/>
          </p:cNvSpPr>
          <p:nvPr>
            <p:ph idx="1"/>
          </p:nvPr>
        </p:nvSpPr>
        <p:spPr>
          <a:xfrm>
            <a:off x="971550" y="1201270"/>
            <a:ext cx="11456894" cy="2216633"/>
          </a:xfrm>
        </p:spPr>
        <p:txBody>
          <a:bodyPr/>
          <a:lstStyle/>
          <a:p>
            <a:pPr>
              <a:buFont typeface="Wingdings" panose="05000000000000000000" pitchFamily="2" charset="2"/>
              <a:buChar char="Ø"/>
            </a:pPr>
            <a:r>
              <a:rPr lang="en-US" altLang="zh-CN" sz="2800" dirty="0"/>
              <a:t>【</a:t>
            </a:r>
            <a:r>
              <a:rPr lang="zh-CN" altLang="zh-CN" sz="2800" dirty="0"/>
              <a:t>例</a:t>
            </a:r>
            <a:r>
              <a:rPr lang="en-US" altLang="zh-CN" sz="2800" dirty="0"/>
              <a:t>2.3</a:t>
            </a:r>
            <a:r>
              <a:rPr lang="zh-CN" altLang="zh-CN" sz="2800" dirty="0"/>
              <a:t>】查询计算机系所有学生的学号、姓名。</a:t>
            </a:r>
            <a:endParaRPr lang="zh-CN" altLang="zh-CN" sz="2800" dirty="0"/>
          </a:p>
          <a:p>
            <a:pPr>
              <a:buFont typeface="Wingdings" panose="05000000000000000000" pitchFamily="2" charset="2"/>
              <a:buChar char="l"/>
            </a:pPr>
            <a:endParaRPr lang="zh-CN" altLang="zh-CN" sz="2800" dirty="0"/>
          </a:p>
          <a:p>
            <a:pPr marL="0" indent="0">
              <a:buNone/>
            </a:pPr>
            <a:endParaRPr lang="en-US" altLang="zh-CN" sz="2800" i="1" dirty="0"/>
          </a:p>
          <a:p>
            <a:pPr>
              <a:buFont typeface="Wingdings" panose="05000000000000000000" pitchFamily="2" charset="2"/>
              <a:buChar char="Ø"/>
            </a:pPr>
            <a:r>
              <a:rPr lang="zh-CN" altLang="en-US" sz="2800" dirty="0"/>
              <a:t>查询结果为：</a:t>
            </a:r>
            <a:endParaRPr lang="en-US" altLang="zh-CN" sz="2800" dirty="0"/>
          </a:p>
        </p:txBody>
      </p:sp>
      <mc:AlternateContent xmlns:mc="http://schemas.openxmlformats.org/markup-compatibility/2006">
        <mc:Choice xmlns:a14="http://schemas.microsoft.com/office/drawing/2010/main" Requires="a14">
          <p:sp>
            <p:nvSpPr>
              <p:cNvPr id="7" name="文本框 6"/>
              <p:cNvSpPr txBox="1"/>
              <p:nvPr/>
            </p:nvSpPr>
            <p:spPr>
              <a:xfrm>
                <a:off x="3511923" y="1872428"/>
                <a:ext cx="6096000" cy="561564"/>
              </a:xfrm>
              <a:prstGeom prst="rect">
                <a:avLst/>
              </a:prstGeom>
              <a:noFill/>
            </p:spPr>
            <p:txBody>
              <a:bodyPr wrap="square">
                <a:spAutoFit/>
              </a:bodyPr>
              <a:lstStyle/>
              <a:p>
                <a14:m>
                  <m:oMath xmlns:m="http://schemas.openxmlformats.org/officeDocument/2006/math">
                    <m:sSub>
                      <m:sSubPr>
                        <m:ctrlPr>
                          <a:rPr lang="zh-CN" altLang="en-US" sz="2800" i="1" smtClean="0">
                            <a:solidFill>
                              <a:schemeClr val="tx1"/>
                            </a:solidFill>
                            <a:latin typeface="Cambria Math" panose="02040503050406030204" pitchFamily="18" charset="0"/>
                          </a:rPr>
                        </m:ctrlPr>
                      </m:sSubPr>
                      <m:e>
                        <m:r>
                          <m:rPr>
                            <m:sty m:val="p"/>
                          </m:rPr>
                          <a:rPr lang="zh-CN" altLang="en-US" sz="2800">
                            <a:solidFill>
                              <a:schemeClr val="tx1"/>
                            </a:solidFill>
                            <a:latin typeface="Cambria Math" panose="02040503050406030204" pitchFamily="18" charset="0"/>
                          </a:rPr>
                          <m:t>Π</m:t>
                        </m:r>
                      </m:e>
                      <m:sub>
                        <m:r>
                          <m:rPr>
                            <m:sty m:val="p"/>
                          </m:rPr>
                          <a:rPr lang="zh-CN" altLang="en-US" sz="2800" i="0">
                            <a:solidFill>
                              <a:schemeClr val="tx1"/>
                            </a:solidFill>
                            <a:latin typeface="Cambria Math" panose="02040503050406030204" pitchFamily="18" charset="0"/>
                          </a:rPr>
                          <m:t>Sno</m:t>
                        </m:r>
                        <m:r>
                          <a:rPr lang="zh-CN" altLang="en-US" sz="2800" i="0">
                            <a:solidFill>
                              <a:schemeClr val="tx1"/>
                            </a:solidFill>
                            <a:latin typeface="Cambria Math" panose="02040503050406030204" pitchFamily="18" charset="0"/>
                          </a:rPr>
                          <m:t>,   </m:t>
                        </m:r>
                        <m:r>
                          <m:rPr>
                            <m:sty m:val="p"/>
                          </m:rPr>
                          <a:rPr lang="zh-CN" altLang="en-US" sz="2800" i="0">
                            <a:solidFill>
                              <a:schemeClr val="tx1"/>
                            </a:solidFill>
                            <a:latin typeface="Cambria Math" panose="02040503050406030204" pitchFamily="18" charset="0"/>
                          </a:rPr>
                          <m:t>Sname</m:t>
                        </m:r>
                      </m:sub>
                    </m:sSub>
                  </m:oMath>
                </a14:m>
                <a:r>
                  <a:rPr lang="en-US" altLang="zh-CN" sz="2800" dirty="0"/>
                  <a:t> </a:t>
                </a:r>
                <a14:m>
                  <m:oMath xmlns:m="http://schemas.openxmlformats.org/officeDocument/2006/math">
                    <m:r>
                      <a:rPr lang="en-US" altLang="zh-CN" sz="2800" i="1">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𝜎</m:t>
                        </m:r>
                      </m:e>
                      <m:sub>
                        <m:r>
                          <a:rPr lang="zh-CN" altLang="en-US" sz="2800">
                            <a:latin typeface="Cambria Math" panose="02040503050406030204" pitchFamily="18" charset="0"/>
                          </a:rPr>
                          <m:t> </m:t>
                        </m:r>
                        <m:r>
                          <m:rPr>
                            <m:sty m:val="p"/>
                          </m:rPr>
                          <a:rPr lang="zh-CN" altLang="en-US" sz="2800">
                            <a:latin typeface="Cambria Math" panose="02040503050406030204" pitchFamily="18" charset="0"/>
                          </a:rPr>
                          <m:t>Sdept</m:t>
                        </m:r>
                        <m:r>
                          <a:rPr lang="zh-CN" altLang="en-US" sz="2800">
                            <a:latin typeface="Cambria Math" panose="02040503050406030204" pitchFamily="18" charset="0"/>
                          </a:rPr>
                          <m:t>="</m:t>
                        </m:r>
                        <m:r>
                          <m:rPr>
                            <m:sty m:val="p"/>
                          </m:rPr>
                          <a:rPr lang="zh-CN" altLang="en-US" sz="2800">
                            <a:latin typeface="Cambria Math" panose="02040503050406030204" pitchFamily="18" charset="0"/>
                          </a:rPr>
                          <m:t>CS</m:t>
                        </m:r>
                        <m:r>
                          <a:rPr lang="zh-CN" altLang="en-US" sz="2800">
                            <a:latin typeface="Cambria Math" panose="02040503050406030204" pitchFamily="18" charset="0"/>
                          </a:rPr>
                          <m:t>"  </m:t>
                        </m:r>
                      </m:sub>
                    </m:sSub>
                    <m:d>
                      <m:dPr>
                        <m:ctrlPr>
                          <a:rPr lang="zh-CN" altLang="en-US" sz="2800" i="1">
                            <a:latin typeface="Cambria Math" panose="02040503050406030204" pitchFamily="18" charset="0"/>
                          </a:rPr>
                        </m:ctrlPr>
                      </m:dPr>
                      <m:e>
                        <m:r>
                          <m:rPr>
                            <m:sty m:val="p"/>
                          </m:rPr>
                          <a:rPr lang="zh-CN" altLang="en-US" sz="2800">
                            <a:latin typeface="Cambria Math" panose="02040503050406030204" pitchFamily="18" charset="0"/>
                          </a:rPr>
                          <m:t>Student</m:t>
                        </m:r>
                      </m:e>
                    </m:d>
                    <m:r>
                      <a:rPr lang="en-US" altLang="zh-CN" sz="2800" b="0" i="0" smtClean="0">
                        <a:latin typeface="Cambria Math" panose="02040503050406030204" pitchFamily="18" charset="0"/>
                      </a:rPr>
                      <m:t>)</m:t>
                    </m:r>
                  </m:oMath>
                </a14:m>
                <a:endParaRPr lang="zh-CN" altLang="en-US" sz="28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3511923" y="1872428"/>
                <a:ext cx="6096000" cy="561564"/>
              </a:xfrm>
              <a:prstGeom prst="rect">
                <a:avLst/>
              </a:prstGeom>
              <a:blipFill rotWithShape="1">
                <a:blip r:embed="rId1"/>
                <a:stretch>
                  <a:fillRect l="-6" t="-80" r="6" b="7"/>
                </a:stretch>
              </a:blipFill>
            </p:spPr>
            <p:txBody>
              <a:bodyPr/>
              <a:lstStyle/>
              <a:p>
                <a:r>
                  <a:rPr lang="zh-CN" altLang="en-US">
                    <a:noFill/>
                  </a:rPr>
                  <a:t> </a:t>
                </a:r>
              </a:p>
            </p:txBody>
          </p:sp>
        </mc:Fallback>
      </mc:AlternateContent>
      <p:graphicFrame>
        <p:nvGraphicFramePr>
          <p:cNvPr id="8" name="表格 7"/>
          <p:cNvGraphicFramePr>
            <a:graphicFrameLocks noGrp="1"/>
          </p:cNvGraphicFramePr>
          <p:nvPr/>
        </p:nvGraphicFramePr>
        <p:xfrm>
          <a:off x="1805043" y="3561873"/>
          <a:ext cx="9576130" cy="1447800"/>
        </p:xfrm>
        <a:graphic>
          <a:graphicData uri="http://schemas.openxmlformats.org/drawingml/2006/table">
            <a:tbl>
              <a:tblPr firstRow="1" firstCol="1" bandRow="1">
                <a:tableStyleId>{5940675A-B579-460E-94D1-54222C63F5DA}</a:tableStyleId>
              </a:tblPr>
              <a:tblGrid>
                <a:gridCol w="4728992"/>
                <a:gridCol w="4847138"/>
              </a:tblGrid>
              <a:tr h="438330">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36490">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36490">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赵宇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36490">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1"/>
            <a:ext cx="11447386" cy="4314547"/>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并</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545125" y="1201271"/>
                <a:ext cx="8975002" cy="4149328"/>
              </a:xfrm>
            </p:spPr>
            <p:txBody>
              <a:bodyPr/>
              <a:lstStyle/>
              <a:p>
                <a:pPr>
                  <a:buFont typeface="Wingdings" panose="05000000000000000000" pitchFamily="2" charset="2"/>
                  <a:buChar char="Ø"/>
                </a:pPr>
                <a:r>
                  <a:rPr lang="zh-CN" altLang="en-US" sz="2400" dirty="0">
                    <a:solidFill>
                      <a:srgbClr val="6F1787"/>
                    </a:solidFill>
                  </a:rPr>
                  <a:t>并</a:t>
                </a:r>
                <a:r>
                  <a:rPr lang="zh-CN" altLang="zh-CN" sz="2400" dirty="0">
                    <a:solidFill>
                      <a:srgbClr val="6F1787"/>
                    </a:solidFill>
                  </a:rPr>
                  <a:t>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）返回两个关系</a:t>
                </a: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中元组取并集的结果：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中属性个数要相同</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中的属性应存在一一对应关系</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中每个属性的域和</a:t>
                </a:r>
                <a14:m>
                  <m:oMath xmlns:m="http://schemas.openxmlformats.org/officeDocument/2006/math">
                    <m:r>
                      <a:rPr lang="en-US" altLang="zh-CN" sz="2400" i="1">
                        <a:latin typeface="Cambria Math" panose="02040503050406030204" pitchFamily="18" charset="0"/>
                      </a:rPr>
                      <m:t>𝑆</m:t>
                    </m:r>
                  </m:oMath>
                </a14:m>
                <a:r>
                  <a:rPr lang="zh-CN" altLang="zh-CN" sz="2400" dirty="0"/>
                  <a:t>中对应属性的域要相同</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en-US" altLang="zh-CN" sz="2400" dirty="0"/>
                  <a:t>Union</a:t>
                </a:r>
                <a:r>
                  <a:rPr lang="zh-CN" altLang="en-US" sz="2400" dirty="0"/>
                  <a:t>：去重</a:t>
                </a:r>
                <a:endParaRPr lang="en-US" altLang="zh-CN" sz="2400" dirty="0"/>
              </a:p>
              <a:p>
                <a:pPr>
                  <a:buFont typeface="Wingdings" panose="05000000000000000000" pitchFamily="2" charset="2"/>
                  <a:buChar char="Ø"/>
                </a:pPr>
                <a:r>
                  <a:rPr lang="en-US" altLang="zh-CN" sz="2400" dirty="0"/>
                  <a:t>Union</a:t>
                </a:r>
                <a:r>
                  <a:rPr lang="zh-CN" altLang="en-US" sz="2400" dirty="0"/>
                  <a:t> </a:t>
                </a:r>
                <a:r>
                  <a:rPr lang="en-US" altLang="zh-CN" sz="2400" dirty="0"/>
                  <a:t>all</a:t>
                </a:r>
                <a:r>
                  <a:rPr lang="zh-CN" altLang="en-US" sz="2400" dirty="0"/>
                  <a:t>：不去重</a:t>
                </a: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545125" y="1201271"/>
                <a:ext cx="8975002" cy="4149328"/>
              </a:xfrm>
              <a:blipFill rotWithShape="1">
                <a:blip r:embed="rId1"/>
                <a:stretch>
                  <a:fillRect l="-2" t="-12" r="1" b="-50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661692" y="1846132"/>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 </m:t>
                              </m:r>
                            </m:e>
                          </m:d>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e>
                      </m:d>
                    </m:oMath>
                  </m:oMathPara>
                </a14:m>
                <a:endParaRPr lang="zh-CN" altLang="en-US" sz="24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2661692" y="1846132"/>
                <a:ext cx="6096000" cy="461665"/>
              </a:xfrm>
              <a:prstGeom prst="rect">
                <a:avLst/>
              </a:prstGeom>
              <a:blipFill rotWithShape="1">
                <a:blip r:embed="rId2"/>
                <a:stretch>
                  <a:fillRect l="-7" t="-41" r="7" b="4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46388"/>
            <a:ext cx="10855149"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并运算</a:t>
            </a:r>
            <a:endParaRPr kumimoji="1" lang="zh-CN" altLang="en-US" dirty="0"/>
          </a:p>
        </p:txBody>
      </p:sp>
      <p:sp>
        <p:nvSpPr>
          <p:cNvPr id="3" name="内容占位符 2"/>
          <p:cNvSpPr>
            <a:spLocks noGrp="1"/>
          </p:cNvSpPr>
          <p:nvPr>
            <p:ph idx="1"/>
          </p:nvPr>
        </p:nvSpPr>
        <p:spPr>
          <a:xfrm>
            <a:off x="1146772" y="1201270"/>
            <a:ext cx="11456894" cy="4876801"/>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2.4</a:t>
            </a:r>
            <a:r>
              <a:rPr lang="zh-CN" altLang="zh-CN" sz="2400" dirty="0"/>
              <a:t>】查询所有</a:t>
            </a:r>
            <a:r>
              <a:rPr lang="en-US" altLang="zh-CN" sz="2400" dirty="0"/>
              <a:t>17</a:t>
            </a:r>
            <a:r>
              <a:rPr lang="zh-CN" altLang="zh-CN" sz="2400" dirty="0"/>
              <a:t>或</a:t>
            </a:r>
            <a:r>
              <a:rPr lang="en-US" altLang="zh-CN" sz="2400" dirty="0"/>
              <a:t>18</a:t>
            </a:r>
            <a:r>
              <a:rPr lang="zh-CN" altLang="zh-CN" sz="2400" dirty="0"/>
              <a:t>岁学生的信息。 </a:t>
            </a: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AlternateContent xmlns:mc="http://schemas.openxmlformats.org/markup-compatibility/2006">
        <mc:Choice xmlns:a14="http://schemas.microsoft.com/office/drawing/2010/main" Requires="a14">
          <p:sp>
            <p:nvSpPr>
              <p:cNvPr id="9" name="文本框 8"/>
              <p:cNvSpPr txBox="1"/>
              <p:nvPr/>
            </p:nvSpPr>
            <p:spPr>
              <a:xfrm>
                <a:off x="2952748" y="1967379"/>
                <a:ext cx="6866165"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800" i="1" smtClean="0">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𝜎</m:t>
                          </m:r>
                        </m:e>
                        <m:sub>
                          <m:r>
                            <a:rPr lang="zh-CN" altLang="en-US" sz="2800" i="0">
                              <a:solidFill>
                                <a:schemeClr val="tx1"/>
                              </a:solidFill>
                              <a:latin typeface="Cambria Math" panose="02040503050406030204" pitchFamily="18" charset="0"/>
                            </a:rPr>
                            <m:t> </m:t>
                          </m:r>
                          <m:r>
                            <m:rPr>
                              <m:sty m:val="p"/>
                            </m:rPr>
                            <a:rPr lang="zh-CN" altLang="en-US" sz="2800" i="0">
                              <a:solidFill>
                                <a:schemeClr val="tx1"/>
                              </a:solidFill>
                              <a:latin typeface="Cambria Math" panose="02040503050406030204" pitchFamily="18" charset="0"/>
                            </a:rPr>
                            <m:t>Sage</m:t>
                          </m:r>
                          <m:r>
                            <a:rPr lang="zh-CN" altLang="en-US" sz="2800" i="0">
                              <a:solidFill>
                                <a:schemeClr val="tx1"/>
                              </a:solidFill>
                              <a:latin typeface="Cambria Math" panose="02040503050406030204" pitchFamily="18" charset="0"/>
                            </a:rPr>
                            <m:t>=</m:t>
                          </m:r>
                          <m:r>
                            <a:rPr lang="zh-CN" altLang="en-US" sz="2800" i="0">
                              <a:solidFill>
                                <a:schemeClr val="tx1"/>
                              </a:solidFill>
                              <a:latin typeface="Cambria Math" panose="02040503050406030204" pitchFamily="18" charset="0"/>
                            </a:rPr>
                            <m:t>17</m:t>
                          </m:r>
                          <m:r>
                            <a:rPr lang="zh-CN" altLang="en-US" sz="2800" i="0">
                              <a:solidFill>
                                <a:schemeClr val="tx1"/>
                              </a:solidFill>
                              <a:latin typeface="Cambria Math" panose="02040503050406030204" pitchFamily="18" charset="0"/>
                            </a:rPr>
                            <m:t> </m:t>
                          </m:r>
                        </m:sub>
                      </m:sSub>
                      <m:d>
                        <m:dPr>
                          <m:ctrlPr>
                            <a:rPr lang="zh-CN" altLang="en-US" sz="2800" i="1">
                              <a:solidFill>
                                <a:schemeClr val="tx1"/>
                              </a:solidFill>
                              <a:latin typeface="Cambria Math" panose="02040503050406030204" pitchFamily="18" charset="0"/>
                            </a:rPr>
                          </m:ctrlPr>
                        </m:dPr>
                        <m:e>
                          <m:r>
                            <m:rPr>
                              <m:sty m:val="p"/>
                            </m:rPr>
                            <a:rPr lang="zh-CN" altLang="en-US" sz="2800" i="0">
                              <a:solidFill>
                                <a:schemeClr val="tx1"/>
                              </a:solidFill>
                              <a:latin typeface="Cambria Math" panose="02040503050406030204" pitchFamily="18" charset="0"/>
                            </a:rPr>
                            <m:t>Student</m:t>
                          </m:r>
                        </m:e>
                      </m:d>
                      <m:r>
                        <a:rPr lang="zh-CN" altLang="en-US" sz="2800" i="0">
                          <a:solidFill>
                            <a:schemeClr val="tx1"/>
                          </a:solidFill>
                          <a:latin typeface="Cambria Math" panose="02040503050406030204" pitchFamily="18" charset="0"/>
                        </a:rPr>
                        <m:t>∪</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𝜎</m:t>
                          </m:r>
                        </m:e>
                        <m:sub>
                          <m:r>
                            <a:rPr lang="zh-CN" altLang="en-US" sz="2800" i="0">
                              <a:solidFill>
                                <a:schemeClr val="tx1"/>
                              </a:solidFill>
                              <a:latin typeface="Cambria Math" panose="02040503050406030204" pitchFamily="18" charset="0"/>
                            </a:rPr>
                            <m:t> </m:t>
                          </m:r>
                          <m:r>
                            <m:rPr>
                              <m:sty m:val="p"/>
                            </m:rPr>
                            <a:rPr lang="zh-CN" altLang="en-US" sz="2800" i="0">
                              <a:solidFill>
                                <a:schemeClr val="tx1"/>
                              </a:solidFill>
                              <a:latin typeface="Cambria Math" panose="02040503050406030204" pitchFamily="18" charset="0"/>
                            </a:rPr>
                            <m:t>Sage</m:t>
                          </m:r>
                          <m:r>
                            <a:rPr lang="zh-CN" altLang="en-US" sz="2800" i="0">
                              <a:solidFill>
                                <a:schemeClr val="tx1"/>
                              </a:solidFill>
                              <a:latin typeface="Cambria Math" panose="02040503050406030204" pitchFamily="18" charset="0"/>
                            </a:rPr>
                            <m:t>=</m:t>
                          </m:r>
                          <m:r>
                            <a:rPr lang="zh-CN" altLang="en-US" sz="2800" i="0">
                              <a:solidFill>
                                <a:schemeClr val="tx1"/>
                              </a:solidFill>
                              <a:latin typeface="Cambria Math" panose="02040503050406030204" pitchFamily="18" charset="0"/>
                            </a:rPr>
                            <m:t>18</m:t>
                          </m:r>
                          <m:r>
                            <a:rPr lang="zh-CN" altLang="en-US" sz="2800" i="0">
                              <a:solidFill>
                                <a:schemeClr val="tx1"/>
                              </a:solidFill>
                              <a:latin typeface="Cambria Math" panose="02040503050406030204" pitchFamily="18" charset="0"/>
                            </a:rPr>
                            <m:t> </m:t>
                          </m:r>
                        </m:sub>
                      </m:sSub>
                      <m:d>
                        <m:dPr>
                          <m:ctrlPr>
                            <a:rPr lang="zh-CN" altLang="en-US" sz="2800" i="1">
                              <a:solidFill>
                                <a:schemeClr val="tx1"/>
                              </a:solidFill>
                              <a:latin typeface="Cambria Math" panose="02040503050406030204" pitchFamily="18" charset="0"/>
                            </a:rPr>
                          </m:ctrlPr>
                        </m:dPr>
                        <m:e>
                          <m:r>
                            <m:rPr>
                              <m:sty m:val="p"/>
                            </m:rPr>
                            <a:rPr lang="zh-CN" altLang="en-US" sz="2800" i="0">
                              <a:solidFill>
                                <a:schemeClr val="tx1"/>
                              </a:solidFill>
                              <a:latin typeface="Cambria Math" panose="02040503050406030204" pitchFamily="18" charset="0"/>
                            </a:rPr>
                            <m:t>Student</m:t>
                          </m:r>
                        </m:e>
                      </m:d>
                    </m:oMath>
                  </m:oMathPara>
                </a14:m>
                <a:endParaRPr lang="zh-CN" altLang="en-US" sz="2800" dirty="0">
                  <a:solidFill>
                    <a:schemeClr val="tx1"/>
                  </a:solidFill>
                </a:endParaRPr>
              </a:p>
            </p:txBody>
          </p:sp>
        </mc:Choice>
        <mc:Fallback>
          <p:sp>
            <p:nvSpPr>
              <p:cNvPr id="9" name="文本框 8"/>
              <p:cNvSpPr txBox="1">
                <a:spLocks noRot="1" noChangeAspect="1" noMove="1" noResize="1" noEditPoints="1" noAdjustHandles="1" noChangeArrowheads="1" noChangeShapeType="1" noTextEdit="1"/>
              </p:cNvSpPr>
              <p:nvPr/>
            </p:nvSpPr>
            <p:spPr>
              <a:xfrm>
                <a:off x="2952748" y="1967379"/>
                <a:ext cx="6866165" cy="563872"/>
              </a:xfrm>
              <a:prstGeom prst="rect">
                <a:avLst/>
              </a:prstGeom>
              <a:blipFill rotWithShape="1">
                <a:blip r:embed="rId1"/>
                <a:stretch>
                  <a:fillRect l="-9" t="-26" r="8" b="25"/>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1651245" y="3520762"/>
          <a:ext cx="9712171" cy="2125435"/>
        </p:xfrm>
        <a:graphic>
          <a:graphicData uri="http://schemas.openxmlformats.org/drawingml/2006/table">
            <a:tbl>
              <a:tblPr firstRow="1" firstCol="1" bandRow="1">
                <a:tableStyleId>{5940675A-B579-460E-94D1-54222C63F5DA}</a:tableStyleId>
              </a:tblPr>
              <a:tblGrid>
                <a:gridCol w="2524867"/>
                <a:gridCol w="1899236"/>
                <a:gridCol w="1678157"/>
                <a:gridCol w="1726478"/>
                <a:gridCol w="1883433"/>
              </a:tblGrid>
              <a:tr h="425087">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a:solidFill>
                            <a:schemeClr val="bg1"/>
                          </a:solidFill>
                          <a:effectLst/>
                          <a:latin typeface="微软雅黑" panose="020B0503020204020204" pitchFamily="34" charset="-122"/>
                          <a:ea typeface="微软雅黑" panose="020B0503020204020204" pitchFamily="34" charset="-122"/>
                        </a:rPr>
                        <a:t>Sgender</a:t>
                      </a:r>
                      <a:endParaRPr lang="zh-CN" sz="1600" b="1"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Sage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25087">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CS</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5087">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5087">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王勇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男</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5087">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刘佳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latin typeface="微软雅黑" panose="020B0503020204020204" pitchFamily="34" charset="-122"/>
                          <a:ea typeface="微软雅黑" panose="020B0503020204020204" pitchFamily="34" charset="-122"/>
                        </a:rPr>
                        <a:t>女</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MA</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314308" y="1118662"/>
            <a:ext cx="11447386" cy="3426706"/>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差</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182986" y="1436660"/>
                <a:ext cx="11456894" cy="2833499"/>
              </a:xfrm>
            </p:spPr>
            <p:txBody>
              <a:bodyPr/>
              <a:lstStyle/>
              <a:p>
                <a:pPr>
                  <a:buFont typeface="Wingdings" panose="05000000000000000000" pitchFamily="2" charset="2"/>
                  <a:buChar char="Ø"/>
                </a:pPr>
                <a:r>
                  <a:rPr lang="zh-CN" altLang="en-US" sz="2400" dirty="0">
                    <a:solidFill>
                      <a:srgbClr val="6F1787"/>
                    </a:solidFill>
                  </a:rPr>
                  <a:t>差</a:t>
                </a:r>
                <a:r>
                  <a:rPr lang="zh-CN" altLang="zh-CN" sz="2400" dirty="0">
                    <a:solidFill>
                      <a:srgbClr val="6F1787"/>
                    </a:solidFill>
                  </a:rPr>
                  <a:t>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）返回在关系</a:t>
                </a:r>
                <a14:m>
                  <m:oMath xmlns:m="http://schemas.openxmlformats.org/officeDocument/2006/math">
                    <m:r>
                      <a:rPr lang="en-US" altLang="zh-CN" sz="2400" i="1">
                        <a:latin typeface="Cambria Math" panose="02040503050406030204" pitchFamily="18" charset="0"/>
                      </a:rPr>
                      <m:t>𝑅</m:t>
                    </m:r>
                  </m:oMath>
                </a14:m>
                <a:r>
                  <a:rPr lang="zh-CN" altLang="zh-CN" sz="2400" dirty="0"/>
                  <a:t>中但是不在关系</a:t>
                </a:r>
                <a14:m>
                  <m:oMath xmlns:m="http://schemas.openxmlformats.org/officeDocument/2006/math">
                    <m:r>
                      <a:rPr lang="en-US" altLang="zh-CN" sz="2400" i="1">
                        <a:latin typeface="Cambria Math" panose="02040503050406030204" pitchFamily="18" charset="0"/>
                      </a:rPr>
                      <m:t>𝑆</m:t>
                    </m:r>
                  </m:oMath>
                </a14:m>
                <a:r>
                  <a:rPr lang="zh-CN" altLang="zh-CN" sz="2400" dirty="0"/>
                  <a:t>中的元组集合：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中属性个数要相同</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中的属性应存在一一对应关系</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中每个属性的域和</a:t>
                </a:r>
                <a14:m>
                  <m:oMath xmlns:m="http://schemas.openxmlformats.org/officeDocument/2006/math">
                    <m:r>
                      <a:rPr lang="en-US" altLang="zh-CN" sz="2400" i="1">
                        <a:latin typeface="Cambria Math" panose="02040503050406030204" pitchFamily="18" charset="0"/>
                      </a:rPr>
                      <m:t>𝑆</m:t>
                    </m:r>
                  </m:oMath>
                </a14:m>
                <a:r>
                  <a:rPr lang="zh-CN" altLang="zh-CN" sz="2400" dirty="0"/>
                  <a:t>中对应属性的域要相同</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1182986" y="1436660"/>
                <a:ext cx="11456894" cy="2833499"/>
              </a:xfrm>
              <a:blipFill rotWithShape="1">
                <a:blip r:embed="rId1"/>
                <a:stretch>
                  <a:fillRect l="-5" t="-10" r="2" b="1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716636" y="2139511"/>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 </m:t>
                              </m:r>
                            </m:e>
                          </m:d>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r>
                            <a:rPr lang="zh-CN" altLang="en-US" sz="2400" b="0" i="1" smtClean="0">
                              <a:solidFill>
                                <a:schemeClr val="tx1"/>
                              </a:solidFill>
                              <a:latin typeface="Cambria Math" panose="02040503050406030204" pitchFamily="18" charset="0"/>
                            </a:rPr>
                            <m:t> ⋀</m:t>
                          </m:r>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e>
                      </m:d>
                    </m:oMath>
                  </m:oMathPara>
                </a14:m>
                <a:endParaRPr lang="zh-CN" altLang="en-US" sz="2400" dirty="0"/>
              </a:p>
            </p:txBody>
          </p:sp>
        </mc:Choice>
        <mc:Fallback>
          <p:sp>
            <p:nvSpPr>
              <p:cNvPr id="6" name="文本框 5"/>
              <p:cNvSpPr txBox="1">
                <a:spLocks noRot="1" noChangeAspect="1" noMove="1" noResize="1" noEditPoints="1" noAdjustHandles="1" noChangeArrowheads="1" noChangeShapeType="1" noTextEdit="1"/>
              </p:cNvSpPr>
              <p:nvPr/>
            </p:nvSpPr>
            <p:spPr>
              <a:xfrm>
                <a:off x="3716636" y="2139511"/>
                <a:ext cx="6096000" cy="461665"/>
              </a:xfrm>
              <a:prstGeom prst="rect">
                <a:avLst/>
              </a:prstGeom>
              <a:blipFill rotWithShape="1">
                <a:blip r:embed="rId2"/>
                <a:stretch>
                  <a:fillRect l="-10" t="-42" r="10" b="4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46388"/>
            <a:ext cx="10803934"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差</a:t>
            </a:r>
            <a:r>
              <a:rPr kumimoji="1" lang="zh-CN" altLang="en-US" dirty="0"/>
              <a:t>运算</a:t>
            </a:r>
            <a:endParaRPr kumimoji="1" lang="zh-CN" altLang="en-US" dirty="0"/>
          </a:p>
        </p:txBody>
      </p:sp>
      <p:sp>
        <p:nvSpPr>
          <p:cNvPr id="3" name="内容占位符 2"/>
          <p:cNvSpPr>
            <a:spLocks noGrp="1"/>
          </p:cNvSpPr>
          <p:nvPr>
            <p:ph idx="1"/>
          </p:nvPr>
        </p:nvSpPr>
        <p:spPr>
          <a:xfrm>
            <a:off x="879799" y="1201270"/>
            <a:ext cx="10687805" cy="2229451"/>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2.5</a:t>
            </a:r>
            <a:r>
              <a:rPr lang="zh-CN" altLang="zh-CN" sz="2400" dirty="0"/>
              <a:t>】查询计算机系中的未成年同学的信息。</a:t>
            </a:r>
            <a:endParaRPr lang="zh-CN" altLang="zh-CN" sz="2400" dirty="0"/>
          </a:p>
          <a:p>
            <a:pPr>
              <a:buFont typeface="Wingdings" panose="05000000000000000000" pitchFamily="2" charset="2"/>
              <a:buChar char="Ø"/>
            </a:pP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p:txBody>
      </p:sp>
      <mc:AlternateContent xmlns:mc="http://schemas.openxmlformats.org/markup-compatibility/2006">
        <mc:Choice xmlns:a14="http://schemas.microsoft.com/office/drawing/2010/main" Requires="a14">
          <p:sp>
            <p:nvSpPr>
              <p:cNvPr id="7" name="文本框 6"/>
              <p:cNvSpPr txBox="1"/>
              <p:nvPr/>
            </p:nvSpPr>
            <p:spPr>
              <a:xfrm>
                <a:off x="2725304" y="1737343"/>
                <a:ext cx="6996794"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800" i="1" smtClean="0">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𝜎</m:t>
                          </m:r>
                        </m:e>
                        <m:sub>
                          <m:r>
                            <a:rPr lang="zh-CN" altLang="en-US" sz="2800" i="0">
                              <a:solidFill>
                                <a:schemeClr val="tx1"/>
                              </a:solidFill>
                              <a:latin typeface="Cambria Math" panose="02040503050406030204" pitchFamily="18" charset="0"/>
                            </a:rPr>
                            <m:t> </m:t>
                          </m:r>
                          <m:r>
                            <m:rPr>
                              <m:sty m:val="p"/>
                            </m:rPr>
                            <a:rPr lang="zh-CN" altLang="en-US" sz="2800" i="0">
                              <a:solidFill>
                                <a:schemeClr val="tx1"/>
                              </a:solidFill>
                              <a:latin typeface="Cambria Math" panose="02040503050406030204" pitchFamily="18" charset="0"/>
                            </a:rPr>
                            <m:t>Sdept</m:t>
                          </m:r>
                          <m:r>
                            <a:rPr lang="zh-CN" altLang="en-US" sz="2800" i="0">
                              <a:solidFill>
                                <a:schemeClr val="tx1"/>
                              </a:solidFill>
                              <a:latin typeface="Cambria Math" panose="02040503050406030204" pitchFamily="18" charset="0"/>
                            </a:rPr>
                            <m:t>="</m:t>
                          </m:r>
                          <m:r>
                            <m:rPr>
                              <m:sty m:val="p"/>
                            </m:rPr>
                            <a:rPr lang="zh-CN" altLang="en-US" sz="2800" i="0">
                              <a:solidFill>
                                <a:schemeClr val="tx1"/>
                              </a:solidFill>
                              <a:latin typeface="Cambria Math" panose="02040503050406030204" pitchFamily="18" charset="0"/>
                            </a:rPr>
                            <m:t>CS</m:t>
                          </m:r>
                          <m:r>
                            <a:rPr lang="zh-CN" altLang="en-US" sz="2800" i="0">
                              <a:solidFill>
                                <a:schemeClr val="tx1"/>
                              </a:solidFill>
                              <a:latin typeface="Cambria Math" panose="02040503050406030204" pitchFamily="18" charset="0"/>
                            </a:rPr>
                            <m:t>"</m:t>
                          </m:r>
                        </m:sub>
                      </m:sSub>
                      <m:d>
                        <m:dPr>
                          <m:ctrlPr>
                            <a:rPr lang="zh-CN" altLang="en-US" sz="2800" i="1">
                              <a:solidFill>
                                <a:schemeClr val="tx1"/>
                              </a:solidFill>
                              <a:latin typeface="Cambria Math" panose="02040503050406030204" pitchFamily="18" charset="0"/>
                            </a:rPr>
                          </m:ctrlPr>
                        </m:dPr>
                        <m:e>
                          <m:r>
                            <m:rPr>
                              <m:sty m:val="p"/>
                            </m:rPr>
                            <a:rPr lang="zh-CN" altLang="en-US" sz="2800" i="0">
                              <a:solidFill>
                                <a:schemeClr val="tx1"/>
                              </a:solidFill>
                              <a:latin typeface="Cambria Math" panose="02040503050406030204" pitchFamily="18" charset="0"/>
                            </a:rPr>
                            <m:t>Student</m:t>
                          </m:r>
                        </m:e>
                      </m:d>
                      <m:r>
                        <a:rPr lang="zh-CN" altLang="en-US" sz="2800" i="0">
                          <a:solidFill>
                            <a:schemeClr val="tx1"/>
                          </a:solidFill>
                          <a:latin typeface="Cambria Math" panose="02040503050406030204" pitchFamily="18" charset="0"/>
                        </a:rPr>
                        <m:t> − </m:t>
                      </m:r>
                      <m:sSub>
                        <m:sSubPr>
                          <m:ctrlPr>
                            <a:rPr lang="zh-CN" altLang="en-US" sz="2800" i="1">
                              <a:solidFill>
                                <a:schemeClr val="tx1"/>
                              </a:solidFill>
                              <a:latin typeface="Cambria Math" panose="02040503050406030204" pitchFamily="18" charset="0"/>
                            </a:rPr>
                          </m:ctrlPr>
                        </m:sSubPr>
                        <m:e>
                          <m:r>
                            <a:rPr lang="zh-CN" altLang="en-US" sz="2800" i="1">
                              <a:solidFill>
                                <a:schemeClr val="tx1"/>
                              </a:solidFill>
                              <a:latin typeface="Cambria Math" panose="02040503050406030204" pitchFamily="18" charset="0"/>
                            </a:rPr>
                            <m:t>𝜎</m:t>
                          </m:r>
                        </m:e>
                        <m:sub>
                          <m:r>
                            <m:rPr>
                              <m:sty m:val="p"/>
                            </m:rPr>
                            <a:rPr lang="zh-CN" altLang="en-US" sz="2800" i="0">
                              <a:solidFill>
                                <a:schemeClr val="tx1"/>
                              </a:solidFill>
                              <a:latin typeface="Cambria Math" panose="02040503050406030204" pitchFamily="18" charset="0"/>
                            </a:rPr>
                            <m:t>Sage</m:t>
                          </m:r>
                          <m:r>
                            <a:rPr lang="zh-CN" altLang="en-US" sz="2800" i="0">
                              <a:solidFill>
                                <a:schemeClr val="tx1"/>
                              </a:solidFill>
                              <a:latin typeface="Cambria Math" panose="02040503050406030204" pitchFamily="18" charset="0"/>
                            </a:rPr>
                            <m:t>≥</m:t>
                          </m:r>
                          <m:r>
                            <a:rPr lang="zh-CN" altLang="en-US" sz="2800" i="0">
                              <a:solidFill>
                                <a:schemeClr val="tx1"/>
                              </a:solidFill>
                              <a:latin typeface="Cambria Math" panose="02040503050406030204" pitchFamily="18" charset="0"/>
                            </a:rPr>
                            <m:t>18</m:t>
                          </m:r>
                        </m:sub>
                      </m:sSub>
                      <m:d>
                        <m:dPr>
                          <m:ctrlPr>
                            <a:rPr lang="zh-CN" altLang="en-US" sz="2800" i="1">
                              <a:solidFill>
                                <a:schemeClr val="tx1"/>
                              </a:solidFill>
                              <a:latin typeface="Cambria Math" panose="02040503050406030204" pitchFamily="18" charset="0"/>
                            </a:rPr>
                          </m:ctrlPr>
                        </m:dPr>
                        <m:e>
                          <m:r>
                            <m:rPr>
                              <m:sty m:val="p"/>
                            </m:rPr>
                            <a:rPr lang="zh-CN" altLang="en-US" sz="2800" i="0">
                              <a:solidFill>
                                <a:schemeClr val="tx1"/>
                              </a:solidFill>
                              <a:latin typeface="Cambria Math" panose="02040503050406030204" pitchFamily="18" charset="0"/>
                            </a:rPr>
                            <m:t>Student</m:t>
                          </m:r>
                        </m:e>
                      </m:d>
                    </m:oMath>
                  </m:oMathPara>
                </a14:m>
                <a:endParaRPr lang="zh-CN" altLang="en-US" sz="28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2725304" y="1737343"/>
                <a:ext cx="6996794" cy="563872"/>
              </a:xfrm>
              <a:prstGeom prst="rect">
                <a:avLst/>
              </a:prstGeom>
              <a:blipFill rotWithShape="1">
                <a:blip r:embed="rId1"/>
                <a:stretch>
                  <a:fillRect l="-7" t="-110" r="4" b="108"/>
                </a:stretch>
              </a:blipFill>
            </p:spPr>
            <p:txBody>
              <a:bodyPr/>
              <a:lstStyle/>
              <a:p>
                <a:r>
                  <a:rPr lang="zh-CN" altLang="en-US">
                    <a:noFill/>
                  </a:rPr>
                  <a:t> </a:t>
                </a:r>
              </a:p>
            </p:txBody>
          </p:sp>
        </mc:Fallback>
      </mc:AlternateContent>
      <p:graphicFrame>
        <p:nvGraphicFramePr>
          <p:cNvPr id="6" name="表格 5"/>
          <p:cNvGraphicFramePr>
            <a:graphicFrameLocks noGrp="1"/>
          </p:cNvGraphicFramePr>
          <p:nvPr/>
        </p:nvGraphicFramePr>
        <p:xfrm>
          <a:off x="1322773" y="3188046"/>
          <a:ext cx="9260728" cy="1047803"/>
        </p:xfrm>
        <a:graphic>
          <a:graphicData uri="http://schemas.openxmlformats.org/drawingml/2006/table">
            <a:tbl>
              <a:tblPr firstRow="1" firstCol="1" bandRow="1">
                <a:tableStyleId>{5940675A-B579-460E-94D1-54222C63F5DA}</a:tableStyleId>
              </a:tblPr>
              <a:tblGrid>
                <a:gridCol w="2407506"/>
                <a:gridCol w="1810956"/>
                <a:gridCol w="1683469"/>
                <a:gridCol w="1346152"/>
                <a:gridCol w="2012645"/>
              </a:tblGrid>
              <a:tr h="500568">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a:solidFill>
                            <a:schemeClr val="bg1"/>
                          </a:solidFill>
                          <a:effectLst/>
                          <a:latin typeface="微软雅黑" panose="020B0503020204020204" pitchFamily="34" charset="-122"/>
                          <a:ea typeface="微软雅黑" panose="020B0503020204020204" pitchFamily="34" charset="-122"/>
                        </a:rPr>
                        <a:t>Sage</a:t>
                      </a:r>
                      <a:endParaRPr lang="zh-CN" sz="1600" b="1"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547235">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李博</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17</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18"/>
          <p:cNvSpPr/>
          <p:nvPr/>
        </p:nvSpPr>
        <p:spPr>
          <a:xfrm>
            <a:off x="314308" y="1118662"/>
            <a:ext cx="11447386" cy="2760880"/>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49729" y="1290050"/>
                <a:ext cx="11092543" cy="2456327"/>
              </a:xfrm>
            </p:spPr>
            <p:txBody>
              <a:bodyPr/>
              <a:lstStyle/>
              <a:p>
                <a:pPr>
                  <a:buFont typeface="Wingdings" panose="05000000000000000000" pitchFamily="2" charset="2"/>
                  <a:buChar char="Ø"/>
                </a:pPr>
                <a:r>
                  <a:rPr lang="zh-CN" altLang="en-US" sz="2400" dirty="0">
                    <a:solidFill>
                      <a:srgbClr val="6F1787"/>
                    </a:solidFill>
                  </a:rPr>
                  <a:t>笛卡尔积</a:t>
                </a:r>
                <a:r>
                  <a:rPr lang="zh-CN" altLang="zh-CN" sz="2400" dirty="0"/>
                  <a:t>运算（</a:t>
                </a:r>
                <a14:m>
                  <m:oMath xmlns:m="http://schemas.openxmlformats.org/officeDocument/2006/math">
                    <m:r>
                      <a:rPr lang="en-US" altLang="zh-CN" sz="2400" i="1">
                        <a:latin typeface="Cambria Math" panose="02040503050406030204" pitchFamily="18" charset="0"/>
                      </a:rPr>
                      <m:t>×</m:t>
                    </m:r>
                  </m:oMath>
                </a14:m>
                <a:r>
                  <a:rPr lang="zh-CN" altLang="zh-CN" sz="2400" dirty="0"/>
                  <a:t>）返回关系</a:t>
                </a:r>
                <a14:m>
                  <m:oMath xmlns:m="http://schemas.openxmlformats.org/officeDocument/2006/math">
                    <m:r>
                      <a:rPr lang="en-US" altLang="zh-CN" sz="2400" i="1">
                        <a:latin typeface="Cambria Math" panose="02040503050406030204" pitchFamily="18" charset="0"/>
                      </a:rPr>
                      <m:t>𝑅</m:t>
                    </m:r>
                  </m:oMath>
                </a14:m>
                <a:r>
                  <a:rPr lang="zh-CN" altLang="zh-CN" sz="2400" dirty="0"/>
                  <a:t>中元组和关系</a:t>
                </a:r>
                <a14:m>
                  <m:oMath xmlns:m="http://schemas.openxmlformats.org/officeDocument/2006/math">
                    <m:r>
                      <a:rPr lang="en-US" altLang="zh-CN" sz="2400" i="1">
                        <a:latin typeface="Cambria Math" panose="02040503050406030204" pitchFamily="18" charset="0"/>
                      </a:rPr>
                      <m:t>𝑆</m:t>
                    </m:r>
                  </m:oMath>
                </a14:m>
                <a:r>
                  <a:rPr lang="zh-CN" altLang="zh-CN" sz="2400" dirty="0"/>
                  <a:t>中的元组做笛卡尔积的结果：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oMath>
                </a14:m>
                <a:r>
                  <a:rPr lang="zh-CN" altLang="zh-CN" sz="2400" dirty="0"/>
                  <a:t>为</a:t>
                </a:r>
                <a14:m>
                  <m:oMath xmlns:m="http://schemas.openxmlformats.org/officeDocument/2006/math">
                    <m:r>
                      <a:rPr lang="en-US" altLang="zh-CN" sz="2400" i="1">
                        <a:latin typeface="Cambria Math" panose="02040503050406030204" pitchFamily="18" charset="0"/>
                      </a:rPr>
                      <m:t>𝑅</m:t>
                    </m:r>
                  </m:oMath>
                </a14:m>
                <a:r>
                  <a:rPr lang="zh-CN" altLang="zh-CN" sz="2400" dirty="0"/>
                  <a:t>中元组</a:t>
                </a:r>
                <a14:m>
                  <m:oMath xmlns:m="http://schemas.openxmlformats.org/officeDocument/2006/math">
                    <m:r>
                      <a:rPr lang="en-US" altLang="zh-CN" sz="2400" i="1">
                        <a:latin typeface="Cambria Math" panose="02040503050406030204" pitchFamily="18" charset="0"/>
                      </a:rPr>
                      <m:t>𝑡</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中元组</a:t>
                </a:r>
                <a14:m>
                  <m:oMath xmlns:m="http://schemas.openxmlformats.org/officeDocument/2006/math">
                    <m:r>
                      <a:rPr lang="en-US" altLang="zh-CN" sz="2400" i="1">
                        <a:latin typeface="Cambria Math" panose="02040503050406030204" pitchFamily="18" charset="0"/>
                      </a:rPr>
                      <m:t>𝑞</m:t>
                    </m:r>
                  </m:oMath>
                </a14:m>
                <a:r>
                  <a:rPr lang="zh-CN" altLang="zh-CN" sz="2400" dirty="0"/>
                  <a:t>拼接在一起得到的元组 </a:t>
                </a: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r>
                      <a:rPr lang="en-US" altLang="zh-CN" sz="2400" i="1">
                        <a:latin typeface="Cambria Math" panose="02040503050406030204" pitchFamily="18" charset="0"/>
                      </a:rPr>
                      <m:t>𝑆</m:t>
                    </m:r>
                  </m:oMath>
                </a14:m>
                <a:r>
                  <a:rPr lang="zh-CN" altLang="zh-CN" sz="2400" dirty="0"/>
                  <a:t>中有</a:t>
                </a:r>
                <a14:m>
                  <m:oMath xmlns:m="http://schemas.openxmlformats.org/officeDocument/2006/math">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m:t>
                    </m:r>
                  </m:oMath>
                </a14:m>
                <a:r>
                  <a:rPr lang="zh-CN" altLang="zh-CN" sz="2400" dirty="0"/>
                  <a:t>个元组 </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49729" y="1290050"/>
                <a:ext cx="11092543" cy="2456327"/>
              </a:xfrm>
              <a:blipFill rotWithShape="1">
                <a:blip r:embed="rId1"/>
                <a:stretch>
                  <a:fillRect l="-4" t="-15" r="2" b="2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328657" y="1940417"/>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d>
                                <m:dPr>
                                  <m:ctrlPr>
                                    <a:rPr lang="zh-CN" altLang="en-US" sz="2400" i="1">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𝑞</m:t>
                                  </m:r>
                                </m:e>
                              </m:d>
                              <m:r>
                                <a:rPr lang="zh-CN" altLang="en-US" sz="2400" i="0">
                                  <a:solidFill>
                                    <a:schemeClr val="tx1"/>
                                  </a:solidFill>
                                  <a:latin typeface="Cambria Math" panose="02040503050406030204" pitchFamily="18" charset="0"/>
                                </a:rPr>
                                <m:t> </m:t>
                              </m:r>
                            </m:e>
                          </m:d>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𝑞</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e>
                      </m:d>
                    </m:oMath>
                  </m:oMathPara>
                </a14:m>
                <a:endParaRPr lang="zh-CN" altLang="en-US" sz="24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3328657" y="1940417"/>
                <a:ext cx="6096000" cy="461665"/>
              </a:xfrm>
              <a:prstGeom prst="rect">
                <a:avLst/>
              </a:prstGeom>
              <a:blipFill rotWithShape="1">
                <a:blip r:embed="rId2"/>
                <a:stretch>
                  <a:fillRect l="-10" t="-107" r="10" b="11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8" name="标题 1"/>
          <p:cNvSpPr txBox="1"/>
          <p:nvPr/>
        </p:nvSpPr>
        <p:spPr bwMode="auto">
          <a:xfrm>
            <a:off x="971550" y="53752"/>
            <a:ext cx="10090897" cy="678470"/>
          </a:xfrm>
          <a:prstGeom prst="rect">
            <a:avLst/>
          </a:prstGeom>
          <a:noFill/>
          <a:ln>
            <a:noFill/>
          </a:ln>
          <a:effectLst/>
        </p:spPr>
        <p:txBody>
          <a:bodyPr vert="horz" wrap="square" lIns="91440" tIns="45720" rIns="91440" bIns="45720" numCol="1" anchor="ctr" anchorCtr="0" compatLnSpc="1"/>
          <a:lstStyle>
            <a:lvl1pPr algn="ctr" rtl="0" eaLnBrk="1" fontAlgn="base" hangingPunct="1">
              <a:spcBef>
                <a:spcPct val="0"/>
              </a:spcBef>
              <a:spcAft>
                <a:spcPct val="0"/>
              </a:spcAft>
              <a:defRPr kumimoji="1" sz="3600" b="1" i="0">
                <a:solidFill>
                  <a:schemeClr val="tx2"/>
                </a:solidFill>
                <a:effectLst/>
                <a:latin typeface="微软雅黑" panose="020B0503020204020204" pitchFamily="34" charset="-122"/>
                <a:ea typeface="微软雅黑" panose="020B0503020204020204" pitchFamily="34" charset="-122"/>
                <a:cs typeface="Arial" panose="020B0604020202020204"/>
              </a:defRPr>
            </a:lvl1pPr>
            <a:lvl2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2pPr>
            <a:lvl3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3pPr>
            <a:lvl4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4pPr>
            <a:lvl5pPr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5pPr>
            <a:lvl6pPr marL="42227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6pPr>
            <a:lvl7pPr marL="84391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7pPr>
            <a:lvl8pPr marL="1266190"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8pPr>
            <a:lvl9pPr marL="1688465" algn="l" rtl="0" eaLnBrk="1" fontAlgn="base" hangingPunct="1">
              <a:spcBef>
                <a:spcPct val="0"/>
              </a:spcBef>
              <a:spcAft>
                <a:spcPct val="0"/>
              </a:spcAft>
              <a:defRPr kumimoji="1" sz="4060" b="1">
                <a:solidFill>
                  <a:schemeClr val="tx2"/>
                </a:solidFill>
                <a:effectLst>
                  <a:outerShdw blurRad="38100" dist="38100" dir="2700000" algn="tl">
                    <a:srgbClr val="C0C0C0"/>
                  </a:outerShdw>
                </a:effectLst>
                <a:latin typeface="华文楷体" panose="02010600040101010101" pitchFamily="2" charset="-122"/>
                <a:ea typeface="华文楷体" panose="02010600040101010101" pitchFamily="2" charset="-122"/>
              </a:defRPr>
            </a:lvl9pPr>
          </a:lstStyle>
          <a:p>
            <a:r>
              <a:rPr lang="zh-CN" altLang="en-US" dirty="0"/>
              <a:t>笛卡尔积运算</a:t>
            </a:r>
            <a:endParaRPr lang="zh-CN" altLang="en-US" kern="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508267" y="1182839"/>
            <a:ext cx="11540926" cy="108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Shape6"/>
          <p:cNvSpPr/>
          <p:nvPr/>
        </p:nvSpPr>
        <p:spPr>
          <a:xfrm>
            <a:off x="2902997" y="2429263"/>
            <a:ext cx="6123225" cy="3785007"/>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9" name="Shape6"/>
          <p:cNvSpPr/>
          <p:nvPr/>
        </p:nvSpPr>
        <p:spPr>
          <a:xfrm>
            <a:off x="2902998" y="2490704"/>
            <a:ext cx="6123224" cy="3607585"/>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kumimoji="1" lang="zh-CN" altLang="en-US" dirty="0"/>
              <a:t>笛卡尔积运算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04800" y="1459292"/>
                <a:ext cx="11456894" cy="541855"/>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2.6</a:t>
                </a:r>
                <a:r>
                  <a:rPr lang="zh-CN" altLang="zh-CN" sz="2400" dirty="0"/>
                  <a:t>】</a:t>
                </a:r>
                <a14:m>
                  <m:oMath xmlns:m="http://schemas.openxmlformats.org/officeDocument/2006/math">
                    <m:r>
                      <a:rPr lang="en-US" altLang="zh-CN" sz="2400" i="1">
                        <a:latin typeface="Cambria Math" panose="02040503050406030204" pitchFamily="18" charset="0"/>
                      </a:rPr>
                      <m:t>𝑅</m:t>
                    </m:r>
                  </m:oMath>
                </a14:m>
                <a:r>
                  <a:rPr lang="zh-CN" altLang="zh-CN" sz="2400" dirty="0"/>
                  <a:t>中有</a:t>
                </a:r>
                <a:r>
                  <a:rPr lang="en-US" altLang="zh-CN" sz="2400" dirty="0"/>
                  <a:t>3</a:t>
                </a:r>
                <a:r>
                  <a:rPr lang="zh-CN" altLang="zh-CN" sz="2400" dirty="0"/>
                  <a:t>个元组，</a:t>
                </a:r>
                <a14:m>
                  <m:oMath xmlns:m="http://schemas.openxmlformats.org/officeDocument/2006/math">
                    <m:r>
                      <a:rPr lang="en-US" altLang="zh-CN" sz="2400" i="1">
                        <a:latin typeface="Cambria Math" panose="02040503050406030204" pitchFamily="18" charset="0"/>
                      </a:rPr>
                      <m:t>𝑆</m:t>
                    </m:r>
                  </m:oMath>
                </a14:m>
                <a:r>
                  <a:rPr lang="zh-CN" altLang="zh-CN" sz="2400" dirty="0"/>
                  <a:t>中有</a:t>
                </a:r>
                <a:r>
                  <a:rPr lang="en-US" altLang="zh-CN" sz="2400" dirty="0"/>
                  <a:t>2</a:t>
                </a:r>
                <a:r>
                  <a:rPr lang="zh-CN" altLang="zh-CN" sz="2400" dirty="0"/>
                  <a:t>个元组，</a:t>
                </a:r>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r>
                      <a:rPr lang="en-US" altLang="zh-CN" sz="2400" i="1">
                        <a:latin typeface="Cambria Math" panose="02040503050406030204" pitchFamily="18" charset="0"/>
                      </a:rPr>
                      <m:t>𝑆</m:t>
                    </m:r>
                  </m:oMath>
                </a14:m>
                <a:r>
                  <a:rPr lang="zh-CN" altLang="zh-CN" sz="2400" dirty="0"/>
                  <a:t>中有</a:t>
                </a:r>
                <a14:m>
                  <m:oMath xmlns:m="http://schemas.openxmlformats.org/officeDocument/2006/math">
                    <m:r>
                      <a:rPr lang="en-US" altLang="zh-CN" sz="2400" i="1">
                        <a:latin typeface="Cambria Math" panose="02040503050406030204" pitchFamily="18" charset="0"/>
                      </a:rPr>
                      <m:t>3</m:t>
                    </m:r>
                    <m:r>
                      <a:rPr lang="en-US" altLang="zh-CN" sz="2400" i="1">
                        <a:latin typeface="Cambria Math" panose="02040503050406030204" pitchFamily="18" charset="0"/>
                      </a:rPr>
                      <m:t>×</m:t>
                    </m:r>
                    <m:r>
                      <a:rPr lang="en-US" altLang="zh-CN" sz="2400" i="1">
                        <a:latin typeface="Cambria Math" panose="02040503050406030204" pitchFamily="18" charset="0"/>
                      </a:rPr>
                      <m:t>2</m:t>
                    </m:r>
                    <m:r>
                      <a:rPr lang="en-US" altLang="zh-CN" sz="2400" i="1">
                        <a:latin typeface="Cambria Math" panose="02040503050406030204" pitchFamily="18" charset="0"/>
                      </a:rPr>
                      <m:t>=</m:t>
                    </m:r>
                    <m:r>
                      <a:rPr lang="en-US" altLang="zh-CN" sz="2400" i="1">
                        <a:latin typeface="Cambria Math" panose="02040503050406030204" pitchFamily="18" charset="0"/>
                      </a:rPr>
                      <m:t>6</m:t>
                    </m:r>
                  </m:oMath>
                </a14:m>
                <a:r>
                  <a:rPr lang="zh-CN" altLang="zh-CN" sz="2400" dirty="0"/>
                  <a:t>个元组。 </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304800" y="1459292"/>
                <a:ext cx="11456894" cy="541855"/>
              </a:xfrm>
              <a:blipFill rotWithShape="1">
                <a:blip r:embed="rId1"/>
                <a:stretch>
                  <a:fillRect t="-11" r="2" b="4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graphicFrame>
            <p:nvGraphicFramePr>
              <p:cNvPr id="4" name="表格 3"/>
              <p:cNvGraphicFramePr>
                <a:graphicFrameLocks noGrp="1"/>
              </p:cNvGraphicFramePr>
              <p:nvPr/>
            </p:nvGraphicFramePr>
            <p:xfrm>
              <a:off x="3374231" y="2913316"/>
              <a:ext cx="5150642" cy="2575560"/>
            </p:xfrm>
            <a:graphic>
              <a:graphicData uri="http://schemas.openxmlformats.org/drawingml/2006/table">
                <a:tbl>
                  <a:tblPr firstRow="1" firstCol="1" bandRow="1">
                    <a:tableStyleId>{5940675A-B579-460E-94D1-54222C63F5DA}</a:tableStyleId>
                  </a:tblPr>
                  <a:tblGrid>
                    <a:gridCol w="425305"/>
                    <a:gridCol w="505764"/>
                    <a:gridCol w="647678"/>
                    <a:gridCol w="442922"/>
                    <a:gridCol w="478154"/>
                    <a:gridCol w="738203"/>
                    <a:gridCol w="478154"/>
                    <a:gridCol w="478154"/>
                    <a:gridCol w="478154"/>
                    <a:gridCol w="478154"/>
                  </a:tblGrid>
                  <a:tr h="311611">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C</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D</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D</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a:txBody>
                        <a:bodyPr/>
                        <a:lstStyle/>
                        <a:p>
                          <a:pPr indent="127000" algn="ctr">
                            <a:lnSpc>
                              <a:spcPct val="150000"/>
                            </a:lnSpc>
                          </a:pPr>
                          <a:r>
                            <a:rPr lang="en-US" sz="1600" kern="100">
                              <a:effectLst/>
                            </a:rPr>
                            <a:t>b</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pPr indent="127000" algn="ctr">
                            <a:lnSpc>
                              <a:spcPct val="150000"/>
                            </a:lnSpc>
                          </a:pPr>
                          <a:r>
                            <a:rPr lang="en-US" sz="1600" kern="100" dirty="0">
                              <a:effectLst/>
                            </a:rPr>
                            <a:t>(b) </a:t>
                          </a:r>
                          <a14:m>
                            <m:oMath xmlns:m="http://schemas.openxmlformats.org/officeDocument/2006/math">
                              <m:r>
                                <a:rPr lang="en-US" sz="1600" kern="100">
                                  <a:effectLst/>
                                  <a:latin typeface="Cambria Math" panose="02040503050406030204" pitchFamily="18" charset="0"/>
                                </a:rPr>
                                <m:t>𝑆</m:t>
                              </m:r>
                            </m:oMath>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B w="12700" cmpd="sng">
                          <a:noFill/>
                        </a:lnB>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dirty="0">
                              <a:effectLst/>
                            </a:rPr>
                            <a:t>(a) </a:t>
                          </a:r>
                          <a14:m>
                            <m:oMath xmlns:m="http://schemas.openxmlformats.org/officeDocument/2006/math">
                              <m:r>
                                <a:rPr lang="en-US" sz="1600" kern="100">
                                  <a:effectLst/>
                                  <a:latin typeface="Cambria Math" panose="02040503050406030204" pitchFamily="18" charset="0"/>
                                </a:rPr>
                                <m:t>𝑅</m:t>
                              </m:r>
                            </m:oMath>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T w="12700" cmpd="sng">
                          <a:noFill/>
                        </a:lnT>
                        <a:lnB w="12700" cmpd="sng">
                          <a:noFill/>
                        </a:lnB>
                      </a:tcPr>
                    </a:tc>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pPr indent="127000" algn="ctr">
                            <a:lnSpc>
                              <a:spcPct val="150000"/>
                            </a:lnSpc>
                          </a:pPr>
                          <a:r>
                            <a:rPr lang="en-US" sz="1600" kern="100" dirty="0">
                              <a:effectLst/>
                            </a:rPr>
                            <a:t>(c) </a:t>
                          </a:r>
                          <a14:m>
                            <m:oMath xmlns:m="http://schemas.openxmlformats.org/officeDocument/2006/math">
                              <m:r>
                                <a:rPr lang="en-US" sz="1600" kern="100">
                                  <a:effectLst/>
                                  <a:latin typeface="Cambria Math" panose="02040503050406030204" pitchFamily="18" charset="0"/>
                                </a:rPr>
                                <m:t>𝑅</m:t>
                              </m:r>
                              <m:r>
                                <a:rPr lang="en-US" sz="1600" kern="100">
                                  <a:effectLst/>
                                  <a:latin typeface="Cambria Math" panose="02040503050406030204" pitchFamily="18" charset="0"/>
                                </a:rPr>
                                <m:t>×</m:t>
                              </m:r>
                              <m:r>
                                <a:rPr lang="en-US" sz="1600" kern="100">
                                  <a:effectLst/>
                                  <a:latin typeface="Cambria Math" panose="02040503050406030204" pitchFamily="18" charset="0"/>
                                </a:rPr>
                                <m:t>𝑆</m:t>
                              </m:r>
                            </m:oMath>
                          </a14:m>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tc hMerge="1">
                      <a:tcPr/>
                    </a:tc>
                    <a:tc hMerge="1">
                      <a:tcPr/>
                    </a:tc>
                    <a:tc hMerge="1">
                      <a:tcPr/>
                    </a:tc>
                  </a:tr>
                </a:tbl>
              </a:graphicData>
            </a:graphic>
          </p:graphicFrame>
        </mc:Choice>
        <mc:Fallback xmlns="">
          <p:graphicFrame>
            <p:nvGraphicFramePr>
              <p:cNvPr id="4" name="表格 3"/>
              <p:cNvGraphicFramePr>
                <a:graphicFrameLocks noGrp="1"/>
              </p:cNvGraphicFramePr>
              <p:nvPr/>
            </p:nvGraphicFramePr>
            <p:xfrm>
              <a:off x="3374231" y="2913316"/>
              <a:ext cx="5150642" cy="2575560"/>
            </p:xfrm>
            <a:graphic>
              <a:graphicData uri="http://schemas.openxmlformats.org/drawingml/2006/table">
                <a:tbl>
                  <a:tblPr firstRow="1" firstCol="1" bandRow="1">
                    <a:tableStyleId>{5940675A-B579-460E-94D1-54222C63F5DA}</a:tableStyleId>
                  </a:tblPr>
                  <a:tblGrid>
                    <a:gridCol w="425305"/>
                    <a:gridCol w="505764"/>
                    <a:gridCol w="647678"/>
                    <a:gridCol w="442922"/>
                    <a:gridCol w="478154"/>
                    <a:gridCol w="738203"/>
                    <a:gridCol w="478154"/>
                    <a:gridCol w="478154"/>
                    <a:gridCol w="478154"/>
                    <a:gridCol w="478154"/>
                  </a:tblGrid>
                  <a:tr h="311611">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C</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D</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C</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D</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1</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65760">
                    <a:tc>
                      <a:txBody>
                        <a:bodyPr/>
                        <a:lstStyle/>
                        <a:p>
                          <a:pPr indent="127000" algn="ctr">
                            <a:lnSpc>
                              <a:spcPct val="150000"/>
                            </a:lnSpc>
                          </a:pPr>
                          <a:r>
                            <a:rPr lang="en-US" sz="1600" kern="100">
                              <a:effectLst/>
                            </a:rPr>
                            <a:t>b</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gridSpan="2">
                      <a:txBody>
                        <a:bodyPr/>
                        <a:lstStyle/>
                        <a:p>
                          <a:endParaRPr lang="zh-CN"/>
                        </a:p>
                      </a:txBody>
                      <a:tcPr marL="68580" marR="68580" marT="0" marB="0" anchor="ctr">
                        <a:lnL w="12700" cmpd="sng">
                          <a:noFill/>
                        </a:lnL>
                        <a:lnR w="12700" cmpd="sng">
                          <a:noFill/>
                        </a:lnR>
                        <a:lnB w="12700" cmpd="sng">
                          <a:noFill/>
                        </a:lnB>
                        <a:blipFill>
                          <a:blip r:embed="rId2"/>
                        </a:blipFill>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65760">
                    <a:tc gridSpan="2">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2"/>
                        </a:blipFill>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T w="12700" cmpd="sng">
                          <a:noFill/>
                        </a:lnT>
                        <a:lnB w="12700" cmpd="sng">
                          <a:noFill/>
                        </a:lnB>
                      </a:tcPr>
                    </a:tc>
                    <a:tc>
                      <a:txBody>
                        <a:bodyPr/>
                        <a:lstStyle/>
                        <a:p>
                          <a:pPr indent="127000" algn="ctr">
                            <a:lnSpc>
                              <a:spcPct val="150000"/>
                            </a:lnSpc>
                          </a:pPr>
                          <a:r>
                            <a:rPr lang="en-US" sz="1600" kern="100">
                              <a:effectLst/>
                            </a:rPr>
                            <a:t>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y</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x</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a:effectLst/>
                            </a:rPr>
                            <a:t>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11611">
                    <a:tc gridSpan="2">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tcPr>
                    </a:tc>
                    <a:tc>
                      <a:txBody>
                        <a:bodyPr/>
                        <a:lstStyle/>
                        <a:p>
                          <a:pPr indent="127000" algn="ctr">
                            <a:lnSpc>
                              <a:spcPct val="150000"/>
                            </a:lnSpc>
                          </a:pPr>
                          <a:r>
                            <a:rPr lang="en-US" sz="1600" kern="100">
                              <a:effectLst/>
                            </a:rPr>
                            <a:t>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y</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r>
                  <a:tr h="365760">
                    <a:tc gridSpan="2">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hMerge="1">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a:effectLst/>
                            </a:rPr>
                            <a:t> </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gridSpan="4">
                      <a:txBody>
                        <a:bodyPr/>
                        <a:lstStyle/>
                        <a:p>
                          <a:endParaRPr lang="zh-CN"/>
                        </a:p>
                      </a:txBody>
                      <a:tcPr marL="68580" marR="68580" marT="0" marB="0" anchor="ctr">
                        <a:lnL w="12700" cmpd="sng">
                          <a:noFill/>
                        </a:lnL>
                        <a:lnR w="12700" cap="flat" cmpd="sng" algn="ctr">
                          <a:noFill/>
                          <a:prstDash val="solid"/>
                          <a:round/>
                          <a:headEnd type="none" w="med" len="med"/>
                          <a:tailEnd type="none" w="med" len="med"/>
                        </a:lnR>
                        <a:lnB w="12700" cap="flat" cmpd="sng" algn="ctr">
                          <a:noFill/>
                          <a:prstDash val="solid"/>
                          <a:round/>
                          <a:headEnd type="none" w="med" len="med"/>
                          <a:tailEnd type="none" w="med" len="med"/>
                        </a:lnB>
                        <a:blipFill>
                          <a:blip r:embed="rId2"/>
                        </a:blipFill>
                      </a:tcPr>
                    </a:tc>
                    <a:tc hMerge="1">
                      <a:tcPr/>
                    </a:tc>
                    <a:tc hMerge="1">
                      <a:tcPr/>
                    </a:tc>
                    <a:tc hMerge="1">
                      <a:tcPr/>
                    </a:tc>
                  </a:tr>
                </a:tbl>
              </a:graphicData>
            </a:graphic>
          </p:graphicFrame>
        </mc:Fallback>
      </mc:AlternateContent>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2"/>
            <a:ext cx="11359247" cy="3598617"/>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重命名运算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06640" y="1414336"/>
                <a:ext cx="11456894" cy="2234388"/>
              </a:xfrm>
            </p:spPr>
            <p:txBody>
              <a:bodyPr/>
              <a:lstStyle/>
              <a:p>
                <a:pPr>
                  <a:buFont typeface="Wingdings" panose="05000000000000000000" pitchFamily="2" charset="2"/>
                  <a:buChar char="Ø"/>
                </a:pPr>
                <a:r>
                  <a:rPr lang="zh-CN" altLang="en-US" sz="2400" dirty="0">
                    <a:solidFill>
                      <a:srgbClr val="6F1787"/>
                    </a:solidFill>
                  </a:rPr>
                  <a:t>重命名</a:t>
                </a:r>
                <a:r>
                  <a:rPr lang="zh-CN" altLang="zh-CN" sz="2400" dirty="0">
                    <a:solidFill>
                      <a:srgbClr val="6F1787"/>
                    </a:solidFill>
                  </a:rPr>
                  <a:t>运算</a:t>
                </a:r>
                <a:r>
                  <a:rPr lang="zh-CN" altLang="zh-CN" sz="2400" dirty="0"/>
                  <a:t>（</a:t>
                </a:r>
                <a14:m>
                  <m:oMath xmlns:m="http://schemas.openxmlformats.org/officeDocument/2006/math">
                    <m:r>
                      <a:rPr lang="en-US" altLang="zh-CN" sz="2400" i="1">
                        <a:latin typeface="Cambria Math" panose="02040503050406030204" pitchFamily="18" charset="0"/>
                      </a:rPr>
                      <m:t>𝜌</m:t>
                    </m:r>
                  </m:oMath>
                </a14:m>
                <a:r>
                  <a:rPr lang="zh-CN" altLang="zh-CN" sz="2400" dirty="0"/>
                  <a:t>）将关系</a:t>
                </a:r>
                <a14:m>
                  <m:oMath xmlns:m="http://schemas.openxmlformats.org/officeDocument/2006/math">
                    <m:r>
                      <a:rPr lang="en-US" altLang="zh-CN" sz="2400" i="1">
                        <a:latin typeface="Cambria Math" panose="02040503050406030204" pitchFamily="18" charset="0"/>
                      </a:rPr>
                      <m:t>𝑅</m:t>
                    </m:r>
                  </m:oMath>
                </a14:m>
                <a:r>
                  <a:rPr lang="zh-CN" altLang="zh-CN" sz="2400" dirty="0"/>
                  <a:t>重命名为关系</a:t>
                </a:r>
                <a14:m>
                  <m:oMath xmlns:m="http://schemas.openxmlformats.org/officeDocument/2006/math">
                    <m:r>
                      <a:rPr lang="en-US" altLang="zh-CN" sz="2400" i="1">
                        <a:latin typeface="Cambria Math" panose="02040503050406030204" pitchFamily="18" charset="0"/>
                      </a:rPr>
                      <m:t>𝑆</m:t>
                    </m:r>
                  </m:oMath>
                </a14:m>
                <a:r>
                  <a:rPr lang="zh-CN" altLang="zh-CN" sz="2400" dirty="0"/>
                  <a:t>：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zh-CN" sz="2400" dirty="0"/>
                  <a:t>同时将各属性按照从左到右的顺序重命名为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𝑛</m:t>
                        </m:r>
                      </m:sub>
                    </m:sSub>
                  </m:oMath>
                </a14:m>
                <a:r>
                  <a:rPr lang="zh-CN" altLang="zh-CN" sz="2400" dirty="0"/>
                  <a:t> </a:t>
                </a:r>
                <a:endParaRPr lang="en-US" altLang="zh-CN" sz="2400"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𝜌</m:t>
                        </m:r>
                      </m:e>
                      <m:sub>
                        <m:r>
                          <a:rPr lang="en-US" altLang="zh-CN" sz="2400" i="1">
                            <a:latin typeface="Cambria Math" panose="02040503050406030204" pitchFamily="18" charset="0"/>
                          </a:rPr>
                          <m:t>𝑆</m:t>
                        </m:r>
                      </m:sub>
                    </m:sSub>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m:t>
                    </m:r>
                  </m:oMath>
                </a14:m>
                <a:r>
                  <a:rPr lang="zh-CN" altLang="en-US" sz="2400" dirty="0"/>
                  <a:t>：</a:t>
                </a:r>
                <a:r>
                  <a:rPr lang="zh-CN" altLang="zh-CN" sz="2400" b="1" dirty="0"/>
                  <a:t>只修改关系名，不修改属性名 </a:t>
                </a:r>
                <a:endParaRPr lang="en-US" altLang="zh-CN" sz="2400" b="1"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06640" y="1414336"/>
                <a:ext cx="11456894" cy="2234388"/>
              </a:xfrm>
              <a:blipFill rotWithShape="1">
                <a:blip r:embed="rId1"/>
                <a:stretch>
                  <a:fillRect l="-2" t="-9" r="4"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778062" y="1815232"/>
                <a:ext cx="6096000" cy="56470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𝜌</m:t>
                          </m:r>
                        </m:e>
                        <m:sub>
                          <m:r>
                            <a:rPr lang="zh-CN" altLang="en-US" sz="2800" i="1">
                              <a:latin typeface="Cambria Math" panose="02040503050406030204" pitchFamily="18" charset="0"/>
                            </a:rPr>
                            <m:t>𝑆</m:t>
                          </m:r>
                          <m:r>
                            <a:rPr lang="en-US" altLang="zh-CN" sz="2800" b="0" i="1" smtClean="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𝐴</m:t>
                              </m:r>
                            </m:e>
                            <m:sub>
                              <m:r>
                                <a:rPr lang="zh-CN" altLang="en-US" sz="2800">
                                  <a:latin typeface="Cambria Math" panose="02040503050406030204" pitchFamily="18" charset="0"/>
                                </a:rPr>
                                <m:t>1</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𝐴</m:t>
                              </m:r>
                            </m:e>
                            <m:sub>
                              <m:r>
                                <a:rPr lang="zh-CN" altLang="en-US" sz="2800">
                                  <a:latin typeface="Cambria Math" panose="02040503050406030204" pitchFamily="18" charset="0"/>
                                </a:rPr>
                                <m:t>2</m:t>
                              </m:r>
                            </m:sub>
                          </m:sSub>
                          <m:r>
                            <a:rPr lang="zh-CN" altLang="en-US" sz="2800">
                              <a:latin typeface="Cambria Math" panose="02040503050406030204" pitchFamily="18" charset="0"/>
                            </a:rPr>
                            <m:t>,…,</m:t>
                          </m:r>
                          <m:sSub>
                            <m:sSubPr>
                              <m:ctrlPr>
                                <a:rPr lang="zh-CN" altLang="en-US" sz="2800" i="1">
                                  <a:latin typeface="Cambria Math" panose="02040503050406030204" pitchFamily="18" charset="0"/>
                                </a:rPr>
                              </m:ctrlPr>
                            </m:sSubPr>
                            <m:e>
                              <m:r>
                                <a:rPr lang="zh-CN" altLang="en-US" sz="2800" i="1">
                                  <a:latin typeface="Cambria Math" panose="02040503050406030204" pitchFamily="18" charset="0"/>
                                </a:rPr>
                                <m:t>𝐴</m:t>
                              </m:r>
                            </m:e>
                            <m:sub>
                              <m:r>
                                <a:rPr lang="en-US" altLang="zh-CN" sz="2800" b="0" i="1" smtClean="0">
                                  <a:latin typeface="Cambria Math" panose="02040503050406030204" pitchFamily="18" charset="0"/>
                                </a:rPr>
                                <m:t>𝑛</m:t>
                              </m:r>
                            </m:sub>
                          </m:sSub>
                          <m:r>
                            <a:rPr lang="en-US" altLang="zh-CN" sz="2800" b="0" i="1" smtClean="0">
                              <a:latin typeface="Cambria Math" panose="02040503050406030204" pitchFamily="18" charset="0"/>
                            </a:rPr>
                            <m:t>)</m:t>
                          </m:r>
                        </m:sub>
                      </m:sSub>
                      <m:d>
                        <m:dPr>
                          <m:ctrlPr>
                            <a:rPr lang="zh-CN" altLang="en-US" sz="2800" i="1">
                              <a:latin typeface="Cambria Math" panose="02040503050406030204" pitchFamily="18" charset="0"/>
                            </a:rPr>
                          </m:ctrlPr>
                        </m:dPr>
                        <m:e>
                          <m:r>
                            <a:rPr lang="zh-CN" altLang="en-US" sz="2800" i="1">
                              <a:latin typeface="Cambria Math" panose="02040503050406030204" pitchFamily="18" charset="0"/>
                            </a:rPr>
                            <m:t>𝑅</m:t>
                          </m:r>
                        </m:e>
                      </m:d>
                    </m:oMath>
                  </m:oMathPara>
                </a14:m>
                <a:endParaRPr lang="zh-CN" altLang="en-US" sz="2800" dirty="0"/>
              </a:p>
            </p:txBody>
          </p:sp>
        </mc:Choice>
        <mc:Fallback>
          <p:sp>
            <p:nvSpPr>
              <p:cNvPr id="7" name="文本框 6"/>
              <p:cNvSpPr txBox="1">
                <a:spLocks noRot="1" noChangeAspect="1" noMove="1" noResize="1" noEditPoints="1" noAdjustHandles="1" noChangeArrowheads="1" noChangeShapeType="1" noTextEdit="1"/>
              </p:cNvSpPr>
              <p:nvPr/>
            </p:nvSpPr>
            <p:spPr>
              <a:xfrm>
                <a:off x="2778062" y="1815232"/>
                <a:ext cx="6096000" cy="564706"/>
              </a:xfrm>
              <a:prstGeom prst="rect">
                <a:avLst/>
              </a:prstGeom>
              <a:blipFill rotWithShape="1">
                <a:blip r:embed="rId2"/>
                <a:stretch>
                  <a:fillRect l="-9" t="-71" r="9" b="10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46388"/>
            <a:ext cx="11253427"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2.7</a:t>
            </a:r>
            <a:r>
              <a:rPr lang="zh-CN" altLang="zh-CN" sz="2400" dirty="0"/>
              <a:t>】将学生选课表重命名为</a:t>
            </a:r>
            <a:r>
              <a:rPr lang="en-US" altLang="zh-CN" sz="2400" dirty="0" err="1"/>
              <a:t>StudentCourse</a:t>
            </a:r>
            <a:r>
              <a:rPr lang="zh-CN" altLang="zh-CN" sz="2400" dirty="0"/>
              <a:t>表，同时将</a:t>
            </a:r>
            <a:r>
              <a:rPr lang="en-US" altLang="zh-CN" sz="2400" dirty="0"/>
              <a:t>Grade</a:t>
            </a:r>
            <a:r>
              <a:rPr lang="zh-CN" altLang="zh-CN" sz="2400" dirty="0"/>
              <a:t>属性重命名为</a:t>
            </a:r>
            <a:r>
              <a:rPr lang="en-US" altLang="zh-CN" sz="2400" dirty="0"/>
              <a:t>Score</a:t>
            </a:r>
            <a:r>
              <a:rPr lang="zh-CN" altLang="zh-CN" sz="2400" dirty="0"/>
              <a:t>属性</a:t>
            </a:r>
            <a:endParaRPr lang="zh-CN" altLang="zh-CN" sz="2400" dirty="0"/>
          </a:p>
          <a:p>
            <a:pPr>
              <a:buFont typeface="Wingdings" panose="05000000000000000000" pitchFamily="2" charset="2"/>
              <a:buChar char="Ø"/>
            </a:pP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AlternateContent xmlns:mc="http://schemas.openxmlformats.org/markup-compatibility/2006">
        <mc:Choice xmlns:a14="http://schemas.microsoft.com/office/drawing/2010/main" Requires="a14">
          <p:sp>
            <p:nvSpPr>
              <p:cNvPr id="8" name="文本框 7"/>
              <p:cNvSpPr txBox="1"/>
              <p:nvPr/>
            </p:nvSpPr>
            <p:spPr>
              <a:xfrm>
                <a:off x="2968998" y="2141007"/>
                <a:ext cx="6096000" cy="56470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en-US" sz="2800" i="1" smtClean="0">
                              <a:solidFill>
                                <a:srgbClr val="836967"/>
                              </a:solidFill>
                              <a:latin typeface="Cambria Math" panose="02040503050406030204" pitchFamily="18" charset="0"/>
                            </a:rPr>
                          </m:ctrlPr>
                        </m:sSubPr>
                        <m:e>
                          <m:r>
                            <a:rPr lang="zh-CN" altLang="en-US" sz="2800" i="1">
                              <a:latin typeface="Cambria Math" panose="02040503050406030204" pitchFamily="18" charset="0"/>
                            </a:rPr>
                            <m:t>𝜌</m:t>
                          </m:r>
                        </m:e>
                        <m:sub>
                          <m:r>
                            <a:rPr lang="zh-CN" altLang="en-US" sz="2800" b="1" i="0">
                              <a:latin typeface="Cambria Math" panose="02040503050406030204" pitchFamily="18" charset="0"/>
                            </a:rPr>
                            <m:t>𝐒𝐭𝐮𝐝𝐞𝐧𝐭𝐂𝐨𝐮𝐫𝐬𝐞</m:t>
                          </m:r>
                          <m:r>
                            <a:rPr lang="zh-CN" altLang="en-US" sz="2800" i="0">
                              <a:latin typeface="Cambria Math" panose="02040503050406030204" pitchFamily="18" charset="0"/>
                            </a:rPr>
                            <m:t> </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Sno</m:t>
                          </m:r>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Cno</m:t>
                          </m:r>
                          <m:r>
                            <a:rPr lang="en-US" altLang="zh-CN" sz="2800" b="0" i="1" smtClean="0">
                              <a:latin typeface="Cambria Math" panose="02040503050406030204" pitchFamily="18" charset="0"/>
                            </a:rPr>
                            <m:t>,</m:t>
                          </m:r>
                          <m:r>
                            <a:rPr lang="en-US" altLang="zh-CN" sz="2800" b="1" i="0" smtClean="0">
                              <a:latin typeface="Cambria Math" panose="02040503050406030204" pitchFamily="18" charset="0"/>
                            </a:rPr>
                            <m:t>𝐒𝐜𝐨𝐫𝐞</m:t>
                          </m:r>
                          <m:r>
                            <a:rPr lang="en-US" altLang="zh-CN" sz="2800" b="0" i="1" smtClean="0">
                              <a:latin typeface="Cambria Math" panose="02040503050406030204" pitchFamily="18" charset="0"/>
                            </a:rPr>
                            <m:t>)</m:t>
                          </m:r>
                        </m:sub>
                      </m:sSub>
                      <m:d>
                        <m:dPr>
                          <m:ctrlPr>
                            <a:rPr lang="zh-CN" altLang="en-US" sz="2800" i="1">
                              <a:latin typeface="Cambria Math" panose="02040503050406030204" pitchFamily="18" charset="0"/>
                            </a:rPr>
                          </m:ctrlPr>
                        </m:dPr>
                        <m:e>
                          <m:r>
                            <m:rPr>
                              <m:sty m:val="p"/>
                            </m:rPr>
                            <a:rPr lang="zh-CN" altLang="en-US" sz="2800" i="0">
                              <a:latin typeface="Cambria Math" panose="02040503050406030204" pitchFamily="18" charset="0"/>
                            </a:rPr>
                            <m:t>SC</m:t>
                          </m:r>
                        </m:e>
                      </m:d>
                    </m:oMath>
                  </m:oMathPara>
                </a14:m>
                <a:endParaRPr lang="zh-CN" altLang="en-US" sz="2800" dirty="0"/>
              </a:p>
            </p:txBody>
          </p:sp>
        </mc:Choice>
        <mc:Fallback>
          <p:sp>
            <p:nvSpPr>
              <p:cNvPr id="8" name="文本框 7"/>
              <p:cNvSpPr txBox="1">
                <a:spLocks noRot="1" noChangeAspect="1" noMove="1" noResize="1" noEditPoints="1" noAdjustHandles="1" noChangeArrowheads="1" noChangeShapeType="1" noTextEdit="1"/>
              </p:cNvSpPr>
              <p:nvPr/>
            </p:nvSpPr>
            <p:spPr>
              <a:xfrm>
                <a:off x="2968998" y="2141007"/>
                <a:ext cx="6096000" cy="564706"/>
              </a:xfrm>
              <a:prstGeom prst="rect">
                <a:avLst/>
              </a:prstGeom>
              <a:blipFill rotWithShape="1">
                <a:blip r:embed="rId1"/>
                <a:stretch>
                  <a:fillRect l="-6" t="-75" r="6" b="109"/>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971550" y="3403231"/>
          <a:ext cx="10205436" cy="2909363"/>
        </p:xfrm>
        <a:graphic>
          <a:graphicData uri="http://schemas.openxmlformats.org/drawingml/2006/table">
            <a:tbl>
              <a:tblPr firstRow="1" firstCol="1" bandRow="1">
                <a:tableStyleId>{5940675A-B579-460E-94D1-54222C63F5DA}</a:tableStyleId>
              </a:tblPr>
              <a:tblGrid>
                <a:gridCol w="4146520"/>
                <a:gridCol w="2870840"/>
                <a:gridCol w="3188076"/>
              </a:tblGrid>
              <a:tr h="372947">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Cno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Score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22736">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5</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98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2736">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2021310722</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87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2736">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92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2736">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2021310723</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76</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2736">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7</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84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22736">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4</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95</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0" name="标题 1"/>
          <p:cNvSpPr>
            <a:spLocks noGrp="1"/>
          </p:cNvSpPr>
          <p:nvPr>
            <p:ph type="title"/>
          </p:nvPr>
        </p:nvSpPr>
        <p:spPr>
          <a:xfrm>
            <a:off x="971550" y="53752"/>
            <a:ext cx="10090897" cy="678470"/>
          </a:xfrm>
        </p:spPr>
        <p:txBody>
          <a:bodyPr/>
          <a:lstStyle/>
          <a:p>
            <a:r>
              <a:rPr kumimoji="1" lang="zh-CN" altLang="en-US" dirty="0"/>
              <a:t>重命名运算</a:t>
            </a:r>
            <a:endParaRPr kumimoji="1" lang="zh-CN" alt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Shape18"/>
          <p:cNvSpPr/>
          <p:nvPr/>
        </p:nvSpPr>
        <p:spPr>
          <a:xfrm>
            <a:off x="394335" y="1236399"/>
            <a:ext cx="5436433" cy="4583375"/>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4" name="内容占位符 2"/>
          <p:cNvSpPr>
            <a:spLocks noGrp="1"/>
          </p:cNvSpPr>
          <p:nvPr>
            <p:ph idx="1"/>
          </p:nvPr>
        </p:nvSpPr>
        <p:spPr>
          <a:xfrm>
            <a:off x="580566" y="1330531"/>
            <a:ext cx="5177438" cy="4396113"/>
          </a:xfrm>
        </p:spPr>
        <p:txBody>
          <a:bodyPr/>
          <a:lstStyle/>
          <a:p>
            <a:pPr>
              <a:buFont typeface="Wingdings" panose="05000000000000000000" pitchFamily="2" charset="2"/>
              <a:buChar char="Ø"/>
            </a:pPr>
            <a:r>
              <a:rPr lang="zh-CN" altLang="en-US" sz="2800" b="1" dirty="0"/>
              <a:t>关系数据库</a:t>
            </a:r>
            <a:endParaRPr lang="en-US" altLang="zh-CN" sz="2800" b="1" dirty="0"/>
          </a:p>
          <a:p>
            <a:pPr lvl="1"/>
            <a:r>
              <a:rPr lang="zh-CN" altLang="en-US" sz="1600" dirty="0"/>
              <a:t>关系数据库是表的集合：</a:t>
            </a:r>
            <a:endParaRPr lang="en-US" altLang="zh-CN" sz="1600" dirty="0"/>
          </a:p>
          <a:p>
            <a:pPr lvl="2"/>
            <a:r>
              <a:rPr lang="zh-CN" altLang="en-US" sz="1400" dirty="0"/>
              <a:t>每个表有唯一的名字</a:t>
            </a:r>
            <a:endParaRPr lang="en-US" altLang="zh-CN" sz="1400" dirty="0"/>
          </a:p>
          <a:p>
            <a:pPr lvl="2"/>
            <a:r>
              <a:rPr lang="zh-CN" altLang="en-US" sz="1400" dirty="0"/>
              <a:t>每个表可以有多个列</a:t>
            </a:r>
            <a:endParaRPr lang="zh-CN" altLang="en-US" sz="1400" dirty="0"/>
          </a:p>
          <a:p>
            <a:pPr lvl="2"/>
            <a:r>
              <a:rPr lang="zh-CN" altLang="en-US" sz="1400" dirty="0"/>
              <a:t>每个列有唯一的名字</a:t>
            </a:r>
            <a:endParaRPr lang="zh-CN" altLang="en-US" sz="1400" dirty="0"/>
          </a:p>
          <a:p>
            <a:pPr lvl="2"/>
            <a:r>
              <a:rPr lang="zh-CN" altLang="en-US" sz="1400" dirty="0"/>
              <a:t>表中的一行代表的是一系列值之间的联系，即表是关系的集合</a:t>
            </a:r>
            <a:endParaRPr lang="en-US" altLang="zh-CN" sz="2400" dirty="0"/>
          </a:p>
          <a:p>
            <a:pPr lvl="1"/>
            <a:r>
              <a:rPr lang="zh-CN" altLang="en-US" sz="1600" b="1" u="sng" dirty="0"/>
              <a:t>表</a:t>
            </a:r>
            <a:r>
              <a:rPr lang="zh-CN" altLang="en-US" sz="1600" dirty="0"/>
              <a:t>的概念和数学上</a:t>
            </a:r>
            <a:r>
              <a:rPr lang="zh-CN" altLang="en-US" sz="1600" b="1" u="sng" dirty="0"/>
              <a:t>关系</a:t>
            </a:r>
            <a:r>
              <a:rPr lang="zh-CN" altLang="en-US" sz="1600" dirty="0"/>
              <a:t>的概念密切相关，这正是关系数据库名称的由来</a:t>
            </a:r>
            <a:endParaRPr lang="en-US" altLang="zh-CN" sz="1600" dirty="0"/>
          </a:p>
          <a:p>
            <a:pPr>
              <a:buFont typeface="Wingdings" panose="05000000000000000000" pitchFamily="2" charset="2"/>
              <a:buChar char="Ø"/>
            </a:pPr>
            <a:r>
              <a:rPr lang="zh-CN" altLang="zh-CN" sz="1800" dirty="0"/>
              <a:t>常见的关系数据库</a:t>
            </a:r>
            <a:endParaRPr lang="en-US" altLang="zh-CN" sz="1800" dirty="0"/>
          </a:p>
          <a:p>
            <a:pPr lvl="1"/>
            <a:r>
              <a:rPr lang="en-US" altLang="zh-CN" sz="2000" dirty="0"/>
              <a:t>Oracle</a:t>
            </a:r>
            <a:r>
              <a:rPr lang="zh-CN" altLang="zh-CN" sz="2000" dirty="0"/>
              <a:t> </a:t>
            </a:r>
            <a:r>
              <a:rPr lang="zh-CN" altLang="en-US" sz="2000" dirty="0"/>
              <a:t>、</a:t>
            </a:r>
            <a:r>
              <a:rPr lang="en-US" altLang="zh-CN" sz="2000" dirty="0"/>
              <a:t>Microsoft SQL Server</a:t>
            </a:r>
            <a:r>
              <a:rPr lang="zh-CN" altLang="zh-CN" sz="2000" dirty="0"/>
              <a:t>、</a:t>
            </a:r>
            <a:r>
              <a:rPr lang="en-US" altLang="zh-CN" sz="2000" dirty="0"/>
              <a:t>IBM DB2</a:t>
            </a:r>
            <a:r>
              <a:rPr lang="zh-CN" altLang="zh-CN" sz="2000" dirty="0"/>
              <a:t>、 </a:t>
            </a:r>
            <a:r>
              <a:rPr lang="en-US" altLang="zh-CN" sz="2000" dirty="0" err="1"/>
              <a:t>GaussDB</a:t>
            </a:r>
            <a:r>
              <a:rPr lang="zh-CN" altLang="zh-CN" sz="2000" dirty="0"/>
              <a:t>、</a:t>
            </a:r>
            <a:r>
              <a:rPr lang="en-US" altLang="zh-CN" sz="2000" dirty="0"/>
              <a:t>MySQL</a:t>
            </a:r>
            <a:r>
              <a:rPr lang="zh-CN" altLang="en-US" sz="2000" dirty="0"/>
              <a:t>、</a:t>
            </a:r>
            <a:r>
              <a:rPr lang="en-US" altLang="zh-CN" sz="2000" dirty="0"/>
              <a:t>SQLite</a:t>
            </a:r>
            <a:endParaRPr lang="en-US" altLang="zh-CN" sz="2000" dirty="0"/>
          </a:p>
          <a:p>
            <a:pPr>
              <a:buFont typeface="Wingdings" panose="05000000000000000000" pitchFamily="2" charset="2"/>
              <a:buChar char="Ø"/>
            </a:pPr>
            <a:r>
              <a:rPr lang="zh-CN" altLang="en-US" sz="1800" b="1" dirty="0">
                <a:solidFill>
                  <a:srgbClr val="7030A0"/>
                </a:solidFill>
              </a:rPr>
              <a:t>关系数据库</a:t>
            </a:r>
            <a:r>
              <a:rPr lang="zh-CN" altLang="en-US" sz="1800" dirty="0"/>
              <a:t>采用</a:t>
            </a:r>
            <a:r>
              <a:rPr lang="zh-CN" altLang="en-US" sz="1800" b="1" dirty="0">
                <a:solidFill>
                  <a:srgbClr val="7030A0"/>
                </a:solidFill>
              </a:rPr>
              <a:t>关系模型</a:t>
            </a:r>
            <a:r>
              <a:rPr lang="zh-CN" altLang="en-US" sz="1800" dirty="0"/>
              <a:t>作为数据的组织方式</a:t>
            </a:r>
            <a:endParaRPr lang="en-US" altLang="zh-CN" sz="1800" dirty="0"/>
          </a:p>
        </p:txBody>
      </p:sp>
      <p:sp>
        <p:nvSpPr>
          <p:cNvPr id="26" name="Rectangle 5"/>
          <p:cNvSpPr>
            <a:spLocks noChangeArrowheads="1"/>
          </p:cNvSpPr>
          <p:nvPr/>
        </p:nvSpPr>
        <p:spPr bwMode="auto">
          <a:xfrm>
            <a:off x="3728545" y="2033752"/>
            <a:ext cx="7772400" cy="5181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lvl1pPr algn="l">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802005" indent="-357505" algn="l">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259205" indent="-278130" algn="l">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226695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686050" indent="-228600" algn="l">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314325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360045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405765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451485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endParaRPr lang="zh-CN" altLang="en-US" sz="3200" dirty="0">
              <a:latin typeface="宋体" panose="02010600030101010101" pitchFamily="2" charset="-122"/>
            </a:endParaRPr>
          </a:p>
        </p:txBody>
      </p:sp>
      <p:graphicFrame>
        <p:nvGraphicFramePr>
          <p:cNvPr id="27" name="表格 26"/>
          <p:cNvGraphicFramePr>
            <a:graphicFrameLocks noGrp="1"/>
          </p:cNvGraphicFramePr>
          <p:nvPr/>
        </p:nvGraphicFramePr>
        <p:xfrm>
          <a:off x="6016998" y="1705689"/>
          <a:ext cx="5670177" cy="3826866"/>
        </p:xfrm>
        <a:graphic>
          <a:graphicData uri="http://schemas.openxmlformats.org/drawingml/2006/table">
            <a:tbl>
              <a:tblPr firstRow="1" firstCol="1" bandRow="1">
                <a:tableStyleId>{5940675A-B579-460E-94D1-54222C63F5DA}</a:tableStyleId>
              </a:tblPr>
              <a:tblGrid>
                <a:gridCol w="1506975"/>
                <a:gridCol w="889134"/>
                <a:gridCol w="1115744"/>
                <a:gridCol w="1070017"/>
                <a:gridCol w="1088307"/>
              </a:tblGrid>
              <a:tr h="1082036">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Sno</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（学号）</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Sname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（姓名）</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Sgender</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（性别）</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a:solidFill>
                            <a:schemeClr val="bg1"/>
                          </a:solidFill>
                          <a:effectLst/>
                          <a:latin typeface="微软雅黑" panose="020B0503020204020204" pitchFamily="34" charset="-122"/>
                          <a:ea typeface="微软雅黑" panose="020B0503020204020204" pitchFamily="34" charset="-122"/>
                        </a:rPr>
                        <a:t>Sage</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（年龄）</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Sdept</a:t>
                      </a:r>
                      <a:endParaRPr lang="zh-CN" sz="1400" b="1" kern="100" dirty="0">
                        <a:solidFill>
                          <a:schemeClr val="bg1"/>
                        </a:solidFill>
                        <a:effectLst/>
                        <a:latin typeface="微软雅黑" panose="020B0503020204020204" pitchFamily="34" charset="-122"/>
                        <a:ea typeface="微软雅黑" panose="020B0503020204020204" pitchFamily="34" charset="-122"/>
                      </a:endParaRPr>
                    </a:p>
                    <a:p>
                      <a:pPr indent="127000" algn="ctr">
                        <a:lnSpc>
                          <a:spcPct val="150000"/>
                        </a:lnSpc>
                      </a:pPr>
                      <a:r>
                        <a:rPr lang="zh-CN" sz="1400" b="1" kern="100" dirty="0">
                          <a:solidFill>
                            <a:schemeClr val="bg1"/>
                          </a:solidFill>
                          <a:effectLst/>
                          <a:latin typeface="微软雅黑" panose="020B0503020204020204" pitchFamily="34" charset="-122"/>
                          <a:ea typeface="微软雅黑" panose="020B0503020204020204" pitchFamily="34" charset="-122"/>
                        </a:rPr>
                        <a:t>（所在系）</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548966">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CS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48966">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赵宇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CS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48966">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48966">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48966">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刘佳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28" name="文本框 27"/>
          <p:cNvSpPr txBox="1"/>
          <p:nvPr/>
        </p:nvSpPr>
        <p:spPr>
          <a:xfrm>
            <a:off x="8039849" y="1236400"/>
            <a:ext cx="1359243" cy="369332"/>
          </a:xfrm>
          <a:prstGeom prst="rect">
            <a:avLst/>
          </a:prstGeom>
          <a:noFill/>
        </p:spPr>
        <p:txBody>
          <a:bodyPr wrap="square">
            <a:spAutoFit/>
          </a:bodyPr>
          <a:lstStyle/>
          <a:p>
            <a:r>
              <a:rPr lang="en-US" altLang="zh-CN" sz="1800" b="1" dirty="0">
                <a:latin typeface="微软雅黑" panose="020B0503020204020204" pitchFamily="34" charset="-122"/>
                <a:ea typeface="微软雅黑" panose="020B0503020204020204" pitchFamily="34" charset="-122"/>
                <a:cs typeface="Times New Roman" panose="02020603050405020304" pitchFamily="18" charset="0"/>
              </a:rPr>
              <a:t>Student</a:t>
            </a:r>
            <a:r>
              <a:rPr lang="zh-CN" altLang="en-US" sz="1800" b="1"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b="1" dirty="0">
              <a:latin typeface="微软雅黑" panose="020B0503020204020204" pitchFamily="34" charset="-122"/>
              <a:ea typeface="微软雅黑" panose="020B0503020204020204" pitchFamily="34" charset="-122"/>
            </a:endParaRPr>
          </a:p>
        </p:txBody>
      </p:sp>
      <p:sp>
        <p:nvSpPr>
          <p:cNvPr id="3" name="页脚占位符 2"/>
          <p:cNvSpPr>
            <a:spLocks noGrp="1"/>
          </p:cNvSpPr>
          <p:nvPr>
            <p:ph type="ftr" sz="quarter" idx="11"/>
          </p:nvPr>
        </p:nvSpPr>
        <p:spPr/>
        <p:txBody>
          <a:bodyPr/>
          <a:lstStyle/>
          <a:p>
            <a:r>
              <a:rPr kumimoji="1" lang="zh-CN" altLang="en-US" dirty="0"/>
              <a:t>数据库系统</a:t>
            </a:r>
            <a:r>
              <a:rPr kumimoji="1" lang="en-US" altLang="zh-CN" dirty="0"/>
              <a:t>—</a:t>
            </a:r>
            <a:r>
              <a:rPr kumimoji="1" lang="zh-CN" altLang="en-US" dirty="0"/>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784251"/>
            <a:ext cx="11112601"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Shape6"/>
          <p:cNvSpPr/>
          <p:nvPr/>
        </p:nvSpPr>
        <p:spPr>
          <a:xfrm>
            <a:off x="314308" y="2271482"/>
            <a:ext cx="11447385" cy="4031663"/>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8" name="Shape6"/>
          <p:cNvSpPr/>
          <p:nvPr/>
        </p:nvSpPr>
        <p:spPr>
          <a:xfrm>
            <a:off x="433759" y="2353439"/>
            <a:ext cx="11187109" cy="3842679"/>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kumimoji="1" lang="zh-CN" altLang="en-US" dirty="0"/>
              <a:t>附加关系代数运算</a:t>
            </a:r>
            <a:endParaRPr kumimoji="1" lang="zh-CN" altLang="en-US" dirty="0"/>
          </a:p>
        </p:txBody>
      </p:sp>
      <p:sp>
        <p:nvSpPr>
          <p:cNvPr id="3" name="内容占位符 2"/>
          <p:cNvSpPr>
            <a:spLocks noGrp="1"/>
          </p:cNvSpPr>
          <p:nvPr>
            <p:ph idx="1"/>
          </p:nvPr>
        </p:nvSpPr>
        <p:spPr>
          <a:xfrm>
            <a:off x="649045" y="814179"/>
            <a:ext cx="11456894" cy="4876801"/>
          </a:xfrm>
        </p:spPr>
        <p:txBody>
          <a:bodyPr/>
          <a:lstStyle/>
          <a:p>
            <a:pPr>
              <a:buFont typeface="Wingdings" panose="05000000000000000000" pitchFamily="2" charset="2"/>
              <a:buChar char="Ø"/>
            </a:pPr>
            <a:r>
              <a:rPr lang="zh-CN" altLang="en-US" sz="2400" dirty="0"/>
              <a:t>基本关系代数运算写出来的</a:t>
            </a:r>
            <a:r>
              <a:rPr lang="zh-CN" altLang="en-US" sz="2400" dirty="0">
                <a:solidFill>
                  <a:srgbClr val="6F1787"/>
                </a:solidFill>
              </a:rPr>
              <a:t>表达式比较冗长</a:t>
            </a:r>
            <a:r>
              <a:rPr lang="zh-CN" altLang="en-US" sz="2400" dirty="0"/>
              <a:t>，因此定义了附加关系代数运算</a:t>
            </a:r>
            <a:endParaRPr lang="en-US" altLang="zh-CN" sz="2400" dirty="0"/>
          </a:p>
          <a:p>
            <a:pPr>
              <a:buFont typeface="Wingdings" panose="05000000000000000000" pitchFamily="2" charset="2"/>
              <a:buChar char="Ø"/>
            </a:pPr>
            <a:r>
              <a:rPr lang="zh-CN" altLang="zh-CN" sz="2400" dirty="0"/>
              <a:t>附加关系代数运算是由基本关系代数运算导出的运算</a:t>
            </a:r>
            <a:r>
              <a:rPr lang="zh-CN" altLang="en-US" sz="2400" dirty="0"/>
              <a:t>，可以</a:t>
            </a:r>
            <a:r>
              <a:rPr lang="zh-CN" altLang="en-US" sz="2400" dirty="0">
                <a:solidFill>
                  <a:srgbClr val="6F1787"/>
                </a:solidFill>
              </a:rPr>
              <a:t>简化表达式</a:t>
            </a:r>
            <a:endParaRPr lang="en-US" altLang="zh-CN" sz="2400" dirty="0">
              <a:solidFill>
                <a:srgbClr val="6F1787"/>
              </a:solidFill>
            </a:endParaRPr>
          </a:p>
          <a:p>
            <a:pPr>
              <a:buFont typeface="Wingdings" panose="05000000000000000000" pitchFamily="2" charset="2"/>
              <a:buChar char="Ø"/>
            </a:pPr>
            <a:r>
              <a:rPr lang="zh-CN" altLang="en-US" sz="2400" dirty="0"/>
              <a:t>附加关系代数运算和基本关系代数运算的</a:t>
            </a:r>
            <a:r>
              <a:rPr lang="zh-CN" altLang="en-US" sz="2400" b="1" dirty="0">
                <a:solidFill>
                  <a:srgbClr val="7030A0"/>
                </a:solidFill>
              </a:rPr>
              <a:t>表达能力相同</a:t>
            </a:r>
            <a:endParaRPr lang="en-US" altLang="zh-CN" sz="2400" dirty="0"/>
          </a:p>
          <a:p>
            <a:pPr>
              <a:buFont typeface="Wingdings" panose="05000000000000000000" pitchFamily="2" charset="2"/>
              <a:buChar char="Ø"/>
            </a:pPr>
            <a:endParaRPr lang="en-US" altLang="zh-CN" sz="2400" dirty="0"/>
          </a:p>
        </p:txBody>
      </p:sp>
      <p:pic>
        <p:nvPicPr>
          <p:cNvPr id="5" name="图片 4" descr="图示&#10;&#10;描述已自动生成"/>
          <p:cNvPicPr>
            <a:picLocks noChangeAspect="1"/>
          </p:cNvPicPr>
          <p:nvPr/>
        </p:nvPicPr>
        <p:blipFill rotWithShape="1">
          <a:blip r:embed="rId1">
            <a:clrChange>
              <a:clrFrom>
                <a:srgbClr val="FFFFFF"/>
              </a:clrFrom>
              <a:clrTo>
                <a:srgbClr val="FFFFFF">
                  <a:alpha val="0"/>
                </a:srgbClr>
              </a:clrTo>
            </a:clrChange>
          </a:blip>
          <a:srcRect l="3017" t="9913" r="2213"/>
          <a:stretch>
            <a:fillRect/>
          </a:stretch>
        </p:blipFill>
        <p:spPr>
          <a:xfrm>
            <a:off x="503929" y="2353439"/>
            <a:ext cx="11039026" cy="3853820"/>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2"/>
            <a:ext cx="11447386" cy="4722845"/>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交</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971550" y="1272294"/>
                <a:ext cx="11456894" cy="3488425"/>
              </a:xfrm>
            </p:spPr>
            <p:txBody>
              <a:bodyPr/>
              <a:lstStyle/>
              <a:p>
                <a:pPr>
                  <a:buFont typeface="Wingdings" panose="05000000000000000000" pitchFamily="2" charset="2"/>
                  <a:buChar char="Ø"/>
                </a:pPr>
                <a:r>
                  <a:rPr lang="zh-CN" altLang="en-US" sz="2400" dirty="0">
                    <a:solidFill>
                      <a:srgbClr val="6F1787"/>
                    </a:solidFill>
                  </a:rPr>
                  <a:t>交</a:t>
                </a:r>
                <a:r>
                  <a:rPr lang="zh-CN" altLang="zh-CN" sz="2400" dirty="0">
                    <a:solidFill>
                      <a:srgbClr val="6F1787"/>
                    </a:solidFill>
                  </a:rPr>
                  <a:t>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）返回两个关系</a:t>
                </a: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中元组</a:t>
                </a:r>
                <a:r>
                  <a:rPr lang="zh-CN" altLang="zh-CN" sz="2400" b="1" dirty="0"/>
                  <a:t>取交集</a:t>
                </a:r>
                <a:r>
                  <a:rPr lang="zh-CN" altLang="zh-CN" sz="2400" dirty="0"/>
                  <a:t>的结果：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中属性个数要相同</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中的属性应存在一一对应关系</a:t>
                </a:r>
                <a:endParaRPr lang="en-US" altLang="zh-CN" sz="2400"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中每个属性的域和</a:t>
                </a:r>
                <a14:m>
                  <m:oMath xmlns:m="http://schemas.openxmlformats.org/officeDocument/2006/math">
                    <m:r>
                      <a:rPr lang="en-US" altLang="zh-CN" sz="2400" i="1">
                        <a:latin typeface="Cambria Math" panose="02040503050406030204" pitchFamily="18" charset="0"/>
                      </a:rPr>
                      <m:t>𝑆</m:t>
                    </m:r>
                  </m:oMath>
                </a14:m>
                <a:r>
                  <a:rPr lang="zh-CN" altLang="zh-CN" sz="2400" dirty="0"/>
                  <a:t>中对应属性的域要相同</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14:m>
                  <m:oMath xmlns:m="http://schemas.openxmlformats.org/officeDocument/2006/math">
                    <m:r>
                      <m:rPr>
                        <m:nor/>
                      </m:rPr>
                      <a:rPr lang="zh-CN" altLang="en-US" sz="2400" smtClean="0">
                        <a:solidFill>
                          <a:srgbClr val="6F1787"/>
                        </a:solidFill>
                        <a:latin typeface="Cambria Math" panose="02040503050406030204" pitchFamily="18" charset="0"/>
                      </a:rPr>
                      <m:t>交运算（</m:t>
                    </m:r>
                    <m:r>
                      <a:rPr lang="en-US" altLang="zh-CN" sz="2400" i="1">
                        <a:solidFill>
                          <a:srgbClr val="6F1787"/>
                        </a:solidFill>
                        <a:latin typeface="Cambria Math" panose="02040503050406030204" pitchFamily="18" charset="0"/>
                      </a:rPr>
                      <m:t>∩</m:t>
                    </m:r>
                    <m:r>
                      <m:rPr>
                        <m:nor/>
                      </m:rPr>
                      <a:rPr lang="zh-CN" altLang="en-US" sz="2400">
                        <a:solidFill>
                          <a:srgbClr val="6F1787"/>
                        </a:solidFill>
                        <a:latin typeface="Cambria Math" panose="02040503050406030204" pitchFamily="18" charset="0"/>
                      </a:rPr>
                      <m:t>）可以通过差运算（</m:t>
                    </m:r>
                    <m:r>
                      <a:rPr lang="en-US" altLang="zh-CN" sz="2400" i="1">
                        <a:solidFill>
                          <a:srgbClr val="6F1787"/>
                        </a:solidFill>
                        <a:latin typeface="Cambria Math" panose="02040503050406030204" pitchFamily="18" charset="0"/>
                      </a:rPr>
                      <m:t>−</m:t>
                    </m:r>
                    <m:r>
                      <m:rPr>
                        <m:nor/>
                      </m:rPr>
                      <a:rPr lang="zh-CN" altLang="en-US" sz="2400">
                        <a:solidFill>
                          <a:srgbClr val="6F1787"/>
                        </a:solidFill>
                        <a:latin typeface="Cambria Math" panose="02040503050406030204" pitchFamily="18" charset="0"/>
                      </a:rPr>
                      <m:t>）来表示</m:t>
                    </m:r>
                    <m:r>
                      <m:rPr>
                        <m:nor/>
                      </m:rPr>
                      <a:rPr lang="zh-CN" altLang="en-US" sz="2400">
                        <a:solidFill>
                          <a:srgbClr val="9434F3"/>
                        </a:solidFill>
                        <a:latin typeface="Cambria Math" panose="02040503050406030204" pitchFamily="18" charset="0"/>
                      </a:rPr>
                      <m:t>：</m:t>
                    </m:r>
                  </m:oMath>
                </a14:m>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971550" y="1272294"/>
                <a:ext cx="11456894" cy="3488425"/>
              </a:xfrm>
              <a:blipFill rotWithShape="1">
                <a:blip r:embed="rId1"/>
                <a:stretch>
                  <a:fillRect t="-11" r="2" b="-296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713425" y="1806599"/>
                <a:ext cx="609865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sz="2400" i="1" smtClean="0">
                              <a:solidFill>
                                <a:schemeClr val="tx1"/>
                              </a:solidFill>
                              <a:latin typeface="Cambria Math" panose="02040503050406030204" pitchFamily="18" charset="0"/>
                            </a:rPr>
                          </m:ctrlPr>
                        </m:dPr>
                        <m:e>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r>
                            <a:rPr lang="zh-CN" altLang="en-US" sz="2400" i="0">
                              <a:solidFill>
                                <a:schemeClr val="tx1"/>
                              </a:solidFill>
                              <a:latin typeface="Cambria Math" panose="02040503050406030204" pitchFamily="18" charset="0"/>
                            </a:rPr>
                            <m:t>=</m:t>
                          </m:r>
                          <m:d>
                            <m:dPr>
                              <m:begChr m:val="{"/>
                              <m:endChr m:val="|"/>
                              <m:ctrlPr>
                                <a:rPr lang="zh-CN" altLang="en-US" sz="2400" i="1">
                                  <a:solidFill>
                                    <a:schemeClr val="tx1"/>
                                  </a:solidFill>
                                  <a:latin typeface="Cambria Math" panose="02040503050406030204" pitchFamily="18" charset="0"/>
                                </a:rPr>
                              </m:ctrlPr>
                            </m:dPr>
                            <m:e>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 </m:t>
                              </m:r>
                            </m:e>
                          </m:d>
                          <m:r>
                            <a:rPr lang="zh-CN" altLang="en-US" sz="2400" i="0">
                              <a:solidFill>
                                <a:schemeClr val="tx1"/>
                              </a:solidFill>
                              <a:latin typeface="Cambria Math" panose="02040503050406030204" pitchFamily="18" charset="0"/>
                            </a:rPr>
                            <m:t> </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𝑅</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𝑡</m:t>
                          </m:r>
                          <m:r>
                            <a:rPr lang="zh-CN" altLang="en-US" sz="2400" i="0">
                              <a:solidFill>
                                <a:schemeClr val="tx1"/>
                              </a:solidFill>
                              <a:latin typeface="Cambria Math" panose="02040503050406030204" pitchFamily="18" charset="0"/>
                            </a:rPr>
                            <m:t>∈</m:t>
                          </m:r>
                          <m:r>
                            <a:rPr lang="zh-CN" altLang="en-US" sz="2400" i="1">
                              <a:solidFill>
                                <a:schemeClr val="tx1"/>
                              </a:solidFill>
                              <a:latin typeface="Cambria Math" panose="02040503050406030204" pitchFamily="18" charset="0"/>
                            </a:rPr>
                            <m:t>𝑆</m:t>
                          </m:r>
                        </m:e>
                      </m:d>
                    </m:oMath>
                  </m:oMathPara>
                </a14:m>
                <a:endParaRPr lang="zh-CN" altLang="en-US" sz="2400"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3713425" y="1806599"/>
                <a:ext cx="6098650" cy="461665"/>
              </a:xfrm>
              <a:prstGeom prst="rect">
                <a:avLst/>
              </a:prstGeom>
              <a:blipFill rotWithShape="1">
                <a:blip r:embed="rId2"/>
                <a:stretch>
                  <a:fillRect l="-10" t="-5" r="1" b="1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mc:AlternateContent xmlns:mc="http://schemas.openxmlformats.org/markup-compatibility/2006">
        <mc:Choice xmlns:a14="http://schemas.microsoft.com/office/drawing/2010/main" Requires="a14">
          <p:sp>
            <p:nvSpPr>
              <p:cNvPr id="7" name="文本框 6"/>
              <p:cNvSpPr txBox="1"/>
              <p:nvPr/>
            </p:nvSpPr>
            <p:spPr>
              <a:xfrm>
                <a:off x="3299420" y="5122138"/>
                <a:ext cx="6097384"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r>
                        <a:rPr lang="en-US" altLang="zh-CN" sz="2400" i="1" smtClean="0">
                          <a:latin typeface="Cambria Math" panose="02040503050406030204" pitchFamily="18" charset="0"/>
                        </a:rPr>
                        <m:t> ∩ </m:t>
                      </m:r>
                      <m:r>
                        <a:rPr lang="en-US" altLang="zh-CN" sz="2400" i="1" smtClean="0">
                          <a:latin typeface="Cambria Math" panose="02040503050406030204" pitchFamily="18" charset="0"/>
                        </a:rPr>
                        <m:t>𝑆</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𝑅</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𝑅</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𝑆</m:t>
                      </m:r>
                      <m:r>
                        <a:rPr lang="en-US" altLang="zh-CN" sz="2400" i="1" smtClean="0">
                          <a:latin typeface="Cambria Math" panose="02040503050406030204" pitchFamily="18" charset="0"/>
                        </a:rPr>
                        <m:t>)</m:t>
                      </m:r>
                    </m:oMath>
                  </m:oMathPara>
                </a14:m>
                <a:endParaRPr lang="en-US" altLang="zh-CN" sz="2400" dirty="0"/>
              </a:p>
            </p:txBody>
          </p:sp>
        </mc:Choice>
        <mc:Fallback>
          <p:sp>
            <p:nvSpPr>
              <p:cNvPr id="7" name="文本框 6"/>
              <p:cNvSpPr txBox="1">
                <a:spLocks noRot="1" noChangeAspect="1" noMove="1" noResize="1" noEditPoints="1" noAdjustHandles="1" noChangeArrowheads="1" noChangeShapeType="1" noTextEdit="1"/>
              </p:cNvSpPr>
              <p:nvPr/>
            </p:nvSpPr>
            <p:spPr>
              <a:xfrm>
                <a:off x="3299420" y="5122138"/>
                <a:ext cx="6097384" cy="461665"/>
              </a:xfrm>
              <a:prstGeom prst="rect">
                <a:avLst/>
              </a:prstGeom>
              <a:blipFill rotWithShape="1">
                <a:blip r:embed="rId3"/>
                <a:stretch>
                  <a:fillRect l="-10" t="-49" r="1" b="54"/>
                </a:stretch>
              </a:blipFill>
            </p:spPr>
            <p:txBody>
              <a:bodyPr/>
              <a:lstStyle/>
              <a:p>
                <a:r>
                  <a:rPr lang="zh-CN" altLang="en-US">
                    <a:noFill/>
                  </a:rPr>
                  <a:t> </a:t>
                </a:r>
              </a:p>
            </p:txBody>
          </p:sp>
        </mc:Fallback>
      </mc:AlternateContent>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46388"/>
            <a:ext cx="10810761"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交</a:t>
            </a:r>
            <a:r>
              <a:rPr kumimoji="1" lang="zh-CN" altLang="en-US" dirty="0"/>
              <a:t>运算</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2.8</a:t>
            </a:r>
            <a:r>
              <a:rPr lang="zh-CN" altLang="zh-CN" sz="2400" dirty="0"/>
              <a:t>】查询计算机系年龄大于等于</a:t>
            </a:r>
            <a:r>
              <a:rPr lang="en-US" altLang="zh-CN" sz="2400" dirty="0"/>
              <a:t>18</a:t>
            </a:r>
            <a:r>
              <a:rPr lang="zh-CN" altLang="zh-CN" sz="2400" dirty="0"/>
              <a:t>的学生的信息</a:t>
            </a:r>
            <a:r>
              <a:rPr lang="zh-CN" altLang="en-US" sz="2400" dirty="0"/>
              <a:t>：</a:t>
            </a:r>
            <a:r>
              <a:rPr lang="zh-CN" altLang="zh-CN" sz="2400" dirty="0"/>
              <a:t>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2837066" y="1912869"/>
                <a:ext cx="6926036" cy="49654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 </m:t>
                          </m:r>
                          <m:r>
                            <m:rPr>
                              <m:sty m:val="p"/>
                            </m:rPr>
                            <a:rPr lang="en-US" altLang="zh-CN" sz="2400">
                              <a:latin typeface="Cambria Math" panose="02040503050406030204" pitchFamily="18" charset="0"/>
                            </a:rPr>
                            <m:t>Sdept</m:t>
                          </m:r>
                          <m:r>
                            <a:rPr lang="en-US" altLang="zh-CN" sz="2400">
                              <a:latin typeface="Cambria Math" panose="02040503050406030204" pitchFamily="18" charset="0"/>
                            </a:rPr>
                            <m:t>="</m:t>
                          </m:r>
                          <m:r>
                            <m:rPr>
                              <m:sty m:val="p"/>
                            </m:rPr>
                            <a:rPr lang="en-US" altLang="zh-CN" sz="2400">
                              <a:latin typeface="Cambria Math" panose="02040503050406030204" pitchFamily="18" charset="0"/>
                            </a:rPr>
                            <m:t>CS</m:t>
                          </m:r>
                          <m:r>
                            <a:rPr lang="en-US" altLang="zh-CN" sz="2400">
                              <a:latin typeface="Cambria Math" panose="02040503050406030204" pitchFamily="18" charset="0"/>
                            </a:rPr>
                            <m:t>"</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Student</m:t>
                          </m:r>
                        </m:e>
                      </m:d>
                      <m:r>
                        <a:rPr lang="en-US" altLang="zh-CN" sz="2400" i="1">
                          <a:latin typeface="Cambria Math" panose="02040503050406030204" pitchFamily="18" charset="0"/>
                        </a:rPr>
                        <m:t> ∩ </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𝜎</m:t>
                          </m:r>
                        </m:e>
                        <m:sub>
                          <m:r>
                            <m:rPr>
                              <m:sty m:val="p"/>
                            </m:rPr>
                            <a:rPr lang="en-US" altLang="zh-CN" sz="2400">
                              <a:latin typeface="Cambria Math" panose="02040503050406030204" pitchFamily="18" charset="0"/>
                            </a:rPr>
                            <m:t>Sage</m:t>
                          </m:r>
                          <m:r>
                            <a:rPr lang="en-US" altLang="zh-CN" sz="2400" i="1">
                              <a:latin typeface="Cambria Math" panose="02040503050406030204" pitchFamily="18" charset="0"/>
                            </a:rPr>
                            <m:t>≥</m:t>
                          </m:r>
                          <m:r>
                            <a:rPr lang="en-US" altLang="zh-CN" sz="2400" i="1">
                              <a:latin typeface="Cambria Math" panose="02040503050406030204" pitchFamily="18" charset="0"/>
                            </a:rPr>
                            <m:t>18</m:t>
                          </m:r>
                        </m:sub>
                      </m:sSub>
                      <m:r>
                        <a:rPr lang="en-US" altLang="zh-CN" sz="2400" i="1">
                          <a:latin typeface="Cambria Math" panose="02040503050406030204" pitchFamily="18" charset="0"/>
                        </a:rPr>
                        <m:t>(</m:t>
                      </m:r>
                      <m:r>
                        <m:rPr>
                          <m:sty m:val="p"/>
                        </m:rPr>
                        <a:rPr lang="en-US" altLang="zh-CN" sz="2400">
                          <a:latin typeface="Cambria Math" panose="02040503050406030204" pitchFamily="18" charset="0"/>
                        </a:rPr>
                        <m:t>Student</m:t>
                      </m:r>
                      <m:r>
                        <a:rPr lang="en-US" altLang="zh-CN" sz="2400" i="1">
                          <a:latin typeface="Cambria Math" panose="02040503050406030204" pitchFamily="18" charset="0"/>
                        </a:rPr>
                        <m:t>)</m:t>
                      </m:r>
                    </m:oMath>
                  </m:oMathPara>
                </a14:m>
                <a:endParaRPr lang="zh-CN"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837066" y="1912869"/>
                <a:ext cx="6926036" cy="496546"/>
              </a:xfrm>
              <a:prstGeom prst="rect">
                <a:avLst/>
              </a:prstGeom>
              <a:blipFill rotWithShape="1">
                <a:blip r:embed="rId1"/>
                <a:stretch>
                  <a:fillRect l="-8" t="-50" r="9" b="45"/>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840454" y="3545481"/>
          <a:ext cx="10478574" cy="1292848"/>
        </p:xfrm>
        <a:graphic>
          <a:graphicData uri="http://schemas.openxmlformats.org/drawingml/2006/table">
            <a:tbl>
              <a:tblPr firstRow="1" firstCol="1" bandRow="1">
                <a:tableStyleId>{5940675A-B579-460E-94D1-54222C63F5DA}</a:tableStyleId>
              </a:tblPr>
              <a:tblGrid>
                <a:gridCol w="2724108"/>
                <a:gridCol w="2049107"/>
                <a:gridCol w="2128560"/>
                <a:gridCol w="1709886"/>
                <a:gridCol w="1866913"/>
              </a:tblGrid>
              <a:tr h="504826">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Sno</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Sname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Sgender</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latin typeface="微软雅黑" panose="020B0503020204020204" pitchFamily="34" charset="-122"/>
                          <a:ea typeface="微软雅黑" panose="020B0503020204020204" pitchFamily="34" charset="-122"/>
                        </a:rPr>
                        <a:t>Sage</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latin typeface="微软雅黑" panose="020B0503020204020204" pitchFamily="34" charset="-122"/>
                          <a:ea typeface="微软雅黑" panose="020B0503020204020204" pitchFamily="34" charset="-122"/>
                        </a:rPr>
                        <a:t>Sdept</a:t>
                      </a:r>
                      <a:endParaRPr lang="zh-CN" sz="16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94011">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2021310722</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赵宇</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男</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19</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94011">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2021310723</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张敏</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latin typeface="微软雅黑" panose="020B0503020204020204" pitchFamily="34" charset="-122"/>
                          <a:ea typeface="微软雅黑" panose="020B0503020204020204" pitchFamily="34" charset="-122"/>
                        </a:rPr>
                        <a:t>女</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latin typeface="微软雅黑" panose="020B0503020204020204" pitchFamily="34" charset="-122"/>
                          <a:ea typeface="微软雅黑" panose="020B0503020204020204" pitchFamily="34" charset="-122"/>
                        </a:rPr>
                        <a:t>18</a:t>
                      </a:r>
                      <a:endParaRPr lang="zh-CN" sz="16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latin typeface="微软雅黑" panose="020B0503020204020204" pitchFamily="34" charset="-122"/>
                          <a:ea typeface="微软雅黑" panose="020B0503020204020204" pitchFamily="34" charset="-122"/>
                        </a:rPr>
                        <a:t>CS</a:t>
                      </a:r>
                      <a:endParaRPr lang="zh-CN" sz="16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8" name="灯片编号占位符 7"/>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2"/>
            <a:ext cx="11447386" cy="4722845"/>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连接</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52278" y="1201270"/>
                <a:ext cx="11887201" cy="4876801"/>
              </a:xfrm>
            </p:spPr>
            <p:txBody>
              <a:bodyPr/>
              <a:lstStyle/>
              <a:p>
                <a:pPr>
                  <a:buFont typeface="Wingdings" panose="05000000000000000000" pitchFamily="2" charset="2"/>
                  <a:buChar char="Ø"/>
                </a:pPr>
                <a:r>
                  <a:rPr lang="zh-CN" altLang="zh-CN" sz="2400" dirty="0">
                    <a:solidFill>
                      <a:srgbClr val="6F1787"/>
                    </a:solidFill>
                  </a:rPr>
                  <a:t>连接运算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）返回关系</a:t>
                </a: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zh-CN" sz="2400" dirty="0"/>
                  <a:t>笛卡尔积运算结果中满足一定条件的元组：</a:t>
                </a: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𝑝</m:t>
                    </m:r>
                    <m:r>
                      <a:rPr lang="en-US" altLang="zh-CN" sz="2400" i="1">
                        <a:latin typeface="Cambria Math" panose="02040503050406030204" pitchFamily="18" charset="0"/>
                      </a:rPr>
                      <m:t> </m:t>
                    </m:r>
                  </m:oMath>
                </a14:m>
                <a:r>
                  <a:rPr lang="zh-CN" altLang="zh-CN" sz="2400" dirty="0"/>
                  <a:t>为选择谓词 </a:t>
                </a:r>
                <a:endParaRPr lang="en-US" altLang="zh-CN" sz="2400" dirty="0"/>
              </a:p>
              <a:p>
                <a:pPr lvl="1">
                  <a:buFont typeface="Wingdings" panose="05000000000000000000" pitchFamily="2" charset="2"/>
                  <a:buChar char="l"/>
                </a:pPr>
                <a14:m>
                  <m:oMath xmlns:m="http://schemas.openxmlformats.org/officeDocument/2006/math">
                    <m:r>
                      <a:rPr lang="en-US" altLang="zh-CN" sz="2000" i="1">
                        <a:latin typeface="Cambria Math" panose="02040503050406030204" pitchFamily="18" charset="0"/>
                      </a:rPr>
                      <m:t>𝑝</m:t>
                    </m:r>
                  </m:oMath>
                </a14:m>
                <a:r>
                  <a:rPr lang="zh-CN" altLang="zh-CN" sz="2000" dirty="0"/>
                  <a:t>是由逻辑运算符与（</a:t>
                </a:r>
                <a14:m>
                  <m:oMath xmlns:m="http://schemas.openxmlformats.org/officeDocument/2006/math">
                    <m:r>
                      <a:rPr lang="en-US" altLang="zh-CN" sz="2000" i="1">
                        <a:latin typeface="Cambria Math" panose="02040503050406030204" pitchFamily="18" charset="0"/>
                      </a:rPr>
                      <m:t>⋀</m:t>
                    </m:r>
                  </m:oMath>
                </a14:m>
                <a:r>
                  <a:rPr lang="zh-CN" altLang="zh-CN" sz="2000" dirty="0"/>
                  <a:t>）、或（</a:t>
                </a:r>
                <a14:m>
                  <m:oMath xmlns:m="http://schemas.openxmlformats.org/officeDocument/2006/math">
                    <m:r>
                      <a:rPr lang="en-US" altLang="zh-CN" sz="2000" i="1">
                        <a:latin typeface="Cambria Math" panose="02040503050406030204" pitchFamily="18" charset="0"/>
                      </a:rPr>
                      <m:t>∨</m:t>
                    </m:r>
                  </m:oMath>
                </a14:m>
                <a:r>
                  <a:rPr lang="zh-CN" altLang="zh-CN" sz="2000" dirty="0"/>
                  <a:t>）、非（</a:t>
                </a:r>
                <a14:m>
                  <m:oMath xmlns:m="http://schemas.openxmlformats.org/officeDocument/2006/math">
                    <m:r>
                      <a:rPr lang="en-US" altLang="zh-CN" sz="2000" i="1">
                        <a:latin typeface="Cambria Math" panose="02040503050406030204" pitchFamily="18" charset="0"/>
                      </a:rPr>
                      <m:t>¬</m:t>
                    </m:r>
                  </m:oMath>
                </a14:m>
                <a:r>
                  <a:rPr lang="zh-CN" altLang="zh-CN" sz="2000" dirty="0"/>
                  <a:t>）连接的若干原子表达式构成的公式 </a:t>
                </a:r>
                <a:endParaRPr lang="en-US" altLang="zh-CN" sz="2000" dirty="0"/>
              </a:p>
              <a:p>
                <a:pPr lvl="1">
                  <a:buFont typeface="Wingdings" panose="05000000000000000000" pitchFamily="2" charset="2"/>
                  <a:buChar char="l"/>
                </a:pPr>
                <a:r>
                  <a:rPr lang="zh-CN" altLang="zh-CN" sz="2000" dirty="0"/>
                  <a:t>原子表达式的形式为：</a:t>
                </a:r>
                <a14:m>
                  <m:oMath xmlns:m="http://schemas.openxmlformats.org/officeDocument/2006/math">
                    <m:r>
                      <a:rPr lang="en-US" altLang="zh-CN" sz="2000" i="1">
                        <a:latin typeface="Cambria Math" panose="02040503050406030204" pitchFamily="18" charset="0"/>
                      </a:rPr>
                      <m:t>𝑅</m:t>
                    </m:r>
                    <m:r>
                      <a:rPr lang="en-US" altLang="zh-CN" sz="2000" i="1">
                        <a:latin typeface="Cambria Math" panose="02040503050406030204" pitchFamily="18" charset="0"/>
                      </a:rPr>
                      <m:t>.</m:t>
                    </m:r>
                    <m:r>
                      <a:rPr lang="en-US" altLang="zh-CN" sz="2000" i="1">
                        <a:latin typeface="Cambria Math" panose="02040503050406030204" pitchFamily="18" charset="0"/>
                      </a:rPr>
                      <m:t>𝑋</m:t>
                    </m:r>
                    <m:r>
                      <a:rPr lang="en-US" altLang="zh-CN" sz="2000" i="1">
                        <a:latin typeface="Cambria Math" panose="02040503050406030204" pitchFamily="18" charset="0"/>
                      </a:rPr>
                      <m:t> </m:t>
                    </m:r>
                    <m:r>
                      <a:rPr lang="en-US" altLang="zh-CN" sz="2000" i="1">
                        <a:latin typeface="Cambria Math" panose="02040503050406030204" pitchFamily="18" charset="0"/>
                      </a:rPr>
                      <m:t>𝜃</m:t>
                    </m:r>
                    <m:r>
                      <a:rPr lang="en-US" altLang="zh-CN" sz="2000" i="1">
                        <a:latin typeface="Cambria Math" panose="02040503050406030204" pitchFamily="18" charset="0"/>
                      </a:rPr>
                      <m:t> </m:t>
                    </m:r>
                    <m:r>
                      <a:rPr lang="en-US" altLang="zh-CN" sz="2000" i="1">
                        <a:latin typeface="Cambria Math" panose="02040503050406030204" pitchFamily="18" charset="0"/>
                      </a:rPr>
                      <m:t>𝑆</m:t>
                    </m:r>
                    <m:r>
                      <a:rPr lang="en-US" altLang="zh-CN" sz="2000" i="1">
                        <a:latin typeface="Cambria Math" panose="02040503050406030204" pitchFamily="18" charset="0"/>
                      </a:rPr>
                      <m:t>.</m:t>
                    </m:r>
                    <m:r>
                      <a:rPr lang="en-US" altLang="zh-CN" sz="2000" i="1">
                        <a:latin typeface="Cambria Math" panose="02040503050406030204" pitchFamily="18" charset="0"/>
                      </a:rPr>
                      <m:t>𝑌</m:t>
                    </m:r>
                  </m:oMath>
                </a14:m>
                <a:endParaRPr lang="zh-CN" altLang="zh-CN" sz="2000" dirty="0"/>
              </a:p>
              <a:p>
                <a:pPr lvl="2">
                  <a:buFont typeface="Wingdings" panose="05000000000000000000" pitchFamily="2" charset="2"/>
                  <a:buChar char="u"/>
                </a:pPr>
                <a14:m>
                  <m:oMath xmlns:m="http://schemas.openxmlformats.org/officeDocument/2006/math">
                    <m:r>
                      <a:rPr lang="en-US" altLang="zh-CN" sz="2000" i="1">
                        <a:latin typeface="Cambria Math" panose="02040503050406030204" pitchFamily="18" charset="0"/>
                      </a:rPr>
                      <m:t>𝑋</m:t>
                    </m:r>
                  </m:oMath>
                </a14:m>
                <a:r>
                  <a:rPr lang="zh-CN" altLang="zh-CN" sz="2000" dirty="0"/>
                  <a:t>是</a:t>
                </a:r>
                <a14:m>
                  <m:oMath xmlns:m="http://schemas.openxmlformats.org/officeDocument/2006/math">
                    <m:r>
                      <a:rPr lang="en-US" altLang="zh-CN" sz="2000" i="1">
                        <a:latin typeface="Cambria Math" panose="02040503050406030204" pitchFamily="18" charset="0"/>
                      </a:rPr>
                      <m:t>𝑅</m:t>
                    </m:r>
                  </m:oMath>
                </a14:m>
                <a:r>
                  <a:rPr lang="zh-CN" altLang="zh-CN" sz="2000" dirty="0"/>
                  <a:t>的属性，</a:t>
                </a:r>
                <a14:m>
                  <m:oMath xmlns:m="http://schemas.openxmlformats.org/officeDocument/2006/math">
                    <m:r>
                      <a:rPr lang="en-US" altLang="zh-CN" sz="2000" i="1">
                        <a:latin typeface="Cambria Math" panose="02040503050406030204" pitchFamily="18" charset="0"/>
                      </a:rPr>
                      <m:t>𝑌</m:t>
                    </m:r>
                  </m:oMath>
                </a14:m>
                <a:r>
                  <a:rPr lang="zh-CN" altLang="zh-CN" sz="2000" dirty="0"/>
                  <a:t>是</a:t>
                </a:r>
                <a14:m>
                  <m:oMath xmlns:m="http://schemas.openxmlformats.org/officeDocument/2006/math">
                    <m:r>
                      <a:rPr lang="en-US" altLang="zh-CN" sz="2000" i="1">
                        <a:latin typeface="Cambria Math" panose="02040503050406030204" pitchFamily="18" charset="0"/>
                      </a:rPr>
                      <m:t>𝑆</m:t>
                    </m:r>
                  </m:oMath>
                </a14:m>
                <a:r>
                  <a:rPr lang="zh-CN" altLang="zh-CN" sz="2000" dirty="0"/>
                  <a:t>的属性，</a:t>
                </a:r>
                <a14:m>
                  <m:oMath xmlns:m="http://schemas.openxmlformats.org/officeDocument/2006/math">
                    <m:r>
                      <a:rPr lang="en-US" altLang="zh-CN" sz="2000" i="1">
                        <a:latin typeface="Cambria Math" panose="02040503050406030204" pitchFamily="18" charset="0"/>
                      </a:rPr>
                      <m:t>𝑋</m:t>
                    </m:r>
                  </m:oMath>
                </a14:m>
                <a:r>
                  <a:rPr lang="zh-CN" altLang="zh-CN" sz="2000" dirty="0"/>
                  <a:t>和</a:t>
                </a:r>
                <a14:m>
                  <m:oMath xmlns:m="http://schemas.openxmlformats.org/officeDocument/2006/math">
                    <m:r>
                      <a:rPr lang="en-US" altLang="zh-CN" sz="2000" i="1">
                        <a:latin typeface="Cambria Math" panose="02040503050406030204" pitchFamily="18" charset="0"/>
                      </a:rPr>
                      <m:t>𝑌</m:t>
                    </m:r>
                  </m:oMath>
                </a14:m>
                <a:r>
                  <a:rPr lang="zh-CN" altLang="zh-CN" sz="2000" dirty="0"/>
                  <a:t>所属域具有相同的数据类型 </a:t>
                </a:r>
                <a:endParaRPr lang="en-US" altLang="zh-CN" sz="2000" i="1" dirty="0">
                  <a:latin typeface="Cambria Math" panose="02040503050406030204" pitchFamily="18" charset="0"/>
                </a:endParaRPr>
              </a:p>
              <a:p>
                <a:pPr lvl="2">
                  <a:buFont typeface="Wingdings" panose="05000000000000000000" pitchFamily="2" charset="2"/>
                  <a:buChar char="u"/>
                </a:pPr>
                <a14:m>
                  <m:oMath xmlns:m="http://schemas.openxmlformats.org/officeDocument/2006/math">
                    <m:r>
                      <a:rPr lang="en-US" altLang="zh-CN" sz="2000" i="1">
                        <a:latin typeface="Cambria Math" panose="02040503050406030204" pitchFamily="18" charset="0"/>
                      </a:rPr>
                      <m:t>𝜃</m:t>
                    </m:r>
                  </m:oMath>
                </a14:m>
                <a:r>
                  <a:rPr lang="zh-CN" altLang="en-US" sz="2000" dirty="0"/>
                  <a:t>：</a:t>
                </a:r>
                <a:r>
                  <a:rPr lang="zh-CN" altLang="zh-CN" sz="2000" dirty="0"/>
                  <a:t>比较运算符</a:t>
                </a:r>
                <a:r>
                  <a:rPr lang="zh-CN" altLang="en-US" sz="2000" dirty="0"/>
                  <a:t>，包括</a:t>
                </a:r>
                <a14:m>
                  <m:oMath xmlns:m="http://schemas.openxmlformats.org/officeDocument/2006/math">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&gt;</m:t>
                    </m:r>
                  </m:oMath>
                </a14:m>
                <a:r>
                  <a:rPr lang="zh-CN" altLang="zh-CN" sz="2000" dirty="0"/>
                  <a:t>、</a:t>
                </a:r>
                <a14:m>
                  <m:oMath xmlns:m="http://schemas.openxmlformats.org/officeDocument/2006/math">
                    <m:r>
                      <a:rPr lang="en-US" altLang="zh-CN" sz="2000" i="1">
                        <a:latin typeface="Cambria Math" panose="02040503050406030204" pitchFamily="18" charset="0"/>
                      </a:rPr>
                      <m:t>&lt;</m:t>
                    </m:r>
                  </m:oMath>
                </a14:m>
                <a:r>
                  <a:rPr lang="zh-CN" altLang="zh-CN" sz="2000" dirty="0"/>
                  <a:t>、</a:t>
                </a:r>
                <a14:m>
                  <m:oMath xmlns:m="http://schemas.openxmlformats.org/officeDocument/2006/math">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m:t>
                    </m:r>
                  </m:oMath>
                </a14:m>
                <a:r>
                  <a:rPr lang="zh-CN" altLang="zh-CN" sz="2000" dirty="0"/>
                  <a:t>、</a:t>
                </a:r>
                <a14:m>
                  <m:oMath xmlns:m="http://schemas.openxmlformats.org/officeDocument/2006/math">
                    <m:r>
                      <a:rPr lang="en-US" altLang="zh-CN" sz="2000" i="1">
                        <a:latin typeface="Cambria Math" panose="02040503050406030204" pitchFamily="18" charset="0"/>
                      </a:rPr>
                      <m:t>≠</m:t>
                    </m:r>
                  </m:oMath>
                </a14:m>
                <a:r>
                  <a:rPr lang="zh-CN" altLang="zh-CN" sz="2000" dirty="0"/>
                  <a:t> </a:t>
                </a:r>
                <a:endParaRPr lang="en-US" altLang="zh-CN" sz="20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solidFill>
                      <a:srgbClr val="6F1787"/>
                    </a:solidFill>
                  </a:rPr>
                  <a:t>连接运算（</a:t>
                </a:r>
                <a14:m>
                  <m:oMath xmlns:m="http://schemas.openxmlformats.org/officeDocument/2006/math">
                    <m:r>
                      <a:rPr lang="en-US" altLang="zh-CN" sz="2400" i="1">
                        <a:solidFill>
                          <a:srgbClr val="6F1787"/>
                        </a:solidFill>
                        <a:latin typeface="Cambria Math" panose="02040503050406030204" pitchFamily="18" charset="0"/>
                      </a:rPr>
                      <m:t>⋈</m:t>
                    </m:r>
                  </m:oMath>
                </a14:m>
                <a:r>
                  <a:rPr lang="zh-CN" altLang="zh-CN" sz="2400" dirty="0">
                    <a:solidFill>
                      <a:srgbClr val="6F1787"/>
                    </a:solidFill>
                  </a:rPr>
                  <a:t>）可通过组合笛卡尔积运算（</a:t>
                </a:r>
                <a14:m>
                  <m:oMath xmlns:m="http://schemas.openxmlformats.org/officeDocument/2006/math">
                    <m:r>
                      <a:rPr lang="en-US" altLang="zh-CN" sz="2400" i="1">
                        <a:solidFill>
                          <a:srgbClr val="6F1787"/>
                        </a:solidFill>
                        <a:latin typeface="Cambria Math" panose="02040503050406030204" pitchFamily="18" charset="0"/>
                      </a:rPr>
                      <m:t>×</m:t>
                    </m:r>
                  </m:oMath>
                </a14:m>
                <a:r>
                  <a:rPr lang="zh-CN" altLang="zh-CN" sz="2400" dirty="0">
                    <a:solidFill>
                      <a:srgbClr val="6F1787"/>
                    </a:solidFill>
                  </a:rPr>
                  <a:t>）和选择运算（</a:t>
                </a:r>
                <a14:m>
                  <m:oMath xmlns:m="http://schemas.openxmlformats.org/officeDocument/2006/math">
                    <m:r>
                      <a:rPr lang="en-US" altLang="zh-CN" sz="2400" i="1">
                        <a:solidFill>
                          <a:srgbClr val="6F1787"/>
                        </a:solidFill>
                        <a:latin typeface="Cambria Math" panose="02040503050406030204" pitchFamily="18" charset="0"/>
                      </a:rPr>
                      <m:t>𝜎</m:t>
                    </m:r>
                  </m:oMath>
                </a14:m>
                <a:r>
                  <a:rPr lang="zh-CN" altLang="zh-CN" sz="2400" dirty="0">
                    <a:solidFill>
                      <a:srgbClr val="6F1787"/>
                    </a:solidFill>
                  </a:rPr>
                  <a:t>）来表示</a:t>
                </a:r>
                <a:r>
                  <a:rPr lang="zh-CN" altLang="zh-CN" sz="2400" dirty="0">
                    <a:solidFill>
                      <a:srgbClr val="9434F3"/>
                    </a:solidFill>
                  </a:rPr>
                  <a:t> </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52278" y="1201270"/>
                <a:ext cx="11887201" cy="4876801"/>
              </a:xfrm>
              <a:blipFill rotWithShape="1">
                <a:blip r:embed="rId1"/>
                <a:stretch>
                  <a:fillRect l="-1" t="-10" r="1"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470645" y="1975146"/>
                <a:ext cx="8419040" cy="5166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𝑅</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m:t>
                          </m:r>
                        </m:e>
                        <m:sub>
                          <m:r>
                            <a:rPr lang="en-US" altLang="zh-CN" sz="2400" i="1">
                              <a:latin typeface="Cambria Math" panose="02040503050406030204" pitchFamily="18" charset="0"/>
                            </a:rPr>
                            <m:t>𝑝</m:t>
                          </m:r>
                        </m:sub>
                      </m:sSub>
                      <m:r>
                        <a:rPr lang="en-US" altLang="zh-CN" sz="2400" i="1">
                          <a:latin typeface="Cambria Math" panose="02040503050406030204" pitchFamily="18" charset="0"/>
                        </a:rPr>
                        <m:t>𝑆</m:t>
                      </m:r>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 ∧</m:t>
                      </m:r>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 ∧ </m:t>
                      </m:r>
                      <m:r>
                        <a:rPr lang="en-US" altLang="zh-CN" sz="2400" i="1">
                          <a:latin typeface="Cambria Math" panose="02040503050406030204" pitchFamily="18" charset="0"/>
                        </a:rPr>
                        <m:t>𝑝</m:t>
                      </m:r>
                      <m:d>
                        <m:dPr>
                          <m:ctrlPr>
                            <a:rPr lang="zh-CN" altLang="zh-CN" sz="2400" i="1">
                              <a:latin typeface="Cambria Math" panose="02040503050406030204" pitchFamily="18" charset="0"/>
                            </a:rPr>
                          </m:ctrlPr>
                        </m:dPr>
                        <m:e>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e>
                      </m:d>
                      <m:r>
                        <a:rPr lang="en-US" altLang="zh-CN" sz="2400" i="1">
                          <a:latin typeface="Cambria Math" panose="02040503050406030204" pitchFamily="18" charset="0"/>
                        </a:rPr>
                        <m:t>=</m:t>
                      </m:r>
                      <m:r>
                        <m:rPr>
                          <m:sty m:val="p"/>
                        </m:rPr>
                        <a:rPr lang="en-US" altLang="zh-CN" sz="2400">
                          <a:latin typeface="Cambria Math" panose="02040503050406030204" pitchFamily="18" charset="0"/>
                        </a:rPr>
                        <m:t>True</m:t>
                      </m:r>
                      <m:r>
                        <a:rPr lang="en-US" altLang="zh-CN" sz="2400" i="1">
                          <a:latin typeface="Cambria Math" panose="02040503050406030204" pitchFamily="18" charset="0"/>
                        </a:rPr>
                        <m:t>}</m:t>
                      </m:r>
                    </m:oMath>
                  </m:oMathPara>
                </a14:m>
                <a:endParaRPr lang="zh-CN" altLang="zh-CN" sz="2400" dirty="0"/>
              </a:p>
            </p:txBody>
          </p:sp>
        </mc:Choice>
        <mc:Fallback>
          <p:sp>
            <p:nvSpPr>
              <p:cNvPr id="7" name="文本框 6"/>
              <p:cNvSpPr txBox="1">
                <a:spLocks noRot="1" noChangeAspect="1" noMove="1" noResize="1" noEditPoints="1" noAdjustHandles="1" noChangeArrowheads="1" noChangeShapeType="1" noTextEdit="1"/>
              </p:cNvSpPr>
              <p:nvPr/>
            </p:nvSpPr>
            <p:spPr>
              <a:xfrm>
                <a:off x="2470645" y="1975146"/>
                <a:ext cx="8419040" cy="516616"/>
              </a:xfrm>
              <a:prstGeom prst="rect">
                <a:avLst/>
              </a:prstGeom>
              <a:blipFill rotWithShape="1">
                <a:blip r:embed="rId2"/>
                <a:stretch>
                  <a:fillRect l="-6" t="-57" r="1" b="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46388"/>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连接</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2299" y="1114678"/>
                <a:ext cx="11220450" cy="5286988"/>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2.9</a:t>
                </a:r>
                <a:r>
                  <a:rPr lang="zh-CN" altLang="zh-CN" sz="2400" dirty="0"/>
                  <a:t>】对学生表和学生选课表进行连接运算，连接的条件为学生表中的</a:t>
                </a:r>
                <a:r>
                  <a:rPr lang="en-US" altLang="zh-CN" sz="2400" dirty="0" err="1"/>
                  <a:t>Sno</a:t>
                </a:r>
                <a:r>
                  <a:rPr lang="zh-CN" altLang="zh-CN" sz="2400" dirty="0"/>
                  <a:t>列和学生选课表中的</a:t>
                </a:r>
                <a:r>
                  <a:rPr lang="en-US" altLang="zh-CN" sz="2400" dirty="0" err="1"/>
                  <a:t>Sno</a:t>
                </a:r>
                <a:r>
                  <a:rPr lang="zh-CN" altLang="zh-CN" sz="2400" dirty="0"/>
                  <a:t>列的值相等</a:t>
                </a: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t>当</a:t>
                </a:r>
                <a14:m>
                  <m:oMath xmlns:m="http://schemas.openxmlformats.org/officeDocument/2006/math">
                    <m:r>
                      <a:rPr lang="en-US" altLang="zh-CN" sz="2400" i="1">
                        <a:latin typeface="Cambria Math" panose="02040503050406030204" pitchFamily="18" charset="0"/>
                      </a:rPr>
                      <m:t>𝜃</m:t>
                    </m:r>
                  </m:oMath>
                </a14:m>
                <a:r>
                  <a:rPr lang="zh-CN" altLang="en-US" sz="2400" dirty="0"/>
                  <a:t>是“</a:t>
                </a:r>
                <a:r>
                  <a:rPr lang="en-US" altLang="zh-CN" sz="2400" dirty="0"/>
                  <a:t>=</a:t>
                </a:r>
                <a:r>
                  <a:rPr lang="zh-CN" altLang="en-US" sz="2400" dirty="0"/>
                  <a:t>”时，该连接运算称为</a:t>
                </a:r>
                <a:r>
                  <a:rPr lang="zh-CN" altLang="en-US" sz="2400" b="1" dirty="0">
                    <a:solidFill>
                      <a:srgbClr val="7030A0"/>
                    </a:solidFill>
                  </a:rPr>
                  <a:t>等值连接</a:t>
                </a:r>
                <a:r>
                  <a:rPr lang="zh-CN" altLang="en-US" sz="2400" dirty="0"/>
                  <a:t>，例</a:t>
                </a:r>
                <a:r>
                  <a:rPr lang="en-US" altLang="zh-CN" sz="2400" dirty="0"/>
                  <a:t>2.9</a:t>
                </a:r>
                <a:r>
                  <a:rPr lang="zh-CN" altLang="en-US" sz="2400" dirty="0"/>
                  <a:t>即为等值连接</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2299" y="1114678"/>
                <a:ext cx="11220450" cy="5286988"/>
              </a:xfrm>
              <a:blipFill rotWithShape="1">
                <a:blip r:embed="rId1"/>
                <a:stretch>
                  <a:fillRect l="-4" t="-5" r="4" b="-142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941816" y="1969074"/>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Student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m:t>
                          </m:r>
                        </m:e>
                        <m:sub>
                          <m:r>
                            <m:rPr>
                              <m:sty m:val="p"/>
                            </m:rPr>
                            <a:rPr lang="en-US" altLang="zh-CN" sz="2400">
                              <a:latin typeface="Cambria Math" panose="02040503050406030204" pitchFamily="18" charset="0"/>
                            </a:rPr>
                            <m:t>Student</m:t>
                          </m:r>
                          <m:r>
                            <a:rPr lang="en-US" altLang="zh-CN" sz="2400">
                              <a:latin typeface="Cambria Math" panose="02040503050406030204" pitchFamily="18" charset="0"/>
                            </a:rPr>
                            <m:t>.</m:t>
                          </m:r>
                          <m:r>
                            <m:rPr>
                              <m:sty m:val="p"/>
                            </m:rPr>
                            <a:rPr lang="en-US" altLang="zh-CN" sz="2400">
                              <a:latin typeface="Cambria Math" panose="02040503050406030204" pitchFamily="18" charset="0"/>
                            </a:rPr>
                            <m:t>Sno</m:t>
                          </m:r>
                          <m:r>
                            <a:rPr lang="en-US" altLang="zh-CN" sz="2400">
                              <a:latin typeface="Cambria Math" panose="02040503050406030204" pitchFamily="18" charset="0"/>
                            </a:rPr>
                            <m:t>=</m:t>
                          </m:r>
                          <m:r>
                            <m:rPr>
                              <m:sty m:val="p"/>
                            </m:rPr>
                            <a:rPr lang="en-US" altLang="zh-CN" sz="2400">
                              <a:latin typeface="Cambria Math" panose="02040503050406030204" pitchFamily="18" charset="0"/>
                            </a:rPr>
                            <m:t>SC</m:t>
                          </m:r>
                          <m:r>
                            <a:rPr lang="en-US" altLang="zh-CN" sz="2400">
                              <a:latin typeface="Cambria Math" panose="02040503050406030204" pitchFamily="18" charset="0"/>
                            </a:rPr>
                            <m:t>.</m:t>
                          </m:r>
                          <m:r>
                            <m:rPr>
                              <m:sty m:val="p"/>
                            </m:rPr>
                            <a:rPr lang="en-US" altLang="zh-CN" sz="2400">
                              <a:latin typeface="Cambria Math" panose="02040503050406030204" pitchFamily="18" charset="0"/>
                            </a:rPr>
                            <m:t>Sno</m:t>
                          </m:r>
                        </m:sub>
                      </m:sSub>
                      <m:r>
                        <m:rPr>
                          <m:sty m:val="p"/>
                        </m:rPr>
                        <a:rPr lang="en-US" altLang="zh-CN" sz="2400">
                          <a:latin typeface="Cambria Math" panose="02040503050406030204" pitchFamily="18" charset="0"/>
                        </a:rPr>
                        <m:t>SC</m:t>
                      </m:r>
                    </m:oMath>
                  </m:oMathPara>
                </a14:m>
                <a:endParaRPr lang="zh-CN"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941816" y="1969074"/>
                <a:ext cx="6096000" cy="461665"/>
              </a:xfrm>
              <a:prstGeom prst="rect">
                <a:avLst/>
              </a:prstGeom>
              <a:blipFill rotWithShape="1">
                <a:blip r:embed="rId2"/>
                <a:stretch>
                  <a:fillRect l="-8" t="-124" r="8" b="129"/>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204186" y="2990059"/>
          <a:ext cx="11869445" cy="2060894"/>
        </p:xfrm>
        <a:graphic>
          <a:graphicData uri="http://schemas.openxmlformats.org/drawingml/2006/table">
            <a:tbl>
              <a:tblPr firstRow="1" firstCol="1" bandRow="1">
                <a:tableStyleId>{5940675A-B579-460E-94D1-54222C63F5DA}</a:tableStyleId>
              </a:tblPr>
              <a:tblGrid>
                <a:gridCol w="1398904"/>
                <a:gridCol w="1614120"/>
                <a:gridCol w="1805267"/>
                <a:gridCol w="1614120"/>
                <a:gridCol w="1614120"/>
                <a:gridCol w="1614120"/>
                <a:gridCol w="1003868"/>
                <a:gridCol w="1204926"/>
              </a:tblGrid>
              <a:tr h="366968">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Student.Sno</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Student.Sname</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Student.Sgender</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Student.Sage</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Student.Sdept</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SC.Sno</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SC.Cno</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0" kern="100" dirty="0" err="1">
                          <a:solidFill>
                            <a:schemeClr val="bg1"/>
                          </a:solidFill>
                          <a:effectLst/>
                          <a:latin typeface="微软雅黑" panose="020B0503020204020204" pitchFamily="34" charset="-122"/>
                          <a:ea typeface="微软雅黑" panose="020B0503020204020204" pitchFamily="34" charset="-122"/>
                        </a:rPr>
                        <a:t>SC.Grade</a:t>
                      </a:r>
                      <a:endParaRPr lang="zh-CN" sz="1400" b="0"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98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赵宇</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19</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87</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92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2021310723</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76</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MA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84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249542">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刘佳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17</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MA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95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46388"/>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连接</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35106" y="1124518"/>
                <a:ext cx="11540926" cy="2036036"/>
              </a:xfrm>
            </p:spPr>
            <p:txBody>
              <a:bodyPr/>
              <a:lstStyle/>
              <a:p>
                <a:pPr>
                  <a:buFont typeface="Wingdings" panose="05000000000000000000" pitchFamily="2" charset="2"/>
                  <a:buChar char="Ø"/>
                </a:pPr>
                <a:r>
                  <a:rPr lang="zh-CN" altLang="en-US" sz="2400" b="1" dirty="0">
                    <a:solidFill>
                      <a:srgbClr val="7030A0"/>
                    </a:solidFill>
                  </a:rPr>
                  <a:t>自然连接</a:t>
                </a:r>
                <a:r>
                  <a:rPr lang="zh-CN" altLang="en-US" sz="2400" dirty="0"/>
                  <a:t>是一种特殊的等值连接</a:t>
                </a:r>
                <a:endParaRPr lang="en-US" altLang="zh-CN" sz="2400" dirty="0"/>
              </a:p>
              <a:p>
                <a:pPr>
                  <a:buFont typeface="Wingdings" panose="05000000000000000000" pitchFamily="2" charset="2"/>
                  <a:buChar char="Ø"/>
                </a:pPr>
                <a:r>
                  <a:rPr lang="zh-CN" altLang="en-US" sz="2400" b="1" dirty="0">
                    <a:solidFill>
                      <a:srgbClr val="7030A0"/>
                    </a:solidFill>
                  </a:rPr>
                  <a:t>自然连接</a:t>
                </a:r>
                <a:r>
                  <a:rPr lang="zh-CN" altLang="en-US" sz="2400" dirty="0"/>
                  <a:t>将连接条件指定为</a:t>
                </a:r>
                <a14:m>
                  <m:oMath xmlns:m="http://schemas.openxmlformats.org/officeDocument/2006/math">
                    <m:r>
                      <a:rPr lang="en-US" altLang="zh-CN" sz="2400" i="1">
                        <a:latin typeface="Cambria Math" panose="02040503050406030204" pitchFamily="18" charset="0"/>
                      </a:rPr>
                      <m:t>𝑅</m:t>
                    </m:r>
                  </m:oMath>
                </a14:m>
                <a:r>
                  <a:rPr lang="zh-CN" altLang="zh-CN" sz="2400" dirty="0"/>
                  <a:t>和</a:t>
                </a:r>
                <a14:m>
                  <m:oMath xmlns:m="http://schemas.openxmlformats.org/officeDocument/2006/math">
                    <m:r>
                      <a:rPr lang="en-US" altLang="zh-CN" sz="2400" i="1">
                        <a:latin typeface="Cambria Math" panose="02040503050406030204" pitchFamily="18" charset="0"/>
                      </a:rPr>
                      <m:t>𝑆</m:t>
                    </m:r>
                  </m:oMath>
                </a14:m>
                <a:r>
                  <a:rPr lang="zh-CN" altLang="en-US" sz="2400" dirty="0"/>
                  <a:t>中</a:t>
                </a:r>
                <a:r>
                  <a:rPr lang="zh-CN" altLang="en-US" sz="2400" dirty="0">
                    <a:solidFill>
                      <a:srgbClr val="6F1787"/>
                    </a:solidFill>
                  </a:rPr>
                  <a:t>属性名相同的列做等值连接</a:t>
                </a:r>
                <a:r>
                  <a:rPr lang="zh-CN" altLang="en-US" sz="2400" dirty="0"/>
                  <a:t>，因此</a:t>
                </a:r>
                <a14:m>
                  <m:oMath xmlns:m="http://schemas.openxmlformats.org/officeDocument/2006/math">
                    <m:r>
                      <a:rPr lang="en-US" altLang="zh-CN" sz="2400" i="1">
                        <a:latin typeface="Cambria Math" panose="02040503050406030204" pitchFamily="18" charset="0"/>
                      </a:rPr>
                      <m:t>𝑝</m:t>
                    </m:r>
                  </m:oMath>
                </a14:m>
                <a:r>
                  <a:rPr lang="zh-CN" altLang="en-US" sz="2400" dirty="0"/>
                  <a:t>可省略</a:t>
                </a:r>
                <a:endParaRPr lang="en-US" altLang="zh-CN" sz="2400" dirty="0"/>
              </a:p>
              <a:p>
                <a:pPr>
                  <a:buFont typeface="Wingdings" panose="05000000000000000000" pitchFamily="2" charset="2"/>
                  <a:buChar char="Ø"/>
                </a:pPr>
                <a:r>
                  <a:rPr lang="en-US" altLang="zh-CN" sz="2400" dirty="0"/>
                  <a:t>【</a:t>
                </a:r>
                <a:r>
                  <a:rPr lang="zh-CN" altLang="zh-CN" sz="2400" dirty="0"/>
                  <a:t>例</a:t>
                </a:r>
                <a:r>
                  <a:rPr lang="en-US" altLang="zh-CN" sz="2400" dirty="0"/>
                  <a:t>2.10</a:t>
                </a:r>
                <a:r>
                  <a:rPr lang="zh-CN" altLang="zh-CN" sz="2400" dirty="0"/>
                  <a:t>】对学生表和学生选课表进行自然连接运算</a:t>
                </a:r>
                <a:r>
                  <a:rPr lang="zh-CN" altLang="en-US" sz="2400" dirty="0"/>
                  <a:t>：</a:t>
                </a:r>
                <a:r>
                  <a:rPr lang="zh-CN" altLang="zh-CN" sz="2400" dirty="0"/>
                  <a:t> </a:t>
                </a: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735106" y="1124518"/>
                <a:ext cx="11540926" cy="2036036"/>
              </a:xfrm>
              <a:blipFill rotWithShape="1">
                <a:blip r:embed="rId1"/>
                <a:stretch>
                  <a:fillRect l="-4" t="-28" r="2" b="-9259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048000" y="3085138"/>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altLang="zh-CN" sz="2400">
                          <a:latin typeface="Cambria Math" panose="02040503050406030204" pitchFamily="18" charset="0"/>
                        </a:rPr>
                        <m:t>Student</m:t>
                      </m:r>
                      <m:r>
                        <a:rPr lang="en-US" altLang="zh-CN" sz="2400" i="1">
                          <a:latin typeface="Cambria Math" panose="02040503050406030204" pitchFamily="18" charset="0"/>
                        </a:rPr>
                        <m:t>⋈</m:t>
                      </m:r>
                      <m:r>
                        <m:rPr>
                          <m:sty m:val="p"/>
                        </m:rPr>
                        <a:rPr lang="en-US" altLang="zh-CN" sz="2400">
                          <a:latin typeface="Cambria Math" panose="02040503050406030204" pitchFamily="18" charset="0"/>
                        </a:rPr>
                        <m:t>SC</m:t>
                      </m:r>
                    </m:oMath>
                  </m:oMathPara>
                </a14:m>
                <a:endParaRPr lang="zh-CN" altLang="zh-CN" sz="2400" dirty="0">
                  <a:latin typeface="微软雅黑" panose="020B0503020204020204" pitchFamily="34" charset="-122"/>
                  <a:ea typeface="微软雅黑" panose="020B0503020204020204" pitchFamily="34"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3048000" y="3085138"/>
                <a:ext cx="6096000" cy="461665"/>
              </a:xfrm>
              <a:prstGeom prst="rect">
                <a:avLst/>
              </a:prstGeom>
              <a:blipFill rotWithShape="1">
                <a:blip r:embed="rId2"/>
                <a:stretch>
                  <a:fillRect t="-67" b="71"/>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1065321" y="3546803"/>
          <a:ext cx="9997125" cy="2480639"/>
        </p:xfrm>
        <a:graphic>
          <a:graphicData uri="http://schemas.openxmlformats.org/drawingml/2006/table">
            <a:tbl>
              <a:tblPr firstRow="1" firstCol="1" bandRow="1">
                <a:tableStyleId>{5940675A-B579-460E-94D1-54222C63F5DA}</a:tableStyleId>
              </a:tblPr>
              <a:tblGrid>
                <a:gridCol w="1754291"/>
                <a:gridCol w="1369205"/>
                <a:gridCol w="1573482"/>
                <a:gridCol w="1573482"/>
                <a:gridCol w="1573482"/>
                <a:gridCol w="978594"/>
                <a:gridCol w="1174589"/>
              </a:tblGrid>
              <a:tr h="354377">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Sno</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Sname</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Sgender</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a:solidFill>
                            <a:schemeClr val="bg1"/>
                          </a:solidFill>
                          <a:effectLst/>
                          <a:latin typeface="微软雅黑" panose="020B0503020204020204" pitchFamily="34" charset="-122"/>
                          <a:ea typeface="微软雅黑" panose="020B0503020204020204" pitchFamily="34" charset="-122"/>
                        </a:rPr>
                        <a:t>Sage</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a:solidFill>
                            <a:schemeClr val="bg1"/>
                          </a:solidFill>
                          <a:effectLst/>
                          <a:latin typeface="微软雅黑" panose="020B0503020204020204" pitchFamily="34" charset="-122"/>
                          <a:ea typeface="微软雅黑" panose="020B0503020204020204" pitchFamily="34" charset="-122"/>
                        </a:rPr>
                        <a:t>Sdept</a:t>
                      </a:r>
                      <a:endParaRPr lang="zh-CN" sz="1400" b="1" kern="10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err="1">
                          <a:solidFill>
                            <a:schemeClr val="bg1"/>
                          </a:solidFill>
                          <a:effectLst/>
                          <a:latin typeface="微软雅黑" panose="020B0503020204020204" pitchFamily="34" charset="-122"/>
                          <a:ea typeface="微软雅黑" panose="020B0503020204020204" pitchFamily="34" charset="-122"/>
                        </a:rPr>
                        <a:t>Cno</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400" b="1" kern="100" dirty="0">
                          <a:solidFill>
                            <a:schemeClr val="bg1"/>
                          </a:solidFill>
                          <a:effectLst/>
                          <a:latin typeface="微软雅黑" panose="020B0503020204020204" pitchFamily="34" charset="-122"/>
                          <a:ea typeface="微软雅黑" panose="020B0503020204020204" pitchFamily="34" charset="-122"/>
                        </a:rPr>
                        <a:t>Grade</a:t>
                      </a:r>
                      <a:endParaRPr lang="zh-CN" sz="14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54377">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2021310721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李博</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17</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CS</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98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4377">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2021310722</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赵宇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男</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19</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87</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4377">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张敏</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92</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4377">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2021310723</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张敏</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18</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CS</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76</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4377">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2021310724</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王勇</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男</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18</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MA</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7</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84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4377">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2021310725</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a:effectLst/>
                          <a:latin typeface="微软雅黑" panose="020B0503020204020204" pitchFamily="34" charset="-122"/>
                          <a:ea typeface="微软雅黑" panose="020B0503020204020204" pitchFamily="34" charset="-122"/>
                        </a:rPr>
                        <a:t>刘佳</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400" kern="100" dirty="0">
                          <a:effectLst/>
                          <a:latin typeface="微软雅黑" panose="020B0503020204020204" pitchFamily="34" charset="-122"/>
                          <a:ea typeface="微软雅黑" panose="020B0503020204020204" pitchFamily="34" charset="-122"/>
                        </a:rPr>
                        <a:t>女</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17</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a:effectLst/>
                          <a:latin typeface="微软雅黑" panose="020B0503020204020204" pitchFamily="34" charset="-122"/>
                          <a:ea typeface="微软雅黑" panose="020B0503020204020204" pitchFamily="34" charset="-122"/>
                        </a:rPr>
                        <a:t>MA</a:t>
                      </a:r>
                      <a:endParaRPr lang="zh-CN" sz="14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4</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400" kern="100" dirty="0">
                          <a:effectLst/>
                          <a:latin typeface="微软雅黑" panose="020B0503020204020204" pitchFamily="34" charset="-122"/>
                          <a:ea typeface="微软雅黑" panose="020B0503020204020204" pitchFamily="34" charset="-122"/>
                        </a:rPr>
                        <a:t>95</a:t>
                      </a:r>
                      <a:endParaRPr lang="zh-CN" sz="14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6"/>
          <p:cNvSpPr/>
          <p:nvPr/>
        </p:nvSpPr>
        <p:spPr>
          <a:xfrm>
            <a:off x="468745" y="3610055"/>
            <a:ext cx="11447385" cy="2999488"/>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2" name="Shape6"/>
          <p:cNvSpPr/>
          <p:nvPr/>
        </p:nvSpPr>
        <p:spPr>
          <a:xfrm>
            <a:off x="588196" y="3679140"/>
            <a:ext cx="11187109" cy="2858887"/>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8" name="矩形 7"/>
          <p:cNvSpPr/>
          <p:nvPr/>
        </p:nvSpPr>
        <p:spPr bwMode="auto">
          <a:xfrm>
            <a:off x="508267" y="1046388"/>
            <a:ext cx="11540926" cy="252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连接</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3738" y="1027177"/>
                <a:ext cx="11337956" cy="2396836"/>
              </a:xfrm>
            </p:spPr>
            <p:txBody>
              <a:bodyPr/>
              <a:lstStyle/>
              <a:p>
                <a:pPr>
                  <a:buFont typeface="Wingdings" panose="05000000000000000000" pitchFamily="2" charset="2"/>
                  <a:buChar char="Ø"/>
                </a:pPr>
                <a:r>
                  <a:rPr lang="zh-CN" altLang="en-US" sz="2000" b="1" dirty="0">
                    <a:solidFill>
                      <a:srgbClr val="7030A0"/>
                    </a:solidFill>
                  </a:rPr>
                  <a:t>外连接</a:t>
                </a:r>
                <a:r>
                  <a:rPr lang="zh-CN" altLang="en-US" sz="2000" dirty="0"/>
                  <a:t>是连接运算的扩展，可以处理缺失值</a:t>
                </a:r>
                <a:endParaRPr lang="en-US" altLang="zh-CN" sz="2000" dirty="0"/>
              </a:p>
              <a:p>
                <a:pPr>
                  <a:buFont typeface="Wingdings" panose="05000000000000000000" pitchFamily="2" charset="2"/>
                  <a:buChar char="Ø"/>
                </a:pPr>
                <a:r>
                  <a:rPr lang="zh-CN" altLang="zh-CN" sz="2000" b="1" dirty="0">
                    <a:solidFill>
                      <a:srgbClr val="7030A0"/>
                    </a:solidFill>
                  </a:rPr>
                  <a:t>左外连接</a:t>
                </a:r>
                <a:r>
                  <a:rPr lang="zh-CN" altLang="zh-CN" sz="2000" dirty="0"/>
                  <a:t>（</a:t>
                </a:r>
                <a:r>
                  <a:rPr lang="en-US" altLang="zh-CN" sz="2000" dirty="0"/>
                  <a:t>R⟕S</a:t>
                </a:r>
                <a:r>
                  <a:rPr lang="zh-CN" altLang="zh-CN" sz="2000" dirty="0"/>
                  <a:t>）会保留左边关系</a:t>
                </a:r>
                <a14:m>
                  <m:oMath xmlns:m="http://schemas.openxmlformats.org/officeDocument/2006/math">
                    <m:r>
                      <a:rPr lang="en-US" altLang="zh-CN" sz="2000" i="1">
                        <a:latin typeface="Cambria Math" panose="02040503050406030204" pitchFamily="18" charset="0"/>
                      </a:rPr>
                      <m:t>𝑅</m:t>
                    </m:r>
                  </m:oMath>
                </a14:m>
                <a:r>
                  <a:rPr lang="zh-CN" altLang="zh-CN" sz="2000" dirty="0"/>
                  <a:t>的所有元组，对于</a:t>
                </a:r>
                <a14:m>
                  <m:oMath xmlns:m="http://schemas.openxmlformats.org/officeDocument/2006/math">
                    <m:r>
                      <a:rPr lang="en-US" altLang="zh-CN" sz="2000" i="1">
                        <a:latin typeface="Cambria Math" panose="02040503050406030204" pitchFamily="18" charset="0"/>
                      </a:rPr>
                      <m:t>𝑅</m:t>
                    </m:r>
                  </m:oMath>
                </a14:m>
                <a:r>
                  <a:rPr lang="zh-CN" altLang="zh-CN" sz="2000" dirty="0"/>
                  <a:t>中的元组，若在</a:t>
                </a:r>
                <a14:m>
                  <m:oMath xmlns:m="http://schemas.openxmlformats.org/officeDocument/2006/math">
                    <m:r>
                      <a:rPr lang="en-US" altLang="zh-CN" sz="2000" i="1">
                        <a:latin typeface="Cambria Math" panose="02040503050406030204" pitchFamily="18" charset="0"/>
                      </a:rPr>
                      <m:t>𝑆</m:t>
                    </m:r>
                  </m:oMath>
                </a14:m>
                <a:r>
                  <a:rPr lang="zh-CN" altLang="zh-CN" sz="2000" dirty="0"/>
                  <a:t>中没有在同名属性上取值相同的元组，</a:t>
                </a:r>
                <a:r>
                  <a:rPr lang="zh-CN" altLang="zh-CN" sz="2000" dirty="0">
                    <a:solidFill>
                      <a:srgbClr val="6F1787"/>
                    </a:solidFill>
                  </a:rPr>
                  <a:t>会用空值来填充</a:t>
                </a:r>
                <a14:m>
                  <m:oMath xmlns:m="http://schemas.openxmlformats.org/officeDocument/2006/math">
                    <m:r>
                      <a:rPr lang="en-US" altLang="zh-CN" sz="2000" i="1">
                        <a:solidFill>
                          <a:srgbClr val="6F1787"/>
                        </a:solidFill>
                        <a:latin typeface="Cambria Math" panose="02040503050406030204" pitchFamily="18" charset="0"/>
                      </a:rPr>
                      <m:t>𝑆</m:t>
                    </m:r>
                  </m:oMath>
                </a14:m>
                <a:r>
                  <a:rPr lang="zh-CN" altLang="zh-CN" sz="2000" dirty="0">
                    <a:solidFill>
                      <a:srgbClr val="6F1787"/>
                    </a:solidFill>
                  </a:rPr>
                  <a:t>中的属性</a:t>
                </a:r>
                <a:endParaRPr lang="en-US" altLang="zh-CN" sz="2000" dirty="0">
                  <a:solidFill>
                    <a:srgbClr val="3B20FF"/>
                  </a:solidFill>
                </a:endParaRPr>
              </a:p>
              <a:p>
                <a:pPr>
                  <a:buFont typeface="Wingdings" panose="05000000000000000000" pitchFamily="2" charset="2"/>
                  <a:buChar char="Ø"/>
                </a:pPr>
                <a:r>
                  <a:rPr lang="zh-CN" altLang="zh-CN" sz="2000" b="1" dirty="0">
                    <a:solidFill>
                      <a:srgbClr val="7030A0"/>
                    </a:solidFill>
                  </a:rPr>
                  <a:t>右外连接</a:t>
                </a:r>
                <a:r>
                  <a:rPr lang="zh-CN" altLang="zh-CN" sz="2000" b="1" dirty="0"/>
                  <a:t>（</a:t>
                </a:r>
                <a:r>
                  <a:rPr lang="en-US" altLang="zh-CN" sz="2000" b="1" dirty="0"/>
                  <a:t>R</a:t>
                </a:r>
                <a:r>
                  <a:rPr lang="en-US" altLang="zh-CN" sz="2000" dirty="0"/>
                  <a:t>⟖S</a:t>
                </a:r>
                <a:r>
                  <a:rPr lang="zh-CN" altLang="zh-CN" sz="2000" b="1" dirty="0"/>
                  <a:t>）</a:t>
                </a:r>
                <a:r>
                  <a:rPr lang="zh-CN" altLang="zh-CN" sz="2000" dirty="0"/>
                  <a:t>会保留右边关系</a:t>
                </a:r>
                <a14:m>
                  <m:oMath xmlns:m="http://schemas.openxmlformats.org/officeDocument/2006/math">
                    <m:r>
                      <a:rPr lang="en-US" altLang="zh-CN" sz="2000" i="1">
                        <a:latin typeface="Cambria Math" panose="02040503050406030204" pitchFamily="18" charset="0"/>
                      </a:rPr>
                      <m:t>𝑆</m:t>
                    </m:r>
                  </m:oMath>
                </a14:m>
                <a:r>
                  <a:rPr lang="zh-CN" altLang="zh-CN" sz="2000" dirty="0"/>
                  <a:t>的所有元组，对于</a:t>
                </a:r>
                <a14:m>
                  <m:oMath xmlns:m="http://schemas.openxmlformats.org/officeDocument/2006/math">
                    <m:r>
                      <a:rPr lang="en-US" altLang="zh-CN" sz="2000" i="1">
                        <a:latin typeface="Cambria Math" panose="02040503050406030204" pitchFamily="18" charset="0"/>
                      </a:rPr>
                      <m:t>𝑆</m:t>
                    </m:r>
                  </m:oMath>
                </a14:m>
                <a:r>
                  <a:rPr lang="zh-CN" altLang="zh-CN" sz="2000" dirty="0"/>
                  <a:t>中在</a:t>
                </a:r>
                <a14:m>
                  <m:oMath xmlns:m="http://schemas.openxmlformats.org/officeDocument/2006/math">
                    <m:r>
                      <a:rPr lang="en-US" altLang="zh-CN" sz="2000" i="1">
                        <a:latin typeface="Cambria Math" panose="02040503050406030204" pitchFamily="18" charset="0"/>
                      </a:rPr>
                      <m:t>𝑅</m:t>
                    </m:r>
                  </m:oMath>
                </a14:m>
                <a:r>
                  <a:rPr lang="zh-CN" altLang="zh-CN" sz="2000" dirty="0"/>
                  <a:t>中不存在同名属性上取值相同的元组，</a:t>
                </a:r>
                <a:r>
                  <a:rPr lang="zh-CN" altLang="zh-CN" sz="2000" dirty="0">
                    <a:solidFill>
                      <a:srgbClr val="6F1787"/>
                    </a:solidFill>
                  </a:rPr>
                  <a:t>会用空值来填充</a:t>
                </a:r>
                <a14:m>
                  <m:oMath xmlns:m="http://schemas.openxmlformats.org/officeDocument/2006/math">
                    <m:r>
                      <a:rPr lang="en-US" altLang="zh-CN" sz="2000" i="1">
                        <a:solidFill>
                          <a:srgbClr val="6F1787"/>
                        </a:solidFill>
                        <a:latin typeface="Cambria Math" panose="02040503050406030204" pitchFamily="18" charset="0"/>
                      </a:rPr>
                      <m:t>𝑅</m:t>
                    </m:r>
                  </m:oMath>
                </a14:m>
                <a:r>
                  <a:rPr lang="zh-CN" altLang="zh-CN" sz="2000" dirty="0">
                    <a:solidFill>
                      <a:srgbClr val="6F1787"/>
                    </a:solidFill>
                  </a:rPr>
                  <a:t>中的属性</a:t>
                </a:r>
                <a:endParaRPr lang="en-US" altLang="zh-CN" sz="2000" dirty="0"/>
              </a:p>
              <a:p>
                <a:pPr>
                  <a:buFont typeface="Wingdings" panose="05000000000000000000" pitchFamily="2" charset="2"/>
                  <a:buChar char="Ø"/>
                </a:pPr>
                <a:r>
                  <a:rPr lang="zh-CN" altLang="en-US" sz="2000" b="1" dirty="0">
                    <a:solidFill>
                      <a:srgbClr val="7030A0"/>
                    </a:solidFill>
                  </a:rPr>
                  <a:t>全外连接</a:t>
                </a:r>
                <a:r>
                  <a:rPr lang="zh-CN" altLang="en-US" sz="2000" b="1" dirty="0"/>
                  <a:t>（</a:t>
                </a:r>
                <a:r>
                  <a:rPr lang="en-US" altLang="zh-CN" sz="2000" b="1" dirty="0"/>
                  <a:t>R</a:t>
                </a:r>
                <a:r>
                  <a:rPr lang="en-US" altLang="zh-CN" sz="2000" dirty="0"/>
                  <a:t>⟗S</a:t>
                </a:r>
                <a:r>
                  <a:rPr lang="zh-CN" altLang="en-US" sz="2000" b="1" dirty="0"/>
                  <a:t>）</a:t>
                </a:r>
                <a:r>
                  <a:rPr lang="zh-CN" altLang="en-US" sz="2000" dirty="0"/>
                  <a:t>的查询结果是左外连接和右外连接查询结果的并集</a:t>
                </a:r>
                <a:endParaRPr lang="en-US" altLang="zh-CN" sz="2000" dirty="0"/>
              </a:p>
              <a:p>
                <a:pPr>
                  <a:buFont typeface="Wingdings" panose="05000000000000000000" pitchFamily="2" charset="2"/>
                  <a:buChar char="Ø"/>
                </a:pPr>
                <a:r>
                  <a:rPr lang="en-US" altLang="zh-CN" sz="2000" dirty="0"/>
                  <a:t>【</a:t>
                </a:r>
                <a:r>
                  <a:rPr lang="zh-CN" altLang="zh-CN" sz="2000" dirty="0"/>
                  <a:t>例</a:t>
                </a:r>
                <a:r>
                  <a:rPr lang="en-US" altLang="zh-CN" sz="2000" dirty="0"/>
                  <a:t>2.11</a:t>
                </a:r>
                <a:r>
                  <a:rPr lang="zh-CN" altLang="zh-CN" sz="2000" dirty="0"/>
                  <a:t>】左外连接</a:t>
                </a:r>
                <a:r>
                  <a:rPr lang="zh-CN" altLang="en-US" sz="2000" dirty="0"/>
                  <a:t>、</a:t>
                </a:r>
                <a:r>
                  <a:rPr lang="zh-CN" altLang="zh-CN" sz="2000" dirty="0"/>
                  <a:t>右外连接</a:t>
                </a:r>
                <a:r>
                  <a:rPr lang="zh-CN" altLang="en-US" sz="2000" dirty="0"/>
                  <a:t>和全外连接</a:t>
                </a:r>
                <a:r>
                  <a:rPr lang="zh-CN" altLang="zh-CN" sz="2000" dirty="0"/>
                  <a:t>运算示例</a:t>
                </a: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a:p>
                <a:pPr>
                  <a:buFont typeface="Wingdings" panose="05000000000000000000" pitchFamily="2" charset="2"/>
                  <a:buChar char="Ø"/>
                </a:pPr>
                <a:endParaRPr lang="en-US" altLang="zh-CN" sz="20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23738" y="1027177"/>
                <a:ext cx="11337956" cy="2396836"/>
              </a:xfrm>
              <a:blipFill rotWithShape="1">
                <a:blip r:embed="rId1"/>
                <a:stretch>
                  <a:fillRect l="-2" t="-16" r="2" b="-46863"/>
                </a:stretch>
              </a:blipFill>
            </p:spPr>
            <p:txBody>
              <a:bodyPr/>
              <a:lstStyle/>
              <a:p>
                <a:r>
                  <a:rPr lang="zh-CN" altLang="en-US">
                    <a:noFill/>
                  </a:rPr>
                  <a:t> </a:t>
                </a:r>
              </a:p>
            </p:txBody>
          </p:sp>
        </mc:Fallback>
      </mc:AlternateContent>
      <p:pic>
        <p:nvPicPr>
          <p:cNvPr id="7" name="图片 6" descr="图片包含 游戏机, 键盘&#10;&#10;描述已自动生成"/>
          <p:cNvPicPr>
            <a:picLocks noChangeAspect="1"/>
          </p:cNvPicPr>
          <p:nvPr/>
        </p:nvPicPr>
        <p:blipFill>
          <a:blip r:embed="rId2">
            <a:clrChange>
              <a:clrFrom>
                <a:srgbClr val="FFFFFF"/>
              </a:clrFrom>
              <a:clrTo>
                <a:srgbClr val="FFFFFF">
                  <a:alpha val="0"/>
                </a:srgbClr>
              </a:clrTo>
            </a:clrChange>
          </a:blip>
          <a:stretch>
            <a:fillRect/>
          </a:stretch>
        </p:blipFill>
        <p:spPr>
          <a:xfrm>
            <a:off x="3179346" y="3693817"/>
            <a:ext cx="5665552" cy="2879494"/>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Shape18"/>
          <p:cNvSpPr/>
          <p:nvPr/>
        </p:nvSpPr>
        <p:spPr>
          <a:xfrm>
            <a:off x="314308" y="1118662"/>
            <a:ext cx="11447386" cy="4722845"/>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赋值运算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82616" y="1481927"/>
                <a:ext cx="11426768" cy="3461265"/>
              </a:xfrm>
            </p:spPr>
            <p:txBody>
              <a:bodyPr/>
              <a:lstStyle/>
              <a:p>
                <a:pPr>
                  <a:buFont typeface="Wingdings" panose="05000000000000000000" pitchFamily="2" charset="2"/>
                  <a:buChar char="Ø"/>
                </a:pPr>
                <a:r>
                  <a:rPr lang="zh-CN" altLang="zh-CN" sz="2400" dirty="0">
                    <a:solidFill>
                      <a:srgbClr val="6F1787"/>
                    </a:solidFill>
                  </a:rPr>
                  <a:t>赋值运算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）将</a:t>
                </a:r>
                <a14:m>
                  <m:oMath xmlns:m="http://schemas.openxmlformats.org/officeDocument/2006/math">
                    <m:r>
                      <a:rPr lang="en-US" altLang="zh-CN" sz="2400" i="1">
                        <a:latin typeface="Cambria Math" panose="02040503050406030204" pitchFamily="18" charset="0"/>
                      </a:rPr>
                      <m:t>←</m:t>
                    </m:r>
                  </m:oMath>
                </a14:m>
                <a:r>
                  <a:rPr lang="zh-CN" altLang="zh-CN" sz="2400" dirty="0"/>
                  <a:t>右侧的关系代数表达式结果赋值给</a:t>
                </a:r>
                <a14:m>
                  <m:oMath xmlns:m="http://schemas.openxmlformats.org/officeDocument/2006/math">
                    <m:r>
                      <a:rPr lang="en-US" altLang="zh-CN" sz="2400" i="1">
                        <a:latin typeface="Cambria Math" panose="02040503050406030204" pitchFamily="18" charset="0"/>
                      </a:rPr>
                      <m:t>←</m:t>
                    </m:r>
                  </m:oMath>
                </a14:m>
                <a:r>
                  <a:rPr lang="zh-CN" altLang="zh-CN" sz="2400" dirty="0"/>
                  <a:t>左侧的关系变量</a:t>
                </a:r>
                <a:r>
                  <a:rPr lang="zh-CN" altLang="en-US" sz="2400" dirty="0"/>
                  <a:t>：</a:t>
                </a:r>
                <a:r>
                  <a:rPr lang="zh-CN" altLang="zh-CN" sz="2400" dirty="0"/>
                  <a:t> </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𝑇</m:t>
                    </m:r>
                  </m:oMath>
                </a14:m>
                <a:r>
                  <a:rPr lang="zh-CN" altLang="zh-CN" sz="2400" dirty="0"/>
                  <a:t>为</a:t>
                </a:r>
                <a:r>
                  <a:rPr lang="zh-CN" altLang="en-US" sz="2400" dirty="0"/>
                  <a:t>临时</a:t>
                </a:r>
                <a:r>
                  <a:rPr lang="zh-CN" altLang="zh-CN" sz="2400" dirty="0"/>
                  <a:t>关系变量，</a:t>
                </a:r>
                <a14:m>
                  <m:oMath xmlns:m="http://schemas.openxmlformats.org/officeDocument/2006/math">
                    <m:r>
                      <a:rPr lang="en-US" altLang="zh-CN" sz="2400" i="1">
                        <a:latin typeface="Cambria Math" panose="02040503050406030204" pitchFamily="18" charset="0"/>
                      </a:rPr>
                      <m:t>𝐸</m:t>
                    </m:r>
                  </m:oMath>
                </a14:m>
                <a:r>
                  <a:rPr lang="zh-CN" altLang="zh-CN" sz="2400" dirty="0"/>
                  <a:t>为关系代数表达式 </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t>【例</a:t>
                </a:r>
                <a:r>
                  <a:rPr lang="en-US" altLang="zh-CN" sz="2400" dirty="0"/>
                  <a:t>2.12</a:t>
                </a:r>
                <a:r>
                  <a:rPr lang="zh-CN" altLang="zh-CN" sz="2400" dirty="0"/>
                  <a:t>】对学生表和学生选课表进行连接运算，连接的条件为学生表中的</a:t>
                </a:r>
                <a:r>
                  <a:rPr lang="en-US" altLang="zh-CN" sz="2400" dirty="0" err="1"/>
                  <a:t>Sno</a:t>
                </a:r>
                <a:r>
                  <a:rPr lang="zh-CN" altLang="zh-CN" sz="2400" dirty="0"/>
                  <a:t>列和学生选课表中的</a:t>
                </a:r>
                <a:r>
                  <a:rPr lang="en-US" altLang="zh-CN" sz="2400" dirty="0" err="1"/>
                  <a:t>Sno</a:t>
                </a:r>
                <a:r>
                  <a:rPr lang="zh-CN" altLang="zh-CN" sz="2400" dirty="0"/>
                  <a:t>列的值相等，并将连接结果赋值给关系变量</a:t>
                </a:r>
                <a:r>
                  <a:rPr lang="en-US" altLang="zh-CN" sz="2400" dirty="0"/>
                  <a:t>result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solidFill>
                      <a:srgbClr val="6F1787"/>
                    </a:solidFill>
                  </a:rPr>
                  <a:t>赋值运算可以</a:t>
                </a:r>
                <a:r>
                  <a:rPr lang="zh-CN" altLang="zh-CN" sz="2400" dirty="0">
                    <a:solidFill>
                      <a:srgbClr val="6F1787"/>
                    </a:solidFill>
                  </a:rPr>
                  <a:t>分解复杂的关系代数表达式，使查询变得简单 </a:t>
                </a:r>
                <a:endParaRPr lang="zh-CN" altLang="zh-CN" sz="2400" dirty="0">
                  <a:solidFill>
                    <a:srgbClr val="6F1787"/>
                  </a:solidFill>
                </a:endParaRPr>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382616" y="1481927"/>
                <a:ext cx="11426768" cy="3461265"/>
              </a:xfrm>
              <a:blipFill rotWithShape="1">
                <a:blip r:embed="rId1"/>
                <a:stretch>
                  <a:fillRect l="-3" t="-14" r="3" b="-365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218712" y="1939523"/>
                <a:ext cx="7781166"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𝑇</m:t>
                      </m:r>
                      <m:r>
                        <a:rPr lang="en-US" altLang="zh-CN" sz="2800" i="1">
                          <a:latin typeface="Cambria Math" panose="02040503050406030204" pitchFamily="18" charset="0"/>
                        </a:rPr>
                        <m:t>←</m:t>
                      </m:r>
                      <m:r>
                        <a:rPr lang="en-US" altLang="zh-CN" sz="2800" i="1">
                          <a:latin typeface="Cambria Math" panose="02040503050406030204" pitchFamily="18" charset="0"/>
                        </a:rPr>
                        <m:t>𝐸</m:t>
                      </m:r>
                    </m:oMath>
                  </m:oMathPara>
                </a14:m>
                <a:endParaRPr lang="zh-CN" altLang="zh-CN" sz="2800" dirty="0"/>
              </a:p>
            </p:txBody>
          </p:sp>
        </mc:Choice>
        <mc:Fallback>
          <p:sp>
            <p:nvSpPr>
              <p:cNvPr id="7" name="文本框 6"/>
              <p:cNvSpPr txBox="1">
                <a:spLocks noRot="1" noChangeAspect="1" noMove="1" noResize="1" noEditPoints="1" noAdjustHandles="1" noChangeArrowheads="1" noChangeShapeType="1" noTextEdit="1"/>
              </p:cNvSpPr>
              <p:nvPr/>
            </p:nvSpPr>
            <p:spPr>
              <a:xfrm>
                <a:off x="2218712" y="1939523"/>
                <a:ext cx="7781166" cy="523220"/>
              </a:xfrm>
              <a:prstGeom prst="rect">
                <a:avLst/>
              </a:prstGeom>
              <a:blipFill rotWithShape="1">
                <a:blip r:embed="rId2"/>
                <a:stretch>
                  <a:fillRect t="-45" r="7" b="4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950500" y="4105318"/>
                <a:ext cx="6097384"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t</m:t>
                      </m:r>
                      <m:r>
                        <m:rPr>
                          <m:sty m:val="p"/>
                        </m:rPr>
                        <a:rPr lang="zh-CN" altLang="en-US" i="0">
                          <a:latin typeface="Cambria Math" panose="02040503050406030204" pitchFamily="18" charset="0"/>
                        </a:rPr>
                        <m:t>emp</m:t>
                      </m:r>
                      <m:r>
                        <a:rPr lang="zh-CN" altLang="en-US" i="0">
                          <a:latin typeface="Cambria Math" panose="02040503050406030204" pitchFamily="18" charset="0"/>
                        </a:rPr>
                        <m:t>←</m:t>
                      </m:r>
                      <m:r>
                        <m:rPr>
                          <m:sty m:val="p"/>
                        </m:rPr>
                        <a:rPr lang="zh-CN" altLang="en-US" i="0">
                          <a:latin typeface="Cambria Math" panose="02040503050406030204" pitchFamily="18" charset="0"/>
                        </a:rPr>
                        <m:t>Student</m:t>
                      </m:r>
                      <m:r>
                        <a:rPr lang="zh-CN" altLang="en-US" i="0">
                          <a:latin typeface="Cambria Math" panose="02040503050406030204" pitchFamily="18" charset="0"/>
                        </a:rPr>
                        <m:t> × </m:t>
                      </m:r>
                      <m:r>
                        <m:rPr>
                          <m:sty m:val="p"/>
                        </m:rPr>
                        <a:rPr lang="zh-CN" altLang="en-US" i="0">
                          <a:latin typeface="Cambria Math" panose="02040503050406030204" pitchFamily="18" charset="0"/>
                        </a:rPr>
                        <m:t>SC</m:t>
                      </m:r>
                    </m:oMath>
                  </m:oMathPara>
                </a14:m>
                <a:endParaRPr lang="zh-CN" altLang="en-US" dirty="0"/>
              </a:p>
            </p:txBody>
          </p:sp>
        </mc:Choice>
        <mc:Fallback>
          <p:sp>
            <p:nvSpPr>
              <p:cNvPr id="6" name="文本框 5"/>
              <p:cNvSpPr txBox="1">
                <a:spLocks noRot="1" noChangeAspect="1" noMove="1" noResize="1" noEditPoints="1" noAdjustHandles="1" noChangeArrowheads="1" noChangeShapeType="1" noTextEdit="1"/>
              </p:cNvSpPr>
              <p:nvPr/>
            </p:nvSpPr>
            <p:spPr>
              <a:xfrm>
                <a:off x="2950500" y="4105318"/>
                <a:ext cx="6097384" cy="369332"/>
              </a:xfrm>
              <a:prstGeom prst="rect">
                <a:avLst/>
              </a:prstGeom>
              <a:blipFill rotWithShape="1">
                <a:blip r:embed="rId3"/>
                <a:stretch>
                  <a:fillRect l="-5" t="-12" r="7" b="11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2950500" y="4413057"/>
                <a:ext cx="6097384"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altLang="zh-CN">
                          <a:latin typeface="Cambria Math" panose="02040503050406030204" pitchFamily="18" charset="0"/>
                        </a:rPr>
                        <m:t>result</m:t>
                      </m:r>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𝜎</m:t>
                          </m:r>
                        </m:e>
                        <m:sub>
                          <m:r>
                            <m:rPr>
                              <m:sty m:val="p"/>
                            </m:rPr>
                            <a:rPr lang="en-US" altLang="zh-CN">
                              <a:latin typeface="Cambria Math" panose="02040503050406030204" pitchFamily="18" charset="0"/>
                            </a:rPr>
                            <m:t>Student</m:t>
                          </m:r>
                          <m:r>
                            <a:rPr lang="en-US" altLang="zh-CN">
                              <a:latin typeface="Cambria Math" panose="02040503050406030204" pitchFamily="18" charset="0"/>
                            </a:rPr>
                            <m:t>.</m:t>
                          </m:r>
                          <m:r>
                            <m:rPr>
                              <m:sty m:val="p"/>
                            </m:rPr>
                            <a:rPr lang="en-US" altLang="zh-CN">
                              <a:latin typeface="Cambria Math" panose="02040503050406030204" pitchFamily="18" charset="0"/>
                            </a:rPr>
                            <m:t>Sno</m:t>
                          </m:r>
                          <m:r>
                            <a:rPr lang="en-US" altLang="zh-CN">
                              <a:latin typeface="Cambria Math" panose="02040503050406030204" pitchFamily="18" charset="0"/>
                            </a:rPr>
                            <m:t>=</m:t>
                          </m:r>
                          <m:r>
                            <m:rPr>
                              <m:sty m:val="p"/>
                            </m:rPr>
                            <a:rPr lang="en-US" altLang="zh-CN">
                              <a:latin typeface="Cambria Math" panose="02040503050406030204" pitchFamily="18" charset="0"/>
                            </a:rPr>
                            <m:t>SC</m:t>
                          </m:r>
                          <m:r>
                            <a:rPr lang="en-US" altLang="zh-CN">
                              <a:latin typeface="Cambria Math" panose="02040503050406030204" pitchFamily="18" charset="0"/>
                            </a:rPr>
                            <m:t>.</m:t>
                          </m:r>
                          <m:r>
                            <m:rPr>
                              <m:sty m:val="p"/>
                            </m:rPr>
                            <a:rPr lang="en-US" altLang="zh-CN">
                              <a:latin typeface="Cambria Math" panose="02040503050406030204" pitchFamily="18" charset="0"/>
                            </a:rPr>
                            <m:t>Sno</m:t>
                          </m:r>
                        </m:sub>
                      </m:sSub>
                      <m:d>
                        <m:dPr>
                          <m:ctrlPr>
                            <a:rPr lang="zh-CN" altLang="zh-CN" i="1">
                              <a:latin typeface="Cambria Math" panose="02040503050406030204" pitchFamily="18" charset="0"/>
                            </a:rPr>
                          </m:ctrlPr>
                        </m:dPr>
                        <m:e>
                          <m:r>
                            <m:rPr>
                              <m:sty m:val="p"/>
                            </m:rPr>
                            <a:rPr lang="en-US" altLang="zh-CN">
                              <a:latin typeface="Cambria Math" panose="02040503050406030204" pitchFamily="18" charset="0"/>
                            </a:rPr>
                            <m:t>temp</m:t>
                          </m:r>
                        </m:e>
                      </m:d>
                    </m:oMath>
                  </m:oMathPara>
                </a14:m>
                <a:endParaRPr lang="zh-CN" altLang="zh-CN" dirty="0"/>
              </a:p>
            </p:txBody>
          </p:sp>
        </mc:Choice>
        <mc:Fallback>
          <p:sp>
            <p:nvSpPr>
              <p:cNvPr id="8" name="文本框 7"/>
              <p:cNvSpPr txBox="1">
                <a:spLocks noRot="1" noChangeAspect="1" noMove="1" noResize="1" noEditPoints="1" noAdjustHandles="1" noChangeArrowheads="1" noChangeShapeType="1" noTextEdit="1"/>
              </p:cNvSpPr>
              <p:nvPr/>
            </p:nvSpPr>
            <p:spPr>
              <a:xfrm>
                <a:off x="2950500" y="4413057"/>
                <a:ext cx="6097384" cy="369332"/>
              </a:xfrm>
              <a:prstGeom prst="rect">
                <a:avLst/>
              </a:prstGeom>
              <a:blipFill rotWithShape="1">
                <a:blip r:embed="rId4"/>
                <a:stretch>
                  <a:fillRect l="-5" t="-120" r="7" b="5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18"/>
          <p:cNvSpPr/>
          <p:nvPr/>
        </p:nvSpPr>
        <p:spPr>
          <a:xfrm>
            <a:off x="314308" y="1118662"/>
            <a:ext cx="11447386" cy="5234513"/>
          </a:xfrm>
          <a:prstGeom prst="roundRect">
            <a:avLst>
              <a:gd name="adj" fmla="val 14903"/>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除</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76962" y="1241254"/>
                <a:ext cx="10856265" cy="2807925"/>
              </a:xfrm>
            </p:spPr>
            <p:txBody>
              <a:bodyPr/>
              <a:lstStyle/>
              <a:p>
                <a:pPr>
                  <a:buFont typeface="Wingdings" panose="05000000000000000000" pitchFamily="2" charset="2"/>
                  <a:buChar char="Ø"/>
                </a:pPr>
                <a:r>
                  <a:rPr lang="zh-CN" altLang="zh-CN" sz="2400" dirty="0"/>
                  <a:t>设</a:t>
                </a:r>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𝑚</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a14:m>
                <a:r>
                  <a:rPr lang="zh-CN" altLang="zh-CN" sz="2400" dirty="0"/>
                  <a:t>和</a:t>
                </a:r>
                <a14:m>
                  <m:oMath xmlns:m="http://schemas.openxmlformats.org/officeDocument/2006/math">
                    <m:r>
                      <a:rPr lang="en-US" altLang="zh-CN" sz="2400" i="1">
                        <a:latin typeface="Cambria Math" panose="02040503050406030204" pitchFamily="18" charset="0"/>
                      </a:rPr>
                      <m:t>𝑆</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𝐵</m:t>
                        </m:r>
                      </m:e>
                      <m:sub>
                        <m:r>
                          <a:rPr lang="en-US" altLang="zh-CN" sz="2400" i="1">
                            <a:latin typeface="Cambria Math" panose="02040503050406030204" pitchFamily="18" charset="0"/>
                          </a:rPr>
                          <m:t>𝑛</m:t>
                        </m:r>
                      </m:sub>
                    </m:sSub>
                    <m:r>
                      <a:rPr lang="en-US" altLang="zh-CN" sz="2400" i="1">
                        <a:latin typeface="Cambria Math" panose="02040503050406030204" pitchFamily="18" charset="0"/>
                      </a:rPr>
                      <m:t>)</m:t>
                    </m:r>
                  </m:oMath>
                </a14:m>
                <a:r>
                  <a:rPr lang="zh-CN" altLang="zh-CN" sz="2400" dirty="0"/>
                  <a:t>是两个关系，则</a:t>
                </a:r>
                <a14:m>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r>
                      <a:rPr lang="en-US" altLang="zh-CN" sz="2400" i="1">
                        <a:latin typeface="Cambria Math" panose="02040503050406030204" pitchFamily="18" charset="0"/>
                      </a:rPr>
                      <m:t>𝑆</m:t>
                    </m:r>
                  </m:oMath>
                </a14:m>
                <a:r>
                  <a:rPr lang="zh-CN" altLang="zh-CN" sz="2400" dirty="0"/>
                  <a:t>的属性为</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𝑚</m:t>
                        </m:r>
                      </m:sub>
                    </m:sSub>
                  </m:oMath>
                </a14:m>
                <a:r>
                  <a:rPr lang="zh-CN" altLang="zh-CN" sz="2400" dirty="0"/>
                  <a:t>，且：</a:t>
                </a: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solidFill>
                      <a:srgbClr val="6F1787"/>
                    </a:solidFill>
                  </a:rPr>
                  <a:t>除运算</a:t>
                </a:r>
                <a:r>
                  <a:rPr lang="zh-CN" altLang="zh-CN" sz="2400" dirty="0"/>
                  <a:t>（</a:t>
                </a:r>
                <a14:m>
                  <m:oMath xmlns:m="http://schemas.openxmlformats.org/officeDocument/2006/math">
                    <m:r>
                      <a:rPr lang="en-US" altLang="zh-CN" sz="2400" i="1">
                        <a:latin typeface="Cambria Math" panose="02040503050406030204" pitchFamily="18" charset="0"/>
                      </a:rPr>
                      <m:t>÷</m:t>
                    </m:r>
                  </m:oMath>
                </a14:m>
                <a:r>
                  <a:rPr lang="zh-CN" altLang="zh-CN" sz="2400" dirty="0"/>
                  <a:t>）会返回</a:t>
                </a:r>
                <a14:m>
                  <m:oMath xmlns:m="http://schemas.openxmlformats.org/officeDocument/2006/math">
                    <m:r>
                      <a:rPr lang="en-US" altLang="zh-CN" sz="2400" i="1">
                        <a:latin typeface="Cambria Math" panose="02040503050406030204" pitchFamily="18" charset="0"/>
                      </a:rPr>
                      <m:t>𝑅</m:t>
                    </m:r>
                  </m:oMath>
                </a14:m>
                <a:r>
                  <a:rPr lang="zh-CN" altLang="zh-CN" sz="2400" dirty="0"/>
                  <a:t>中在属性</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𝑚</m:t>
                        </m:r>
                      </m:sub>
                    </m:sSub>
                  </m:oMath>
                </a14:m>
                <a:r>
                  <a:rPr lang="zh-CN" altLang="zh-CN" sz="2400" dirty="0"/>
                  <a:t>上的元组</a:t>
                </a:r>
                <a14:m>
                  <m:oMath xmlns:m="http://schemas.openxmlformats.org/officeDocument/2006/math">
                    <m:r>
                      <a:rPr lang="en-US" altLang="zh-CN" sz="2400" i="1">
                        <a:latin typeface="Cambria Math" panose="02040503050406030204" pitchFamily="18" charset="0"/>
                      </a:rPr>
                      <m:t>𝑡</m:t>
                    </m:r>
                  </m:oMath>
                </a14:m>
                <a:r>
                  <a:rPr lang="zh-CN" altLang="zh-CN" sz="2400" dirty="0"/>
                  <a:t>，其中元组</a:t>
                </a:r>
                <a14:m>
                  <m:oMath xmlns:m="http://schemas.openxmlformats.org/officeDocument/2006/math">
                    <m:r>
                      <a:rPr lang="en-US" altLang="zh-CN" sz="2400" i="1">
                        <a:latin typeface="Cambria Math" panose="02040503050406030204" pitchFamily="18" charset="0"/>
                      </a:rPr>
                      <m:t>𝑡</m:t>
                    </m:r>
                  </m:oMath>
                </a14:m>
                <a:r>
                  <a:rPr lang="zh-CN" altLang="zh-CN" sz="2400" dirty="0"/>
                  <a:t>和关系</a:t>
                </a:r>
                <a14:m>
                  <m:oMath xmlns:m="http://schemas.openxmlformats.org/officeDocument/2006/math">
                    <m:r>
                      <a:rPr lang="en-US" altLang="zh-CN" sz="2400" i="1">
                        <a:latin typeface="Cambria Math" panose="02040503050406030204" pitchFamily="18" charset="0"/>
                      </a:rPr>
                      <m:t>𝑆</m:t>
                    </m:r>
                  </m:oMath>
                </a14:m>
                <a:r>
                  <a:rPr lang="zh-CN" altLang="zh-CN" sz="2400" dirty="0"/>
                  <a:t>中的任意元组</a:t>
                </a:r>
                <a14:m>
                  <m:oMath xmlns:m="http://schemas.openxmlformats.org/officeDocument/2006/math">
                    <m:r>
                      <a:rPr lang="en-US" altLang="zh-CN" sz="2400" i="1">
                        <a:latin typeface="Cambria Math" panose="02040503050406030204" pitchFamily="18" charset="0"/>
                      </a:rPr>
                      <m:t>𝑞</m:t>
                    </m:r>
                  </m:oMath>
                </a14:m>
                <a:r>
                  <a:rPr lang="zh-CN" altLang="zh-CN" sz="2400" dirty="0"/>
                  <a:t>的组合都会出现在关系</a:t>
                </a:r>
                <a14:m>
                  <m:oMath xmlns:m="http://schemas.openxmlformats.org/officeDocument/2006/math">
                    <m:r>
                      <a:rPr lang="en-US" altLang="zh-CN" sz="2400" i="1">
                        <a:latin typeface="Cambria Math" panose="02040503050406030204" pitchFamily="18" charset="0"/>
                      </a:rPr>
                      <m:t>𝑅</m:t>
                    </m:r>
                  </m:oMath>
                </a14:m>
                <a:r>
                  <a:rPr lang="zh-CN" altLang="zh-CN" sz="2400" dirty="0"/>
                  <a:t>中 </a:t>
                </a:r>
                <a:endParaRPr lang="en-US" altLang="zh-CN" sz="2400" dirty="0"/>
              </a:p>
              <a:p>
                <a:pPr>
                  <a:buFont typeface="Wingdings" panose="05000000000000000000" pitchFamily="2" charset="2"/>
                  <a:buChar char="Ø"/>
                </a:pPr>
                <a:r>
                  <a:rPr lang="zh-CN" altLang="zh-CN" sz="2400" dirty="0"/>
                  <a:t>如果</a:t>
                </a:r>
                <a14:m>
                  <m:oMath xmlns:m="http://schemas.openxmlformats.org/officeDocument/2006/math">
                    <m:r>
                      <a:rPr lang="en-US" altLang="zh-CN" sz="2400" i="1">
                        <a:latin typeface="Cambria Math" panose="02040503050406030204" pitchFamily="18" charset="0"/>
                      </a:rPr>
                      <m:t>𝑆</m:t>
                    </m:r>
                  </m:oMath>
                </a14:m>
                <a:r>
                  <a:rPr lang="zh-CN" altLang="zh-CN" sz="2400" dirty="0"/>
                  <a:t>中有</a:t>
                </a:r>
                <a14:m>
                  <m:oMath xmlns:m="http://schemas.openxmlformats.org/officeDocument/2006/math">
                    <m:r>
                      <a:rPr lang="en-US" altLang="zh-CN" sz="2400" i="1">
                        <a:latin typeface="Cambria Math" panose="02040503050406030204" pitchFamily="18" charset="0"/>
                      </a:rPr>
                      <m:t>𝑅</m:t>
                    </m:r>
                  </m:oMath>
                </a14:m>
                <a:r>
                  <a:rPr lang="zh-CN" altLang="zh-CN" sz="2400" dirty="0"/>
                  <a:t>中没有的属性，则无法进行除运算</a:t>
                </a:r>
                <a:r>
                  <a:rPr lang="zh-CN" altLang="en-US" sz="2400" dirty="0"/>
                  <a:t>（</a:t>
                </a:r>
                <a:r>
                  <a:rPr lang="en-US" altLang="zh-CN" sz="2400" u="sng" dirty="0"/>
                  <a:t>S</a:t>
                </a:r>
                <a:r>
                  <a:rPr lang="zh-CN" altLang="en-US" sz="2400" u="sng" dirty="0"/>
                  <a:t>中的属性必须是</a:t>
                </a:r>
                <a:r>
                  <a:rPr lang="en-US" altLang="zh-CN" sz="2400" u="sng" dirty="0"/>
                  <a:t>R</a:t>
                </a:r>
                <a:r>
                  <a:rPr lang="zh-CN" altLang="en-US" sz="2400" u="sng" dirty="0"/>
                  <a:t>的子集</a:t>
                </a:r>
                <a:r>
                  <a:rPr lang="zh-CN" altLang="en-US" sz="2400" dirty="0"/>
                  <a:t>）</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76962" y="1241254"/>
                <a:ext cx="10856265" cy="2807925"/>
              </a:xfrm>
              <a:blipFill rotWithShape="1">
                <a:blip r:embed="rId1"/>
                <a:stretch>
                  <a:fillRect t="-17" r="3" b="-31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870381" y="2175364"/>
                <a:ext cx="7613104" cy="49532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𝑅</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Π</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𝑚</m:t>
                              </m:r>
                            </m:sub>
                          </m:sSub>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𝑅</m:t>
                          </m:r>
                        </m:e>
                      </m:d>
                      <m:r>
                        <a:rPr lang="en-US" altLang="zh-CN" sz="2400" i="1">
                          <a:latin typeface="Cambria Math" panose="02040503050406030204" pitchFamily="18" charset="0"/>
                        </a:rPr>
                        <m:t> ⋀ (∀</m:t>
                      </m:r>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 </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m:t>
                      </m:r>
                    </m:oMath>
                  </m:oMathPara>
                </a14:m>
                <a:endParaRPr lang="zh-CN" altLang="zh-CN" sz="2400" dirty="0"/>
              </a:p>
            </p:txBody>
          </p:sp>
        </mc:Choice>
        <mc:Fallback>
          <p:sp>
            <p:nvSpPr>
              <p:cNvPr id="7" name="文本框 6"/>
              <p:cNvSpPr txBox="1">
                <a:spLocks noRot="1" noChangeAspect="1" noMove="1" noResize="1" noEditPoints="1" noAdjustHandles="1" noChangeArrowheads="1" noChangeShapeType="1" noTextEdit="1"/>
              </p:cNvSpPr>
              <p:nvPr/>
            </p:nvSpPr>
            <p:spPr>
              <a:xfrm>
                <a:off x="2870381" y="2175364"/>
                <a:ext cx="7613104" cy="495328"/>
              </a:xfrm>
              <a:prstGeom prst="rect">
                <a:avLst/>
              </a:prstGeom>
              <a:blipFill rotWithShape="1">
                <a:blip r:embed="rId2"/>
                <a:stretch>
                  <a:fillRect l="-2" t="-99" r="4" b="10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6"/>
          <p:cNvSpPr/>
          <p:nvPr/>
        </p:nvSpPr>
        <p:spPr>
          <a:xfrm>
            <a:off x="468745" y="2212185"/>
            <a:ext cx="11447385" cy="3865886"/>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0" name="Shape6"/>
          <p:cNvSpPr/>
          <p:nvPr/>
        </p:nvSpPr>
        <p:spPr>
          <a:xfrm>
            <a:off x="588196" y="2281270"/>
            <a:ext cx="11187109" cy="3684673"/>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除</a:t>
            </a:r>
            <a:r>
              <a:rPr kumimoji="1" lang="zh-CN" altLang="en-US" dirty="0"/>
              <a:t>运算</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400" dirty="0"/>
              <a:t>【</a:t>
            </a:r>
            <a:r>
              <a:rPr lang="zh-CN" altLang="zh-CN" sz="2400" dirty="0"/>
              <a:t>例</a:t>
            </a:r>
            <a:r>
              <a:rPr lang="en-US" altLang="zh-CN" sz="2400" dirty="0"/>
              <a:t>2.13</a:t>
            </a:r>
            <a:r>
              <a:rPr lang="zh-CN" altLang="zh-CN" sz="2400" dirty="0"/>
              <a:t>】</a:t>
            </a:r>
            <a:r>
              <a:rPr lang="zh-CN" altLang="en-US" sz="2400" dirty="0"/>
              <a:t>除运算示例</a:t>
            </a:r>
            <a:endParaRPr lang="en-US" altLang="zh-CN" sz="2400" dirty="0"/>
          </a:p>
        </p:txBody>
      </p:sp>
      <mc:AlternateContent xmlns:mc="http://schemas.openxmlformats.org/markup-compatibility/2006" xmlns:a14="http://schemas.microsoft.com/office/drawing/2010/main">
        <mc:Choice Requires="a14">
          <p:graphicFrame>
            <p:nvGraphicFramePr>
              <p:cNvPr id="9" name="表格 8"/>
              <p:cNvGraphicFramePr>
                <a:graphicFrameLocks noGrp="1"/>
              </p:cNvGraphicFramePr>
              <p:nvPr/>
            </p:nvGraphicFramePr>
            <p:xfrm>
              <a:off x="3467293" y="2427609"/>
              <a:ext cx="5728391" cy="3349241"/>
            </p:xfrm>
            <a:graphic>
              <a:graphicData uri="http://schemas.openxmlformats.org/drawingml/2006/table">
                <a:tbl>
                  <a:tblPr firstRow="1" firstCol="1" bandRow="1">
                    <a:tableStyleId>{5940675A-B579-460E-94D1-54222C63F5DA}</a:tableStyleId>
                  </a:tblPr>
                  <a:tblGrid>
                    <a:gridCol w="983398"/>
                    <a:gridCol w="1004644"/>
                    <a:gridCol w="716301"/>
                    <a:gridCol w="1153367"/>
                    <a:gridCol w="717314"/>
                    <a:gridCol w="1153367"/>
                  </a:tblGrid>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463">
                    <a:tc gridSpan="2">
                      <a:txBody>
                        <a:bodyPr/>
                        <a:lstStyle/>
                        <a:p>
                          <a:pPr indent="127000" algn="ctr">
                            <a:lnSpc>
                              <a:spcPct val="150000"/>
                            </a:lnSpc>
                          </a:pPr>
                          <a:r>
                            <a:rPr lang="en-US" altLang="zh-CN" sz="1600" kern="1200" dirty="0">
                              <a:solidFill>
                                <a:schemeClr val="tx1"/>
                              </a:solidFill>
                              <a:effectLst/>
                              <a:latin typeface="+mn-lt"/>
                              <a:ea typeface="+mn-ea"/>
                              <a:cs typeface="+mn-cs"/>
                            </a:rPr>
                            <a:t>(a) </a:t>
                          </a:r>
                          <a14:m>
                            <m:oMath xmlns:m="http://schemas.openxmlformats.org/officeDocument/2006/math">
                              <m:r>
                                <a:rPr lang="en-US" altLang="zh-CN" sz="1600" i="1" kern="1200">
                                  <a:solidFill>
                                    <a:schemeClr val="tx1"/>
                                  </a:solidFill>
                                  <a:effectLst/>
                                  <a:latin typeface="Cambria Math" panose="02040503050406030204" pitchFamily="18" charset="0"/>
                                  <a:ea typeface="+mn-ea"/>
                                  <a:cs typeface="+mn-cs"/>
                                </a:rPr>
                                <m:t>𝑅</m:t>
                              </m:r>
                            </m:oMath>
                          </a14:m>
                          <a:r>
                            <a:rPr lang="zh-CN" altLang="zh-CN" sz="16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B w="12700" cap="flat" cmpd="sng" algn="ctr">
                          <a:noFill/>
                          <a:prstDash val="solid"/>
                          <a:round/>
                          <a:headEnd type="none" w="med" len="med"/>
                          <a:tailEnd type="none" w="med" len="med"/>
                        </a:lnB>
                      </a:tcPr>
                    </a:tc>
                    <a:tc hMerge="1">
                      <a:tcPr marL="68580" marR="68580" marT="0" marB="0" anchor="ct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altLang="zh-CN" sz="1600" kern="1200" dirty="0">
                              <a:solidFill>
                                <a:schemeClr val="tx1"/>
                              </a:solidFill>
                              <a:effectLst/>
                              <a:latin typeface="+mn-lt"/>
                              <a:ea typeface="+mn-ea"/>
                              <a:cs typeface="+mn-cs"/>
                            </a:rPr>
                            <a:t>(b) </a:t>
                          </a:r>
                          <a14:m>
                            <m:oMath xmlns:m="http://schemas.openxmlformats.org/officeDocument/2006/math">
                              <m:r>
                                <a:rPr lang="en-US" altLang="zh-CN" sz="1600" i="1" kern="1200">
                                  <a:solidFill>
                                    <a:schemeClr val="tx1"/>
                                  </a:solidFill>
                                  <a:effectLst/>
                                  <a:latin typeface="Cambria Math" panose="02040503050406030204" pitchFamily="18" charset="0"/>
                                  <a:ea typeface="+mn-ea"/>
                                  <a:cs typeface="+mn-cs"/>
                                </a:rPr>
                                <m:t>𝑆</m:t>
                              </m:r>
                            </m:oMath>
                          </a14:m>
                          <a:r>
                            <a:rPr lang="zh-CN" altLang="zh-CN" sz="16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kern="100" dirty="0">
                              <a:effectLst/>
                            </a:rPr>
                            <a:t>(c) </a:t>
                          </a:r>
                          <a14:m>
                            <m:oMath xmlns:m="http://schemas.openxmlformats.org/officeDocument/2006/math">
                              <m:r>
                                <a:rPr lang="en-US" altLang="zh-CN" sz="1600" i="1" kern="1200" smtClean="0">
                                  <a:solidFill>
                                    <a:schemeClr val="tx1"/>
                                  </a:solidFill>
                                  <a:effectLst/>
                                  <a:latin typeface="Cambria Math" panose="02040503050406030204" pitchFamily="18" charset="0"/>
                                  <a:ea typeface="+mn-ea"/>
                                  <a:cs typeface="+mn-cs"/>
                                </a:rPr>
                                <m:t>𝑅</m:t>
                              </m:r>
                              <m:r>
                                <a:rPr lang="en-US" altLang="zh-CN" sz="1600" i="1" kern="1200" smtClean="0">
                                  <a:solidFill>
                                    <a:schemeClr val="tx1"/>
                                  </a:solidFill>
                                  <a:effectLst/>
                                  <a:latin typeface="Cambria Math" panose="02040503050406030204" pitchFamily="18" charset="0"/>
                                  <a:ea typeface="+mn-ea"/>
                                  <a:cs typeface="+mn-cs"/>
                                </a:rPr>
                                <m:t>÷</m:t>
                              </m:r>
                              <m:r>
                                <a:rPr lang="en-US" altLang="zh-CN" sz="1600" i="1" kern="1200" smtClean="0">
                                  <a:solidFill>
                                    <a:schemeClr val="tx1"/>
                                  </a:solidFill>
                                  <a:effectLst/>
                                  <a:latin typeface="Cambria Math" panose="02040503050406030204" pitchFamily="18" charset="0"/>
                                  <a:ea typeface="+mn-ea"/>
                                  <a:cs typeface="+mn-cs"/>
                                </a:rPr>
                                <m:t>𝑆</m:t>
                              </m:r>
                            </m:oMath>
                          </a14:m>
                          <a:r>
                            <a:rPr lang="zh-CN" altLang="zh-CN" sz="1600" dirty="0">
                              <a:effectLst/>
                            </a:rPr>
                            <a:t> </a:t>
                          </a:r>
                          <a:endParaRPr lang="zh-CN" altLang="en-US" sz="1600" dirty="0"/>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bl>
              </a:graphicData>
            </a:graphic>
          </p:graphicFrame>
        </mc:Choice>
        <mc:Fallback xmlns="">
          <p:graphicFrame>
            <p:nvGraphicFramePr>
              <p:cNvPr id="9" name="表格 8"/>
              <p:cNvGraphicFramePr>
                <a:graphicFrameLocks noGrp="1"/>
              </p:cNvGraphicFramePr>
              <p:nvPr/>
            </p:nvGraphicFramePr>
            <p:xfrm>
              <a:off x="3467293" y="2427609"/>
              <a:ext cx="5728391" cy="3349241"/>
            </p:xfrm>
            <a:graphic>
              <a:graphicData uri="http://schemas.openxmlformats.org/drawingml/2006/table">
                <a:tbl>
                  <a:tblPr firstRow="1" firstCol="1" bandRow="1">
                    <a:tableStyleId>{5940675A-B579-460E-94D1-54222C63F5DA}</a:tableStyleId>
                  </a:tblPr>
                  <a:tblGrid>
                    <a:gridCol w="983398"/>
                    <a:gridCol w="1004644"/>
                    <a:gridCol w="716301"/>
                    <a:gridCol w="1153367"/>
                    <a:gridCol w="717314"/>
                    <a:gridCol w="1153367"/>
                  </a:tblGrid>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ap="flat" cmpd="sng" algn="ctr">
                          <a:noFill/>
                          <a:prstDash val="solid"/>
                          <a:round/>
                          <a:headEnd type="none" w="med" len="med"/>
                          <a:tailEnd type="none" w="med" len="med"/>
                        </a:lnT>
                        <a:lnB w="12700" cmpd="sng">
                          <a:noFill/>
                        </a:lnB>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 </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463">
                    <a:tc>
                      <a:txBody>
                        <a:bodyPr/>
                        <a:lstStyle/>
                        <a:p>
                          <a:pPr indent="127000" algn="ctr">
                            <a:lnSpc>
                              <a:spcPct val="150000"/>
                            </a:lnSpc>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b</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R w="12700" cap="flat" cmpd="sng" algn="ctr">
                          <a:solidFill>
                            <a:schemeClr val="tx1"/>
                          </a:solidFill>
                          <a:prstDash val="solid"/>
                          <a:round/>
                          <a:headEnd type="none" w="med" len="med"/>
                          <a:tailEnd type="none" w="med" len="med"/>
                        </a:ln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indent="127000" algn="ctr">
                            <a:lnSpc>
                              <a:spcPct val="150000"/>
                            </a:lnSpc>
                          </a:pPr>
                          <a:r>
                            <a:rPr lang="en-US" sz="1600" kern="100" dirty="0">
                              <a:effectLst/>
                            </a:rPr>
                            <a:t>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478155">
                    <a:tc gridSpan="2">
                      <a:txBody>
                        <a:bodyPr/>
                        <a:lstStyle/>
                        <a:p>
                          <a:endParaRPr lang="zh-CN"/>
                        </a:p>
                      </a:txBody>
                      <a:tcPr marL="68580" marR="68580" marT="0" marB="0" anchor="ctr">
                        <a:lnL w="12700" cap="flat" cmpd="sng" algn="ctr">
                          <a:noFill/>
                          <a:prstDash val="solid"/>
                          <a:round/>
                          <a:headEnd type="none" w="med" len="med"/>
                          <a:tailEnd type="none" w="med" len="med"/>
                        </a:lnL>
                        <a:lnR w="12700" cmpd="sng">
                          <a:noFill/>
                        </a:lnR>
                        <a:lnB w="12700" cap="flat" cmpd="sng" algn="ctr">
                          <a:noFill/>
                          <a:prstDash val="solid"/>
                          <a:round/>
                          <a:headEnd type="none" w="med" len="med"/>
                          <a:tailEnd type="none" w="med" len="med"/>
                        </a:lnB>
                        <a:blipFill>
                          <a:blip r:embed="rId1"/>
                        </a:blipFill>
                      </a:tcPr>
                    </a:tc>
                    <a:tc hMerge="1">
                      <a:tcPr marL="68580" marR="68580" marT="0" marB="0" anchor="ct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mpd="sng">
                          <a:noFill/>
                        </a:lnL>
                        <a:lnR w="12700" cap="flat" cmpd="sng" algn="ctr">
                          <a:noFill/>
                          <a:prstDash val="solid"/>
                          <a:round/>
                          <a:headEnd type="none" w="med" len="med"/>
                          <a:tailEnd type="none" w="med" len="med"/>
                        </a:lnR>
                        <a:lnT w="12700" cmpd="sng">
                          <a:noFill/>
                        </a:lnT>
                        <a:lnB w="12700" cmpd="sng">
                          <a:noFill/>
                        </a:lnB>
                        <a:lnTlToBr w="12700" cmpd="sng">
                          <a:noFill/>
                          <a:prstDash val="solid"/>
                        </a:lnTlToBr>
                        <a:lnBlToTr w="12700" cmpd="sng">
                          <a:noFill/>
                          <a:prstDash val="solid"/>
                        </a:lnBlToTr>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c>
                      <a:txBody>
                        <a:bodyPr/>
                        <a:lstStyle/>
                        <a:p>
                          <a:pPr indent="127000" algn="ctr">
                            <a:lnSpc>
                              <a:spcPct val="150000"/>
                            </a:lnSpc>
                          </a:pP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zh-CN"/>
                        </a:p>
                      </a:txBody>
                      <a:tcPr marL="68580" marR="6858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blipFill>
                          <a:blip r:embed="rId1"/>
                        </a:blipFill>
                      </a:tcPr>
                    </a:tc>
                  </a:tr>
                </a:tbl>
              </a:graphicData>
            </a:graphic>
          </p:graphicFrame>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7" name="矩形 6"/>
          <p:cNvSpPr/>
          <p:nvPr/>
        </p:nvSpPr>
        <p:spPr bwMode="auto">
          <a:xfrm>
            <a:off x="508267" y="1046388"/>
            <a:ext cx="11540926" cy="108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mc:AlternateContent xmlns:mc="http://schemas.openxmlformats.org/markup-compatibility/2006">
        <mc:Choice xmlns:a14="http://schemas.microsoft.com/office/drawing/2010/main" Requires="a14">
          <p:sp>
            <p:nvSpPr>
              <p:cNvPr id="11" name="文本框 10"/>
              <p:cNvSpPr txBox="1"/>
              <p:nvPr/>
            </p:nvSpPr>
            <p:spPr>
              <a:xfrm>
                <a:off x="4489429" y="1118133"/>
                <a:ext cx="7613104" cy="898323"/>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400" i="1" smtClean="0">
                          <a:latin typeface="Cambria Math" panose="02040503050406030204" pitchFamily="18" charset="0"/>
                        </a:rPr>
                        <m:t>𝑅</m:t>
                      </m:r>
                      <m:r>
                        <a:rPr lang="en-US" altLang="zh-CN" sz="2400" i="1" smtClean="0">
                          <a:latin typeface="Cambria Math" panose="02040503050406030204" pitchFamily="18" charset="0"/>
                        </a:rPr>
                        <m:t>÷</m:t>
                      </m:r>
                      <m:r>
                        <a:rPr lang="en-US" altLang="zh-CN" sz="2400" i="1" smtClean="0">
                          <a:latin typeface="Cambria Math" panose="02040503050406030204" pitchFamily="18" charset="0"/>
                        </a:rPr>
                        <m:t>𝑆</m:t>
                      </m:r>
                      <m:r>
                        <a:rPr lang="en-US" altLang="zh-CN" sz="2400" i="1" smtClean="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Π</m:t>
                          </m:r>
                        </m:e>
                        <m:sub>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𝑚</m:t>
                              </m:r>
                            </m:sub>
                          </m:sSub>
                        </m:sub>
                      </m:sSub>
                      <m:d>
                        <m:dPr>
                          <m:ctrlPr>
                            <a:rPr lang="zh-CN" altLang="zh-CN" sz="2400" i="1">
                              <a:latin typeface="Cambria Math" panose="02040503050406030204" pitchFamily="18" charset="0"/>
                            </a:rPr>
                          </m:ctrlPr>
                        </m:dPr>
                        <m:e>
                          <m:r>
                            <a:rPr lang="en-US" altLang="zh-CN" sz="2400" i="1">
                              <a:latin typeface="Cambria Math" panose="02040503050406030204" pitchFamily="18" charset="0"/>
                            </a:rPr>
                            <m:t>𝑅</m:t>
                          </m:r>
                        </m:e>
                      </m:d>
                      <m:r>
                        <a:rPr lang="en-US" altLang="zh-CN" sz="2400" i="1">
                          <a:latin typeface="Cambria Math" panose="02040503050406030204" pitchFamily="18" charset="0"/>
                        </a:rPr>
                        <m:t> ⋀ (∀</m:t>
                      </m:r>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 </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m:t>
                      </m:r>
                    </m:oMath>
                  </m:oMathPara>
                </a14:m>
                <a:endParaRPr lang="en-US" altLang="zh-CN" sz="2400" dirty="0"/>
              </a:p>
              <a:p>
                <a14:m>
                  <m:oMathPara xmlns:m="http://schemas.openxmlformats.org/officeDocument/2006/math">
                    <m:oMathParaPr>
                      <m:jc m:val="centerGroup"/>
                    </m:oMathParaPr>
                    <m:oMath xmlns:m="http://schemas.openxmlformats.org/officeDocument/2006/math">
                      <m:r>
                        <a:rPr lang="en-US" altLang="zh-CN" sz="2400" b="0" i="1" smtClean="0">
                          <a:latin typeface="Cambria Math" panose="02040503050406030204" pitchFamily="18" charset="0"/>
                        </a:rPr>
                        <m:t>           </m:t>
                      </m:r>
                      <m:r>
                        <a:rPr lang="en-US" altLang="zh-CN" sz="2400" i="1" smtClean="0">
                          <a:latin typeface="Cambria Math" panose="02040503050406030204" pitchFamily="18" charset="0"/>
                        </a:rPr>
                        <m:t>=</m:t>
                      </m:r>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b="0" i="1" smtClean="0">
                          <a:latin typeface="Cambria Math" panose="02040503050406030204" pitchFamily="18" charset="0"/>
                        </a:rPr>
                        <m:t>𝑎</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𝑏</m:t>
                      </m:r>
                      <m:r>
                        <a:rPr lang="en-US" altLang="zh-CN" sz="2400" b="0" i="1" smtClean="0">
                          <a:latin typeface="Cambria Math" panose="02040503050406030204" pitchFamily="18" charset="0"/>
                        </a:rPr>
                        <m:t>) ⋀ (∀</m:t>
                      </m:r>
                      <m:r>
                        <a:rPr lang="en-US" altLang="zh-CN" sz="2400" i="1">
                          <a:latin typeface="Cambria Math" panose="02040503050406030204" pitchFamily="18" charset="0"/>
                        </a:rPr>
                        <m:t>𝑞</m:t>
                      </m:r>
                      <m:r>
                        <a:rPr lang="en-US" altLang="zh-CN" sz="2400" i="1">
                          <a:latin typeface="Cambria Math" panose="02040503050406030204" pitchFamily="18" charset="0"/>
                        </a:rPr>
                        <m:t>∈</m:t>
                      </m:r>
                      <m:r>
                        <a:rPr lang="en-US" altLang="zh-CN" sz="2400" i="1">
                          <a:latin typeface="Cambria Math" panose="02040503050406030204" pitchFamily="18" charset="0"/>
                        </a:rPr>
                        <m:t>𝑆</m:t>
                      </m:r>
                      <m:r>
                        <a:rPr lang="en-US" altLang="zh-CN" sz="2400" i="1">
                          <a:latin typeface="Cambria Math" panose="02040503050406030204" pitchFamily="18" charset="0"/>
                        </a:rPr>
                        <m:t>, </m:t>
                      </m:r>
                      <m:d>
                        <m:dPr>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m:t>
                          </m:r>
                          <m:r>
                            <a:rPr lang="en-US" altLang="zh-CN" sz="2400" i="1">
                              <a:latin typeface="Cambria Math" panose="02040503050406030204" pitchFamily="18" charset="0"/>
                            </a:rPr>
                            <m:t>𝑞</m:t>
                          </m:r>
                        </m:e>
                      </m:d>
                      <m:r>
                        <a:rPr lang="en-US" altLang="zh-CN" sz="2400" i="1">
                          <a:latin typeface="Cambria Math" panose="02040503050406030204" pitchFamily="18" charset="0"/>
                        </a:rPr>
                        <m:t>∈</m:t>
                      </m:r>
                      <m:r>
                        <a:rPr lang="en-US" altLang="zh-CN" sz="2400" i="1">
                          <a:latin typeface="Cambria Math" panose="02040503050406030204" pitchFamily="18" charset="0"/>
                        </a:rPr>
                        <m:t>𝑅</m:t>
                      </m:r>
                      <m:r>
                        <a:rPr lang="en-US" altLang="zh-CN" sz="2400" i="1">
                          <a:latin typeface="Cambria Math" panose="02040503050406030204" pitchFamily="18" charset="0"/>
                        </a:rPr>
                        <m:t>)}</m:t>
                      </m:r>
                    </m:oMath>
                  </m:oMathPara>
                </a14:m>
                <a:endParaRPr lang="zh-CN" altLang="zh-CN" sz="2400" dirty="0"/>
              </a:p>
            </p:txBody>
          </p:sp>
        </mc:Choice>
        <mc:Fallback>
          <p:sp>
            <p:nvSpPr>
              <p:cNvPr id="11" name="文本框 10"/>
              <p:cNvSpPr txBox="1">
                <a:spLocks noRot="1" noChangeAspect="1" noMove="1" noResize="1" noEditPoints="1" noAdjustHandles="1" noChangeArrowheads="1" noChangeShapeType="1" noTextEdit="1"/>
              </p:cNvSpPr>
              <p:nvPr/>
            </p:nvSpPr>
            <p:spPr>
              <a:xfrm>
                <a:off x="4489429" y="1118133"/>
                <a:ext cx="7613104" cy="898323"/>
              </a:xfrm>
              <a:prstGeom prst="rect">
                <a:avLst/>
              </a:prstGeom>
              <a:blipFill rotWithShape="1">
                <a:blip r:embed="rId2"/>
                <a:stretch>
                  <a:fillRect l="-8" t="-59" r="1" b="37"/>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关系模型</a:t>
            </a:r>
            <a:endParaRPr kumimoji="1" lang="zh-CN" altLang="en-US" dirty="0"/>
          </a:p>
        </p:txBody>
      </p:sp>
      <p:sp>
        <p:nvSpPr>
          <p:cNvPr id="4" name="内容占位符 2"/>
          <p:cNvSpPr>
            <a:spLocks noGrp="1"/>
          </p:cNvSpPr>
          <p:nvPr>
            <p:ph idx="1"/>
          </p:nvPr>
        </p:nvSpPr>
        <p:spPr>
          <a:xfrm>
            <a:off x="671853" y="2042141"/>
            <a:ext cx="9156693" cy="2242481"/>
          </a:xfrm>
        </p:spPr>
        <p:txBody>
          <a:bodyPr/>
          <a:lstStyle/>
          <a:p>
            <a:pPr>
              <a:buFont typeface="Wingdings" panose="05000000000000000000" pitchFamily="2" charset="2"/>
              <a:buChar char="Ø"/>
            </a:pPr>
            <a:r>
              <a:rPr lang="en-US" altLang="zh-CN" sz="1800" dirty="0"/>
              <a:t>1970</a:t>
            </a:r>
            <a:r>
              <a:rPr lang="zh-CN" altLang="zh-CN" sz="1800" dirty="0"/>
              <a:t>年，</a:t>
            </a:r>
            <a:r>
              <a:rPr lang="en-US" altLang="zh-CN" sz="1800" dirty="0"/>
              <a:t>IBM</a:t>
            </a:r>
            <a:r>
              <a:rPr lang="zh-CN" altLang="zh-CN" sz="1800" dirty="0"/>
              <a:t>公司的</a:t>
            </a:r>
            <a:r>
              <a:rPr lang="zh-CN" altLang="zh-CN" sz="1800" b="1" dirty="0"/>
              <a:t>埃德加</a:t>
            </a:r>
            <a:r>
              <a:rPr lang="en-US" altLang="zh-CN" sz="1800" b="1" dirty="0"/>
              <a:t>·</a:t>
            </a:r>
            <a:r>
              <a:rPr lang="zh-CN" altLang="zh-CN" sz="1800" b="1" dirty="0"/>
              <a:t>科德</a:t>
            </a:r>
            <a:r>
              <a:rPr lang="zh-CN" altLang="zh-CN" sz="1800" dirty="0"/>
              <a:t>（</a:t>
            </a:r>
            <a:r>
              <a:rPr lang="en-US" altLang="zh-CN" sz="1800" dirty="0"/>
              <a:t>Edgar F. Codd</a:t>
            </a:r>
            <a:r>
              <a:rPr lang="zh-CN" altLang="zh-CN" sz="1800" dirty="0"/>
              <a:t>）首次提出了关系模型的概念</a:t>
            </a:r>
            <a:r>
              <a:rPr lang="zh-CN" altLang="en-US" sz="1800" dirty="0"/>
              <a:t>。</a:t>
            </a:r>
            <a:endParaRPr lang="en-US" altLang="zh-CN" sz="1800" dirty="0"/>
          </a:p>
          <a:p>
            <a:pPr marL="0" indent="0" algn="just">
              <a:lnSpc>
                <a:spcPct val="140000"/>
              </a:lnSpc>
              <a:buNone/>
            </a:pPr>
            <a:r>
              <a:rPr lang="zh-CN" altLang="en-US" sz="1800" dirty="0"/>
              <a:t>     随后，提出了关系代数和关系演算的概念</a:t>
            </a:r>
            <a:endParaRPr lang="zh-CN" altLang="en-US" sz="1800" dirty="0"/>
          </a:p>
          <a:p>
            <a:pPr algn="just">
              <a:lnSpc>
                <a:spcPct val="140000"/>
              </a:lnSpc>
              <a:buFont typeface="Wingdings" panose="05000000000000000000" pitchFamily="2" charset="2"/>
              <a:buChar char="Ø"/>
            </a:pPr>
            <a:r>
              <a:rPr lang="en-US" altLang="zh-CN" sz="1800" dirty="0"/>
              <a:t>1972</a:t>
            </a:r>
            <a:r>
              <a:rPr lang="zh-CN" altLang="en-US" sz="1800" dirty="0"/>
              <a:t>年提出了关系的第一、第二、第三范式</a:t>
            </a:r>
            <a:endParaRPr lang="zh-CN" altLang="en-US" sz="1800" dirty="0"/>
          </a:p>
          <a:p>
            <a:pPr algn="just">
              <a:lnSpc>
                <a:spcPct val="140000"/>
              </a:lnSpc>
              <a:buFont typeface="Wingdings" panose="05000000000000000000" pitchFamily="2" charset="2"/>
              <a:buChar char="Ø"/>
            </a:pPr>
            <a:r>
              <a:rPr lang="en-US" altLang="zh-CN" sz="1800" dirty="0"/>
              <a:t>1974</a:t>
            </a:r>
            <a:r>
              <a:rPr lang="zh-CN" altLang="en-US" sz="1800" dirty="0"/>
              <a:t>年提出了关系的巴斯科德范式</a:t>
            </a:r>
            <a:endParaRPr lang="en-US" altLang="zh-CN" sz="1800" dirty="0"/>
          </a:p>
          <a:p>
            <a:pPr algn="just">
              <a:lnSpc>
                <a:spcPct val="140000"/>
              </a:lnSpc>
              <a:buFont typeface="Wingdings" panose="05000000000000000000" pitchFamily="2" charset="2"/>
              <a:buChar char="Ø"/>
            </a:pPr>
            <a:r>
              <a:rPr lang="en-US" altLang="zh-CN" sz="1800" dirty="0"/>
              <a:t>1981</a:t>
            </a:r>
            <a:r>
              <a:rPr lang="zh-CN" altLang="zh-CN" sz="1800" dirty="0"/>
              <a:t>年，</a:t>
            </a:r>
            <a:r>
              <a:rPr lang="en-US" altLang="zh-CN" sz="1800" dirty="0"/>
              <a:t>ACM</a:t>
            </a:r>
            <a:r>
              <a:rPr lang="zh-CN" altLang="zh-CN" sz="1800" dirty="0"/>
              <a:t>授予埃德加</a:t>
            </a:r>
            <a:r>
              <a:rPr lang="en-US" altLang="zh-CN" sz="1800" dirty="0"/>
              <a:t>·</a:t>
            </a:r>
            <a:r>
              <a:rPr lang="zh-CN" altLang="zh-CN" sz="1800" dirty="0"/>
              <a:t>科德图灵奖，以表彰他在关系数据库研究方面的杰出贡献。</a:t>
            </a:r>
            <a:endParaRPr lang="en-US" altLang="zh-CN" sz="1800" dirty="0"/>
          </a:p>
          <a:p>
            <a:pPr algn="just">
              <a:lnSpc>
                <a:spcPct val="140000"/>
              </a:lnSpc>
              <a:buFont typeface="Wingdings" panose="05000000000000000000" pitchFamily="2" charset="2"/>
              <a:buChar char="Ø"/>
            </a:pPr>
            <a:endParaRPr lang="zh-CN" altLang="en-US" sz="1800" dirty="0"/>
          </a:p>
        </p:txBody>
      </p:sp>
      <p:pic>
        <p:nvPicPr>
          <p:cNvPr id="8194" name="Picture 2" descr="upload.wikimedia.org/wikipedia/en/5/58/Edgar_F_..."/>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0096133" y="1716527"/>
            <a:ext cx="1462118" cy="2078840"/>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p:cNvSpPr txBox="1"/>
          <p:nvPr/>
        </p:nvSpPr>
        <p:spPr>
          <a:xfrm>
            <a:off x="10036433" y="4099956"/>
            <a:ext cx="1808038" cy="369332"/>
          </a:xfrm>
          <a:prstGeom prst="rect">
            <a:avLst/>
          </a:prstGeom>
          <a:noFill/>
        </p:spPr>
        <p:txBody>
          <a:bodyPr wrap="square">
            <a:spAutoFit/>
          </a:bodyPr>
          <a:lstStyle/>
          <a:p>
            <a:r>
              <a:rPr lang="zh-CN" altLang="zh-CN" b="1" dirty="0">
                <a:latin typeface="黑体" panose="02010609060101010101" pitchFamily="49" charset="-122"/>
                <a:ea typeface="黑体" panose="02010609060101010101" pitchFamily="49" charset="-122"/>
              </a:rPr>
              <a:t>埃德加</a:t>
            </a:r>
            <a:r>
              <a:rPr lang="en-US" altLang="zh-CN" b="1" dirty="0">
                <a:latin typeface="黑体" panose="02010609060101010101" pitchFamily="49" charset="-122"/>
                <a:ea typeface="黑体" panose="02010609060101010101" pitchFamily="49" charset="-122"/>
              </a:rPr>
              <a:t>·</a:t>
            </a:r>
            <a:r>
              <a:rPr lang="zh-CN" altLang="zh-CN" b="1" dirty="0">
                <a:latin typeface="黑体" panose="02010609060101010101" pitchFamily="49" charset="-122"/>
                <a:ea typeface="黑体" panose="02010609060101010101" pitchFamily="49" charset="-122"/>
              </a:rPr>
              <a:t>科德</a:t>
            </a:r>
            <a:endParaRPr lang="zh-CN" altLang="en-US" b="1" dirty="0">
              <a:latin typeface="黑体" panose="02010609060101010101" pitchFamily="49" charset="-122"/>
              <a:ea typeface="黑体" panose="02010609060101010101" pitchFamily="49" charset="-122"/>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8" name="矩形 7"/>
          <p:cNvSpPr/>
          <p:nvPr/>
        </p:nvSpPr>
        <p:spPr bwMode="auto">
          <a:xfrm>
            <a:off x="0" y="1716527"/>
            <a:ext cx="9828546" cy="2912623"/>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46388"/>
            <a:ext cx="11540926" cy="108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Shape6"/>
          <p:cNvSpPr/>
          <p:nvPr/>
        </p:nvSpPr>
        <p:spPr>
          <a:xfrm>
            <a:off x="468745" y="2212185"/>
            <a:ext cx="11447385" cy="3865886"/>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8" name="Shape6"/>
          <p:cNvSpPr/>
          <p:nvPr/>
        </p:nvSpPr>
        <p:spPr>
          <a:xfrm>
            <a:off x="588196" y="2281270"/>
            <a:ext cx="11187109" cy="3684673"/>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扩展</a:t>
            </a:r>
            <a:r>
              <a:rPr kumimoji="1" lang="zh-CN" altLang="en-US" dirty="0"/>
              <a:t>关系代数运算</a:t>
            </a:r>
            <a:endParaRPr kumimoji="1" lang="zh-CN" altLang="en-US" dirty="0"/>
          </a:p>
        </p:txBody>
      </p:sp>
      <p:sp>
        <p:nvSpPr>
          <p:cNvPr id="3" name="内容占位符 2"/>
          <p:cNvSpPr>
            <a:spLocks noGrp="1"/>
          </p:cNvSpPr>
          <p:nvPr>
            <p:ph idx="1"/>
          </p:nvPr>
        </p:nvSpPr>
        <p:spPr>
          <a:xfrm>
            <a:off x="197223" y="1216936"/>
            <a:ext cx="11994777" cy="4876801"/>
          </a:xfrm>
        </p:spPr>
        <p:txBody>
          <a:bodyPr/>
          <a:lstStyle/>
          <a:p>
            <a:pPr>
              <a:buFont typeface="Wingdings" panose="05000000000000000000" pitchFamily="2" charset="2"/>
              <a:buChar char="Ø"/>
            </a:pPr>
            <a:r>
              <a:rPr lang="zh-CN" altLang="en-US" sz="2400" b="1" dirty="0">
                <a:solidFill>
                  <a:srgbClr val="7030A0"/>
                </a:solidFill>
              </a:rPr>
              <a:t>基本关系代数运算</a:t>
            </a:r>
            <a:r>
              <a:rPr lang="zh-CN" altLang="en-US" sz="2400" b="1" dirty="0"/>
              <a:t>和</a:t>
            </a:r>
            <a:r>
              <a:rPr lang="zh-CN" altLang="en-US" sz="2400" b="1" dirty="0">
                <a:solidFill>
                  <a:srgbClr val="7030A0"/>
                </a:solidFill>
              </a:rPr>
              <a:t>附加关系代数运算</a:t>
            </a:r>
            <a:r>
              <a:rPr lang="zh-CN" altLang="en-US" sz="2400" dirty="0"/>
              <a:t>不能</a:t>
            </a:r>
            <a:r>
              <a:rPr lang="zh-CN" altLang="en-US" sz="2400" dirty="0">
                <a:solidFill>
                  <a:srgbClr val="6F1787"/>
                </a:solidFill>
              </a:rPr>
              <a:t>表达</a:t>
            </a:r>
            <a:r>
              <a:rPr lang="en-US" altLang="zh-CN" sz="2400" dirty="0">
                <a:solidFill>
                  <a:srgbClr val="6F1787"/>
                </a:solidFill>
              </a:rPr>
              <a:t>SQL</a:t>
            </a:r>
            <a:r>
              <a:rPr lang="zh-CN" altLang="en-US" sz="2400" dirty="0">
                <a:solidFill>
                  <a:srgbClr val="6F1787"/>
                </a:solidFill>
              </a:rPr>
              <a:t>中的某些运算</a:t>
            </a:r>
            <a:endParaRPr lang="en-US" altLang="zh-CN" sz="2400" dirty="0">
              <a:solidFill>
                <a:srgbClr val="6F1787"/>
              </a:solidFill>
            </a:endParaRPr>
          </a:p>
          <a:p>
            <a:pPr>
              <a:buFont typeface="Wingdings" panose="05000000000000000000" pitchFamily="2" charset="2"/>
              <a:buChar char="Ø"/>
            </a:pPr>
            <a:r>
              <a:rPr lang="zh-CN" altLang="en-US" sz="2400" b="1" dirty="0">
                <a:solidFill>
                  <a:srgbClr val="7030A0"/>
                </a:solidFill>
              </a:rPr>
              <a:t>扩展关系代数运算</a:t>
            </a:r>
            <a:r>
              <a:rPr lang="zh-CN" altLang="en-US" sz="2400" dirty="0"/>
              <a:t>定义了使用</a:t>
            </a:r>
            <a:r>
              <a:rPr lang="zh-CN" altLang="en-US" sz="2400" b="1" dirty="0">
                <a:solidFill>
                  <a:srgbClr val="7030A0"/>
                </a:solidFill>
              </a:rPr>
              <a:t>基本关系代数运算</a:t>
            </a:r>
            <a:r>
              <a:rPr lang="zh-CN" altLang="en-US" sz="2400" b="1" dirty="0"/>
              <a:t>和</a:t>
            </a:r>
            <a:r>
              <a:rPr lang="zh-CN" altLang="en-US" sz="2400" b="1" dirty="0">
                <a:solidFill>
                  <a:srgbClr val="7030A0"/>
                </a:solidFill>
              </a:rPr>
              <a:t>附加关系代数运算</a:t>
            </a:r>
            <a:r>
              <a:rPr lang="zh-CN" altLang="en-US" sz="2400" b="1" dirty="0"/>
              <a:t>无法实现的运算</a:t>
            </a:r>
            <a:endParaRPr lang="en-US" altLang="zh-CN" sz="2400" dirty="0"/>
          </a:p>
          <a:p>
            <a:pPr>
              <a:buFont typeface="Wingdings" panose="05000000000000000000" pitchFamily="2" charset="2"/>
              <a:buChar char="Ø"/>
            </a:pPr>
            <a:endParaRPr lang="en-US" altLang="zh-CN" sz="2400" dirty="0"/>
          </a:p>
        </p:txBody>
      </p:sp>
      <p:pic>
        <p:nvPicPr>
          <p:cNvPr id="5" name="图片 4" descr="图示&#10;&#10;描述已自动生成"/>
          <p:cNvPicPr>
            <a:picLocks noChangeAspect="1"/>
          </p:cNvPicPr>
          <p:nvPr/>
        </p:nvPicPr>
        <p:blipFill rotWithShape="1">
          <a:blip r:embed="rId1">
            <a:clrChange>
              <a:clrFrom>
                <a:srgbClr val="FFFFFF"/>
              </a:clrFrom>
              <a:clrTo>
                <a:srgbClr val="FFFFFF">
                  <a:alpha val="0"/>
                </a:srgbClr>
              </a:clrTo>
            </a:clrChange>
          </a:blip>
          <a:srcRect l="3017" t="9913" r="2213"/>
          <a:stretch>
            <a:fillRect/>
          </a:stretch>
        </p:blipFill>
        <p:spPr>
          <a:xfrm>
            <a:off x="942057" y="2301595"/>
            <a:ext cx="10479386" cy="3658445"/>
          </a:xfrm>
          <a:prstGeom prst="rect">
            <a:avLst/>
          </a:prstGeom>
        </p:spPr>
      </p:pic>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矩形 9"/>
          <p:cNvSpPr/>
          <p:nvPr/>
        </p:nvSpPr>
        <p:spPr bwMode="auto">
          <a:xfrm>
            <a:off x="508267" y="1292358"/>
            <a:ext cx="11540926" cy="108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去重</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85869" y="1481927"/>
                <a:ext cx="11456894" cy="2880523"/>
              </a:xfrm>
            </p:spPr>
            <p:txBody>
              <a:bodyPr/>
              <a:lstStyle/>
              <a:p>
                <a:pPr>
                  <a:buFont typeface="Wingdings" panose="05000000000000000000" pitchFamily="2" charset="2"/>
                  <a:buChar char="Ø"/>
                </a:pPr>
                <a:r>
                  <a:rPr lang="zh-CN" altLang="zh-CN" sz="2400" dirty="0">
                    <a:solidFill>
                      <a:srgbClr val="6F1787"/>
                    </a:solidFill>
                  </a:rPr>
                  <a:t>去重运算（</a:t>
                </a:r>
                <a14:m>
                  <m:oMath xmlns:m="http://schemas.openxmlformats.org/officeDocument/2006/math">
                    <m:r>
                      <a:rPr lang="en-US" altLang="zh-CN" sz="2400" i="1">
                        <a:solidFill>
                          <a:srgbClr val="6F1787"/>
                        </a:solidFill>
                        <a:latin typeface="Cambria Math" panose="02040503050406030204" pitchFamily="18" charset="0"/>
                      </a:rPr>
                      <m:t>𝛿</m:t>
                    </m:r>
                  </m:oMath>
                </a14:m>
                <a:r>
                  <a:rPr lang="zh-CN" altLang="zh-CN" sz="2400" dirty="0">
                    <a:solidFill>
                      <a:srgbClr val="6F1787"/>
                    </a:solidFill>
                  </a:rPr>
                  <a:t>）</a:t>
                </a:r>
                <a:r>
                  <a:rPr lang="zh-CN" altLang="zh-CN" sz="2400" dirty="0"/>
                  <a:t>可以将关系</a:t>
                </a:r>
                <a14:m>
                  <m:oMath xmlns:m="http://schemas.openxmlformats.org/officeDocument/2006/math">
                    <m:r>
                      <a:rPr lang="en-US" altLang="zh-CN" sz="2400" i="1">
                        <a:latin typeface="Cambria Math" panose="02040503050406030204" pitchFamily="18" charset="0"/>
                      </a:rPr>
                      <m:t>𝑅</m:t>
                    </m:r>
                  </m:oMath>
                </a14:m>
                <a:r>
                  <a:rPr lang="zh-CN" altLang="zh-CN" sz="2400" dirty="0"/>
                  <a:t>中的重复元组去除，并返回去除重复元组后的关系</a:t>
                </a:r>
                <a:r>
                  <a:rPr lang="zh-CN" altLang="en-US" sz="2400" dirty="0"/>
                  <a:t>：</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en-US" altLang="zh-CN" sz="2400" dirty="0"/>
                  <a:t>【</a:t>
                </a:r>
                <a:r>
                  <a:rPr lang="zh-CN" altLang="en-US" sz="2400" dirty="0"/>
                  <a:t>例</a:t>
                </a:r>
                <a:r>
                  <a:rPr lang="en-US" altLang="zh-CN" sz="2400" dirty="0"/>
                  <a:t>2.14】</a:t>
                </a:r>
                <a:r>
                  <a:rPr lang="zh-CN" altLang="zh-CN" sz="2400" dirty="0"/>
                  <a:t>查询所有系的信息 </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t>查询结果为：</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85869" y="1481927"/>
                <a:ext cx="11456894" cy="2880523"/>
              </a:xfrm>
              <a:blipFill rotWithShape="1">
                <a:blip r:embed="rId1"/>
                <a:stretch>
                  <a:fillRect l="-1" t="-16" r="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635103" y="1867592"/>
                <a:ext cx="6096000" cy="52322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en-US" altLang="zh-CN" sz="2800" i="1">
                          <a:latin typeface="Cambria Math" panose="02040503050406030204" pitchFamily="18" charset="0"/>
                        </a:rPr>
                        <m:t>𝛿</m:t>
                      </m:r>
                      <m:r>
                        <a:rPr lang="en-US" altLang="zh-CN" sz="2800" i="1">
                          <a:latin typeface="Cambria Math" panose="02040503050406030204" pitchFamily="18" charset="0"/>
                        </a:rPr>
                        <m:t>(</m:t>
                      </m:r>
                      <m:r>
                        <a:rPr lang="en-US" altLang="zh-CN" sz="2800" i="1">
                          <a:latin typeface="Cambria Math" panose="02040503050406030204" pitchFamily="18" charset="0"/>
                        </a:rPr>
                        <m:t>𝑅</m:t>
                      </m:r>
                      <m:r>
                        <a:rPr lang="en-US" altLang="zh-CN" sz="2800" i="1">
                          <a:latin typeface="Cambria Math" panose="02040503050406030204" pitchFamily="18" charset="0"/>
                        </a:rPr>
                        <m:t>)</m:t>
                      </m:r>
                    </m:oMath>
                  </m:oMathPara>
                </a14:m>
                <a:endParaRPr lang="zh-CN" altLang="zh-CN" sz="2800" dirty="0"/>
              </a:p>
            </p:txBody>
          </p:sp>
        </mc:Choice>
        <mc:Fallback>
          <p:sp>
            <p:nvSpPr>
              <p:cNvPr id="7" name="文本框 6"/>
              <p:cNvSpPr txBox="1">
                <a:spLocks noRot="1" noChangeAspect="1" noMove="1" noResize="1" noEditPoints="1" noAdjustHandles="1" noChangeArrowheads="1" noChangeShapeType="1" noTextEdit="1"/>
              </p:cNvSpPr>
              <p:nvPr/>
            </p:nvSpPr>
            <p:spPr>
              <a:xfrm>
                <a:off x="2635103" y="1867592"/>
                <a:ext cx="6096000" cy="523220"/>
              </a:xfrm>
              <a:prstGeom prst="rect">
                <a:avLst/>
              </a:prstGeom>
              <a:blipFill rotWithShape="1">
                <a:blip r:embed="rId2"/>
                <a:stretch>
                  <a:fillRect l="-8" t="-11" r="8"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633719" y="3284730"/>
                <a:ext cx="6097384" cy="73718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800" i="1" smtClean="0">
                          <a:solidFill>
                            <a:schemeClr val="tx1"/>
                          </a:solidFill>
                          <a:latin typeface="Cambria Math" panose="02040503050406030204" pitchFamily="18" charset="0"/>
                        </a:rPr>
                        <m:t>𝛿</m:t>
                      </m:r>
                      <m:d>
                        <m:dPr>
                          <m:ctrlPr>
                            <a:rPr lang="zh-CN" altLang="en-US" sz="2800" i="1">
                              <a:solidFill>
                                <a:schemeClr val="tx1"/>
                              </a:solidFill>
                              <a:latin typeface="Cambria Math" panose="02040503050406030204" pitchFamily="18" charset="0"/>
                            </a:rPr>
                          </m:ctrlPr>
                        </m:dPr>
                        <m:e>
                          <m:sSub>
                            <m:sSubPr>
                              <m:ctrlPr>
                                <a:rPr lang="zh-CN" altLang="en-US" sz="2800" i="1">
                                  <a:solidFill>
                                    <a:schemeClr val="tx1"/>
                                  </a:solidFill>
                                  <a:latin typeface="Cambria Math" panose="02040503050406030204" pitchFamily="18" charset="0"/>
                                </a:rPr>
                              </m:ctrlPr>
                            </m:sSubPr>
                            <m:e>
                              <m:r>
                                <m:rPr>
                                  <m:sty m:val="p"/>
                                </m:rPr>
                                <a:rPr lang="zh-CN" altLang="en-US" sz="2800" i="0">
                                  <a:solidFill>
                                    <a:schemeClr val="tx1"/>
                                  </a:solidFill>
                                  <a:latin typeface="Cambria Math" panose="02040503050406030204" pitchFamily="18" charset="0"/>
                                </a:rPr>
                                <m:t>Π</m:t>
                              </m:r>
                            </m:e>
                            <m:sub>
                              <m:r>
                                <m:rPr>
                                  <m:sty m:val="p"/>
                                </m:rPr>
                                <a:rPr lang="zh-CN" altLang="en-US" sz="2800" i="0">
                                  <a:solidFill>
                                    <a:schemeClr val="tx1"/>
                                  </a:solidFill>
                                  <a:latin typeface="Cambria Math" panose="02040503050406030204" pitchFamily="18" charset="0"/>
                                </a:rPr>
                                <m:t>Sdept</m:t>
                              </m:r>
                            </m:sub>
                          </m:sSub>
                          <m:d>
                            <m:dPr>
                              <m:ctrlPr>
                                <a:rPr lang="zh-CN" altLang="en-US" sz="2800" i="1">
                                  <a:solidFill>
                                    <a:schemeClr val="tx1"/>
                                  </a:solidFill>
                                  <a:latin typeface="Cambria Math" panose="02040503050406030204" pitchFamily="18" charset="0"/>
                                </a:rPr>
                              </m:ctrlPr>
                            </m:dPr>
                            <m:e>
                              <m:r>
                                <m:rPr>
                                  <m:sty m:val="p"/>
                                </m:rPr>
                                <a:rPr lang="zh-CN" altLang="en-US" sz="2800" i="0">
                                  <a:solidFill>
                                    <a:schemeClr val="tx1"/>
                                  </a:solidFill>
                                  <a:latin typeface="Cambria Math" panose="02040503050406030204" pitchFamily="18" charset="0"/>
                                </a:rPr>
                                <m:t>Student</m:t>
                              </m:r>
                            </m:e>
                          </m:d>
                        </m:e>
                      </m:d>
                    </m:oMath>
                  </m:oMathPara>
                </a14:m>
                <a:endParaRPr lang="zh-CN" altLang="en-US" sz="2800"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2633719" y="3284730"/>
                <a:ext cx="6097384" cy="737189"/>
              </a:xfrm>
              <a:prstGeom prst="rect">
                <a:avLst/>
              </a:prstGeom>
              <a:blipFill rotWithShape="1">
                <a:blip r:embed="rId3"/>
                <a:stretch>
                  <a:fillRect l="-6" t="-69" r="8" b="63"/>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4200526" y="4432918"/>
          <a:ext cx="3076574" cy="1720231"/>
        </p:xfrm>
        <a:graphic>
          <a:graphicData uri="http://schemas.openxmlformats.org/drawingml/2006/table">
            <a:tbl>
              <a:tblPr firstRow="1" firstCol="1" bandRow="1">
                <a:tableStyleId>{5940675A-B579-460E-94D1-54222C63F5DA}</a:tableStyleId>
              </a:tblPr>
              <a:tblGrid>
                <a:gridCol w="3076574"/>
              </a:tblGrid>
              <a:tr h="525713">
                <a:tc>
                  <a:txBody>
                    <a:bodyPr/>
                    <a:lstStyle/>
                    <a:p>
                      <a:pPr indent="127000" algn="ctr">
                        <a:lnSpc>
                          <a:spcPct val="150000"/>
                        </a:lnSpc>
                      </a:pPr>
                      <a:r>
                        <a:rPr lang="en-US" sz="2400" kern="100" dirty="0" err="1">
                          <a:solidFill>
                            <a:schemeClr val="bg1"/>
                          </a:solidFill>
                          <a:effectLst/>
                        </a:rPr>
                        <a:t>Sdept</a:t>
                      </a:r>
                      <a:endParaRPr lang="zh-CN" sz="2400"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597259">
                <a:tc>
                  <a:txBody>
                    <a:bodyPr/>
                    <a:lstStyle/>
                    <a:p>
                      <a:pPr indent="127000" algn="ctr">
                        <a:lnSpc>
                          <a:spcPct val="150000"/>
                        </a:lnSpc>
                      </a:pPr>
                      <a:r>
                        <a:rPr lang="en-US" sz="2400" kern="100" dirty="0">
                          <a:effectLst/>
                        </a:rPr>
                        <a:t>CS</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97259">
                <a:tc>
                  <a:txBody>
                    <a:bodyPr/>
                    <a:lstStyle/>
                    <a:p>
                      <a:pPr indent="127000" algn="ctr">
                        <a:lnSpc>
                          <a:spcPct val="150000"/>
                        </a:lnSpc>
                      </a:pPr>
                      <a:r>
                        <a:rPr lang="en-US" sz="2400" kern="100" dirty="0">
                          <a:effectLst/>
                        </a:rPr>
                        <a:t>MA</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8" name="灯片编号占位符 7"/>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2"/>
            <a:ext cx="11447386" cy="3958163"/>
          </a:xfrm>
          <a:prstGeom prst="roundRect">
            <a:avLst>
              <a:gd name="adj" fmla="val 1634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广义投影</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39778" y="1201271"/>
                <a:ext cx="10912444" cy="3542180"/>
              </a:xfrm>
            </p:spPr>
            <p:txBody>
              <a:bodyPr/>
              <a:lstStyle/>
              <a:p>
                <a:pPr>
                  <a:buFont typeface="Wingdings" panose="05000000000000000000" pitchFamily="2" charset="2"/>
                  <a:buChar char="Ø"/>
                </a:pPr>
                <a:r>
                  <a:rPr lang="zh-CN" altLang="zh-CN" sz="2400" dirty="0">
                    <a:solidFill>
                      <a:srgbClr val="6F1787"/>
                    </a:solidFill>
                  </a:rPr>
                  <a:t>广义投影运算（</a:t>
                </a:r>
                <a14:m>
                  <m:oMath xmlns:m="http://schemas.openxmlformats.org/officeDocument/2006/math">
                    <m:r>
                      <m:rPr>
                        <m:sty m:val="p"/>
                      </m:rPr>
                      <a:rPr lang="en-US" altLang="zh-CN" sz="2400">
                        <a:solidFill>
                          <a:srgbClr val="6F1787"/>
                        </a:solidFill>
                        <a:latin typeface="Cambria Math" panose="02040503050406030204" pitchFamily="18" charset="0"/>
                      </a:rPr>
                      <m:t>Π</m:t>
                    </m:r>
                  </m:oMath>
                </a14:m>
                <a:r>
                  <a:rPr lang="zh-CN" altLang="zh-CN" sz="2400" dirty="0">
                    <a:solidFill>
                      <a:srgbClr val="6F1787"/>
                    </a:solidFill>
                  </a:rPr>
                  <a:t>）</a:t>
                </a:r>
                <a:r>
                  <a:rPr lang="zh-CN" altLang="zh-CN" sz="2400" dirty="0"/>
                  <a:t>允许在投影列表中</a:t>
                </a:r>
                <a:r>
                  <a:rPr lang="zh-CN" altLang="zh-CN" sz="2400" dirty="0">
                    <a:solidFill>
                      <a:srgbClr val="6F1787"/>
                    </a:solidFill>
                  </a:rPr>
                  <a:t>使用算术运算和字符串函数</a:t>
                </a:r>
                <a:r>
                  <a:rPr lang="zh-CN" altLang="zh-CN" sz="2400" dirty="0"/>
                  <a:t>等来对投影运算进行扩展</a:t>
                </a:r>
                <a:r>
                  <a:rPr lang="zh-CN" altLang="en-US" sz="2400" dirty="0"/>
                  <a: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r>
                      <a:rPr lang="en-US" altLang="zh-CN" sz="2400" i="1">
                        <a:latin typeface="Cambria Math" panose="02040503050406030204" pitchFamily="18" charset="0"/>
                      </a:rPr>
                      <m:t>𝑅</m:t>
                    </m:r>
                  </m:oMath>
                </a14:m>
                <a:r>
                  <a:rPr lang="zh-CN" altLang="zh-CN" sz="2400" dirty="0"/>
                  <a:t>为关系 </a:t>
                </a:r>
                <a:endParaRPr lang="en-US" altLang="zh-CN" sz="2400" i="1" dirty="0">
                  <a:latin typeface="Cambria Math" panose="02040503050406030204" pitchFamily="18" charset="0"/>
                </a:endParaRPr>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𝑘</m:t>
                        </m:r>
                      </m:sub>
                    </m:sSub>
                  </m:oMath>
                </a14:m>
                <a:r>
                  <a:rPr lang="zh-CN" altLang="zh-CN" sz="2400" dirty="0"/>
                  <a:t>为包含常量、变量（</a:t>
                </a:r>
                <a14:m>
                  <m:oMath xmlns:m="http://schemas.openxmlformats.org/officeDocument/2006/math">
                    <m:r>
                      <a:rPr lang="en-US" altLang="zh-CN" sz="2400" i="1">
                        <a:latin typeface="Cambria Math" panose="02040503050406030204" pitchFamily="18" charset="0"/>
                      </a:rPr>
                      <m:t>𝑅</m:t>
                    </m:r>
                  </m:oMath>
                </a14:m>
                <a:r>
                  <a:rPr lang="zh-CN" altLang="zh-CN" sz="2400" dirty="0"/>
                  <a:t>中列）、运算符（算术运算符，逻辑运算符，关系运算符）、函数等的多个表达式</a:t>
                </a:r>
                <a:endParaRPr lang="en-US" altLang="zh-CN" sz="2400" dirty="0"/>
              </a:p>
              <a:p>
                <a:pPr>
                  <a:buFont typeface="Wingdings" panose="05000000000000000000" pitchFamily="2" charset="2"/>
                  <a:buChar char="Ø"/>
                </a:pPr>
                <a:r>
                  <a:rPr lang="zh-CN" altLang="en-US" sz="2400" dirty="0"/>
                  <a:t>例如</a:t>
                </a:r>
                <a:r>
                  <a:rPr lang="en-US" altLang="zh-CN" sz="2400" dirty="0"/>
                  <a:t>2023-age</a:t>
                </a:r>
                <a:r>
                  <a:rPr lang="zh-CN" altLang="en-US" sz="2400" dirty="0"/>
                  <a:t>得到出生年份</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39778" y="1201271"/>
                <a:ext cx="10912444" cy="3542180"/>
              </a:xfrm>
              <a:blipFill rotWithShape="1">
                <a:blip r:embed="rId1"/>
                <a:stretch>
                  <a:fillRect l="-3" t="-14" r="-800" b="-313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866448" y="2132838"/>
                <a:ext cx="6096000" cy="5636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m:rPr>
                              <m:sty m:val="p"/>
                            </m:rPr>
                            <a:rPr lang="en-US" altLang="zh-CN" sz="2800">
                              <a:latin typeface="Cambria Math" panose="02040503050406030204" pitchFamily="18" charset="0"/>
                            </a:rPr>
                            <m:t>Π</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𝑘</m:t>
                              </m:r>
                            </m:sub>
                          </m:sSub>
                        </m:sub>
                      </m:sSub>
                      <m:d>
                        <m:dPr>
                          <m:ctrlPr>
                            <a:rPr lang="zh-CN" altLang="zh-CN" sz="2800" i="1">
                              <a:latin typeface="Cambria Math" panose="02040503050406030204" pitchFamily="18" charset="0"/>
                            </a:rPr>
                          </m:ctrlPr>
                        </m:dPr>
                        <m:e>
                          <m:r>
                            <a:rPr lang="en-US" altLang="zh-CN" sz="2800" i="1">
                              <a:latin typeface="Cambria Math" panose="02040503050406030204" pitchFamily="18" charset="0"/>
                            </a:rPr>
                            <m:t>𝑅</m:t>
                          </m:r>
                        </m:e>
                      </m:d>
                    </m:oMath>
                  </m:oMathPara>
                </a14:m>
                <a:endParaRPr lang="zh-CN" altLang="en-US" sz="2800" dirty="0">
                  <a:solidFill>
                    <a:schemeClr val="tx1"/>
                  </a:solidFill>
                </a:endParaRPr>
              </a:p>
            </p:txBody>
          </p:sp>
        </mc:Choice>
        <mc:Fallback>
          <p:sp>
            <p:nvSpPr>
              <p:cNvPr id="7" name="文本框 6"/>
              <p:cNvSpPr txBox="1">
                <a:spLocks noRot="1" noChangeAspect="1" noMove="1" noResize="1" noEditPoints="1" noAdjustHandles="1" noChangeArrowheads="1" noChangeShapeType="1" noTextEdit="1"/>
              </p:cNvSpPr>
              <p:nvPr/>
            </p:nvSpPr>
            <p:spPr>
              <a:xfrm>
                <a:off x="2866448" y="2132838"/>
                <a:ext cx="6096000" cy="563616"/>
              </a:xfrm>
              <a:prstGeom prst="rect">
                <a:avLst/>
              </a:prstGeom>
              <a:blipFill rotWithShape="1">
                <a:blip r:embed="rId2"/>
                <a:stretch>
                  <a:fillRect l="-1" t="-90" r="1" b="43"/>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972660"/>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广义投影</a:t>
            </a:r>
            <a:r>
              <a:rPr kumimoji="1" lang="zh-CN" altLang="en-US" dirty="0"/>
              <a:t>运算</a:t>
            </a:r>
            <a:endParaRPr kumimoji="1" lang="zh-CN" altLang="en-US" dirty="0"/>
          </a:p>
        </p:txBody>
      </p:sp>
      <p:sp>
        <p:nvSpPr>
          <p:cNvPr id="3" name="内容占位符 2"/>
          <p:cNvSpPr>
            <a:spLocks noGrp="1"/>
          </p:cNvSpPr>
          <p:nvPr>
            <p:ph idx="1"/>
          </p:nvPr>
        </p:nvSpPr>
        <p:spPr>
          <a:xfrm>
            <a:off x="735106" y="1201270"/>
            <a:ext cx="11456894" cy="1913405"/>
          </a:xfrm>
        </p:spPr>
        <p:txBody>
          <a:bodyPr/>
          <a:lstStyle/>
          <a:p>
            <a:pPr>
              <a:buFont typeface="Wingdings" panose="05000000000000000000" pitchFamily="2" charset="2"/>
              <a:buChar char="l"/>
            </a:pPr>
            <a:r>
              <a:rPr lang="en-US" altLang="zh-CN" sz="2400" dirty="0"/>
              <a:t>【</a:t>
            </a:r>
            <a:r>
              <a:rPr lang="zh-CN" altLang="zh-CN" sz="2400" dirty="0"/>
              <a:t>例</a:t>
            </a:r>
            <a:r>
              <a:rPr lang="en-US" altLang="zh-CN" sz="2400" dirty="0"/>
              <a:t>2.15</a:t>
            </a:r>
            <a:r>
              <a:rPr lang="zh-CN" altLang="zh-CN" sz="2400" dirty="0"/>
              <a:t>】查询所有学生的学号，姓名，出生年份。 </a:t>
            </a:r>
            <a:endParaRPr lang="en-US" altLang="zh-CN" sz="2400" dirty="0"/>
          </a:p>
          <a:p>
            <a:pPr marL="0" indent="0">
              <a:buNone/>
            </a:pPr>
            <a:endParaRPr lang="en-US" altLang="zh-CN" sz="2400" i="1"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en-US" sz="2400" dirty="0"/>
              <a:t>查询结果为：</a:t>
            </a: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2838450" y="1755616"/>
                <a:ext cx="6096000"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smtClean="0">
                              <a:latin typeface="Cambria Math" panose="02040503050406030204" pitchFamily="18" charset="0"/>
                            </a:rPr>
                          </m:ctrlPr>
                        </m:sSubPr>
                        <m:e>
                          <m:r>
                            <m:rPr>
                              <m:sty m:val="p"/>
                            </m:rPr>
                            <a:rPr lang="en-US" altLang="zh-CN" sz="2800">
                              <a:latin typeface="Cambria Math" panose="02040503050406030204" pitchFamily="18" charset="0"/>
                            </a:rPr>
                            <m:t>Π</m:t>
                          </m:r>
                        </m:e>
                        <m:sub>
                          <m:r>
                            <m:rPr>
                              <m:sty m:val="p"/>
                            </m:rPr>
                            <a:rPr lang="en-US" altLang="zh-CN" sz="2800">
                              <a:latin typeface="Cambria Math" panose="02040503050406030204" pitchFamily="18" charset="0"/>
                            </a:rPr>
                            <m:t>Sno</m:t>
                          </m:r>
                          <m:r>
                            <a:rPr lang="en-US" altLang="zh-CN" sz="2800">
                              <a:latin typeface="Cambria Math" panose="02040503050406030204" pitchFamily="18" charset="0"/>
                            </a:rPr>
                            <m:t>,</m:t>
                          </m:r>
                          <m:r>
                            <m:rPr>
                              <m:sty m:val="p"/>
                            </m:rPr>
                            <a:rPr lang="en-US" altLang="zh-CN" sz="2800">
                              <a:latin typeface="Cambria Math" panose="02040503050406030204" pitchFamily="18" charset="0"/>
                            </a:rPr>
                            <m:t>Sname</m:t>
                          </m:r>
                          <m:r>
                            <a:rPr lang="en-US" altLang="zh-CN" sz="2800">
                              <a:latin typeface="Cambria Math" panose="02040503050406030204" pitchFamily="18" charset="0"/>
                            </a:rPr>
                            <m:t>,</m:t>
                          </m:r>
                          <m:r>
                            <a:rPr lang="en-US" altLang="zh-CN" sz="2800">
                              <a:latin typeface="Cambria Math" panose="02040503050406030204" pitchFamily="18" charset="0"/>
                            </a:rPr>
                            <m:t>2025</m:t>
                          </m:r>
                          <m:r>
                            <a:rPr lang="en-US" altLang="zh-CN" sz="2800" i="1">
                              <a:latin typeface="Cambria Math" panose="02040503050406030204" pitchFamily="18" charset="0"/>
                            </a:rPr>
                            <m:t>−</m:t>
                          </m:r>
                          <m:r>
                            <m:rPr>
                              <m:sty m:val="p"/>
                            </m:rPr>
                            <a:rPr lang="en-US" altLang="zh-CN" sz="2800">
                              <a:latin typeface="Cambria Math" panose="02040503050406030204" pitchFamily="18" charset="0"/>
                            </a:rPr>
                            <m:t>Sage</m:t>
                          </m:r>
                        </m:sub>
                      </m:sSub>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Student</m:t>
                          </m:r>
                        </m:e>
                      </m:d>
                    </m:oMath>
                  </m:oMathPara>
                </a14:m>
                <a:endParaRPr lang="zh-CN" altLang="zh-CN" sz="2800" dirty="0"/>
              </a:p>
            </p:txBody>
          </p:sp>
        </mc:Choice>
        <mc:Fallback>
          <p:sp>
            <p:nvSpPr>
              <p:cNvPr id="6" name="文本框 5"/>
              <p:cNvSpPr txBox="1">
                <a:spLocks noRot="1" noChangeAspect="1" noMove="1" noResize="1" noEditPoints="1" noAdjustHandles="1" noChangeArrowheads="1" noChangeShapeType="1" noTextEdit="1"/>
              </p:cNvSpPr>
              <p:nvPr/>
            </p:nvSpPr>
            <p:spPr>
              <a:xfrm>
                <a:off x="2838450" y="1755616"/>
                <a:ext cx="6096000" cy="563872"/>
              </a:xfrm>
              <a:prstGeom prst="rect">
                <a:avLst/>
              </a:prstGeom>
              <a:blipFill rotWithShape="1">
                <a:blip r:embed="rId1"/>
                <a:stretch>
                  <a:fillRect t="-84" b="83"/>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1333500" y="3007184"/>
          <a:ext cx="9544050" cy="3098341"/>
        </p:xfrm>
        <a:graphic>
          <a:graphicData uri="http://schemas.openxmlformats.org/drawingml/2006/table">
            <a:tbl>
              <a:tblPr firstRow="1" firstCol="1" bandRow="1">
                <a:tableStyleId>{5940675A-B579-460E-94D1-54222C63F5DA}</a:tableStyleId>
              </a:tblPr>
              <a:tblGrid>
                <a:gridCol w="3571117"/>
                <a:gridCol w="2686240"/>
                <a:gridCol w="3286693"/>
              </a:tblGrid>
              <a:tr h="631366">
                <a:tc>
                  <a:txBody>
                    <a:bodyPr/>
                    <a:lstStyle/>
                    <a:p>
                      <a:pPr indent="127000" algn="ctr">
                        <a:lnSpc>
                          <a:spcPct val="150000"/>
                        </a:lnSpc>
                      </a:pPr>
                      <a:r>
                        <a:rPr lang="en-US" sz="2400" b="1" kern="100" dirty="0" err="1">
                          <a:solidFill>
                            <a:schemeClr val="bg1"/>
                          </a:solidFill>
                          <a:effectLst/>
                        </a:rPr>
                        <a:t>Sno</a:t>
                      </a:r>
                      <a:endParaRPr lang="zh-CN" sz="2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400" b="1" kern="100" dirty="0" err="1">
                          <a:solidFill>
                            <a:schemeClr val="bg1"/>
                          </a:solidFill>
                          <a:effectLst/>
                        </a:rPr>
                        <a:t>Sname</a:t>
                      </a:r>
                      <a:endParaRPr lang="zh-CN" sz="2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400" b="1" kern="100" dirty="0">
                          <a:solidFill>
                            <a:schemeClr val="bg1"/>
                          </a:solidFill>
                          <a:effectLst/>
                        </a:rPr>
                        <a:t>2025-Sage</a:t>
                      </a:r>
                      <a:endParaRPr lang="zh-CN" sz="2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60975">
                <a:tc>
                  <a:txBody>
                    <a:bodyPr/>
                    <a:lstStyle/>
                    <a:p>
                      <a:pPr indent="127000" algn="ctr">
                        <a:lnSpc>
                          <a:spcPct val="150000"/>
                        </a:lnSpc>
                      </a:pPr>
                      <a:r>
                        <a:rPr lang="en-US" sz="2400" kern="100" dirty="0">
                          <a:effectLst/>
                        </a:rPr>
                        <a:t>2021310721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400" kern="100" dirty="0">
                          <a:effectLst/>
                        </a:rPr>
                        <a:t>李博</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2004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60975">
                <a:tc>
                  <a:txBody>
                    <a:bodyPr/>
                    <a:lstStyle/>
                    <a:p>
                      <a:pPr indent="127000" algn="ctr">
                        <a:lnSpc>
                          <a:spcPct val="150000"/>
                        </a:lnSpc>
                      </a:pPr>
                      <a:r>
                        <a:rPr lang="en-US" sz="2400" kern="100" dirty="0">
                          <a:effectLst/>
                        </a:rPr>
                        <a:t>2021310722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400" kern="100" dirty="0">
                          <a:effectLst/>
                        </a:rPr>
                        <a:t>赵宇</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2002</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60975">
                <a:tc>
                  <a:txBody>
                    <a:bodyPr/>
                    <a:lstStyle/>
                    <a:p>
                      <a:pPr indent="127000" algn="ctr">
                        <a:lnSpc>
                          <a:spcPct val="150000"/>
                        </a:lnSpc>
                      </a:pPr>
                      <a:r>
                        <a:rPr lang="en-US" sz="2400" kern="100">
                          <a:effectLst/>
                        </a:rPr>
                        <a:t>2021310723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400" kern="100" dirty="0">
                          <a:effectLst/>
                        </a:rPr>
                        <a:t>张敏</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2003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60975">
                <a:tc>
                  <a:txBody>
                    <a:bodyPr/>
                    <a:lstStyle/>
                    <a:p>
                      <a:pPr indent="127000" algn="ctr">
                        <a:lnSpc>
                          <a:spcPct val="150000"/>
                        </a:lnSpc>
                      </a:pPr>
                      <a:r>
                        <a:rPr lang="en-US" sz="2400" kern="100">
                          <a:effectLst/>
                        </a:rPr>
                        <a:t>2021310724</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400" kern="100" dirty="0">
                          <a:effectLst/>
                        </a:rPr>
                        <a:t>王勇</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2003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60975">
                <a:tc>
                  <a:txBody>
                    <a:bodyPr/>
                    <a:lstStyle/>
                    <a:p>
                      <a:pPr indent="127000" algn="ctr">
                        <a:lnSpc>
                          <a:spcPct val="150000"/>
                        </a:lnSpc>
                      </a:pPr>
                      <a:r>
                        <a:rPr lang="en-US" sz="2400" kern="100">
                          <a:effectLst/>
                        </a:rPr>
                        <a:t>2021310725</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400" kern="100">
                          <a:effectLst/>
                        </a:rPr>
                        <a:t>刘佳</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2004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118662"/>
            <a:ext cx="11447386" cy="3958163"/>
          </a:xfrm>
          <a:prstGeom prst="roundRect">
            <a:avLst>
              <a:gd name="adj" fmla="val 1634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聚集</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592299" y="1391770"/>
                <a:ext cx="11456894" cy="3875555"/>
              </a:xfrm>
            </p:spPr>
            <p:txBody>
              <a:bodyPr/>
              <a:lstStyle/>
              <a:p>
                <a:pPr>
                  <a:buFont typeface="Wingdings" panose="05000000000000000000" pitchFamily="2" charset="2"/>
                  <a:buChar char="Ø"/>
                </a:pPr>
                <a:r>
                  <a:rPr lang="zh-CN" altLang="zh-CN" sz="2400" dirty="0">
                    <a:solidFill>
                      <a:srgbClr val="6F1787"/>
                    </a:solidFill>
                  </a:rPr>
                  <a:t>聚集运算（</a:t>
                </a:r>
                <a14:m>
                  <m:oMath xmlns:m="http://schemas.openxmlformats.org/officeDocument/2006/math">
                    <m:r>
                      <a:rPr lang="en-US" altLang="zh-CN" sz="2400" i="1">
                        <a:solidFill>
                          <a:srgbClr val="6F1787"/>
                        </a:solidFill>
                        <a:latin typeface="Cambria Math" panose="02040503050406030204" pitchFamily="18" charset="0"/>
                      </a:rPr>
                      <m:t>𝒢</m:t>
                    </m:r>
                  </m:oMath>
                </a14:m>
                <a:r>
                  <a:rPr lang="zh-CN" altLang="zh-CN" sz="2400" dirty="0">
                    <a:solidFill>
                      <a:srgbClr val="6F1787"/>
                    </a:solidFill>
                  </a:rPr>
                  <a:t>）</a:t>
                </a:r>
                <a:r>
                  <a:rPr lang="zh-CN" altLang="zh-CN" sz="2400" dirty="0"/>
                  <a:t>可以查询关系</a:t>
                </a:r>
                <a14:m>
                  <m:oMath xmlns:m="http://schemas.openxmlformats.org/officeDocument/2006/math">
                    <m:r>
                      <a:rPr lang="en-US" altLang="zh-CN" sz="2400" i="1">
                        <a:latin typeface="Cambria Math" panose="02040503050406030204" pitchFamily="18" charset="0"/>
                      </a:rPr>
                      <m:t>𝑅</m:t>
                    </m:r>
                  </m:oMath>
                </a14:m>
                <a:r>
                  <a:rPr lang="zh-CN" altLang="zh-CN" sz="2400" dirty="0"/>
                  <a:t>按某些列的值聚集在一起的结果</a:t>
                </a:r>
                <a:r>
                  <a:rPr lang="zh-CN" altLang="en-US" sz="2400" dirty="0"/>
                  <a: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zh-CN" sz="2400" dirty="0"/>
                  <a:t>为</a:t>
                </a:r>
                <a14:m>
                  <m:oMath xmlns:m="http://schemas.openxmlformats.org/officeDocument/2006/math">
                    <m:r>
                      <a:rPr lang="en-US" altLang="zh-CN" sz="2400" i="1">
                        <a:latin typeface="Cambria Math" panose="02040503050406030204" pitchFamily="18" charset="0"/>
                      </a:rPr>
                      <m:t>𝑅</m:t>
                    </m:r>
                  </m:oMath>
                </a14:m>
                <a:r>
                  <a:rPr lang="zh-CN" altLang="zh-CN" sz="2400" dirty="0"/>
                  <a:t>中的属性列 </a:t>
                </a:r>
                <a:endParaRPr lang="en-US" altLang="zh-CN" sz="2400" i="1" dirty="0">
                  <a:latin typeface="Cambria Math" panose="02040503050406030204" pitchFamily="18" charset="0"/>
                </a:endParaRPr>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oMath>
                </a14:m>
                <a:r>
                  <a:rPr lang="zh-CN" altLang="zh-CN" sz="2400" dirty="0"/>
                  <a:t>为作用在属性</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𝑖</m:t>
                        </m:r>
                      </m:sub>
                    </m:sSub>
                  </m:oMath>
                </a14:m>
                <a:r>
                  <a:rPr lang="zh-CN" altLang="zh-CN" sz="2400" dirty="0"/>
                  <a:t>上的聚集函数（</a:t>
                </a: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oMath>
                </a14:m>
                <a:r>
                  <a:rPr lang="zh-CN" altLang="zh-CN" sz="2400" dirty="0"/>
                  <a:t>） </a:t>
                </a:r>
                <a:endParaRPr lang="en-US" altLang="zh-CN" sz="2400" dirty="0"/>
              </a:p>
              <a:p>
                <a:pPr>
                  <a:buFont typeface="Wingdings" panose="05000000000000000000" pitchFamily="2" charset="2"/>
                  <a:buChar char="Ø"/>
                </a:pPr>
                <a:r>
                  <a:rPr lang="zh-CN" altLang="zh-CN" sz="2400" dirty="0"/>
                  <a:t>常见的聚集函数包括</a:t>
                </a:r>
                <a:r>
                  <a:rPr lang="en-US" altLang="zh-CN" sz="2400" dirty="0"/>
                  <a:t>count,</a:t>
                </a:r>
                <a:r>
                  <a:rPr lang="zh-CN" altLang="en-US" sz="2400" dirty="0"/>
                  <a:t> </a:t>
                </a:r>
                <a:r>
                  <a:rPr lang="en-US" altLang="zh-CN" sz="2400" dirty="0"/>
                  <a:t>sum,</a:t>
                </a:r>
                <a:r>
                  <a:rPr lang="zh-CN" altLang="en-US" sz="2400" dirty="0"/>
                  <a:t> </a:t>
                </a:r>
                <a:r>
                  <a:rPr lang="en-US" altLang="zh-CN" sz="2400" dirty="0"/>
                  <a:t>avg,</a:t>
                </a:r>
                <a:r>
                  <a:rPr lang="zh-CN" altLang="en-US" sz="2400" dirty="0"/>
                  <a:t> </a:t>
                </a:r>
                <a:r>
                  <a:rPr lang="en-US" altLang="zh-CN" sz="2400" dirty="0"/>
                  <a:t>min,</a:t>
                </a:r>
                <a:r>
                  <a:rPr lang="zh-CN" altLang="en-US" sz="2400" dirty="0"/>
                  <a:t> </a:t>
                </a:r>
                <a:r>
                  <a:rPr lang="en-US" altLang="zh-CN" sz="2400" dirty="0"/>
                  <a:t>max</a:t>
                </a:r>
                <a:r>
                  <a:rPr lang="zh-CN" altLang="zh-CN" sz="2400" dirty="0"/>
                  <a:t>等</a:t>
                </a:r>
                <a:endParaRPr lang="en-US" altLang="zh-CN" sz="2400" dirty="0"/>
              </a:p>
              <a:p>
                <a:pPr>
                  <a:buFont typeface="Wingdings" panose="05000000000000000000" pitchFamily="2" charset="2"/>
                  <a:buChar char="Ø"/>
                </a:pPr>
                <a:r>
                  <a:rPr lang="zh-CN" altLang="en-US" sz="2400" dirty="0"/>
                  <a:t>例如求课程平均分</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592299" y="1391770"/>
                <a:ext cx="11456894" cy="3875555"/>
              </a:xfrm>
              <a:blipFill rotWithShape="1">
                <a:blip r:embed="rId1"/>
                <a:stretch>
                  <a:fillRect l="-4" t="-13" r="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968998" y="1807566"/>
                <a:ext cx="6096000" cy="5636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smtClean="0">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𝒢</m:t>
                          </m:r>
                        </m:e>
                        <m:sub>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𝐹</m:t>
                              </m:r>
                            </m:e>
                            <m:sub>
                              <m:r>
                                <a:rPr lang="en-US" altLang="zh-CN" sz="2800" i="1">
                                  <a:solidFill>
                                    <a:schemeClr val="tx1"/>
                                  </a:solidFill>
                                  <a:latin typeface="Cambria Math" panose="02040503050406030204" pitchFamily="18" charset="0"/>
                                </a:rPr>
                                <m:t>1</m:t>
                              </m:r>
                            </m:sub>
                          </m:sSub>
                          <m:d>
                            <m:dPr>
                              <m:ctrlPr>
                                <a:rPr lang="zh-CN" altLang="zh-CN" sz="2800" i="1">
                                  <a:solidFill>
                                    <a:schemeClr val="tx1"/>
                                  </a:solidFill>
                                  <a:latin typeface="Cambria Math" panose="02040503050406030204" pitchFamily="18" charset="0"/>
                                </a:rPr>
                              </m:ctrlPr>
                            </m:dPr>
                            <m:e>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𝐴</m:t>
                                  </m:r>
                                </m:e>
                                <m:sub>
                                  <m:r>
                                    <a:rPr lang="en-US" altLang="zh-CN" sz="2800" i="1">
                                      <a:solidFill>
                                        <a:schemeClr val="tx1"/>
                                      </a:solidFill>
                                      <a:latin typeface="Cambria Math" panose="02040503050406030204" pitchFamily="18" charset="0"/>
                                    </a:rPr>
                                    <m:t>1</m:t>
                                  </m:r>
                                </m:sub>
                              </m:sSub>
                            </m:e>
                          </m:d>
                          <m:r>
                            <a:rPr lang="en-US" altLang="zh-CN" sz="2800" i="1">
                              <a:solidFill>
                                <a:schemeClr val="tx1"/>
                              </a:solidFill>
                              <a:latin typeface="Cambria Math" panose="02040503050406030204" pitchFamily="18" charset="0"/>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𝐹</m:t>
                              </m:r>
                            </m:e>
                            <m:sub>
                              <m:r>
                                <a:rPr lang="en-US" altLang="zh-CN" sz="2800" i="1">
                                  <a:solidFill>
                                    <a:schemeClr val="tx1"/>
                                  </a:solidFill>
                                  <a:latin typeface="Cambria Math" panose="02040503050406030204" pitchFamily="18" charset="0"/>
                                </a:rPr>
                                <m:t>2</m:t>
                              </m:r>
                            </m:sub>
                          </m:sSub>
                          <m:d>
                            <m:dPr>
                              <m:ctrlPr>
                                <a:rPr lang="zh-CN" altLang="zh-CN" sz="2800" i="1">
                                  <a:solidFill>
                                    <a:schemeClr val="tx1"/>
                                  </a:solidFill>
                                  <a:latin typeface="Cambria Math" panose="02040503050406030204" pitchFamily="18" charset="0"/>
                                </a:rPr>
                              </m:ctrlPr>
                            </m:dPr>
                            <m:e>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𝐴</m:t>
                                  </m:r>
                                </m:e>
                                <m:sub>
                                  <m:r>
                                    <a:rPr lang="en-US" altLang="zh-CN" sz="2800" i="1">
                                      <a:solidFill>
                                        <a:schemeClr val="tx1"/>
                                      </a:solidFill>
                                      <a:latin typeface="Cambria Math" panose="02040503050406030204" pitchFamily="18" charset="0"/>
                                    </a:rPr>
                                    <m:t>2</m:t>
                                  </m:r>
                                </m:sub>
                              </m:sSub>
                            </m:e>
                          </m:d>
                          <m:r>
                            <a:rPr lang="en-US" altLang="zh-CN" sz="2800" i="1">
                              <a:solidFill>
                                <a:schemeClr val="tx1"/>
                              </a:solidFill>
                              <a:latin typeface="Cambria Math" panose="02040503050406030204" pitchFamily="18" charset="0"/>
                            </a:rPr>
                            <m:t>,…,</m:t>
                          </m:r>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𝐹</m:t>
                              </m:r>
                            </m:e>
                            <m:sub>
                              <m:r>
                                <a:rPr lang="en-US" altLang="zh-CN" sz="2800" i="1">
                                  <a:solidFill>
                                    <a:schemeClr val="tx1"/>
                                  </a:solidFill>
                                  <a:latin typeface="Cambria Math" panose="02040503050406030204" pitchFamily="18" charset="0"/>
                                </a:rPr>
                                <m:t>𝑘</m:t>
                              </m:r>
                            </m:sub>
                          </m:sSub>
                          <m:d>
                            <m:dPr>
                              <m:ctrlPr>
                                <a:rPr lang="zh-CN" altLang="zh-CN" sz="2800" i="1">
                                  <a:solidFill>
                                    <a:schemeClr val="tx1"/>
                                  </a:solidFill>
                                  <a:latin typeface="Cambria Math" panose="02040503050406030204" pitchFamily="18" charset="0"/>
                                </a:rPr>
                              </m:ctrlPr>
                            </m:dPr>
                            <m:e>
                              <m:sSub>
                                <m:sSubPr>
                                  <m:ctrlPr>
                                    <a:rPr lang="zh-CN" altLang="zh-CN" sz="2800" i="1">
                                      <a:solidFill>
                                        <a:schemeClr val="tx1"/>
                                      </a:solidFill>
                                      <a:latin typeface="Cambria Math" panose="02040503050406030204" pitchFamily="18" charset="0"/>
                                    </a:rPr>
                                  </m:ctrlPr>
                                </m:sSubPr>
                                <m:e>
                                  <m:r>
                                    <a:rPr lang="en-US" altLang="zh-CN" sz="2800" i="1">
                                      <a:solidFill>
                                        <a:schemeClr val="tx1"/>
                                      </a:solidFill>
                                      <a:latin typeface="Cambria Math" panose="02040503050406030204" pitchFamily="18" charset="0"/>
                                    </a:rPr>
                                    <m:t>𝐴</m:t>
                                  </m:r>
                                </m:e>
                                <m:sub>
                                  <m:r>
                                    <a:rPr lang="en-US" altLang="zh-CN" sz="2800" i="1">
                                      <a:solidFill>
                                        <a:schemeClr val="tx1"/>
                                      </a:solidFill>
                                      <a:latin typeface="Cambria Math" panose="02040503050406030204" pitchFamily="18" charset="0"/>
                                    </a:rPr>
                                    <m:t>𝑘</m:t>
                                  </m:r>
                                </m:sub>
                              </m:sSub>
                            </m:e>
                          </m:d>
                        </m:sub>
                      </m:sSub>
                      <m:r>
                        <a:rPr lang="en-US" altLang="zh-CN" sz="2800" i="1">
                          <a:solidFill>
                            <a:schemeClr val="tx1"/>
                          </a:solidFill>
                          <a:latin typeface="Cambria Math" panose="02040503050406030204" pitchFamily="18" charset="0"/>
                        </a:rPr>
                        <m:t>(</m:t>
                      </m:r>
                      <m:r>
                        <a:rPr lang="en-US" altLang="zh-CN" sz="2800" i="1">
                          <a:solidFill>
                            <a:schemeClr val="tx1"/>
                          </a:solidFill>
                          <a:latin typeface="Cambria Math" panose="02040503050406030204" pitchFamily="18" charset="0"/>
                        </a:rPr>
                        <m:t>𝑅</m:t>
                      </m:r>
                      <m:r>
                        <a:rPr lang="en-US" altLang="zh-CN" sz="2800" i="1">
                          <a:solidFill>
                            <a:schemeClr val="tx1"/>
                          </a:solidFill>
                          <a:latin typeface="Cambria Math" panose="02040503050406030204" pitchFamily="18" charset="0"/>
                        </a:rPr>
                        <m:t>)</m:t>
                      </m:r>
                    </m:oMath>
                  </m:oMathPara>
                </a14:m>
                <a:endParaRPr lang="zh-CN" altLang="zh-CN" sz="2800" dirty="0"/>
              </a:p>
            </p:txBody>
          </p:sp>
        </mc:Choice>
        <mc:Fallback>
          <p:sp>
            <p:nvSpPr>
              <p:cNvPr id="7" name="文本框 6"/>
              <p:cNvSpPr txBox="1">
                <a:spLocks noRot="1" noChangeAspect="1" noMove="1" noResize="1" noEditPoints="1" noAdjustHandles="1" noChangeArrowheads="1" noChangeShapeType="1" noTextEdit="1"/>
              </p:cNvSpPr>
              <p:nvPr/>
            </p:nvSpPr>
            <p:spPr>
              <a:xfrm>
                <a:off x="2968998" y="1807566"/>
                <a:ext cx="6096000" cy="563616"/>
              </a:xfrm>
              <a:prstGeom prst="rect">
                <a:avLst/>
              </a:prstGeom>
              <a:blipFill rotWithShape="1">
                <a:blip r:embed="rId2"/>
                <a:stretch>
                  <a:fillRect l="-6" t="-63" r="6" b="1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bwMode="auto">
          <a:xfrm>
            <a:off x="-152133" y="982820"/>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聚集</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zh-CN" altLang="zh-CN" sz="2800" dirty="0"/>
                  <a:t>【例</a:t>
                </a:r>
                <a:r>
                  <a:rPr lang="en-US" altLang="zh-CN" sz="2800" dirty="0"/>
                  <a:t>2.16</a:t>
                </a:r>
                <a:r>
                  <a:rPr lang="zh-CN" altLang="zh-CN" sz="2800" dirty="0"/>
                  <a:t>】查询学生总人数。</a:t>
                </a:r>
                <a:endParaRPr lang="zh-CN" altLang="zh-CN" sz="2800" dirty="0"/>
              </a:p>
              <a:p>
                <a:pPr indent="0" algn="just">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a:latin typeface="Cambria Math" panose="02040503050406030204" pitchFamily="18" charset="0"/>
                            </a:rPr>
                            <m:t>𝒢</m:t>
                          </m:r>
                        </m:e>
                        <m:sub>
                          <m:r>
                            <m:rPr>
                              <m:sty m:val="p"/>
                            </m:rPr>
                            <a:rPr lang="en-US" altLang="zh-CN" sz="2800">
                              <a:latin typeface="Cambria Math" panose="02040503050406030204" pitchFamily="18" charset="0"/>
                            </a:rPr>
                            <m:t>count</m:t>
                          </m:r>
                          <m:r>
                            <a:rPr lang="en-US" altLang="zh-CN" sz="2800">
                              <a:latin typeface="Cambria Math" panose="02040503050406030204" pitchFamily="18" charset="0"/>
                            </a:rPr>
                            <m:t>(</m:t>
                          </m:r>
                          <m:r>
                            <m:rPr>
                              <m:sty m:val="p"/>
                            </m:rPr>
                            <a:rPr lang="en-US" altLang="zh-CN" sz="2800">
                              <a:latin typeface="Cambria Math" panose="02040503050406030204" pitchFamily="18" charset="0"/>
                            </a:rPr>
                            <m:t>Sno</m:t>
                          </m:r>
                          <m:r>
                            <a:rPr lang="en-US" altLang="zh-CN" sz="2800">
                              <a:latin typeface="Cambria Math" panose="02040503050406030204" pitchFamily="18" charset="0"/>
                            </a:rPr>
                            <m:t>)</m:t>
                          </m:r>
                        </m:sub>
                      </m:sSub>
                      <m:r>
                        <a:rPr lang="en-US" altLang="zh-CN" sz="2800">
                          <a:latin typeface="Cambria Math" panose="02040503050406030204" pitchFamily="18" charset="0"/>
                        </a:rPr>
                        <m:t>(</m:t>
                      </m:r>
                      <m:r>
                        <m:rPr>
                          <m:sty m:val="p"/>
                        </m:rPr>
                        <a:rPr lang="en-US" altLang="zh-CN" sz="2800">
                          <a:latin typeface="Cambria Math" panose="02040503050406030204" pitchFamily="18" charset="0"/>
                        </a:rPr>
                        <m:t>Student</m:t>
                      </m:r>
                      <m:r>
                        <a:rPr lang="en-US" altLang="zh-CN" sz="2800">
                          <a:latin typeface="Cambria Math" panose="02040503050406030204" pitchFamily="18" charset="0"/>
                        </a:rPr>
                        <m:t>)</m:t>
                      </m:r>
                    </m:oMath>
                  </m:oMathPara>
                </a14:m>
                <a:endParaRPr lang="zh-CN" altLang="zh-CN" sz="2800" dirty="0"/>
              </a:p>
              <a:p>
                <a:pPr indent="0" algn="just">
                  <a:lnSpc>
                    <a:spcPct val="150000"/>
                  </a:lnSpc>
                  <a:buNone/>
                </a:pPr>
                <a:endParaRPr lang="en-US" altLang="zh-CN" sz="2800" dirty="0"/>
              </a:p>
              <a:p>
                <a:pPr indent="0" algn="just">
                  <a:lnSpc>
                    <a:spcPct val="150000"/>
                  </a:lnSpc>
                  <a:buNone/>
                </a:pPr>
                <a:r>
                  <a:rPr lang="zh-CN" altLang="zh-CN" sz="2800" dirty="0"/>
                  <a:t>查询结果为</a:t>
                </a:r>
                <a:r>
                  <a:rPr lang="zh-CN" altLang="en-US" sz="2800" dirty="0"/>
                  <a:t>：</a:t>
                </a:r>
                <a:r>
                  <a:rPr lang="en-US" altLang="zh-CN" sz="2800" dirty="0"/>
                  <a:t>5</a:t>
                </a:r>
                <a:endParaRPr lang="zh-CN"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a:buFont typeface="Wingdings" panose="05000000000000000000" pitchFamily="2" charset="2"/>
                  <a:buChar char="l"/>
                </a:pPr>
                <a:endParaRPr lang="en-US" altLang="zh-CN" sz="28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0" r="2" b="10"/>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972660"/>
            <a:ext cx="10779493"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聚集</a:t>
            </a:r>
            <a:r>
              <a:rPr kumimoji="1" lang="zh-CN" altLang="en-US" dirty="0"/>
              <a:t>运算</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800" dirty="0"/>
              <a:t>【</a:t>
            </a:r>
            <a:r>
              <a:rPr lang="zh-CN" altLang="zh-CN" sz="2800" dirty="0"/>
              <a:t>例</a:t>
            </a:r>
            <a:r>
              <a:rPr lang="en-US" altLang="zh-CN" sz="2800" dirty="0"/>
              <a:t>2.17</a:t>
            </a:r>
            <a:r>
              <a:rPr lang="zh-CN" altLang="zh-CN" sz="2800" dirty="0"/>
              <a:t>】查询学生总人数，以及学生平均年龄。</a:t>
            </a:r>
            <a:endParaRPr lang="zh-CN" altLang="zh-CN" sz="2800" dirty="0"/>
          </a:p>
          <a:p>
            <a:pPr>
              <a:buFont typeface="Wingdings" panose="05000000000000000000" pitchFamily="2" charset="2"/>
              <a:buChar char="Ø"/>
            </a:pPr>
            <a:endParaRPr lang="zh-CN" altLang="zh-CN" sz="2800" dirty="0"/>
          </a:p>
          <a:p>
            <a:pPr>
              <a:buFont typeface="Wingdings" panose="05000000000000000000" pitchFamily="2" charset="2"/>
              <a:buChar char="Ø"/>
            </a:pPr>
            <a:endParaRPr lang="en-US" altLang="zh-CN" sz="2800" i="1" dirty="0"/>
          </a:p>
          <a:p>
            <a:pPr>
              <a:buFont typeface="Wingdings" panose="05000000000000000000" pitchFamily="2" charset="2"/>
              <a:buChar char="Ø"/>
            </a:pPr>
            <a:r>
              <a:rPr lang="zh-CN" altLang="en-US" sz="2800" dirty="0"/>
              <a:t>查询结果为：</a:t>
            </a:r>
            <a:endParaRPr lang="en-US"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p:txBody>
      </p:sp>
      <mc:AlternateContent xmlns:mc="http://schemas.openxmlformats.org/markup-compatibility/2006">
        <mc:Choice xmlns:a14="http://schemas.microsoft.com/office/drawing/2010/main" Requires="a14">
          <p:sp>
            <p:nvSpPr>
              <p:cNvPr id="6" name="文本框 5"/>
              <p:cNvSpPr txBox="1"/>
              <p:nvPr/>
            </p:nvSpPr>
            <p:spPr>
              <a:xfrm>
                <a:off x="2968998" y="2039371"/>
                <a:ext cx="6096000"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𝒢</m:t>
                          </m:r>
                        </m:e>
                        <m:sub>
                          <m:r>
                            <m:rPr>
                              <m:sty m:val="p"/>
                            </m:rPr>
                            <a:rPr lang="en-US" altLang="zh-CN" sz="2800">
                              <a:latin typeface="Cambria Math" panose="02040503050406030204" pitchFamily="18" charset="0"/>
                            </a:rPr>
                            <m:t>count</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Sno</m:t>
                              </m:r>
                            </m:e>
                          </m:d>
                          <m:r>
                            <a:rPr lang="en-US" altLang="zh-CN" sz="2800" i="1">
                              <a:latin typeface="Cambria Math" panose="02040503050406030204" pitchFamily="18" charset="0"/>
                            </a:rPr>
                            <m:t>,   </m:t>
                          </m:r>
                          <m:r>
                            <m:rPr>
                              <m:sty m:val="p"/>
                            </m:rPr>
                            <a:rPr lang="en-US" altLang="zh-CN" sz="2800">
                              <a:latin typeface="Cambria Math" panose="02040503050406030204" pitchFamily="18" charset="0"/>
                            </a:rPr>
                            <m:t>avg</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Sage</m:t>
                              </m:r>
                            </m:e>
                          </m:d>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Student</m:t>
                      </m:r>
                      <m:r>
                        <a:rPr lang="en-US" altLang="zh-CN" sz="2800" i="1">
                          <a:latin typeface="Cambria Math" panose="02040503050406030204" pitchFamily="18" charset="0"/>
                        </a:rPr>
                        <m:t>)</m:t>
                      </m:r>
                    </m:oMath>
                  </m:oMathPara>
                </a14:m>
                <a:endParaRPr lang="zh-CN" altLang="zh-CN" sz="2800" dirty="0"/>
              </a:p>
            </p:txBody>
          </p:sp>
        </mc:Choice>
        <mc:Fallback>
          <p:sp>
            <p:nvSpPr>
              <p:cNvPr id="6" name="文本框 5"/>
              <p:cNvSpPr txBox="1">
                <a:spLocks noRot="1" noChangeAspect="1" noMove="1" noResize="1" noEditPoints="1" noAdjustHandles="1" noChangeArrowheads="1" noChangeShapeType="1" noTextEdit="1"/>
              </p:cNvSpPr>
              <p:nvPr/>
            </p:nvSpPr>
            <p:spPr>
              <a:xfrm>
                <a:off x="2968998" y="2039371"/>
                <a:ext cx="6096000" cy="563872"/>
              </a:xfrm>
              <a:prstGeom prst="rect">
                <a:avLst/>
              </a:prstGeom>
              <a:blipFill rotWithShape="1">
                <a:blip r:embed="rId1"/>
                <a:stretch>
                  <a:fillRect l="-6" t="-68" r="6" b="67"/>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819961" y="3641965"/>
          <a:ext cx="10242486" cy="1168160"/>
        </p:xfrm>
        <a:graphic>
          <a:graphicData uri="http://schemas.openxmlformats.org/drawingml/2006/table">
            <a:tbl>
              <a:tblPr firstRow="1" firstCol="1" bandRow="1">
                <a:tableStyleId>{5940675A-B579-460E-94D1-54222C63F5DA}</a:tableStyleId>
              </a:tblPr>
              <a:tblGrid>
                <a:gridCol w="5333643"/>
                <a:gridCol w="4908843"/>
              </a:tblGrid>
              <a:tr h="584080">
                <a:tc>
                  <a:txBody>
                    <a:bodyPr/>
                    <a:lstStyle/>
                    <a:p>
                      <a:pPr indent="127000" algn="ctr">
                        <a:lnSpc>
                          <a:spcPct val="150000"/>
                        </a:lnSpc>
                      </a:pPr>
                      <a:r>
                        <a:rPr lang="en-US" sz="2400" b="1" kern="100" dirty="0">
                          <a:solidFill>
                            <a:schemeClr val="bg1"/>
                          </a:solidFill>
                          <a:effectLst/>
                        </a:rPr>
                        <a:t>count(</a:t>
                      </a:r>
                      <a:r>
                        <a:rPr lang="en-US" sz="2400" b="1" kern="100" dirty="0" err="1">
                          <a:solidFill>
                            <a:schemeClr val="bg1"/>
                          </a:solidFill>
                          <a:effectLst/>
                        </a:rPr>
                        <a:t>Sno</a:t>
                      </a:r>
                      <a:r>
                        <a:rPr lang="en-US" sz="2400" b="1" kern="100" dirty="0">
                          <a:solidFill>
                            <a:schemeClr val="bg1"/>
                          </a:solidFill>
                          <a:effectLst/>
                        </a:rPr>
                        <a:t>)</a:t>
                      </a:r>
                      <a:endParaRPr lang="zh-CN" sz="2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400" b="1" kern="100" dirty="0">
                          <a:solidFill>
                            <a:schemeClr val="bg1"/>
                          </a:solidFill>
                          <a:effectLst/>
                        </a:rPr>
                        <a:t>avg(Sage)</a:t>
                      </a:r>
                      <a:endParaRPr lang="zh-CN" sz="24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584080">
                <a:tc>
                  <a:txBody>
                    <a:bodyPr/>
                    <a:lstStyle/>
                    <a:p>
                      <a:pPr indent="127000" algn="ctr">
                        <a:lnSpc>
                          <a:spcPct val="150000"/>
                        </a:lnSpc>
                      </a:pPr>
                      <a:r>
                        <a:rPr lang="en-US" sz="2400" kern="100" dirty="0">
                          <a:effectLst/>
                        </a:rPr>
                        <a:t>5</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400" kern="100" dirty="0">
                          <a:effectLst/>
                        </a:rPr>
                        <a:t>17.8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204387"/>
            <a:ext cx="11447386" cy="3958163"/>
          </a:xfrm>
          <a:prstGeom prst="roundRect">
            <a:avLst>
              <a:gd name="adj" fmla="val 1634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分组</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85775" y="1401295"/>
                <a:ext cx="11125200" cy="3685055"/>
              </a:xfrm>
            </p:spPr>
            <p:txBody>
              <a:bodyPr/>
              <a:lstStyle/>
              <a:p>
                <a:pPr>
                  <a:buFont typeface="Wingdings" panose="05000000000000000000" pitchFamily="2" charset="2"/>
                  <a:buChar char="Ø"/>
                </a:pPr>
                <a:r>
                  <a:rPr lang="zh-CN" altLang="zh-CN" sz="2400" dirty="0">
                    <a:solidFill>
                      <a:srgbClr val="6F1787"/>
                    </a:solidFill>
                  </a:rPr>
                  <a:t>分组运算</a:t>
                </a:r>
                <a:r>
                  <a:rPr lang="zh-CN" altLang="zh-CN" sz="2400" dirty="0"/>
                  <a:t>首先对关系</a:t>
                </a:r>
                <a14:m>
                  <m:oMath xmlns:m="http://schemas.openxmlformats.org/officeDocument/2006/math">
                    <m:r>
                      <a:rPr lang="en-US" altLang="zh-CN" sz="2400" i="1">
                        <a:latin typeface="Cambria Math" panose="02040503050406030204" pitchFamily="18" charset="0"/>
                      </a:rPr>
                      <m:t>𝑅</m:t>
                    </m:r>
                  </m:oMath>
                </a14:m>
                <a:r>
                  <a:rPr lang="zh-CN" altLang="zh-CN" sz="2400" dirty="0"/>
                  <a:t>中的元组按照某些列的值进行分组，然后在各组上应用聚集运算</a:t>
                </a:r>
                <a:r>
                  <a:rPr lang="zh-CN" altLang="en-US" sz="2400" dirty="0"/>
                  <a: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𝑙</m:t>
                        </m:r>
                      </m:sub>
                    </m:sSub>
                  </m:oMath>
                </a14:m>
                <a:r>
                  <a:rPr lang="zh-CN" altLang="zh-CN" sz="2400" dirty="0"/>
                  <a:t>是用来分组的一系列属性，为</a:t>
                </a:r>
                <a14:m>
                  <m:oMath xmlns:m="http://schemas.openxmlformats.org/officeDocument/2006/math">
                    <m:r>
                      <a:rPr lang="en-US" altLang="zh-CN" sz="2400" i="1">
                        <a:latin typeface="Cambria Math" panose="02040503050406030204" pitchFamily="18" charset="0"/>
                      </a:rPr>
                      <m:t>𝑅</m:t>
                    </m:r>
                  </m:oMath>
                </a14:m>
                <a:r>
                  <a:rPr lang="zh-CN" altLang="zh-CN" sz="2400" dirty="0"/>
                  <a:t>中的列，在这些列上取值都相同的元组将被分到同一组 </a:t>
                </a:r>
                <a:endParaRPr lang="en-US" altLang="zh-CN" sz="2400"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zh-CN" sz="2400" dirty="0"/>
                  <a:t>为</a:t>
                </a:r>
                <a14:m>
                  <m:oMath xmlns:m="http://schemas.openxmlformats.org/officeDocument/2006/math">
                    <m:r>
                      <a:rPr lang="en-US" altLang="zh-CN" sz="2400" i="1">
                        <a:latin typeface="Cambria Math" panose="02040503050406030204" pitchFamily="18" charset="0"/>
                      </a:rPr>
                      <m:t>𝑅</m:t>
                    </m:r>
                  </m:oMath>
                </a14:m>
                <a:r>
                  <a:rPr lang="zh-CN" altLang="zh-CN" sz="2400" dirty="0"/>
                  <a:t>中的属性列，</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𝑖</m:t>
                        </m:r>
                      </m:sub>
                    </m:sSub>
                  </m:oMath>
                </a14:m>
                <a:r>
                  <a:rPr lang="zh-CN" altLang="zh-CN" sz="2400" dirty="0"/>
                  <a:t>为作用在属性</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𝑖</m:t>
                        </m:r>
                      </m:sub>
                    </m:sSub>
                  </m:oMath>
                </a14:m>
                <a:r>
                  <a:rPr lang="zh-CN" altLang="zh-CN" sz="2400" dirty="0"/>
                  <a:t>上的聚集函数（</a:t>
                </a:r>
                <a14:m>
                  <m:oMath xmlns:m="http://schemas.openxmlformats.org/officeDocument/2006/math">
                    <m:r>
                      <a:rPr lang="en-US" altLang="zh-CN" sz="2400" i="1">
                        <a:latin typeface="Cambria Math" panose="02040503050406030204" pitchFamily="18" charset="0"/>
                      </a:rPr>
                      <m:t>1</m:t>
                    </m:r>
                    <m:r>
                      <a:rPr lang="en-US" altLang="zh-CN" sz="2400" i="1">
                        <a:latin typeface="Cambria Math" panose="02040503050406030204" pitchFamily="18" charset="0"/>
                      </a:rPr>
                      <m:t>≤</m:t>
                    </m:r>
                    <m:r>
                      <a:rPr lang="en-US" altLang="zh-CN" sz="2400" i="1">
                        <a:latin typeface="Cambria Math" panose="02040503050406030204" pitchFamily="18" charset="0"/>
                      </a:rPr>
                      <m:t>𝑖</m:t>
                    </m:r>
                    <m:r>
                      <a:rPr lang="en-US" altLang="zh-CN" sz="2400" i="1">
                        <a:latin typeface="Cambria Math" panose="02040503050406030204" pitchFamily="18" charset="0"/>
                      </a:rPr>
                      <m:t>≤</m:t>
                    </m:r>
                    <m:r>
                      <a:rPr lang="en-US" altLang="zh-CN" sz="2400" i="1">
                        <a:latin typeface="Cambria Math" panose="02040503050406030204" pitchFamily="18" charset="0"/>
                      </a:rPr>
                      <m:t>𝑘</m:t>
                    </m:r>
                  </m:oMath>
                </a14:m>
                <a:r>
                  <a:rPr lang="zh-CN" altLang="zh-CN" sz="2400" dirty="0"/>
                  <a:t>）</a:t>
                </a:r>
                <a:endParaRPr lang="en-US" altLang="zh-CN" sz="2400" dirty="0"/>
              </a:p>
              <a:p>
                <a:pPr>
                  <a:buFont typeface="Wingdings" panose="05000000000000000000" pitchFamily="2" charset="2"/>
                  <a:buChar char="Ø"/>
                </a:pPr>
                <a:r>
                  <a:rPr lang="zh-CN" altLang="zh-CN" sz="2400" dirty="0"/>
                  <a:t>查询结果中会包含</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𝐺</m:t>
                        </m:r>
                      </m:e>
                      <m:sub>
                        <m:r>
                          <a:rPr lang="en-US" altLang="zh-CN" sz="2400" i="1">
                            <a:latin typeface="Cambria Math" panose="02040503050406030204" pitchFamily="18" charset="0"/>
                          </a:rPr>
                          <m:t>𝑙</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1</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2</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e>
                    </m:d>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𝐹</m:t>
                        </m:r>
                      </m:e>
                      <m:sub>
                        <m:r>
                          <a:rPr lang="en-US" altLang="zh-CN" sz="2400" i="1">
                            <a:latin typeface="Cambria Math" panose="02040503050406030204" pitchFamily="18" charset="0"/>
                          </a:rPr>
                          <m:t>𝑘</m:t>
                        </m:r>
                      </m:sub>
                    </m:sSub>
                    <m:d>
                      <m:dPr>
                        <m:ctrlPr>
                          <a:rPr lang="zh-CN" altLang="zh-CN" sz="2400" i="1">
                            <a:latin typeface="Cambria Math" panose="02040503050406030204" pitchFamily="18" charset="0"/>
                          </a:rPr>
                        </m:ctrlPr>
                      </m:dPr>
                      <m:e>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e>
                    </m:d>
                  </m:oMath>
                </a14:m>
                <a:r>
                  <a:rPr lang="zh-CN" altLang="zh-CN" sz="2400" dirty="0"/>
                  <a:t>列  </a:t>
                </a: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85775" y="1401295"/>
                <a:ext cx="11125200" cy="3685055"/>
              </a:xfrm>
              <a:blipFill rotWithShape="1">
                <a:blip r:embed="rId1"/>
                <a:stretch>
                  <a:fillRect t="-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048000" y="2221222"/>
                <a:ext cx="6096000" cy="5636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smtClean="0">
                              <a:solidFill>
                                <a:schemeClr val="bg1"/>
                              </a:solidFill>
                              <a:latin typeface="Cambria Math" panose="02040503050406030204" pitchFamily="18" charset="0"/>
                            </a:rPr>
                            <m:t>𝐴</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𝐺</m:t>
                              </m:r>
                            </m:e>
                            <m:sub>
                              <m:r>
                                <a:rPr lang="en-US" altLang="zh-CN" sz="2800" i="1">
                                  <a:latin typeface="Cambria Math" panose="02040503050406030204" pitchFamily="18" charset="0"/>
                                </a:rPr>
                                <m:t>𝑙</m:t>
                              </m:r>
                            </m:sub>
                          </m:sSub>
                          <m:r>
                            <a:rPr lang="en-US" altLang="zh-CN" sz="2800" i="1">
                              <a:latin typeface="Cambria Math" panose="02040503050406030204" pitchFamily="18" charset="0"/>
                            </a:rPr>
                            <m:t> </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𝒢</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1</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1</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2</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2</m:t>
                                  </m:r>
                                </m:sub>
                              </m:sSub>
                            </m:e>
                          </m:d>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𝐹</m:t>
                              </m:r>
                            </m:e>
                            <m:sub>
                              <m:r>
                                <a:rPr lang="en-US" altLang="zh-CN" sz="2800" i="1">
                                  <a:latin typeface="Cambria Math" panose="02040503050406030204" pitchFamily="18" charset="0"/>
                                </a:rPr>
                                <m:t>𝑘</m:t>
                              </m:r>
                            </m:sub>
                          </m:sSub>
                          <m:d>
                            <m:dPr>
                              <m:ctrlPr>
                                <a:rPr lang="zh-CN" altLang="zh-CN" sz="2800" i="1">
                                  <a:latin typeface="Cambria Math" panose="02040503050406030204" pitchFamily="18" charset="0"/>
                                </a:rPr>
                              </m:ctrlPr>
                            </m:dPr>
                            <m:e>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𝑘</m:t>
                                  </m:r>
                                </m:sub>
                              </m:sSub>
                            </m:e>
                          </m:d>
                        </m:sub>
                      </m:sSub>
                      <m:r>
                        <a:rPr lang="en-US" altLang="zh-CN" sz="2800" i="1">
                          <a:latin typeface="Cambria Math" panose="02040503050406030204" pitchFamily="18" charset="0"/>
                        </a:rPr>
                        <m:t>(</m:t>
                      </m:r>
                      <m:r>
                        <a:rPr lang="en-US" altLang="zh-CN" sz="2800" i="1">
                          <a:latin typeface="Cambria Math" panose="02040503050406030204" pitchFamily="18" charset="0"/>
                        </a:rPr>
                        <m:t>𝑅</m:t>
                      </m:r>
                      <m:r>
                        <a:rPr lang="en-US" altLang="zh-CN" sz="2800" i="1">
                          <a:latin typeface="Cambria Math" panose="02040503050406030204" pitchFamily="18" charset="0"/>
                        </a:rPr>
                        <m:t>)</m:t>
                      </m:r>
                    </m:oMath>
                  </m:oMathPara>
                </a14:m>
                <a:endParaRPr lang="zh-CN" altLang="zh-CN" sz="2800" dirty="0"/>
              </a:p>
            </p:txBody>
          </p:sp>
        </mc:Choice>
        <mc:Fallback>
          <p:sp>
            <p:nvSpPr>
              <p:cNvPr id="7" name="文本框 6"/>
              <p:cNvSpPr txBox="1">
                <a:spLocks noRot="1" noChangeAspect="1" noMove="1" noResize="1" noEditPoints="1" noAdjustHandles="1" noChangeArrowheads="1" noChangeShapeType="1" noTextEdit="1"/>
              </p:cNvSpPr>
              <p:nvPr/>
            </p:nvSpPr>
            <p:spPr>
              <a:xfrm>
                <a:off x="3048000" y="2221222"/>
                <a:ext cx="6096000" cy="563616"/>
              </a:xfrm>
              <a:prstGeom prst="rect">
                <a:avLst/>
              </a:prstGeom>
              <a:blipFill rotWithShape="1">
                <a:blip r:embed="rId2"/>
                <a:stretch>
                  <a:fillRect t="-111" b="6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分组</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0" y="1201271"/>
                <a:ext cx="12067674" cy="3694580"/>
              </a:xfrm>
            </p:spPr>
            <p:txBody>
              <a:bodyPr/>
              <a:lstStyle/>
              <a:p>
                <a:pPr marL="773430" indent="-457200" algn="just">
                  <a:lnSpc>
                    <a:spcPct val="150000"/>
                  </a:lnSpc>
                  <a:buFont typeface="Wingdings" panose="05000000000000000000" pitchFamily="2" charset="2"/>
                  <a:buChar char="Ø"/>
                </a:pPr>
                <a:r>
                  <a:rPr lang="en-US" altLang="zh-CN" sz="2400" dirty="0"/>
                  <a:t>【</a:t>
                </a:r>
                <a:r>
                  <a:rPr lang="zh-CN" altLang="zh-CN" sz="2400" dirty="0"/>
                  <a:t>例</a:t>
                </a:r>
                <a:r>
                  <a:rPr lang="en-US" altLang="zh-CN" sz="2400" dirty="0"/>
                  <a:t>2.18</a:t>
                </a:r>
                <a:r>
                  <a:rPr lang="zh-CN" altLang="zh-CN" sz="2400" dirty="0"/>
                  <a:t>】查询选课学生总人数。</a:t>
                </a:r>
                <a:endParaRPr lang="zh-CN" altLang="zh-CN" sz="2400" dirty="0"/>
              </a:p>
              <a:p>
                <a:pPr indent="0" algn="just">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700" i="1">
                              <a:latin typeface="Cambria Math" panose="02040503050406030204" pitchFamily="18" charset="0"/>
                            </a:rPr>
                          </m:ctrlPr>
                        </m:sSubPr>
                        <m:e>
                          <m:r>
                            <a:rPr lang="en-US" altLang="zh-CN" sz="2700">
                              <a:latin typeface="Cambria Math" panose="02040503050406030204" pitchFamily="18" charset="0"/>
                            </a:rPr>
                            <m:t>𝒢</m:t>
                          </m:r>
                        </m:e>
                        <m:sub>
                          <m:r>
                            <m:rPr>
                              <m:sty m:val="p"/>
                            </m:rPr>
                            <a:rPr lang="en-US" altLang="zh-CN" sz="2700">
                              <a:latin typeface="Cambria Math" panose="02040503050406030204" pitchFamily="18" charset="0"/>
                            </a:rPr>
                            <m:t>count</m:t>
                          </m:r>
                          <m:r>
                            <a:rPr lang="en-US" altLang="zh-CN" sz="2700">
                              <a:latin typeface="Cambria Math" panose="02040503050406030204" pitchFamily="18" charset="0"/>
                            </a:rPr>
                            <m:t>_</m:t>
                          </m:r>
                          <m:r>
                            <m:rPr>
                              <m:sty m:val="p"/>
                            </m:rPr>
                            <a:rPr lang="en-US" altLang="zh-CN" sz="2700">
                              <a:latin typeface="Cambria Math" panose="02040503050406030204" pitchFamily="18" charset="0"/>
                            </a:rPr>
                            <m:t>distinct</m:t>
                          </m:r>
                          <m:r>
                            <a:rPr lang="en-US" altLang="zh-CN" sz="2700">
                              <a:latin typeface="Cambria Math" panose="02040503050406030204" pitchFamily="18" charset="0"/>
                            </a:rPr>
                            <m:t>(</m:t>
                          </m:r>
                          <m:r>
                            <m:rPr>
                              <m:sty m:val="p"/>
                            </m:rPr>
                            <a:rPr lang="en-US" altLang="zh-CN" sz="2700">
                              <a:latin typeface="Cambria Math" panose="02040503050406030204" pitchFamily="18" charset="0"/>
                            </a:rPr>
                            <m:t>Sno</m:t>
                          </m:r>
                          <m:r>
                            <a:rPr lang="en-US" altLang="zh-CN" sz="2700">
                              <a:latin typeface="Cambria Math" panose="02040503050406030204" pitchFamily="18" charset="0"/>
                            </a:rPr>
                            <m:t>)</m:t>
                          </m:r>
                        </m:sub>
                      </m:sSub>
                      <m:r>
                        <a:rPr lang="en-US" altLang="zh-CN" sz="2700">
                          <a:latin typeface="Cambria Math" panose="02040503050406030204" pitchFamily="18" charset="0"/>
                        </a:rPr>
                        <m:t>(</m:t>
                      </m:r>
                      <m:r>
                        <m:rPr>
                          <m:sty m:val="p"/>
                        </m:rPr>
                        <a:rPr lang="en-US" altLang="zh-CN" sz="2700">
                          <a:latin typeface="Cambria Math" panose="02040503050406030204" pitchFamily="18" charset="0"/>
                        </a:rPr>
                        <m:t>SC</m:t>
                      </m:r>
                      <m:r>
                        <a:rPr lang="en-US" altLang="zh-CN" sz="2700">
                          <a:latin typeface="Cambria Math" panose="02040503050406030204" pitchFamily="18" charset="0"/>
                        </a:rPr>
                        <m:t>)</m:t>
                      </m:r>
                    </m:oMath>
                  </m:oMathPara>
                </a14:m>
                <a:endParaRPr lang="zh-CN" altLang="zh-CN" sz="2700" dirty="0"/>
              </a:p>
              <a:p>
                <a:pPr marL="1028700" lvl="1" indent="-342900" algn="just">
                  <a:lnSpc>
                    <a:spcPct val="150000"/>
                  </a:lnSpc>
                  <a:buFont typeface="Wingdings" panose="05000000000000000000" pitchFamily="2" charset="2"/>
                  <a:buChar char="l"/>
                </a:pPr>
                <a:r>
                  <a:rPr lang="zh-CN" altLang="zh-CN" sz="2000" dirty="0"/>
                  <a:t>其中</a:t>
                </a:r>
                <a:r>
                  <a:rPr lang="en-US" altLang="zh-CN" sz="2000" dirty="0" err="1"/>
                  <a:t>count_distinct</a:t>
                </a:r>
                <a:r>
                  <a:rPr lang="zh-CN" altLang="zh-CN" sz="2000" dirty="0"/>
                  <a:t>函数在对</a:t>
                </a:r>
                <a:r>
                  <a:rPr lang="en-US" altLang="zh-CN" sz="2000" dirty="0" err="1"/>
                  <a:t>Sno</a:t>
                </a:r>
                <a:r>
                  <a:rPr lang="zh-CN" altLang="zh-CN" sz="2000" dirty="0"/>
                  <a:t>列去重后进行计数，查询结果为</a:t>
                </a:r>
                <a:r>
                  <a:rPr lang="en-US" altLang="zh-CN" sz="2000" dirty="0"/>
                  <a:t>5</a:t>
                </a:r>
                <a:r>
                  <a:rPr lang="zh-CN" altLang="zh-CN" sz="2000" dirty="0"/>
                  <a:t>。</a:t>
                </a:r>
                <a:endParaRPr lang="zh-CN" altLang="zh-CN" sz="2000" dirty="0"/>
              </a:p>
              <a:p>
                <a:pPr marL="1028700" lvl="1" indent="-342900" algn="just">
                  <a:lnSpc>
                    <a:spcPct val="150000"/>
                  </a:lnSpc>
                  <a:buFont typeface="Wingdings" panose="05000000000000000000" pitchFamily="2" charset="2"/>
                  <a:buChar char="l"/>
                </a:pPr>
                <a:r>
                  <a:rPr lang="zh-CN" altLang="zh-CN" sz="2000" dirty="0"/>
                  <a:t>也可以先对</a:t>
                </a:r>
                <a:r>
                  <a:rPr lang="en-US" altLang="zh-CN" sz="2000" dirty="0" err="1"/>
                  <a:t>Sno</a:t>
                </a:r>
                <a:r>
                  <a:rPr lang="zh-CN" altLang="zh-CN" sz="2000" dirty="0"/>
                  <a:t>列使用去重运算，再使用</a:t>
                </a:r>
                <a:r>
                  <a:rPr lang="en-US" altLang="zh-CN" sz="2000" dirty="0"/>
                  <a:t>count</a:t>
                </a:r>
                <a:r>
                  <a:rPr lang="zh-CN" altLang="zh-CN" sz="2000" dirty="0"/>
                  <a:t>函数进行计数，可以得到相同结果：</a:t>
                </a:r>
                <a:endParaRPr lang="zh-CN" altLang="zh-CN" sz="2000" dirty="0"/>
              </a:p>
              <a:p>
                <a:pPr indent="0" algn="just">
                  <a:lnSpc>
                    <a:spcPct val="150000"/>
                  </a:lnSpc>
                  <a:buNone/>
                </a:pPr>
                <a14:m>
                  <m:oMathPara xmlns:m="http://schemas.openxmlformats.org/officeDocument/2006/math">
                    <m:oMathParaPr>
                      <m:jc m:val="centerGroup"/>
                    </m:oMathParaPr>
                    <m:oMath xmlns:m="http://schemas.openxmlformats.org/officeDocument/2006/math">
                      <m:sSub>
                        <m:sSubPr>
                          <m:ctrlPr>
                            <a:rPr lang="zh-CN" altLang="zh-CN" sz="2700" i="1">
                              <a:latin typeface="Cambria Math" panose="02040503050406030204" pitchFamily="18" charset="0"/>
                            </a:rPr>
                          </m:ctrlPr>
                        </m:sSubPr>
                        <m:e>
                          <m:r>
                            <a:rPr lang="en-US" altLang="zh-CN" sz="2700">
                              <a:latin typeface="Cambria Math" panose="02040503050406030204" pitchFamily="18" charset="0"/>
                            </a:rPr>
                            <m:t>𝒢</m:t>
                          </m:r>
                        </m:e>
                        <m:sub>
                          <m:r>
                            <m:rPr>
                              <m:sty m:val="p"/>
                            </m:rPr>
                            <a:rPr lang="en-US" altLang="zh-CN" sz="2700">
                              <a:latin typeface="Cambria Math" panose="02040503050406030204" pitchFamily="18" charset="0"/>
                            </a:rPr>
                            <m:t>count</m:t>
                          </m:r>
                          <m:r>
                            <a:rPr lang="en-US" altLang="zh-CN" sz="2700">
                              <a:latin typeface="Cambria Math" panose="02040503050406030204" pitchFamily="18" charset="0"/>
                            </a:rPr>
                            <m:t>(</m:t>
                          </m:r>
                          <m:r>
                            <m:rPr>
                              <m:sty m:val="p"/>
                            </m:rPr>
                            <a:rPr lang="en-US" altLang="zh-CN" sz="2700">
                              <a:latin typeface="Cambria Math" panose="02040503050406030204" pitchFamily="18" charset="0"/>
                            </a:rPr>
                            <m:t>Sno</m:t>
                          </m:r>
                          <m:r>
                            <a:rPr lang="en-US" altLang="zh-CN" sz="2700">
                              <a:latin typeface="Cambria Math" panose="02040503050406030204" pitchFamily="18" charset="0"/>
                            </a:rPr>
                            <m:t>)</m:t>
                          </m:r>
                        </m:sub>
                      </m:sSub>
                      <m:r>
                        <a:rPr lang="en-US" altLang="zh-CN" sz="2700">
                          <a:latin typeface="Cambria Math" panose="02040503050406030204" pitchFamily="18" charset="0"/>
                        </a:rPr>
                        <m:t>(</m:t>
                      </m:r>
                      <m:r>
                        <a:rPr lang="en-US" altLang="zh-CN" sz="2700">
                          <a:latin typeface="Cambria Math" panose="02040503050406030204" pitchFamily="18" charset="0"/>
                        </a:rPr>
                        <m:t>𝛿</m:t>
                      </m:r>
                      <m:r>
                        <a:rPr lang="en-US" altLang="zh-CN" sz="2700">
                          <a:latin typeface="Cambria Math" panose="02040503050406030204" pitchFamily="18" charset="0"/>
                        </a:rPr>
                        <m:t>(</m:t>
                      </m:r>
                      <m:sSub>
                        <m:sSubPr>
                          <m:ctrlPr>
                            <a:rPr lang="zh-CN" altLang="zh-CN" sz="2700" i="1">
                              <a:latin typeface="Cambria Math" panose="02040503050406030204" pitchFamily="18" charset="0"/>
                            </a:rPr>
                          </m:ctrlPr>
                        </m:sSubPr>
                        <m:e>
                          <m:r>
                            <m:rPr>
                              <m:sty m:val="p"/>
                            </m:rPr>
                            <a:rPr lang="en-US" altLang="zh-CN" sz="2700">
                              <a:latin typeface="Cambria Math" panose="02040503050406030204" pitchFamily="18" charset="0"/>
                            </a:rPr>
                            <m:t>Π</m:t>
                          </m:r>
                        </m:e>
                        <m:sub>
                          <m:r>
                            <m:rPr>
                              <m:sty m:val="p"/>
                            </m:rPr>
                            <a:rPr lang="en-US" altLang="zh-CN" sz="2700">
                              <a:latin typeface="Cambria Math" panose="02040503050406030204" pitchFamily="18" charset="0"/>
                            </a:rPr>
                            <m:t>Sno</m:t>
                          </m:r>
                        </m:sub>
                      </m:sSub>
                      <m:d>
                        <m:dPr>
                          <m:ctrlPr>
                            <a:rPr lang="zh-CN" altLang="zh-CN" sz="2700" i="1">
                              <a:latin typeface="Cambria Math" panose="02040503050406030204" pitchFamily="18" charset="0"/>
                            </a:rPr>
                          </m:ctrlPr>
                        </m:dPr>
                        <m:e>
                          <m:r>
                            <m:rPr>
                              <m:sty m:val="p"/>
                            </m:rPr>
                            <a:rPr lang="en-US" altLang="zh-CN" sz="2700">
                              <a:latin typeface="Cambria Math" panose="02040503050406030204" pitchFamily="18" charset="0"/>
                            </a:rPr>
                            <m:t>SC</m:t>
                          </m:r>
                        </m:e>
                      </m:d>
                      <m:r>
                        <a:rPr lang="en-US" altLang="zh-CN" sz="2700">
                          <a:latin typeface="Cambria Math" panose="02040503050406030204" pitchFamily="18" charset="0"/>
                        </a:rPr>
                        <m:t>))</m:t>
                      </m:r>
                    </m:oMath>
                  </m:oMathPara>
                </a14:m>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0" y="1201271"/>
                <a:ext cx="12067674" cy="3694580"/>
              </a:xfrm>
              <a:blipFill rotWithShape="1">
                <a:blip r:embed="rId1"/>
                <a:stretch>
                  <a:fillRect t="-13" r="1" b="-1962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6" name="矩形 5"/>
          <p:cNvSpPr/>
          <p:nvPr/>
        </p:nvSpPr>
        <p:spPr bwMode="auto">
          <a:xfrm>
            <a:off x="508267" y="1113222"/>
            <a:ext cx="10860773"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113222"/>
            <a:ext cx="10718533"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分组</a:t>
            </a:r>
            <a:r>
              <a:rPr kumimoji="1" lang="zh-CN" altLang="en-US" dirty="0"/>
              <a:t>运算</a:t>
            </a:r>
            <a:endParaRPr kumimoji="1" lang="zh-CN" altLang="en-US" dirty="0"/>
          </a:p>
        </p:txBody>
      </p:sp>
      <p:sp>
        <p:nvSpPr>
          <p:cNvPr id="3" name="内容占位符 2"/>
          <p:cNvSpPr>
            <a:spLocks noGrp="1"/>
          </p:cNvSpPr>
          <p:nvPr>
            <p:ph idx="1"/>
          </p:nvPr>
        </p:nvSpPr>
        <p:spPr>
          <a:xfrm>
            <a:off x="304800" y="1211430"/>
            <a:ext cx="11456894" cy="4876801"/>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2.19</a:t>
            </a:r>
            <a:r>
              <a:rPr lang="zh-CN" altLang="zh-CN" sz="2400" dirty="0"/>
              <a:t>】查询所有选课学生的学号及平均分。</a:t>
            </a:r>
            <a:endParaRPr lang="zh-CN" altLang="zh-CN" sz="2400" dirty="0"/>
          </a:p>
          <a:p>
            <a:pPr>
              <a:buFont typeface="Wingdings" panose="05000000000000000000" pitchFamily="2" charset="2"/>
              <a:buChar char="Ø"/>
            </a:pPr>
            <a:endParaRPr lang="zh-CN"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2838450" y="1755616"/>
                <a:ext cx="6096000"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smtClean="0">
                              <a:solidFill>
                                <a:schemeClr val="bg1"/>
                              </a:solidFill>
                              <a:latin typeface="Cambria Math" panose="02040503050406030204" pitchFamily="18" charset="0"/>
                            </a:rPr>
                            <m:t>𝐴</m:t>
                          </m:r>
                        </m:e>
                        <m:sub>
                          <m:r>
                            <m:rPr>
                              <m:sty m:val="p"/>
                            </m:rPr>
                            <a:rPr lang="en-US" altLang="zh-CN" sz="2800">
                              <a:latin typeface="Cambria Math" panose="02040503050406030204" pitchFamily="18" charset="0"/>
                            </a:rPr>
                            <m:t>Sno</m:t>
                          </m:r>
                          <m:r>
                            <a:rPr lang="en-US" altLang="zh-CN" sz="2800" i="1">
                              <a:latin typeface="Cambria Math" panose="02040503050406030204" pitchFamily="18" charset="0"/>
                            </a:rPr>
                            <m:t> </m:t>
                          </m:r>
                        </m:sub>
                      </m:s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𝒢</m:t>
                          </m:r>
                        </m:e>
                        <m:sub>
                          <m:r>
                            <m:rPr>
                              <m:sty m:val="p"/>
                            </m:rPr>
                            <a:rPr lang="en-US" altLang="zh-CN" sz="2800">
                              <a:latin typeface="Cambria Math" panose="02040503050406030204" pitchFamily="18" charset="0"/>
                            </a:rPr>
                            <m:t>avg</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Grade</m:t>
                              </m:r>
                            </m:e>
                          </m:d>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SC</m:t>
                      </m:r>
                      <m:r>
                        <a:rPr lang="en-US" altLang="zh-CN" sz="2800" i="1">
                          <a:latin typeface="Cambria Math" panose="02040503050406030204" pitchFamily="18" charset="0"/>
                        </a:rPr>
                        <m:t>)</m:t>
                      </m:r>
                    </m:oMath>
                  </m:oMathPara>
                </a14:m>
                <a:endParaRPr lang="zh-CN" altLang="zh-CN" sz="2800" dirty="0"/>
              </a:p>
            </p:txBody>
          </p:sp>
        </mc:Choice>
        <mc:Fallback>
          <p:sp>
            <p:nvSpPr>
              <p:cNvPr id="6" name="文本框 5"/>
              <p:cNvSpPr txBox="1">
                <a:spLocks noRot="1" noChangeAspect="1" noMove="1" noResize="1" noEditPoints="1" noAdjustHandles="1" noChangeArrowheads="1" noChangeShapeType="1" noTextEdit="1"/>
              </p:cNvSpPr>
              <p:nvPr/>
            </p:nvSpPr>
            <p:spPr>
              <a:xfrm>
                <a:off x="2838450" y="1755616"/>
                <a:ext cx="6096000" cy="563872"/>
              </a:xfrm>
              <a:prstGeom prst="rect">
                <a:avLst/>
              </a:prstGeom>
              <a:blipFill rotWithShape="1">
                <a:blip r:embed="rId1"/>
                <a:stretch>
                  <a:fillRect t="-84" b="83"/>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971550" y="3295649"/>
          <a:ext cx="9791700" cy="2650950"/>
        </p:xfrm>
        <a:graphic>
          <a:graphicData uri="http://schemas.openxmlformats.org/drawingml/2006/table">
            <a:tbl>
              <a:tblPr firstRow="1" firstCol="1" bandRow="1">
                <a:tableStyleId>{5940675A-B579-460E-94D1-54222C63F5DA}</a:tableStyleId>
              </a:tblPr>
              <a:tblGrid>
                <a:gridCol w="5100653"/>
                <a:gridCol w="4691047"/>
              </a:tblGrid>
              <a:tr h="441825">
                <a:tc>
                  <a:txBody>
                    <a:bodyPr/>
                    <a:lstStyle/>
                    <a:p>
                      <a:pPr indent="127000" algn="ctr">
                        <a:lnSpc>
                          <a:spcPct val="150000"/>
                        </a:lnSpc>
                      </a:pPr>
                      <a:r>
                        <a:rPr lang="en-US" sz="1600" b="1" kern="100" dirty="0" err="1">
                          <a:solidFill>
                            <a:schemeClr val="bg1"/>
                          </a:solidFill>
                          <a:effectLst/>
                        </a:rPr>
                        <a:t>Sno</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rPr>
                        <a:t>avg</a:t>
                      </a:r>
                      <a:r>
                        <a:rPr lang="en-US" sz="1600" b="1" kern="100" dirty="0">
                          <a:solidFill>
                            <a:schemeClr val="bg1"/>
                          </a:solidFill>
                          <a:effectLst/>
                        </a:rPr>
                        <a:t>(Grade)</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41825">
                <a:tc>
                  <a:txBody>
                    <a:bodyPr/>
                    <a:lstStyle/>
                    <a:p>
                      <a:pPr indent="127000" algn="ctr">
                        <a:lnSpc>
                          <a:spcPct val="150000"/>
                        </a:lnSpc>
                      </a:pPr>
                      <a:r>
                        <a:rPr lang="en-US" sz="1600" kern="100" dirty="0">
                          <a:effectLst/>
                        </a:rPr>
                        <a:t>2021310721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98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41825">
                <a:tc>
                  <a:txBody>
                    <a:bodyPr/>
                    <a:lstStyle/>
                    <a:p>
                      <a:pPr indent="127000" algn="ctr">
                        <a:lnSpc>
                          <a:spcPct val="150000"/>
                        </a:lnSpc>
                      </a:pPr>
                      <a:r>
                        <a:rPr lang="en-US" sz="1600" kern="100" dirty="0">
                          <a:effectLst/>
                        </a:rPr>
                        <a:t>2021310722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87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41825">
                <a:tc>
                  <a:txBody>
                    <a:bodyPr/>
                    <a:lstStyle/>
                    <a:p>
                      <a:pPr indent="127000" algn="ctr">
                        <a:lnSpc>
                          <a:spcPct val="150000"/>
                        </a:lnSpc>
                      </a:pPr>
                      <a:r>
                        <a:rPr lang="en-US" sz="1600" kern="100">
                          <a:effectLst/>
                        </a:rPr>
                        <a:t>2021310723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41825">
                <a:tc>
                  <a:txBody>
                    <a:bodyPr/>
                    <a:lstStyle/>
                    <a:p>
                      <a:pPr indent="127000" algn="ctr">
                        <a:lnSpc>
                          <a:spcPct val="150000"/>
                        </a:lnSpc>
                      </a:pPr>
                      <a:r>
                        <a:rPr lang="en-US" sz="1600" kern="100">
                          <a:effectLst/>
                        </a:rPr>
                        <a:t>2021310724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84</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41825">
                <a:tc>
                  <a:txBody>
                    <a:bodyPr/>
                    <a:lstStyle/>
                    <a:p>
                      <a:pPr indent="127000" algn="ctr">
                        <a:lnSpc>
                          <a:spcPct val="150000"/>
                        </a:lnSpc>
                      </a:pPr>
                      <a:r>
                        <a:rPr lang="en-US" sz="1600" kern="100">
                          <a:effectLst/>
                        </a:rPr>
                        <a:t>2021310725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95</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1847850" y="1807253"/>
            <a:ext cx="8448675" cy="4355422"/>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910313" y="1194750"/>
            <a:ext cx="10090897" cy="678470"/>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zh-CN" sz="2400" b="1" dirty="0">
                <a:latin typeface="微软雅黑" panose="020B0503020204020204" pitchFamily="34" charset="-122"/>
                <a:ea typeface="微软雅黑" panose="020B0503020204020204" pitchFamily="34" charset="-122"/>
              </a:rPr>
              <a:t>关系</a:t>
            </a:r>
            <a:r>
              <a:rPr lang="zh-CN" altLang="en-US" sz="2400" b="1" dirty="0">
                <a:latin typeface="微软雅黑" panose="020B0503020204020204" pitchFamily="34" charset="-122"/>
                <a:ea typeface="微软雅黑" panose="020B0503020204020204" pitchFamily="34" charset="-122"/>
              </a:rPr>
              <a:t>模型的形象化类比</a:t>
            </a:r>
            <a:endParaRPr lang="en-US" altLang="zh-CN" sz="2400" kern="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l"/>
            </a:pPr>
            <a:endParaRPr lang="en-US" altLang="zh-CN" sz="2400" kern="0" dirty="0">
              <a:latin typeface="微软雅黑" panose="020B0503020204020204" pitchFamily="34" charset="-122"/>
              <a:ea typeface="微软雅黑" panose="020B0503020204020204" pitchFamily="34" charset="-122"/>
              <a:cs typeface="Arial" panose="020B0604020202020204" pitchFamily="34" charset="0"/>
            </a:endParaRPr>
          </a:p>
          <a:p>
            <a:pPr>
              <a:buFont typeface="Wingdings" panose="05000000000000000000" pitchFamily="2" charset="2"/>
              <a:buChar char="l"/>
            </a:pPr>
            <a:endParaRPr lang="en-US" altLang="zh-CN" sz="2400" kern="0" dirty="0">
              <a:latin typeface="微软雅黑" panose="020B0503020204020204" pitchFamily="34" charset="-122"/>
              <a:ea typeface="微软雅黑" panose="020B0503020204020204" pitchFamily="34" charset="-122"/>
              <a:cs typeface="Arial" panose="020B0604020202020204" pitchFamily="34" charset="0"/>
            </a:endParaRPr>
          </a:p>
        </p:txBody>
      </p:sp>
      <p:graphicFrame>
        <p:nvGraphicFramePr>
          <p:cNvPr id="4" name="图示 3"/>
          <p:cNvGraphicFramePr/>
          <p:nvPr/>
        </p:nvGraphicFramePr>
        <p:xfrm>
          <a:off x="1079500" y="1955502"/>
          <a:ext cx="9613900" cy="396663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113222"/>
            <a:ext cx="10808946"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分组</a:t>
            </a:r>
            <a:r>
              <a:rPr kumimoji="1" lang="zh-CN" altLang="en-US" dirty="0"/>
              <a:t>运算</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a:t>【</a:t>
            </a:r>
            <a:r>
              <a:rPr lang="zh-CN" altLang="zh-CN" sz="2800" dirty="0"/>
              <a:t>例</a:t>
            </a:r>
            <a:r>
              <a:rPr lang="en-US" altLang="zh-CN" sz="2800" dirty="0"/>
              <a:t>2.20</a:t>
            </a:r>
            <a:r>
              <a:rPr lang="zh-CN" altLang="zh-CN" sz="2800" dirty="0"/>
              <a:t>】查询各个系的男生和女生人数。</a:t>
            </a:r>
            <a:endParaRPr lang="zh-CN" altLang="zh-CN" sz="2800" dirty="0"/>
          </a:p>
          <a:p>
            <a:pPr>
              <a:buFont typeface="Wingdings" panose="05000000000000000000" pitchFamily="2" charset="2"/>
              <a:buChar char="l"/>
            </a:pPr>
            <a:endParaRPr lang="zh-CN" altLang="zh-CN" sz="2800" dirty="0"/>
          </a:p>
          <a:p>
            <a:pPr marL="0" indent="0">
              <a:buNone/>
            </a:pPr>
            <a:endParaRPr lang="en-US" altLang="zh-CN" sz="2800" i="1" dirty="0"/>
          </a:p>
          <a:p>
            <a:pPr>
              <a:buFont typeface="Wingdings" panose="05000000000000000000" pitchFamily="2" charset="2"/>
              <a:buChar char="l"/>
            </a:pPr>
            <a:r>
              <a:rPr lang="zh-CN" altLang="en-US" sz="2800" dirty="0"/>
              <a:t>查询结果为：</a:t>
            </a: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a:buFont typeface="Wingdings" panose="05000000000000000000" pitchFamily="2" charset="2"/>
              <a:buChar char="l"/>
            </a:pPr>
            <a:endParaRPr lang="en-US" altLang="zh-CN" sz="2800" dirty="0"/>
          </a:p>
        </p:txBody>
      </p:sp>
      <mc:AlternateContent xmlns:mc="http://schemas.openxmlformats.org/markup-compatibility/2006">
        <mc:Choice xmlns:a14="http://schemas.microsoft.com/office/drawing/2010/main" Requires="a14">
          <p:sp>
            <p:nvSpPr>
              <p:cNvPr id="6" name="文本框 5"/>
              <p:cNvSpPr txBox="1"/>
              <p:nvPr/>
            </p:nvSpPr>
            <p:spPr>
              <a:xfrm>
                <a:off x="2838450" y="1755616"/>
                <a:ext cx="6096000"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smtClean="0">
                              <a:solidFill>
                                <a:schemeClr val="bg1"/>
                              </a:solidFill>
                              <a:latin typeface="Cambria Math" panose="02040503050406030204" pitchFamily="18" charset="0"/>
                            </a:rPr>
                            <m:t>𝐴</m:t>
                          </m:r>
                        </m:e>
                        <m:sub>
                          <m:r>
                            <m:rPr>
                              <m:sty m:val="p"/>
                            </m:rPr>
                            <a:rPr lang="en-US" altLang="zh-CN" sz="2800">
                              <a:latin typeface="Cambria Math" panose="02040503050406030204" pitchFamily="18" charset="0"/>
                            </a:rPr>
                            <m:t>Sdept</m:t>
                          </m:r>
                          <m:r>
                            <a:rPr lang="en-US" altLang="zh-CN" sz="2800">
                              <a:latin typeface="Cambria Math" panose="02040503050406030204" pitchFamily="18" charset="0"/>
                            </a:rPr>
                            <m:t>,</m:t>
                          </m:r>
                          <m:r>
                            <m:rPr>
                              <m:sty m:val="p"/>
                            </m:rPr>
                            <a:rPr lang="en-US" altLang="zh-CN" sz="2800">
                              <a:latin typeface="Cambria Math" panose="02040503050406030204" pitchFamily="18" charset="0"/>
                            </a:rPr>
                            <m:t>Sgender</m:t>
                          </m:r>
                        </m:sub>
                      </m:sSub>
                      <m:r>
                        <a:rPr lang="en-US" altLang="zh-CN" sz="2800" i="1">
                          <a:latin typeface="Cambria Math" panose="02040503050406030204" pitchFamily="18" charset="0"/>
                        </a:rPr>
                        <m:t> </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𝒢</m:t>
                          </m:r>
                        </m:e>
                        <m:sub>
                          <m:r>
                            <m:rPr>
                              <m:sty m:val="p"/>
                            </m:rPr>
                            <a:rPr lang="en-US" altLang="zh-CN" sz="2800">
                              <a:latin typeface="Cambria Math" panose="02040503050406030204" pitchFamily="18" charset="0"/>
                            </a:rPr>
                            <m:t>count</m:t>
                          </m:r>
                          <m:d>
                            <m:dPr>
                              <m:ctrlPr>
                                <a:rPr lang="zh-CN" altLang="zh-CN" sz="2800" i="1">
                                  <a:latin typeface="Cambria Math" panose="02040503050406030204" pitchFamily="18" charset="0"/>
                                </a:rPr>
                              </m:ctrlPr>
                            </m:dPr>
                            <m:e>
                              <m:r>
                                <m:rPr>
                                  <m:sty m:val="p"/>
                                </m:rPr>
                                <a:rPr lang="en-US" altLang="zh-CN" sz="2800">
                                  <a:latin typeface="Cambria Math" panose="02040503050406030204" pitchFamily="18" charset="0"/>
                                </a:rPr>
                                <m:t>Sno</m:t>
                              </m:r>
                            </m:e>
                          </m:d>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Student</m:t>
                      </m:r>
                      <m:r>
                        <a:rPr lang="en-US" altLang="zh-CN" sz="2800" i="1">
                          <a:latin typeface="Cambria Math" panose="02040503050406030204" pitchFamily="18" charset="0"/>
                        </a:rPr>
                        <m:t>)</m:t>
                      </m:r>
                    </m:oMath>
                  </m:oMathPara>
                </a14:m>
                <a:endParaRPr lang="zh-CN" altLang="zh-CN" sz="2800" dirty="0"/>
              </a:p>
            </p:txBody>
          </p:sp>
        </mc:Choice>
        <mc:Fallback>
          <p:sp>
            <p:nvSpPr>
              <p:cNvPr id="6" name="文本框 5"/>
              <p:cNvSpPr txBox="1">
                <a:spLocks noRot="1" noChangeAspect="1" noMove="1" noResize="1" noEditPoints="1" noAdjustHandles="1" noChangeArrowheads="1" noChangeShapeType="1" noTextEdit="1"/>
              </p:cNvSpPr>
              <p:nvPr/>
            </p:nvSpPr>
            <p:spPr>
              <a:xfrm>
                <a:off x="2838450" y="1755616"/>
                <a:ext cx="6096000" cy="563872"/>
              </a:xfrm>
              <a:prstGeom prst="rect">
                <a:avLst/>
              </a:prstGeom>
              <a:blipFill rotWithShape="1">
                <a:blip r:embed="rId1"/>
                <a:stretch>
                  <a:fillRect t="-84" b="83"/>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874787" y="3470977"/>
          <a:ext cx="10442426" cy="2607095"/>
        </p:xfrm>
        <a:graphic>
          <a:graphicData uri="http://schemas.openxmlformats.org/drawingml/2006/table">
            <a:tbl>
              <a:tblPr firstRow="1" firstCol="1" bandRow="1">
                <a:tableStyleId>{5940675A-B579-460E-94D1-54222C63F5DA}</a:tableStyleId>
              </a:tblPr>
              <a:tblGrid>
                <a:gridCol w="2507481"/>
                <a:gridCol w="3756800"/>
                <a:gridCol w="4178145"/>
              </a:tblGrid>
              <a:tr h="470223">
                <a:tc>
                  <a:txBody>
                    <a:bodyPr/>
                    <a:lstStyle/>
                    <a:p>
                      <a:pPr indent="127000" algn="ctr">
                        <a:lnSpc>
                          <a:spcPct val="150000"/>
                        </a:lnSpc>
                      </a:pPr>
                      <a:r>
                        <a:rPr lang="en-US" sz="1600" b="1" kern="100" dirty="0" err="1">
                          <a:solidFill>
                            <a:schemeClr val="bg1"/>
                          </a:solidFill>
                          <a:effectLst/>
                        </a:rPr>
                        <a:t>Sdept</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rPr>
                        <a:t>Sgender</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rPr>
                        <a:t>count(</a:t>
                      </a:r>
                      <a:r>
                        <a:rPr lang="en-US" sz="1600" b="1" kern="100" dirty="0" err="1">
                          <a:solidFill>
                            <a:schemeClr val="bg1"/>
                          </a:solidFill>
                          <a:effectLst/>
                        </a:rPr>
                        <a:t>Sno</a:t>
                      </a:r>
                      <a:r>
                        <a:rPr lang="en-US" sz="1600" b="1" kern="100" dirty="0">
                          <a:solidFill>
                            <a:schemeClr val="bg1"/>
                          </a:solidFill>
                          <a:effectLst/>
                        </a:rPr>
                        <a:t>)</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534218">
                <a:tc>
                  <a:txBody>
                    <a:bodyPr/>
                    <a:lstStyle/>
                    <a:p>
                      <a:pPr indent="127000" algn="ctr">
                        <a:lnSpc>
                          <a:spcPct val="150000"/>
                        </a:lnSpc>
                      </a:pPr>
                      <a:r>
                        <a:rPr lang="en-US" sz="1600" kern="100">
                          <a:effectLst/>
                        </a:rPr>
                        <a:t>CS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34218">
                <a:tc>
                  <a:txBody>
                    <a:bodyPr/>
                    <a:lstStyle/>
                    <a:p>
                      <a:pPr indent="127000" algn="ctr">
                        <a:lnSpc>
                          <a:spcPct val="150000"/>
                        </a:lnSpc>
                      </a:pPr>
                      <a:r>
                        <a:rPr lang="en-US" sz="1600" kern="100">
                          <a:effectLst/>
                        </a:rPr>
                        <a:t>CS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女</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34218">
                <a:tc>
                  <a:txBody>
                    <a:bodyPr/>
                    <a:lstStyle/>
                    <a:p>
                      <a:pPr indent="127000" algn="ctr">
                        <a:lnSpc>
                          <a:spcPct val="150000"/>
                        </a:lnSpc>
                      </a:pPr>
                      <a:r>
                        <a:rPr lang="en-US" sz="1600" kern="100">
                          <a:effectLst/>
                        </a:rPr>
                        <a:t>MA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534218">
                <a:tc>
                  <a:txBody>
                    <a:bodyPr/>
                    <a:lstStyle/>
                    <a:p>
                      <a:pPr indent="127000" algn="ctr">
                        <a:lnSpc>
                          <a:spcPct val="150000"/>
                        </a:lnSpc>
                      </a:pPr>
                      <a:r>
                        <a:rPr lang="en-US" sz="1600" kern="100" dirty="0">
                          <a:effectLst/>
                        </a:rPr>
                        <a:t>MA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女</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18"/>
          <p:cNvSpPr/>
          <p:nvPr/>
        </p:nvSpPr>
        <p:spPr>
          <a:xfrm>
            <a:off x="314308" y="1204388"/>
            <a:ext cx="11447386" cy="3634314"/>
          </a:xfrm>
          <a:prstGeom prst="roundRect">
            <a:avLst>
              <a:gd name="adj" fmla="val 1634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排序</a:t>
            </a:r>
            <a:r>
              <a:rPr kumimoji="1" lang="zh-CN" altLang="en-US" dirty="0"/>
              <a:t>运算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85644" y="1677521"/>
                <a:ext cx="10504714" cy="3161180"/>
              </a:xfrm>
            </p:spPr>
            <p:txBody>
              <a:bodyPr/>
              <a:lstStyle/>
              <a:p>
                <a:pPr>
                  <a:buFont typeface="Wingdings" panose="05000000000000000000" pitchFamily="2" charset="2"/>
                  <a:buChar char="Ø"/>
                </a:pPr>
                <a:r>
                  <a:rPr lang="zh-CN" altLang="zh-CN" sz="2400" dirty="0">
                    <a:solidFill>
                      <a:srgbClr val="7030A0"/>
                    </a:solidFill>
                  </a:rPr>
                  <a:t>排序运算</a:t>
                </a:r>
                <a:r>
                  <a:rPr lang="zh-CN" altLang="zh-CN" sz="2400" dirty="0"/>
                  <a:t>（</a:t>
                </a:r>
                <a14:m>
                  <m:oMath xmlns:m="http://schemas.openxmlformats.org/officeDocument/2006/math">
                    <m:r>
                      <a:rPr lang="en-US" altLang="zh-CN" sz="2400" i="1">
                        <a:latin typeface="Cambria Math" panose="02040503050406030204" pitchFamily="18" charset="0"/>
                      </a:rPr>
                      <m:t>𝜏</m:t>
                    </m:r>
                  </m:oMath>
                </a14:m>
                <a:r>
                  <a:rPr lang="zh-CN" altLang="zh-CN" sz="2400" dirty="0"/>
                  <a:t>）将关系</a:t>
                </a:r>
                <a14:m>
                  <m:oMath xmlns:m="http://schemas.openxmlformats.org/officeDocument/2006/math">
                    <m:r>
                      <a:rPr lang="en-US" altLang="zh-CN" sz="2400" i="1">
                        <a:latin typeface="Cambria Math" panose="02040503050406030204" pitchFamily="18" charset="0"/>
                      </a:rPr>
                      <m:t>𝑅</m:t>
                    </m:r>
                  </m:oMath>
                </a14:m>
                <a:r>
                  <a:rPr lang="zh-CN" altLang="zh-CN" sz="2400" dirty="0"/>
                  <a:t>中的元组按照一列或多列的值排序</a:t>
                </a:r>
                <a:r>
                  <a:rPr lang="zh-CN" altLang="en-US" sz="2400" dirty="0"/>
                  <a:t>：</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𝑘</m:t>
                        </m:r>
                      </m:sub>
                    </m:sSub>
                  </m:oMath>
                </a14:m>
                <a:r>
                  <a:rPr lang="zh-CN" altLang="zh-CN" sz="2400" dirty="0"/>
                  <a:t>是用来排序的列 </a:t>
                </a:r>
                <a:endParaRPr lang="en-US" altLang="zh-CN" sz="2400" i="1" dirty="0">
                  <a:latin typeface="Cambria Math" panose="02040503050406030204" pitchFamily="18" charset="0"/>
                </a:endParaRPr>
              </a:p>
              <a:p>
                <a:pPr>
                  <a:buFont typeface="Wingdings" panose="05000000000000000000" pitchFamily="2" charset="2"/>
                  <a:buChar char="Ø"/>
                </a:pPr>
                <a:r>
                  <a:rPr lang="zh-CN" altLang="zh-CN" sz="2400" dirty="0"/>
                  <a:t>首先将</a:t>
                </a:r>
                <a14:m>
                  <m:oMath xmlns:m="http://schemas.openxmlformats.org/officeDocument/2006/math">
                    <m:r>
                      <a:rPr lang="en-US" altLang="zh-CN" sz="2400" i="1">
                        <a:latin typeface="Cambria Math" panose="02040503050406030204" pitchFamily="18" charset="0"/>
                      </a:rPr>
                      <m:t>𝑅</m:t>
                    </m:r>
                  </m:oMath>
                </a14:m>
                <a:r>
                  <a:rPr lang="zh-CN" altLang="zh-CN" sz="2400" dirty="0"/>
                  <a:t>中的元组按照</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oMath>
                </a14:m>
                <a:r>
                  <a:rPr lang="zh-CN" altLang="zh-CN" sz="2400" dirty="0"/>
                  <a:t>的值排序，对于</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1</m:t>
                        </m:r>
                      </m:sub>
                    </m:sSub>
                  </m:oMath>
                </a14:m>
                <a:r>
                  <a:rPr lang="zh-CN" altLang="zh-CN" sz="2400" dirty="0"/>
                  <a:t>列取值相同的元组，按照</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𝐴</m:t>
                        </m:r>
                      </m:e>
                      <m:sub>
                        <m:r>
                          <a:rPr lang="en-US" altLang="zh-CN" sz="2400" i="1">
                            <a:latin typeface="Cambria Math" panose="02040503050406030204" pitchFamily="18" charset="0"/>
                          </a:rPr>
                          <m:t>2</m:t>
                        </m:r>
                      </m:sub>
                    </m:sSub>
                  </m:oMath>
                </a14:m>
                <a:r>
                  <a:rPr lang="zh-CN" altLang="zh-CN" sz="2400" dirty="0"/>
                  <a:t>的值排序，以此类推</a:t>
                </a: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785644" y="1677521"/>
                <a:ext cx="10504714" cy="3161180"/>
              </a:xfrm>
              <a:blipFill rotWithShape="1">
                <a:blip r:embed="rId1"/>
                <a:stretch>
                  <a:fillRect l="-1" t="-15" r="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968998" y="2158830"/>
                <a:ext cx="6096000" cy="563616"/>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𝜏</m:t>
                          </m:r>
                        </m:e>
                        <m:sub>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1</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2</m:t>
                              </m:r>
                            </m:sub>
                          </m:sSub>
                          <m:r>
                            <a:rPr lang="en-US" altLang="zh-CN" sz="2800" i="1">
                              <a:latin typeface="Cambria Math" panose="02040503050406030204" pitchFamily="18" charset="0"/>
                            </a:rPr>
                            <m:t>,…</m:t>
                          </m:r>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𝐴</m:t>
                              </m:r>
                            </m:e>
                            <m:sub>
                              <m:r>
                                <a:rPr lang="en-US" altLang="zh-CN" sz="2800" i="1">
                                  <a:latin typeface="Cambria Math" panose="02040503050406030204" pitchFamily="18" charset="0"/>
                                </a:rPr>
                                <m:t>𝑘</m:t>
                              </m:r>
                            </m:sub>
                          </m:sSub>
                        </m:sub>
                      </m:sSub>
                      <m:r>
                        <a:rPr lang="en-US" altLang="zh-CN" sz="2800" i="1">
                          <a:latin typeface="Cambria Math" panose="02040503050406030204" pitchFamily="18" charset="0"/>
                        </a:rPr>
                        <m:t>(</m:t>
                      </m:r>
                      <m:r>
                        <a:rPr lang="en-US" altLang="zh-CN" sz="2800" i="1">
                          <a:latin typeface="Cambria Math" panose="02040503050406030204" pitchFamily="18" charset="0"/>
                        </a:rPr>
                        <m:t>𝑅</m:t>
                      </m:r>
                      <m:r>
                        <a:rPr lang="en-US" altLang="zh-CN" sz="2800" i="1">
                          <a:latin typeface="Cambria Math" panose="02040503050406030204" pitchFamily="18" charset="0"/>
                        </a:rPr>
                        <m:t>)</m:t>
                      </m:r>
                    </m:oMath>
                  </m:oMathPara>
                </a14:m>
                <a:endParaRPr lang="zh-CN" altLang="zh-CN" sz="2800" dirty="0"/>
              </a:p>
            </p:txBody>
          </p:sp>
        </mc:Choice>
        <mc:Fallback>
          <p:sp>
            <p:nvSpPr>
              <p:cNvPr id="7" name="文本框 6"/>
              <p:cNvSpPr txBox="1">
                <a:spLocks noRot="1" noChangeAspect="1" noMove="1" noResize="1" noEditPoints="1" noAdjustHandles="1" noChangeArrowheads="1" noChangeShapeType="1" noTextEdit="1"/>
              </p:cNvSpPr>
              <p:nvPr/>
            </p:nvSpPr>
            <p:spPr>
              <a:xfrm>
                <a:off x="2968998" y="2158830"/>
                <a:ext cx="6096000" cy="563616"/>
              </a:xfrm>
              <a:prstGeom prst="rect">
                <a:avLst/>
              </a:prstGeom>
              <a:blipFill rotWithShape="1">
                <a:blip r:embed="rId2"/>
                <a:stretch>
                  <a:fillRect l="-6" t="-83" r="6" b="3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113222"/>
            <a:ext cx="11102707"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排序</a:t>
            </a:r>
            <a:r>
              <a:rPr kumimoji="1" lang="zh-CN" altLang="en-US" dirty="0"/>
              <a:t>运算</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l"/>
            </a:pPr>
            <a:r>
              <a:rPr lang="en-US" altLang="zh-CN" sz="2800" dirty="0"/>
              <a:t>【</a:t>
            </a:r>
            <a:r>
              <a:rPr lang="zh-CN" altLang="zh-CN" sz="2800" dirty="0"/>
              <a:t>例</a:t>
            </a:r>
            <a:r>
              <a:rPr lang="en-US" altLang="zh-CN" sz="2800" dirty="0"/>
              <a:t>2.21</a:t>
            </a:r>
            <a:r>
              <a:rPr lang="zh-CN" altLang="zh-CN" sz="2800" dirty="0"/>
              <a:t>】将学生表按照年龄排序，对于年龄相同的元组，按照学号排序 </a:t>
            </a:r>
            <a:endParaRPr lang="zh-CN" altLang="zh-CN" sz="2800" dirty="0"/>
          </a:p>
          <a:p>
            <a:pPr marL="0" indent="0">
              <a:buNone/>
            </a:pPr>
            <a:endParaRPr lang="en-US" altLang="zh-CN" sz="2800" i="1" dirty="0"/>
          </a:p>
          <a:p>
            <a:pPr>
              <a:buFont typeface="Wingdings" panose="05000000000000000000" pitchFamily="2" charset="2"/>
              <a:buChar char="l"/>
            </a:pPr>
            <a:r>
              <a:rPr lang="zh-CN" altLang="en-US" sz="2800" dirty="0"/>
              <a:t>查询结果为：</a:t>
            </a:r>
            <a:endParaRPr lang="en-US" altLang="zh-CN" sz="2800" dirty="0"/>
          </a:p>
          <a:p>
            <a:pPr marL="0" indent="0">
              <a:buNone/>
            </a:pPr>
            <a:endParaRPr lang="en-US" altLang="zh-CN" sz="2800" dirty="0"/>
          </a:p>
          <a:p>
            <a:pPr marL="0" indent="0">
              <a:buNone/>
            </a:pPr>
            <a:endParaRPr lang="en-US" altLang="zh-CN" sz="2800" dirty="0"/>
          </a:p>
          <a:p>
            <a:pPr marL="0" indent="0">
              <a:buNone/>
            </a:pPr>
            <a:endParaRPr lang="en-US" altLang="zh-CN" sz="2800" dirty="0"/>
          </a:p>
          <a:p>
            <a:pPr>
              <a:buFont typeface="Wingdings" panose="05000000000000000000" pitchFamily="2" charset="2"/>
              <a:buChar char="l"/>
            </a:pPr>
            <a:endParaRPr lang="en-US" altLang="zh-CN" sz="2800" dirty="0"/>
          </a:p>
        </p:txBody>
      </p:sp>
      <mc:AlternateContent xmlns:mc="http://schemas.openxmlformats.org/markup-compatibility/2006">
        <mc:Choice xmlns:a14="http://schemas.microsoft.com/office/drawing/2010/main" Requires="a14">
          <p:sp>
            <p:nvSpPr>
              <p:cNvPr id="6" name="文本框 5"/>
              <p:cNvSpPr txBox="1"/>
              <p:nvPr/>
            </p:nvSpPr>
            <p:spPr>
              <a:xfrm>
                <a:off x="2838450" y="2147712"/>
                <a:ext cx="6096000" cy="56387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800" i="1">
                              <a:latin typeface="Cambria Math" panose="02040503050406030204" pitchFamily="18" charset="0"/>
                            </a:rPr>
                          </m:ctrlPr>
                        </m:sSubPr>
                        <m:e>
                          <m:r>
                            <a:rPr lang="en-US" altLang="zh-CN" sz="2800" i="1">
                              <a:latin typeface="Cambria Math" panose="02040503050406030204" pitchFamily="18" charset="0"/>
                            </a:rPr>
                            <m:t>𝜏</m:t>
                          </m:r>
                        </m:e>
                        <m:sub>
                          <m:r>
                            <m:rPr>
                              <m:sty m:val="p"/>
                            </m:rPr>
                            <a:rPr lang="en-US" altLang="zh-CN" sz="2800">
                              <a:latin typeface="Cambria Math" panose="02040503050406030204" pitchFamily="18" charset="0"/>
                            </a:rPr>
                            <m:t>Sage</m:t>
                          </m:r>
                          <m:r>
                            <a:rPr lang="en-US" altLang="zh-CN" sz="2800" i="1">
                              <a:latin typeface="Cambria Math" panose="02040503050406030204" pitchFamily="18" charset="0"/>
                            </a:rPr>
                            <m:t>,</m:t>
                          </m:r>
                          <m:r>
                            <m:rPr>
                              <m:sty m:val="p"/>
                            </m:rPr>
                            <a:rPr lang="en-US" altLang="zh-CN" sz="2800">
                              <a:latin typeface="Cambria Math" panose="02040503050406030204" pitchFamily="18" charset="0"/>
                            </a:rPr>
                            <m:t>Sno</m:t>
                          </m:r>
                        </m:sub>
                      </m:sSub>
                      <m:r>
                        <a:rPr lang="en-US" altLang="zh-CN" sz="2800" i="1">
                          <a:latin typeface="Cambria Math" panose="02040503050406030204" pitchFamily="18" charset="0"/>
                        </a:rPr>
                        <m:t>(</m:t>
                      </m:r>
                      <m:r>
                        <m:rPr>
                          <m:sty m:val="p"/>
                        </m:rPr>
                        <a:rPr lang="en-US" altLang="zh-CN" sz="2800">
                          <a:latin typeface="Cambria Math" panose="02040503050406030204" pitchFamily="18" charset="0"/>
                        </a:rPr>
                        <m:t>Student</m:t>
                      </m:r>
                      <m:r>
                        <a:rPr lang="en-US" altLang="zh-CN" sz="2800" i="1">
                          <a:latin typeface="Cambria Math" panose="02040503050406030204" pitchFamily="18" charset="0"/>
                        </a:rPr>
                        <m:t>)</m:t>
                      </m:r>
                    </m:oMath>
                  </m:oMathPara>
                </a14:m>
                <a:endParaRPr lang="zh-CN" altLang="zh-CN" sz="2800" dirty="0"/>
              </a:p>
            </p:txBody>
          </p:sp>
        </mc:Choice>
        <mc:Fallback>
          <p:sp>
            <p:nvSpPr>
              <p:cNvPr id="6" name="文本框 5"/>
              <p:cNvSpPr txBox="1">
                <a:spLocks noRot="1" noChangeAspect="1" noMove="1" noResize="1" noEditPoints="1" noAdjustHandles="1" noChangeArrowheads="1" noChangeShapeType="1" noTextEdit="1"/>
              </p:cNvSpPr>
              <p:nvPr/>
            </p:nvSpPr>
            <p:spPr>
              <a:xfrm>
                <a:off x="2838450" y="2147712"/>
                <a:ext cx="6096000" cy="563872"/>
              </a:xfrm>
              <a:prstGeom prst="rect">
                <a:avLst/>
              </a:prstGeom>
              <a:blipFill rotWithShape="1">
                <a:blip r:embed="rId1"/>
                <a:stretch>
                  <a:fillRect t="-25" b="24"/>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809626" y="3382269"/>
          <a:ext cx="10801348" cy="2999478"/>
        </p:xfrm>
        <a:graphic>
          <a:graphicData uri="http://schemas.openxmlformats.org/drawingml/2006/table">
            <a:tbl>
              <a:tblPr firstRow="1" firstCol="1" bandRow="1">
                <a:tableStyleId>{5940675A-B579-460E-94D1-54222C63F5DA}</a:tableStyleId>
              </a:tblPr>
              <a:tblGrid>
                <a:gridCol w="3040945"/>
                <a:gridCol w="1923751"/>
                <a:gridCol w="2196238"/>
                <a:gridCol w="1711211"/>
                <a:gridCol w="1929203"/>
              </a:tblGrid>
              <a:tr h="499913">
                <a:tc>
                  <a:txBody>
                    <a:bodyPr/>
                    <a:lstStyle/>
                    <a:p>
                      <a:pPr indent="127000" algn="ctr">
                        <a:lnSpc>
                          <a:spcPct val="150000"/>
                        </a:lnSpc>
                      </a:pPr>
                      <a:r>
                        <a:rPr lang="en-US" sz="1600" b="1" kern="100" dirty="0" err="1">
                          <a:solidFill>
                            <a:schemeClr val="bg1"/>
                          </a:solidFill>
                          <a:effectLst/>
                        </a:rPr>
                        <a:t>Sno</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rPr>
                        <a:t>Sname</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rPr>
                        <a:t>Sgender</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rPr>
                        <a:t>Sage</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err="1">
                          <a:solidFill>
                            <a:schemeClr val="bg1"/>
                          </a:solidFill>
                          <a:effectLst/>
                        </a:rPr>
                        <a:t>Sdept</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99913">
                <a:tc>
                  <a:txBody>
                    <a:bodyPr/>
                    <a:lstStyle/>
                    <a:p>
                      <a:pPr indent="127000" algn="ctr">
                        <a:lnSpc>
                          <a:spcPct val="150000"/>
                        </a:lnSpc>
                      </a:pPr>
                      <a:r>
                        <a:rPr lang="en-US" sz="1600" kern="100" dirty="0">
                          <a:effectLst/>
                        </a:rPr>
                        <a:t>2021310721</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李博</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男</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rPr>
                        <a:t>CS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99913">
                <a:tc>
                  <a:txBody>
                    <a:bodyPr/>
                    <a:lstStyle/>
                    <a:p>
                      <a:pPr indent="127000" algn="ctr">
                        <a:lnSpc>
                          <a:spcPct val="150000"/>
                        </a:lnSpc>
                      </a:pPr>
                      <a:r>
                        <a:rPr lang="en-US" sz="1600" kern="100">
                          <a:effectLst/>
                        </a:rPr>
                        <a:t>2021310725</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刘佳</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女</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rPr>
                        <a:t>17</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MA</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99913">
                <a:tc>
                  <a:txBody>
                    <a:bodyPr/>
                    <a:lstStyle/>
                    <a:p>
                      <a:pPr indent="127000" algn="ctr">
                        <a:lnSpc>
                          <a:spcPct val="150000"/>
                        </a:lnSpc>
                      </a:pPr>
                      <a:r>
                        <a:rPr lang="en-US" sz="1600" kern="100">
                          <a:effectLst/>
                        </a:rPr>
                        <a:t>2021310723</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张敏</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dirty="0">
                          <a:effectLst/>
                        </a:rPr>
                        <a:t>女</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rPr>
                        <a:t>CS</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99913">
                <a:tc>
                  <a:txBody>
                    <a:bodyPr/>
                    <a:lstStyle/>
                    <a:p>
                      <a:pPr indent="127000" algn="ctr">
                        <a:lnSpc>
                          <a:spcPct val="150000"/>
                        </a:lnSpc>
                      </a:pPr>
                      <a:r>
                        <a:rPr lang="en-US" sz="1600" kern="100">
                          <a:effectLst/>
                        </a:rPr>
                        <a:t>2021310724</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王勇</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18</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a:effectLst/>
                        </a:rPr>
                        <a:t>MA</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99913">
                <a:tc>
                  <a:txBody>
                    <a:bodyPr/>
                    <a:lstStyle/>
                    <a:p>
                      <a:pPr indent="127000" algn="ctr">
                        <a:lnSpc>
                          <a:spcPct val="150000"/>
                        </a:lnSpc>
                      </a:pPr>
                      <a:r>
                        <a:rPr lang="en-US" sz="1600" kern="100">
                          <a:effectLst/>
                        </a:rPr>
                        <a:t>2021310722</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赵宇</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1600" kern="100">
                          <a:effectLst/>
                        </a:rPr>
                        <a:t>男</a:t>
                      </a:r>
                      <a:endParaRPr lang="zh-CN"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19</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CS</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hape6"/>
          <p:cNvSpPr/>
          <p:nvPr/>
        </p:nvSpPr>
        <p:spPr>
          <a:xfrm>
            <a:off x="881545" y="1429875"/>
            <a:ext cx="10180902" cy="3837450"/>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10" name="Shape6"/>
          <p:cNvSpPr/>
          <p:nvPr/>
        </p:nvSpPr>
        <p:spPr>
          <a:xfrm>
            <a:off x="881546" y="1520631"/>
            <a:ext cx="10180900" cy="3692554"/>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关系代数表达式</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304800" y="972664"/>
                <a:ext cx="11456894" cy="4876801"/>
              </a:xfrm>
            </p:spPr>
            <p:txBody>
              <a:bodyPr/>
              <a:lstStyle/>
              <a:p>
                <a:pPr>
                  <a:buFont typeface="Wingdings" panose="05000000000000000000" pitchFamily="2" charset="2"/>
                  <a:buChar char="Ø"/>
                </a:pPr>
                <a:r>
                  <a:rPr lang="zh-CN" altLang="zh-CN" sz="2400" dirty="0"/>
                  <a:t>关系代数表达式可以是以下形式（其中</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1</m:t>
                        </m:r>
                      </m:sub>
                    </m:sSub>
                  </m:oMath>
                </a14:m>
                <a:r>
                  <a:rPr lang="zh-CN" altLang="zh-CN" sz="2400" dirty="0"/>
                  <a:t>和</a:t>
                </a:r>
                <a14:m>
                  <m:oMath xmlns:m="http://schemas.openxmlformats.org/officeDocument/2006/math">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𝐸</m:t>
                        </m:r>
                      </m:e>
                      <m:sub>
                        <m:r>
                          <a:rPr lang="en-US" altLang="zh-CN" sz="2400" i="1">
                            <a:latin typeface="Cambria Math" panose="02040503050406030204" pitchFamily="18" charset="0"/>
                          </a:rPr>
                          <m:t>2</m:t>
                        </m:r>
                      </m:sub>
                    </m:sSub>
                  </m:oMath>
                </a14:m>
                <a:r>
                  <a:rPr lang="zh-CN" altLang="zh-CN" sz="2400" dirty="0"/>
                  <a:t>均为关系代数表达式）：</a:t>
                </a: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zh-CN" sz="2400" dirty="0"/>
                  <a:t>关系代数表达式中各运算符号的计算顺序为从左到右，括号具有最高优先级</a:t>
                </a:r>
                <a:endParaRPr lang="zh-CN"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304800" y="972664"/>
                <a:ext cx="11456894" cy="4876801"/>
              </a:xfrm>
              <a:blipFill rotWithShape="1">
                <a:blip r:embed="rId1"/>
                <a:stretch>
                  <a:fillRect t="-10" r="2" b="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1232489" y="1589472"/>
                <a:ext cx="4318907" cy="3402406"/>
              </a:xfrm>
              <a:prstGeom prst="rect">
                <a:avLst/>
              </a:prstGeom>
              <a:noFill/>
            </p:spPr>
            <p:txBody>
              <a:bodyPr wrap="square">
                <a:spAutoFit/>
              </a:bodyPr>
              <a:lstStyle/>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Π</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4</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5</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6</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7</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𝜌</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𝑆</m:t>
                        </m:r>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𝑛</m:t>
                                </m:r>
                              </m:sub>
                            </m:sSub>
                          </m:e>
                        </m:d>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1232489" y="1589472"/>
                <a:ext cx="4318907" cy="3402406"/>
              </a:xfrm>
              <a:prstGeom prst="rect">
                <a:avLst/>
              </a:prstGeom>
              <a:blipFill rotWithShape="1">
                <a:blip r:embed="rId2"/>
                <a:stretch>
                  <a:fillRect l="-14" t="-2" r="5"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5699714" y="1589472"/>
                <a:ext cx="5153182" cy="3488199"/>
              </a:xfrm>
              <a:prstGeom prst="rect">
                <a:avLst/>
              </a:prstGeom>
              <a:noFill/>
            </p:spPr>
            <p:txBody>
              <a:bodyPr wrap="square">
                <a:spAutoFit/>
              </a:bodyPr>
              <a:lstStyle/>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8</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9</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𝑝</m:t>
                        </m:r>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10</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11</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𝛿</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12</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Π</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13</a:t>
                </a:r>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𝒢</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e>
                        </m:d>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p>
                <a:pPr indent="266700" algn="just">
                  <a:lnSpc>
                    <a:spcPct val="150000"/>
                  </a:lnSpc>
                </a:pP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14</a:t>
                </a:r>
                <a:r>
                  <a:rPr lang="zh-CN" altLang="zh-CN" sz="2000" kern="100" dirty="0">
                    <a:solidFill>
                      <a:srgbClr val="000000"/>
                    </a:solidFill>
                    <a:effectLst/>
                    <a:latin typeface="Times New Roman" panose="020206030504050203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sz="2000" i="1" kern="100">
                            <a:solidFill>
                              <a:srgbClr val="FFFFFF"/>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FFFFFF"/>
                            </a:solidFill>
                            <a:effectLst/>
                            <a:latin typeface="Cambria Math" panose="02040503050406030204" pitchFamily="18" charset="0"/>
                            <a:ea typeface="宋体" panose="02010600030101010101" pitchFamily="2" charset="-122"/>
                            <a:cs typeface="Times New Roman" panose="02020603050405020304" pitchFamily="18" charset="0"/>
                          </a:rPr>
                          <m:t>.</m:t>
                        </m:r>
                      </m:e>
                      <m:sub>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2</m:t>
                            </m:r>
                          </m:sub>
                        </m:s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solidFill>
                                  <a:srgbClr val="000000"/>
                                </a:solidFill>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𝐺</m:t>
                            </m:r>
                          </m:e>
                          <m: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𝑙</m:t>
                            </m:r>
                          </m:sub>
                        </m:sSub>
                        <m:r>
                          <a:rPr lang="en-US" altLang="zh-CN" sz="2000" i="1" kern="100">
                            <a:solidFill>
                              <a:srgbClr val="000000"/>
                            </a:solidFill>
                            <a:effectLst/>
                            <a:latin typeface="Cambria Math" panose="02040503050406030204" pitchFamily="18" charset="0"/>
                            <a:ea typeface="宋体" panose="02010600030101010101" pitchFamily="2" charset="-122"/>
                            <a:cs typeface="Times New Roman" panose="02020603050405020304" pitchFamily="18" charset="0"/>
                          </a:rPr>
                          <m:t> </m:t>
                        </m:r>
                      </m:sub>
                    </m:s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𝒢</m:t>
                        </m:r>
                      </m:e>
                      <m:sub>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2</m:t>
                                </m:r>
                              </m:sub>
                            </m:sSub>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𝐹</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𝐴</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𝑘</m:t>
                                </m:r>
                              </m:sub>
                            </m:sSub>
                          </m:e>
                        </m:d>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𝐸</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r>
                  <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alt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p:txBody>
          </p:sp>
        </mc:Choice>
        <mc:Fallback>
          <p:sp>
            <p:nvSpPr>
              <p:cNvPr id="9" name="文本框 8"/>
              <p:cNvSpPr txBox="1">
                <a:spLocks noRot="1" noChangeAspect="1" noMove="1" noResize="1" noEditPoints="1" noAdjustHandles="1" noChangeArrowheads="1" noChangeShapeType="1" noTextEdit="1"/>
              </p:cNvSpPr>
              <p:nvPr/>
            </p:nvSpPr>
            <p:spPr>
              <a:xfrm>
                <a:off x="5699714" y="1589472"/>
                <a:ext cx="5153182" cy="3488199"/>
              </a:xfrm>
              <a:prstGeom prst="rect">
                <a:avLst/>
              </a:prstGeom>
              <a:blipFill rotWithShape="1">
                <a:blip r:embed="rId3"/>
                <a:stretch>
                  <a:fillRect l="-11" t="-2" r="2" b="6"/>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bwMode="auto">
          <a:xfrm>
            <a:off x="204519" y="1000587"/>
            <a:ext cx="11540926" cy="396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关系代数表达式</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288551" y="878541"/>
                <a:ext cx="11456894" cy="4876801"/>
              </a:xfrm>
            </p:spPr>
            <p:txBody>
              <a:bodyPr/>
              <a:lstStyle/>
              <a:p>
                <a:pPr marL="773430" indent="-457200" algn="just">
                  <a:lnSpc>
                    <a:spcPct val="150000"/>
                  </a:lnSpc>
                  <a:buFont typeface="Wingdings" panose="05000000000000000000" pitchFamily="2" charset="2"/>
                  <a:buChar char="Ø"/>
                </a:pPr>
                <a:r>
                  <a:rPr lang="en-US" altLang="zh-CN" sz="2400" dirty="0"/>
                  <a:t>【</a:t>
                </a:r>
                <a:r>
                  <a:rPr lang="zh-CN" altLang="zh-CN" sz="2400" dirty="0"/>
                  <a:t>例</a:t>
                </a:r>
                <a:r>
                  <a:rPr lang="en-US" altLang="zh-CN" sz="2400" dirty="0"/>
                  <a:t>2.22</a:t>
                </a:r>
                <a:r>
                  <a:rPr lang="zh-CN" altLang="zh-CN" sz="2400" dirty="0"/>
                  <a:t>】查询选修了</a:t>
                </a:r>
                <a:r>
                  <a:rPr lang="en-US" altLang="zh-CN" sz="2400" dirty="0"/>
                  <a:t>1</a:t>
                </a:r>
                <a:r>
                  <a:rPr lang="zh-CN" altLang="zh-CN" sz="2400" dirty="0"/>
                  <a:t>号课程的学生学号及成绩。</a:t>
                </a:r>
                <a:endParaRPr lang="zh-CN" altLang="zh-CN" sz="2400" dirty="0"/>
              </a:p>
              <a:p>
                <a:pPr marL="773430" indent="-457200" algn="just">
                  <a:lnSpc>
                    <a:spcPct val="150000"/>
                  </a:lnSpc>
                  <a:buFont typeface="Wingdings" panose="05000000000000000000" pitchFamily="2" charset="2"/>
                  <a:buChar char="Ø"/>
                </a:pPr>
                <a14:m>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Π</m:t>
                        </m:r>
                      </m:e>
                      <m:sub>
                        <m:r>
                          <m:rPr>
                            <m:sty m:val="p"/>
                          </m:rPr>
                          <a:rPr lang="en-US" altLang="zh-CN" sz="2400">
                            <a:latin typeface="Cambria Math" panose="02040503050406030204" pitchFamily="18" charset="0"/>
                          </a:rPr>
                          <m:t>Sno</m:t>
                        </m:r>
                        <m:r>
                          <a:rPr lang="en-US" altLang="zh-CN" sz="2400">
                            <a:latin typeface="Cambria Math" panose="02040503050406030204" pitchFamily="18" charset="0"/>
                          </a:rPr>
                          <m:t>,   </m:t>
                        </m:r>
                        <m:r>
                          <m:rPr>
                            <m:sty m:val="p"/>
                          </m:rPr>
                          <a:rPr lang="en-US" altLang="zh-CN" sz="2400">
                            <a:latin typeface="Cambria Math" panose="02040503050406030204" pitchFamily="18" charset="0"/>
                          </a:rPr>
                          <m:t>Grade</m:t>
                        </m:r>
                      </m:sub>
                    </m:sSub>
                    <m:r>
                      <a:rPr lang="en-US" altLang="zh-CN" sz="2400">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a:latin typeface="Cambria Math" panose="02040503050406030204" pitchFamily="18" charset="0"/>
                          </a:rPr>
                          <m:t>𝜎</m:t>
                        </m:r>
                      </m:e>
                      <m:sub>
                        <m:r>
                          <a:rPr lang="en-US" altLang="zh-CN" sz="2400">
                            <a:latin typeface="Cambria Math" panose="02040503050406030204" pitchFamily="18" charset="0"/>
                          </a:rPr>
                          <m:t> </m:t>
                        </m:r>
                        <m:r>
                          <m:rPr>
                            <m:sty m:val="p"/>
                          </m:rPr>
                          <a:rPr lang="en-US" altLang="zh-CN" sz="2400">
                            <a:latin typeface="Cambria Math" panose="02040503050406030204" pitchFamily="18" charset="0"/>
                          </a:rPr>
                          <m:t>Cno</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  </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SC</m:t>
                        </m:r>
                      </m:e>
                    </m:d>
                    <m:r>
                      <a:rPr lang="en-US" altLang="zh-CN" sz="2400">
                        <a:latin typeface="Cambria Math" panose="02040503050406030204" pitchFamily="18" charset="0"/>
                      </a:rPr>
                      <m:t>)</m:t>
                    </m:r>
                  </m:oMath>
                </a14:m>
                <a:endParaRPr lang="en-US" altLang="zh-CN" sz="2400" dirty="0"/>
              </a:p>
              <a:p>
                <a:pPr marL="773430" indent="-457200" algn="just">
                  <a:lnSpc>
                    <a:spcPct val="150000"/>
                  </a:lnSpc>
                  <a:buFont typeface="Wingdings" panose="05000000000000000000" pitchFamily="2" charset="2"/>
                  <a:buChar char="Ø"/>
                </a:pPr>
                <a:r>
                  <a:rPr lang="zh-CN" altLang="zh-CN" sz="2400" dirty="0"/>
                  <a:t>该表达式的执行步骤为：</a:t>
                </a:r>
                <a:endParaRPr lang="zh-CN" altLang="zh-CN" sz="2400" dirty="0"/>
              </a:p>
              <a:p>
                <a:pPr marL="1028700" lvl="1" indent="-342900" algn="just">
                  <a:lnSpc>
                    <a:spcPct val="150000"/>
                  </a:lnSpc>
                  <a:buFont typeface="Wingdings" panose="05000000000000000000" pitchFamily="2" charset="2"/>
                  <a:buChar char="l"/>
                </a:pPr>
                <a:r>
                  <a:rPr lang="zh-CN" altLang="zh-CN" sz="2000" kern="100" dirty="0">
                    <a:cs typeface="Times New Roman" panose="02020603050405020304" pitchFamily="18" charset="0"/>
                  </a:rPr>
                  <a:t>步骤①：</a:t>
                </a:r>
                <a:r>
                  <a:rPr lang="zh-CN" altLang="zh-CN" sz="2000" dirty="0"/>
                  <a:t>执行选择运算，选择学生选课表中课程号为</a:t>
                </a:r>
                <a:r>
                  <a:rPr lang="en-US" altLang="zh-CN" sz="2000" dirty="0"/>
                  <a:t>1</a:t>
                </a:r>
                <a:r>
                  <a:rPr lang="zh-CN" altLang="zh-CN" sz="2000" dirty="0"/>
                  <a:t>的元组。即</a:t>
                </a:r>
                <a14:m>
                  <m:oMath xmlns:m="http://schemas.openxmlformats.org/officeDocument/2006/math">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 </m:t>
                        </m:r>
                        <m:r>
                          <a:rPr lang="en-US" altLang="zh-CN" sz="2000">
                            <a:latin typeface="Cambria Math" panose="02040503050406030204" pitchFamily="18" charset="0"/>
                          </a:rPr>
                          <m:t>𝜎</m:t>
                        </m:r>
                      </m:e>
                      <m:sub>
                        <m:r>
                          <a:rPr lang="en-US" altLang="zh-CN" sz="2000">
                            <a:latin typeface="Cambria Math" panose="02040503050406030204" pitchFamily="18" charset="0"/>
                          </a:rPr>
                          <m:t> </m:t>
                        </m:r>
                        <m:r>
                          <m:rPr>
                            <m:sty m:val="p"/>
                          </m:rPr>
                          <a:rPr lang="en-US" altLang="zh-CN" sz="2000">
                            <a:latin typeface="Cambria Math" panose="02040503050406030204" pitchFamily="18" charset="0"/>
                          </a:rPr>
                          <m:t>Cno</m:t>
                        </m:r>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  </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SC</m:t>
                        </m:r>
                      </m:e>
                    </m:d>
                  </m:oMath>
                </a14:m>
                <a:r>
                  <a:rPr lang="zh-CN" altLang="zh-CN" sz="2000" dirty="0"/>
                  <a:t>。</a:t>
                </a:r>
                <a:endParaRPr lang="zh-CN" altLang="zh-CN" sz="2000" dirty="0"/>
              </a:p>
              <a:p>
                <a:pPr marL="1028700" lvl="1" indent="-342900" algn="just">
                  <a:lnSpc>
                    <a:spcPct val="150000"/>
                  </a:lnSpc>
                  <a:buFont typeface="Wingdings" panose="05000000000000000000" pitchFamily="2" charset="2"/>
                  <a:buChar char="l"/>
                </a:pPr>
                <a:r>
                  <a:rPr lang="zh-CN" altLang="zh-CN" sz="2000" kern="100" dirty="0">
                    <a:cs typeface="Times New Roman" panose="02020603050405020304" pitchFamily="18" charset="0"/>
                  </a:rPr>
                  <a:t>步骤①：</a:t>
                </a:r>
                <a:r>
                  <a:rPr lang="zh-CN" altLang="zh-CN" sz="2000" dirty="0"/>
                  <a:t>执行投影运算，获取步骤</a:t>
                </a:r>
                <a:r>
                  <a:rPr lang="en-US" altLang="zh-CN" sz="2000" dirty="0"/>
                  <a:t>1</a:t>
                </a:r>
                <a:r>
                  <a:rPr lang="zh-CN" altLang="zh-CN" sz="2000" dirty="0"/>
                  <a:t>中得到的学生选课表中课程号为</a:t>
                </a:r>
                <a:r>
                  <a:rPr lang="en-US" altLang="zh-CN" sz="2000" dirty="0"/>
                  <a:t>1</a:t>
                </a:r>
                <a:r>
                  <a:rPr lang="zh-CN" altLang="zh-CN" sz="2000" dirty="0"/>
                  <a:t>的元组的学号、成绩信息。即执行表达式 </a:t>
                </a:r>
                <a14:m>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Π</m:t>
                        </m:r>
                      </m:e>
                      <m:sub>
                        <m:r>
                          <m:rPr>
                            <m:sty m:val="p"/>
                          </m:rPr>
                          <a:rPr lang="en-US" altLang="zh-CN" sz="2000">
                            <a:latin typeface="Cambria Math" panose="02040503050406030204" pitchFamily="18" charset="0"/>
                          </a:rPr>
                          <m:t>Sno</m:t>
                        </m:r>
                        <m:r>
                          <a:rPr lang="en-US" altLang="zh-CN" sz="2000">
                            <a:latin typeface="Cambria Math" panose="02040503050406030204" pitchFamily="18" charset="0"/>
                          </a:rPr>
                          <m:t>,   </m:t>
                        </m:r>
                        <m:r>
                          <m:rPr>
                            <m:sty m:val="p"/>
                          </m:rPr>
                          <a:rPr lang="en-US" altLang="zh-CN" sz="2000">
                            <a:latin typeface="Cambria Math" panose="02040503050406030204" pitchFamily="18" charset="0"/>
                          </a:rPr>
                          <m:t>Grade</m:t>
                        </m:r>
                      </m:sub>
                    </m:sSub>
                    <m:r>
                      <a:rPr lang="en-US" altLang="zh-CN" sz="2000">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a:latin typeface="Cambria Math" panose="02040503050406030204" pitchFamily="18" charset="0"/>
                          </a:rPr>
                          <m:t>𝜎</m:t>
                        </m:r>
                      </m:e>
                      <m:sub>
                        <m:r>
                          <a:rPr lang="en-US" altLang="zh-CN" sz="2000">
                            <a:latin typeface="Cambria Math" panose="02040503050406030204" pitchFamily="18" charset="0"/>
                          </a:rPr>
                          <m:t> </m:t>
                        </m:r>
                        <m:r>
                          <m:rPr>
                            <m:sty m:val="p"/>
                          </m:rPr>
                          <a:rPr lang="en-US" altLang="zh-CN" sz="2000">
                            <a:latin typeface="Cambria Math" panose="02040503050406030204" pitchFamily="18" charset="0"/>
                          </a:rPr>
                          <m:t>Cno</m:t>
                        </m:r>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  </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SC</m:t>
                        </m:r>
                      </m:e>
                    </m:d>
                    <m:r>
                      <a:rPr lang="en-US" altLang="zh-CN" sz="2000">
                        <a:latin typeface="Cambria Math" panose="02040503050406030204" pitchFamily="18" charset="0"/>
                      </a:rPr>
                      <m:t>)</m:t>
                    </m:r>
                  </m:oMath>
                </a14:m>
                <a:r>
                  <a:rPr lang="zh-CN" altLang="zh-CN" sz="2000" dirty="0"/>
                  <a:t>。</a:t>
                </a:r>
                <a:endParaRPr lang="zh-CN" altLang="zh-CN" sz="2000" dirty="0"/>
              </a:p>
              <a:p>
                <a:pPr marL="773430" indent="-457200" algn="just">
                  <a:lnSpc>
                    <a:spcPct val="150000"/>
                  </a:lnSpc>
                  <a:buFont typeface="Wingdings" panose="05000000000000000000" pitchFamily="2" charset="2"/>
                  <a:buChar char="Ø"/>
                </a:pPr>
                <a:r>
                  <a:rPr lang="zh-CN" altLang="zh-CN" sz="2400" dirty="0"/>
                  <a:t>查询结果为：</a:t>
                </a:r>
                <a:endParaRPr lang="zh-CN"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288551" y="878541"/>
                <a:ext cx="11456894" cy="4876801"/>
              </a:xfrm>
              <a:blipFill rotWithShape="1">
                <a:blip r:embed="rId1"/>
                <a:stretch>
                  <a:fillRect l="-2" t="-7" r="4" b="7"/>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1229245" y="5063585"/>
          <a:ext cx="9575506" cy="1377555"/>
        </p:xfrm>
        <a:graphic>
          <a:graphicData uri="http://schemas.openxmlformats.org/drawingml/2006/table">
            <a:tbl>
              <a:tblPr firstRow="1" firstCol="1" bandRow="1">
                <a:tableStyleId>{5940675A-B579-460E-94D1-54222C63F5DA}</a:tableStyleId>
              </a:tblPr>
              <a:tblGrid>
                <a:gridCol w="5413392"/>
                <a:gridCol w="4162114"/>
              </a:tblGrid>
              <a:tr h="470902">
                <a:tc>
                  <a:txBody>
                    <a:bodyPr/>
                    <a:lstStyle/>
                    <a:p>
                      <a:pPr indent="127000" algn="ctr">
                        <a:lnSpc>
                          <a:spcPct val="150000"/>
                        </a:lnSpc>
                      </a:pPr>
                      <a:r>
                        <a:rPr lang="en-US" sz="1600" b="1" kern="100" dirty="0" err="1">
                          <a:solidFill>
                            <a:schemeClr val="bg1"/>
                          </a:solidFill>
                          <a:effectLst/>
                        </a:rPr>
                        <a:t>Sno</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1600" b="1" kern="100" dirty="0">
                          <a:solidFill>
                            <a:schemeClr val="bg1"/>
                          </a:solidFill>
                          <a:effectLst/>
                        </a:rPr>
                        <a:t>Grade</a:t>
                      </a:r>
                      <a:endParaRPr lang="zh-CN" sz="16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75361">
                <a:tc>
                  <a:txBody>
                    <a:bodyPr/>
                    <a:lstStyle/>
                    <a:p>
                      <a:pPr indent="127000" algn="ctr">
                        <a:lnSpc>
                          <a:spcPct val="150000"/>
                        </a:lnSpc>
                      </a:pPr>
                      <a:r>
                        <a:rPr lang="en-US" sz="1600" kern="100" dirty="0">
                          <a:effectLst/>
                        </a:rPr>
                        <a:t>2021310722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87</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31292">
                <a:tc>
                  <a:txBody>
                    <a:bodyPr/>
                    <a:lstStyle/>
                    <a:p>
                      <a:pPr indent="127000" algn="ctr">
                        <a:lnSpc>
                          <a:spcPct val="150000"/>
                        </a:lnSpc>
                      </a:pPr>
                      <a:r>
                        <a:rPr lang="en-US" sz="1600" kern="100" dirty="0">
                          <a:effectLst/>
                        </a:rPr>
                        <a:t>2021310723</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1600" kern="100" dirty="0">
                          <a:effectLst/>
                        </a:rPr>
                        <a:t>92</a:t>
                      </a:r>
                      <a:endParaRPr lang="zh-CN"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204519" y="1000587"/>
            <a:ext cx="11540926" cy="432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关系代数表达式</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2.23</a:t>
            </a:r>
            <a:r>
              <a:rPr lang="zh-CN" altLang="zh-CN" sz="2400" dirty="0"/>
              <a:t>】查询选修了</a:t>
            </a:r>
            <a:r>
              <a:rPr lang="en-US" altLang="zh-CN" sz="2400" dirty="0"/>
              <a:t>1</a:t>
            </a:r>
            <a:r>
              <a:rPr lang="zh-CN" altLang="zh-CN" sz="2400" dirty="0"/>
              <a:t>号课程的学生学号、姓名及成绩  </a:t>
            </a:r>
            <a:endParaRPr lang="zh-CN" altLang="zh-CN" sz="24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i="1" dirty="0"/>
          </a:p>
          <a:p>
            <a:pPr>
              <a:buFont typeface="Wingdings" panose="05000000000000000000" pitchFamily="2" charset="2"/>
              <a:buChar char="Ø"/>
            </a:pPr>
            <a:r>
              <a:rPr lang="zh-CN" altLang="en-US" sz="2400" dirty="0"/>
              <a:t>该表达式的执行步骤为：</a:t>
            </a:r>
            <a:endParaRPr lang="en-US" altLang="zh-CN" sz="24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a:p>
            <a:pPr>
              <a:buFont typeface="Wingdings" panose="05000000000000000000" pitchFamily="2" charset="2"/>
              <a:buChar char="Ø"/>
            </a:pPr>
            <a:endParaRPr lang="en-US" altLang="zh-CN" sz="2800" dirty="0"/>
          </a:p>
        </p:txBody>
      </p:sp>
      <mc:AlternateContent xmlns:mc="http://schemas.openxmlformats.org/markup-compatibility/2006">
        <mc:Choice xmlns:a14="http://schemas.microsoft.com/office/drawing/2010/main" Requires="a14">
          <p:sp>
            <p:nvSpPr>
              <p:cNvPr id="6" name="文本框 5"/>
              <p:cNvSpPr txBox="1"/>
              <p:nvPr/>
            </p:nvSpPr>
            <p:spPr>
              <a:xfrm>
                <a:off x="2838449" y="1878334"/>
                <a:ext cx="6947807" cy="41351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Π</m:t>
                          </m:r>
                        </m:e>
                        <m:sub>
                          <m:r>
                            <m:rPr>
                              <m:sty m:val="p"/>
                            </m:rPr>
                            <a:rPr lang="en-US" altLang="zh-CN" sz="2000">
                              <a:latin typeface="Cambria Math" panose="02040503050406030204" pitchFamily="18" charset="0"/>
                            </a:rPr>
                            <m:t>Sno</m:t>
                          </m:r>
                          <m:r>
                            <a:rPr lang="en-US" altLang="zh-CN" sz="2000">
                              <a:latin typeface="Cambria Math" panose="02040503050406030204" pitchFamily="18" charset="0"/>
                            </a:rPr>
                            <m:t>,   </m:t>
                          </m:r>
                          <m:r>
                            <m:rPr>
                              <m:sty m:val="p"/>
                            </m:rPr>
                            <a:rPr lang="en-US" altLang="zh-CN" sz="2000">
                              <a:latin typeface="Cambria Math" panose="02040503050406030204" pitchFamily="18" charset="0"/>
                            </a:rPr>
                            <m:t>Sname</m:t>
                          </m:r>
                          <m:r>
                            <a:rPr lang="en-US" altLang="zh-CN" sz="2000">
                              <a:latin typeface="Cambria Math" panose="02040503050406030204" pitchFamily="18" charset="0"/>
                            </a:rPr>
                            <m:t>,   </m:t>
                          </m:r>
                          <m:r>
                            <m:rPr>
                              <m:sty m:val="p"/>
                            </m:rPr>
                            <a:rPr lang="en-US" altLang="zh-CN" sz="2000">
                              <a:latin typeface="Cambria Math" panose="02040503050406030204" pitchFamily="18" charset="0"/>
                            </a:rPr>
                            <m:t>Grade</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𝜎</m:t>
                          </m:r>
                        </m:e>
                        <m:sub>
                          <m:r>
                            <a:rPr lang="en-US" altLang="zh-CN" sz="2000" i="1">
                              <a:latin typeface="Cambria Math" panose="02040503050406030204" pitchFamily="18" charset="0"/>
                            </a:rPr>
                            <m:t> </m:t>
                          </m:r>
                          <m:r>
                            <m:rPr>
                              <m:sty m:val="p"/>
                            </m:rPr>
                            <a:rPr lang="en-US" altLang="zh-CN" sz="2000">
                              <a:latin typeface="Cambria Math" panose="02040503050406030204" pitchFamily="18" charset="0"/>
                            </a:rPr>
                            <m:t>Cno</m:t>
                          </m:r>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 </m:t>
                          </m:r>
                          <m:r>
                            <a:rPr lang="en-US" altLang="zh-CN" sz="2000" i="1">
                              <a:latin typeface="Cambria Math" panose="02040503050406030204" pitchFamily="18" charset="0"/>
                            </a:rPr>
                            <m:t> </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SC</m:t>
                          </m:r>
                          <m:r>
                            <a:rPr lang="en-US" altLang="zh-CN" sz="2000" i="1">
                              <a:latin typeface="Cambria Math" panose="02040503050406030204" pitchFamily="18" charset="0"/>
                            </a:rPr>
                            <m:t>⋈</m:t>
                          </m:r>
                          <m:r>
                            <m:rPr>
                              <m:sty m:val="p"/>
                            </m:rPr>
                            <a:rPr lang="en-US" altLang="zh-CN" sz="2000">
                              <a:latin typeface="Cambria Math" panose="02040503050406030204" pitchFamily="18" charset="0"/>
                            </a:rPr>
                            <m:t>Student</m:t>
                          </m:r>
                        </m:e>
                      </m:d>
                      <m:r>
                        <a:rPr lang="en-US" altLang="zh-CN" sz="2000" i="1">
                          <a:latin typeface="Cambria Math" panose="02040503050406030204" pitchFamily="18" charset="0"/>
                        </a:rPr>
                        <m:t>)</m:t>
                      </m:r>
                    </m:oMath>
                  </m:oMathPara>
                </a14:m>
                <a:endParaRPr lang="zh-CN" altLang="zh-CN" sz="2000" dirty="0"/>
              </a:p>
            </p:txBody>
          </p:sp>
        </mc:Choice>
        <mc:Fallback>
          <p:sp>
            <p:nvSpPr>
              <p:cNvPr id="6" name="文本框 5"/>
              <p:cNvSpPr txBox="1">
                <a:spLocks noRot="1" noChangeAspect="1" noMove="1" noResize="1" noEditPoints="1" noAdjustHandles="1" noChangeArrowheads="1" noChangeShapeType="1" noTextEdit="1"/>
              </p:cNvSpPr>
              <p:nvPr/>
            </p:nvSpPr>
            <p:spPr>
              <a:xfrm>
                <a:off x="2838449" y="1878334"/>
                <a:ext cx="6947807" cy="413511"/>
              </a:xfrm>
              <a:prstGeom prst="rect">
                <a:avLst/>
              </a:prstGeom>
              <a:blipFill rotWithShape="1">
                <a:blip r:embed="rId1"/>
                <a:stretch>
                  <a:fillRect l="-9" t="-1" r="4" b="3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430306" y="3388489"/>
                <a:ext cx="11535536" cy="1449820"/>
              </a:xfrm>
              <a:prstGeom prst="rect">
                <a:avLst/>
              </a:prstGeom>
              <a:noFill/>
            </p:spPr>
            <p:txBody>
              <a:bodyPr wrap="square">
                <a:spAutoFit/>
              </a:bodyPr>
              <a:lstStyle/>
              <a:p>
                <a:pPr indent="266700" algn="just">
                  <a:lnSpc>
                    <a:spcPct val="150000"/>
                  </a:lnSpc>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步骤①：执行自然连接运算</a:t>
                </a:r>
                <a:r>
                  <a:rPr lang="zh-CN" altLang="en-US" sz="2000" kern="100" dirty="0">
                    <a:effectLst/>
                    <a:latin typeface="黑体" panose="02010609060101010101" pitchFamily="49" charset="-122"/>
                    <a:ea typeface="黑体" panose="02010609060101010101" pitchFamily="49" charset="-122"/>
                    <a:cs typeface="Times New Roman" panose="02020603050405020304" pitchFamily="18" charset="0"/>
                  </a:rPr>
                  <a:t>，</a:t>
                </a: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即执行表达式 </a:t>
                </a:r>
                <a14:m>
                  <m:oMath xmlns:m="http://schemas.openxmlformats.org/officeDocument/2006/math">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Studen</m:t>
                    </m:r>
                    <m:r>
                      <m:rPr>
                        <m:sty m:val="p"/>
                      </m:rPr>
                      <a:rPr lang="en-US" altLang="zh-CN" sz="2000" kern="100" smtClean="0">
                        <a:effectLst/>
                        <a:latin typeface="Cambria Math" panose="02040503050406030204" pitchFamily="18" charset="0"/>
                        <a:ea typeface="宋体" panose="02010600030101010101" pitchFamily="2" charset="-122"/>
                        <a:cs typeface="Times New Roman" panose="02020603050405020304" pitchFamily="18" charset="0"/>
                      </a:rPr>
                      <m:t>t</m:t>
                    </m:r>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266700" algn="just">
                  <a:lnSpc>
                    <a:spcPct val="150000"/>
                  </a:lnSpc>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步骤②：执行选择运算，即执行表达式</a:t>
                </a:r>
                <a:r>
                  <a:rPr lang="zh-CN" altLang="en-US" sz="2000" kern="100" dirty="0">
                    <a:effectLst/>
                    <a:latin typeface="黑体" panose="02010609060101010101" pitchFamily="49" charset="-122"/>
                    <a:ea typeface="黑体" panose="02010609060101010101" pitchFamily="49" charset="-122"/>
                    <a:cs typeface="Times New Roman" panose="02020603050405020304" pitchFamily="18" charset="0"/>
                  </a:rPr>
                  <a:t>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Cno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Student</m:t>
                        </m:r>
                      </m:e>
                    </m:d>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p>
                <a:pPr indent="266700" algn="just">
                  <a:lnSpc>
                    <a:spcPct val="150000"/>
                  </a:lnSpc>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步骤③：执行投影运算，即执行表达式 </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Π</m:t>
                        </m:r>
                      </m:e>
                      <m:sub>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Sname</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Grade</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Cno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Student</m:t>
                        </m:r>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7" name="文本框 6"/>
              <p:cNvSpPr txBox="1">
                <a:spLocks noRot="1" noChangeAspect="1" noMove="1" noResize="1" noEditPoints="1" noAdjustHandles="1" noChangeArrowheads="1" noChangeShapeType="1" noTextEdit="1"/>
              </p:cNvSpPr>
              <p:nvPr/>
            </p:nvSpPr>
            <p:spPr>
              <a:xfrm>
                <a:off x="430306" y="3388489"/>
                <a:ext cx="11535536" cy="1449820"/>
              </a:xfrm>
              <a:prstGeom prst="rect">
                <a:avLst/>
              </a:prstGeom>
              <a:blipFill rotWithShape="1">
                <a:blip r:embed="rId2"/>
                <a:stretch>
                  <a:fillRect l="-4" t="-9" r="5" b="17"/>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bwMode="auto">
          <a:xfrm>
            <a:off x="508267" y="1070674"/>
            <a:ext cx="11074133" cy="14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关系代数表达式</a:t>
            </a:r>
            <a:endParaRPr kumimoji="1" lang="zh-CN" altLang="en-US" dirty="0"/>
          </a:p>
        </p:txBody>
      </p:sp>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2.23</a:t>
            </a:r>
            <a:r>
              <a:rPr lang="zh-CN" altLang="zh-CN" sz="2400" dirty="0"/>
              <a:t>】查询选修了</a:t>
            </a:r>
            <a:r>
              <a:rPr lang="en-US" altLang="zh-CN" sz="2400" dirty="0"/>
              <a:t>1</a:t>
            </a:r>
            <a:r>
              <a:rPr lang="zh-CN" altLang="zh-CN" sz="2400" dirty="0"/>
              <a:t>号课程的学生学号、姓名及成绩  </a:t>
            </a: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该表达式的执行步骤为：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2838448" y="1916906"/>
                <a:ext cx="7219951" cy="413511"/>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000" i="1">
                              <a:latin typeface="Cambria Math" panose="02040503050406030204" pitchFamily="18" charset="0"/>
                            </a:rPr>
                          </m:ctrlPr>
                        </m:sSubPr>
                        <m:e>
                          <m:r>
                            <m:rPr>
                              <m:sty m:val="p"/>
                            </m:rPr>
                            <a:rPr lang="en-US" altLang="zh-CN" sz="2000">
                              <a:latin typeface="Cambria Math" panose="02040503050406030204" pitchFamily="18" charset="0"/>
                            </a:rPr>
                            <m:t>Π</m:t>
                          </m:r>
                        </m:e>
                        <m:sub>
                          <m:r>
                            <m:rPr>
                              <m:sty m:val="p"/>
                            </m:rPr>
                            <a:rPr lang="en-US" altLang="zh-CN" sz="2000">
                              <a:latin typeface="Cambria Math" panose="02040503050406030204" pitchFamily="18" charset="0"/>
                            </a:rPr>
                            <m:t>Sno</m:t>
                          </m:r>
                          <m:r>
                            <a:rPr lang="en-US" altLang="zh-CN" sz="2000">
                              <a:latin typeface="Cambria Math" panose="02040503050406030204" pitchFamily="18" charset="0"/>
                            </a:rPr>
                            <m:t>,   </m:t>
                          </m:r>
                          <m:r>
                            <m:rPr>
                              <m:sty m:val="p"/>
                            </m:rPr>
                            <a:rPr lang="en-US" altLang="zh-CN" sz="2000">
                              <a:latin typeface="Cambria Math" panose="02040503050406030204" pitchFamily="18" charset="0"/>
                            </a:rPr>
                            <m:t>Sname</m:t>
                          </m:r>
                          <m:r>
                            <a:rPr lang="en-US" altLang="zh-CN" sz="2000">
                              <a:latin typeface="Cambria Math" panose="02040503050406030204" pitchFamily="18" charset="0"/>
                            </a:rPr>
                            <m:t>,   </m:t>
                          </m:r>
                          <m:r>
                            <m:rPr>
                              <m:sty m:val="p"/>
                            </m:rPr>
                            <a:rPr lang="en-US" altLang="zh-CN" sz="2000">
                              <a:latin typeface="Cambria Math" panose="02040503050406030204" pitchFamily="18" charset="0"/>
                            </a:rPr>
                            <m:t>Grade</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𝜎</m:t>
                          </m:r>
                        </m:e>
                        <m:sub>
                          <m:r>
                            <a:rPr lang="en-US" altLang="zh-CN" sz="2000" i="1">
                              <a:latin typeface="Cambria Math" panose="02040503050406030204" pitchFamily="18" charset="0"/>
                            </a:rPr>
                            <m:t> </m:t>
                          </m:r>
                          <m:r>
                            <m:rPr>
                              <m:sty m:val="p"/>
                            </m:rPr>
                            <a:rPr lang="en-US" altLang="zh-CN" sz="2000">
                              <a:latin typeface="Cambria Math" panose="02040503050406030204" pitchFamily="18" charset="0"/>
                            </a:rPr>
                            <m:t>Cno</m:t>
                          </m:r>
                          <m:r>
                            <a:rPr lang="en-US" altLang="zh-CN" sz="2000">
                              <a:latin typeface="Cambria Math" panose="02040503050406030204" pitchFamily="18" charset="0"/>
                            </a:rPr>
                            <m:t>="</m:t>
                          </m:r>
                          <m:r>
                            <a:rPr lang="en-US" altLang="zh-CN" sz="2000">
                              <a:latin typeface="Cambria Math" panose="02040503050406030204" pitchFamily="18" charset="0"/>
                            </a:rPr>
                            <m:t>1</m:t>
                          </m:r>
                          <m:r>
                            <a:rPr lang="en-US" altLang="zh-CN" sz="2000">
                              <a:latin typeface="Cambria Math" panose="02040503050406030204" pitchFamily="18" charset="0"/>
                            </a:rPr>
                            <m:t>"</m:t>
                          </m:r>
                          <m:r>
                            <a:rPr lang="en-US" altLang="zh-CN" sz="2000" i="1">
                              <a:latin typeface="Cambria Math" panose="02040503050406030204" pitchFamily="18" charset="0"/>
                            </a:rPr>
                            <m:t>  </m:t>
                          </m:r>
                        </m:sub>
                      </m:sSub>
                      <m:d>
                        <m:dPr>
                          <m:ctrlPr>
                            <a:rPr lang="zh-CN" altLang="zh-CN" sz="2000" i="1">
                              <a:latin typeface="Cambria Math" panose="02040503050406030204" pitchFamily="18" charset="0"/>
                            </a:rPr>
                          </m:ctrlPr>
                        </m:dPr>
                        <m:e>
                          <m:r>
                            <m:rPr>
                              <m:sty m:val="p"/>
                            </m:rPr>
                            <a:rPr lang="en-US" altLang="zh-CN" sz="2000">
                              <a:latin typeface="Cambria Math" panose="02040503050406030204" pitchFamily="18" charset="0"/>
                            </a:rPr>
                            <m:t>SC</m:t>
                          </m:r>
                        </m:e>
                      </m:d>
                      <m:r>
                        <a:rPr lang="en-US" altLang="zh-CN" sz="2000" i="1">
                          <a:latin typeface="Cambria Math" panose="02040503050406030204" pitchFamily="18" charset="0"/>
                        </a:rPr>
                        <m:t>)⋈</m:t>
                      </m:r>
                      <m:r>
                        <m:rPr>
                          <m:sty m:val="p"/>
                        </m:rPr>
                        <a:rPr lang="en-US" altLang="zh-CN" sz="2000">
                          <a:latin typeface="Cambria Math" panose="02040503050406030204" pitchFamily="18" charset="0"/>
                        </a:rPr>
                        <m:t>Student</m:t>
                      </m:r>
                      <m:r>
                        <a:rPr lang="en-US" altLang="zh-CN" sz="2000" i="1">
                          <a:latin typeface="Cambria Math" panose="02040503050406030204" pitchFamily="18" charset="0"/>
                        </a:rPr>
                        <m:t>)</m:t>
                      </m:r>
                    </m:oMath>
                  </m:oMathPara>
                </a14:m>
                <a:endParaRPr lang="zh-CN" altLang="zh-CN" sz="2000" dirty="0"/>
              </a:p>
            </p:txBody>
          </p:sp>
        </mc:Choice>
        <mc:Fallback>
          <p:sp>
            <p:nvSpPr>
              <p:cNvPr id="6" name="文本框 5"/>
              <p:cNvSpPr txBox="1">
                <a:spLocks noRot="1" noChangeAspect="1" noMove="1" noResize="1" noEditPoints="1" noAdjustHandles="1" noChangeArrowheads="1" noChangeShapeType="1" noTextEdit="1"/>
              </p:cNvSpPr>
              <p:nvPr/>
            </p:nvSpPr>
            <p:spPr>
              <a:xfrm>
                <a:off x="2838448" y="1916906"/>
                <a:ext cx="7219951" cy="413511"/>
              </a:xfrm>
              <a:prstGeom prst="rect">
                <a:avLst/>
              </a:prstGeom>
              <a:blipFill rotWithShape="1">
                <a:blip r:embed="rId1"/>
                <a:stretch>
                  <a:fillRect l="-9" t="-115" r="9" b="14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438600" y="3429000"/>
                <a:ext cx="11753400" cy="1449820"/>
              </a:xfrm>
              <a:prstGeom prst="rect">
                <a:avLst/>
              </a:prstGeom>
              <a:noFill/>
            </p:spPr>
            <p:txBody>
              <a:bodyPr wrap="square">
                <a:spAutoFit/>
              </a:bodyPr>
              <a:lstStyle/>
              <a:p>
                <a:pPr marL="342900" indent="-342900" algn="just">
                  <a:lnSpc>
                    <a:spcPct val="150000"/>
                  </a:lnSpc>
                  <a:buFont typeface="Wingdings" panose="05000000000000000000" pitchFamily="2" charset="2"/>
                  <a:buChar char="l"/>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步骤①：执行选择运算，即执行表达式</a:t>
                </a:r>
                <a14:m>
                  <m:oMath xmlns:m="http://schemas.openxmlformats.org/officeDocument/2006/math">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Cno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e>
                    </m:d>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步骤②：执行自然连接运算，即执行表达式</a:t>
                </a:r>
                <a14:m>
                  <m:oMath xmlns:m="http://schemas.openxmlformats.org/officeDocument/2006/math">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σ</m:t>
                        </m:r>
                      </m:e>
                      <m:sub>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Cno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Student</m:t>
                    </m:r>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a:p>
                <a:pPr marL="342900" indent="-342900" algn="just">
                  <a:lnSpc>
                    <a:spcPct val="150000"/>
                  </a:lnSpc>
                  <a:buFont typeface="Wingdings" panose="05000000000000000000" pitchFamily="2" charset="2"/>
                  <a:buChar char="l"/>
                </a:pPr>
                <a:r>
                  <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rPr>
                  <a:t>步骤③：执行投影运算，即执行表达式</a:t>
                </a:r>
                <a14:m>
                  <m:oMath xmlns:m="http://schemas.openxmlformats.org/officeDocument/2006/math">
                    <m: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t> </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Π</m:t>
                        </m:r>
                      </m:e>
                      <m:sub>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Sname</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Grade</m:t>
                        </m:r>
                      </m:sub>
                    </m:s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𝜎</m:t>
                        </m:r>
                      </m:e>
                      <m:sub>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Cno</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1</m:t>
                        </m:r>
                        <m: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 </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 </m:t>
                        </m:r>
                      </m:sub>
                    </m:sSub>
                    <m:d>
                      <m:dPr>
                        <m:ctrlPr>
                          <a:rPr lang="zh-CN" altLang="zh-CN" sz="20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SC</m:t>
                        </m:r>
                      </m:e>
                    </m:d>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r>
                      <m:rPr>
                        <m:sty m:val="p"/>
                      </m:rPr>
                      <a:rPr lang="en-US" altLang="zh-CN" sz="2000" kern="100">
                        <a:effectLst/>
                        <a:latin typeface="Cambria Math" panose="02040503050406030204" pitchFamily="18" charset="0"/>
                        <a:ea typeface="宋体" panose="02010600030101010101" pitchFamily="2" charset="-122"/>
                        <a:cs typeface="Times New Roman" panose="02020603050405020304" pitchFamily="18" charset="0"/>
                      </a:rPr>
                      <m:t>Student</m:t>
                    </m:r>
                    <m:r>
                      <a:rPr lang="en-US" altLang="zh-CN" sz="2000" i="1" kern="100">
                        <a:effectLst/>
                        <a:latin typeface="Cambria Math" panose="02040503050406030204" pitchFamily="18" charset="0"/>
                        <a:ea typeface="宋体" panose="02010600030101010101" pitchFamily="2" charset="-122"/>
                        <a:cs typeface="Times New Roman" panose="02020603050405020304" pitchFamily="18" charset="0"/>
                      </a:rPr>
                      <m:t>)</m:t>
                    </m:r>
                  </m:oMath>
                </a14:m>
                <a:endParaRPr lang="zh-CN" altLang="zh-CN" sz="2000" kern="100" dirty="0">
                  <a:effectLst/>
                  <a:latin typeface="黑体" panose="02010609060101010101" pitchFamily="49" charset="-122"/>
                  <a:ea typeface="黑体" panose="02010609060101010101" pitchFamily="49" charset="-122"/>
                  <a:cs typeface="Times New Roman" panose="02020603050405020304" pitchFamily="18" charset="0"/>
                </a:endParaRPr>
              </a:p>
            </p:txBody>
          </p:sp>
        </mc:Choice>
        <mc:Fallback>
          <p:sp>
            <p:nvSpPr>
              <p:cNvPr id="8" name="文本框 7"/>
              <p:cNvSpPr txBox="1">
                <a:spLocks noRot="1" noChangeAspect="1" noMove="1" noResize="1" noEditPoints="1" noAdjustHandles="1" noChangeArrowheads="1" noChangeShapeType="1" noTextEdit="1"/>
              </p:cNvSpPr>
              <p:nvPr/>
            </p:nvSpPr>
            <p:spPr>
              <a:xfrm>
                <a:off x="438600" y="3429000"/>
                <a:ext cx="11753400" cy="1449820"/>
              </a:xfrm>
              <a:prstGeom prst="rect">
                <a:avLst/>
              </a:prstGeom>
              <a:blipFill rotWithShape="1">
                <a:blip r:embed="rId2"/>
                <a:stretch>
                  <a:fillRect l="-4" b="8"/>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6"/>
          <p:cNvSpPr/>
          <p:nvPr/>
        </p:nvSpPr>
        <p:spPr>
          <a:xfrm>
            <a:off x="1100836" y="1998545"/>
            <a:ext cx="10090898" cy="2316280"/>
          </a:xfrm>
          <a:prstGeom prst="roundRect">
            <a:avLst>
              <a:gd name="adj" fmla="val 10529"/>
            </a:avLst>
          </a:prstGeom>
          <a:solidFill>
            <a:srgbClr val="6F1787">
              <a:alpha val="14000"/>
            </a:srgb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微软雅黑" panose="020B0503020204020204" pitchFamily="82" charset="2"/>
            </a:endParaRPr>
          </a:p>
        </p:txBody>
      </p:sp>
      <p:sp>
        <p:nvSpPr>
          <p:cNvPr id="12" name="Shape6"/>
          <p:cNvSpPr/>
          <p:nvPr/>
        </p:nvSpPr>
        <p:spPr>
          <a:xfrm>
            <a:off x="1100838" y="2036102"/>
            <a:ext cx="10090896" cy="2237465"/>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微软雅黑" panose="020B0503020204020204" pitchFamily="82" charset="2"/>
            </a:endParaRPr>
          </a:p>
        </p:txBody>
      </p:sp>
      <p:sp>
        <p:nvSpPr>
          <p:cNvPr id="10" name="矩形 9"/>
          <p:cNvSpPr/>
          <p:nvPr/>
        </p:nvSpPr>
        <p:spPr bwMode="auto">
          <a:xfrm>
            <a:off x="508267" y="830117"/>
            <a:ext cx="10769333" cy="108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关系代数表达式</a:t>
            </a:r>
            <a:endParaRPr kumimoji="1" lang="zh-CN" altLang="en-US" dirty="0"/>
          </a:p>
        </p:txBody>
      </p:sp>
      <mc:AlternateContent xmlns:mc="http://schemas.openxmlformats.org/markup-compatibility/2006">
        <mc:Choice xmlns:a14="http://schemas.microsoft.com/office/drawing/2010/main" Requires="a14">
          <p:sp>
            <p:nvSpPr>
              <p:cNvPr id="6" name="文本框 5"/>
              <p:cNvSpPr txBox="1"/>
              <p:nvPr/>
            </p:nvSpPr>
            <p:spPr>
              <a:xfrm>
                <a:off x="2963639" y="3473832"/>
                <a:ext cx="6096000" cy="4778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Π</m:t>
                          </m:r>
                        </m:e>
                        <m:sub>
                          <m:r>
                            <m:rPr>
                              <m:sty m:val="p"/>
                            </m:rPr>
                            <a:rPr lang="en-US" altLang="zh-CN" sz="2400">
                              <a:latin typeface="Cambria Math" panose="02040503050406030204" pitchFamily="18" charset="0"/>
                            </a:rPr>
                            <m:t>Sno</m:t>
                          </m:r>
                          <m:r>
                            <a:rPr lang="en-US" altLang="zh-CN" sz="2400">
                              <a:latin typeface="Cambria Math" panose="02040503050406030204" pitchFamily="18" charset="0"/>
                            </a:rPr>
                            <m:t>,   </m:t>
                          </m:r>
                          <m:r>
                            <m:rPr>
                              <m:sty m:val="p"/>
                            </m:rPr>
                            <a:rPr lang="en-US" altLang="zh-CN" sz="2400">
                              <a:latin typeface="Cambria Math" panose="02040503050406030204" pitchFamily="18" charset="0"/>
                            </a:rPr>
                            <m:t>Sname</m:t>
                          </m:r>
                          <m:r>
                            <a:rPr lang="en-US" altLang="zh-CN" sz="2400">
                              <a:latin typeface="Cambria Math" panose="02040503050406030204" pitchFamily="18" charset="0"/>
                            </a:rPr>
                            <m:t>,   </m:t>
                          </m:r>
                          <m:r>
                            <m:rPr>
                              <m:sty m:val="p"/>
                            </m:rPr>
                            <a:rPr lang="en-US" altLang="zh-CN" sz="2400">
                              <a:latin typeface="Cambria Math" panose="02040503050406030204" pitchFamily="18" charset="0"/>
                            </a:rPr>
                            <m:t>Grade</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 </m:t>
                          </m:r>
                          <m:r>
                            <m:rPr>
                              <m:sty m:val="p"/>
                            </m:rPr>
                            <a:rPr lang="en-US" altLang="zh-CN" sz="2400">
                              <a:latin typeface="Cambria Math" panose="02040503050406030204" pitchFamily="18" charset="0"/>
                            </a:rPr>
                            <m:t>Cno</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m:t>
                          </m:r>
                          <m:r>
                            <a:rPr lang="en-US" altLang="zh-CN" sz="2400" i="1">
                              <a:latin typeface="Cambria Math" panose="02040503050406030204" pitchFamily="18" charset="0"/>
                            </a:rPr>
                            <m:t>  </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SC</m:t>
                          </m:r>
                        </m:e>
                      </m:d>
                      <m:r>
                        <a:rPr lang="en-US" altLang="zh-CN" sz="2400" i="1">
                          <a:latin typeface="Cambria Math" panose="02040503050406030204" pitchFamily="18" charset="0"/>
                        </a:rPr>
                        <m:t>)⋈</m:t>
                      </m:r>
                      <m:r>
                        <m:rPr>
                          <m:sty m:val="p"/>
                        </m:rPr>
                        <a:rPr lang="en-US" altLang="zh-CN" sz="2400">
                          <a:latin typeface="Cambria Math" panose="02040503050406030204" pitchFamily="18" charset="0"/>
                        </a:rPr>
                        <m:t>Student</m:t>
                      </m:r>
                      <m:r>
                        <a:rPr lang="en-US" altLang="zh-CN" sz="2400" i="1">
                          <a:latin typeface="Cambria Math" panose="02040503050406030204" pitchFamily="18" charset="0"/>
                        </a:rPr>
                        <m:t>)</m:t>
                      </m:r>
                    </m:oMath>
                  </m:oMathPara>
                </a14:m>
                <a:endParaRPr lang="zh-CN"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963639" y="3473832"/>
                <a:ext cx="6096000" cy="477888"/>
              </a:xfrm>
              <a:prstGeom prst="rect">
                <a:avLst/>
              </a:prstGeom>
              <a:blipFill rotWithShape="1">
                <a:blip r:embed="rId1"/>
                <a:stretch>
                  <a:fillRect l="-2" t="-80" r="2" b="-6614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2914648" y="2005095"/>
                <a:ext cx="6096000" cy="477888"/>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zh-CN" altLang="zh-CN" sz="2400" i="1">
                              <a:latin typeface="Cambria Math" panose="02040503050406030204" pitchFamily="18" charset="0"/>
                            </a:rPr>
                          </m:ctrlPr>
                        </m:sSubPr>
                        <m:e>
                          <m:r>
                            <m:rPr>
                              <m:sty m:val="p"/>
                            </m:rPr>
                            <a:rPr lang="en-US" altLang="zh-CN" sz="2400">
                              <a:latin typeface="Cambria Math" panose="02040503050406030204" pitchFamily="18" charset="0"/>
                            </a:rPr>
                            <m:t>Π</m:t>
                          </m:r>
                        </m:e>
                        <m:sub>
                          <m:r>
                            <m:rPr>
                              <m:sty m:val="p"/>
                            </m:rPr>
                            <a:rPr lang="en-US" altLang="zh-CN" sz="2400">
                              <a:latin typeface="Cambria Math" panose="02040503050406030204" pitchFamily="18" charset="0"/>
                            </a:rPr>
                            <m:t>Sno</m:t>
                          </m:r>
                          <m:r>
                            <a:rPr lang="en-US" altLang="zh-CN" sz="2400">
                              <a:latin typeface="Cambria Math" panose="02040503050406030204" pitchFamily="18" charset="0"/>
                            </a:rPr>
                            <m:t>,   </m:t>
                          </m:r>
                          <m:r>
                            <m:rPr>
                              <m:sty m:val="p"/>
                            </m:rPr>
                            <a:rPr lang="en-US" altLang="zh-CN" sz="2400">
                              <a:latin typeface="Cambria Math" panose="02040503050406030204" pitchFamily="18" charset="0"/>
                            </a:rPr>
                            <m:t>Sname</m:t>
                          </m:r>
                          <m:r>
                            <a:rPr lang="en-US" altLang="zh-CN" sz="2400">
                              <a:latin typeface="Cambria Math" panose="02040503050406030204" pitchFamily="18" charset="0"/>
                            </a:rPr>
                            <m:t>,   </m:t>
                          </m:r>
                          <m:r>
                            <m:rPr>
                              <m:sty m:val="p"/>
                            </m:rPr>
                            <a:rPr lang="en-US" altLang="zh-CN" sz="2400">
                              <a:latin typeface="Cambria Math" panose="02040503050406030204" pitchFamily="18" charset="0"/>
                            </a:rPr>
                            <m:t>Grade</m:t>
                          </m:r>
                        </m:sub>
                      </m:sSub>
                      <m:r>
                        <a:rPr lang="en-US" altLang="zh-CN" sz="2400" i="1">
                          <a:latin typeface="Cambria Math" panose="02040503050406030204" pitchFamily="18" charset="0"/>
                        </a:rPr>
                        <m:t>(</m:t>
                      </m:r>
                      <m:sSub>
                        <m:sSubPr>
                          <m:ctrlPr>
                            <a:rPr lang="zh-CN" altLang="zh-CN" sz="2400" i="1">
                              <a:latin typeface="Cambria Math" panose="02040503050406030204" pitchFamily="18" charset="0"/>
                            </a:rPr>
                          </m:ctrlPr>
                        </m:sSubPr>
                        <m:e>
                          <m:r>
                            <a:rPr lang="en-US" altLang="zh-CN" sz="2400" i="1">
                              <a:latin typeface="Cambria Math" panose="02040503050406030204" pitchFamily="18" charset="0"/>
                            </a:rPr>
                            <m:t>𝜎</m:t>
                          </m:r>
                        </m:e>
                        <m:sub>
                          <m:r>
                            <a:rPr lang="en-US" altLang="zh-CN" sz="2400" i="1">
                              <a:latin typeface="Cambria Math" panose="02040503050406030204" pitchFamily="18" charset="0"/>
                            </a:rPr>
                            <m:t> </m:t>
                          </m:r>
                          <m:r>
                            <m:rPr>
                              <m:sty m:val="p"/>
                            </m:rPr>
                            <a:rPr lang="en-US" altLang="zh-CN" sz="2400">
                              <a:latin typeface="Cambria Math" panose="02040503050406030204" pitchFamily="18" charset="0"/>
                            </a:rPr>
                            <m:t>Cno</m:t>
                          </m:r>
                          <m:r>
                            <a:rPr lang="en-US" altLang="zh-CN" sz="2400">
                              <a:latin typeface="Cambria Math" panose="02040503050406030204" pitchFamily="18" charset="0"/>
                            </a:rPr>
                            <m:t>="</m:t>
                          </m:r>
                          <m:r>
                            <a:rPr lang="en-US" altLang="zh-CN" sz="2400">
                              <a:latin typeface="Cambria Math" panose="02040503050406030204" pitchFamily="18" charset="0"/>
                            </a:rPr>
                            <m:t>1</m:t>
                          </m:r>
                          <m:r>
                            <a:rPr lang="en-US" altLang="zh-CN" sz="2400">
                              <a:latin typeface="Cambria Math" panose="02040503050406030204" pitchFamily="18" charset="0"/>
                            </a:rPr>
                            <m:t>" </m:t>
                          </m:r>
                          <m:r>
                            <a:rPr lang="en-US" altLang="zh-CN" sz="2400" i="1">
                              <a:latin typeface="Cambria Math" panose="02040503050406030204" pitchFamily="18" charset="0"/>
                            </a:rPr>
                            <m:t> </m:t>
                          </m:r>
                        </m:sub>
                      </m:sSub>
                      <m:d>
                        <m:dPr>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SC</m:t>
                          </m:r>
                          <m:r>
                            <a:rPr lang="en-US" altLang="zh-CN" sz="2400" i="1">
                              <a:latin typeface="Cambria Math" panose="02040503050406030204" pitchFamily="18" charset="0"/>
                            </a:rPr>
                            <m:t>⋈</m:t>
                          </m:r>
                          <m:r>
                            <m:rPr>
                              <m:sty m:val="p"/>
                            </m:rPr>
                            <a:rPr lang="en-US" altLang="zh-CN" sz="2400">
                              <a:latin typeface="Cambria Math" panose="02040503050406030204" pitchFamily="18" charset="0"/>
                            </a:rPr>
                            <m:t>Student</m:t>
                          </m:r>
                        </m:e>
                      </m:d>
                      <m:r>
                        <a:rPr lang="en-US" altLang="zh-CN" sz="2400" i="1">
                          <a:latin typeface="Cambria Math" panose="02040503050406030204" pitchFamily="18" charset="0"/>
                        </a:rPr>
                        <m:t>)</m:t>
                      </m:r>
                    </m:oMath>
                  </m:oMathPara>
                </a14:m>
                <a:endParaRPr lang="zh-CN" altLang="zh-CN" sz="2400" dirty="0"/>
              </a:p>
            </p:txBody>
          </p:sp>
        </mc:Choice>
        <mc:Fallback>
          <p:sp>
            <p:nvSpPr>
              <p:cNvPr id="7" name="文本框 6"/>
              <p:cNvSpPr txBox="1">
                <a:spLocks noRot="1" noChangeAspect="1" noMove="1" noResize="1" noEditPoints="1" noAdjustHandles="1" noChangeArrowheads="1" noChangeShapeType="1" noTextEdit="1"/>
              </p:cNvSpPr>
              <p:nvPr/>
            </p:nvSpPr>
            <p:spPr>
              <a:xfrm>
                <a:off x="2914648" y="2005095"/>
                <a:ext cx="6096000" cy="477888"/>
              </a:xfrm>
              <a:prstGeom prst="rect">
                <a:avLst/>
              </a:prstGeom>
              <a:blipFill rotWithShape="1">
                <a:blip r:embed="rId2"/>
                <a:stretch>
                  <a:fillRect l="-10" t="-84" r="10" b="28"/>
                </a:stretch>
              </a:blipFill>
            </p:spPr>
            <p:txBody>
              <a:bodyPr/>
              <a:lstStyle/>
              <a:p>
                <a:r>
                  <a:rPr lang="zh-CN" altLang="en-US">
                    <a:noFill/>
                  </a:rPr>
                  <a:t> </a:t>
                </a:r>
              </a:p>
            </p:txBody>
          </p:sp>
        </mc:Fallback>
      </mc:AlternateContent>
      <p:sp>
        <p:nvSpPr>
          <p:cNvPr id="4" name="上下箭头 3"/>
          <p:cNvSpPr/>
          <p:nvPr/>
        </p:nvSpPr>
        <p:spPr bwMode="auto">
          <a:xfrm>
            <a:off x="5453740" y="2520827"/>
            <a:ext cx="576000" cy="1007999"/>
          </a:xfrm>
          <a:prstGeom prst="upDownArrow">
            <a:avLst>
              <a:gd name="adj1" fmla="val 37166"/>
              <a:gd name="adj2" fmla="val 50000"/>
            </a:avLst>
          </a:prstGeom>
          <a:solidFill>
            <a:schemeClr val="bg1"/>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文本框 4"/>
          <p:cNvSpPr txBox="1"/>
          <p:nvPr/>
        </p:nvSpPr>
        <p:spPr>
          <a:xfrm>
            <a:off x="6096000" y="2793993"/>
            <a:ext cx="800219" cy="461665"/>
          </a:xfrm>
          <a:prstGeom prst="rect">
            <a:avLst/>
          </a:prstGeom>
          <a:noFill/>
        </p:spPr>
        <p:txBody>
          <a:bodyPr wrap="none" rtlCol="0">
            <a:spAutoFit/>
          </a:bodyPr>
          <a:lstStyle/>
          <a:p>
            <a:r>
              <a:rPr kumimoji="1" lang="zh-CN" altLang="en-US" sz="2400" dirty="0">
                <a:latin typeface="微软雅黑" panose="020B0503020204020204" pitchFamily="34" charset="-122"/>
                <a:ea typeface="微软雅黑" panose="020B0503020204020204" pitchFamily="34" charset="-122"/>
              </a:rPr>
              <a:t>等价</a:t>
            </a:r>
            <a:endParaRPr kumimoji="1" lang="zh-CN" altLang="en-US" sz="2400" dirty="0">
              <a:latin typeface="微软雅黑" panose="020B0503020204020204" pitchFamily="34" charset="-122"/>
              <a:ea typeface="微软雅黑" panose="020B0503020204020204" pitchFamily="34" charset="-122"/>
            </a:endParaRPr>
          </a:p>
        </p:txBody>
      </p:sp>
      <p:sp>
        <p:nvSpPr>
          <p:cNvPr id="8" name="页脚占位符 7"/>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9" name="灯片编号占位符 8"/>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5" name="内容占位符 2"/>
          <p:cNvSpPr>
            <a:spLocks noGrp="1"/>
          </p:cNvSpPr>
          <p:nvPr>
            <p:ph idx="1"/>
          </p:nvPr>
        </p:nvSpPr>
        <p:spPr>
          <a:xfrm>
            <a:off x="304800" y="1201270"/>
            <a:ext cx="11456894" cy="4876801"/>
          </a:xfrm>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2.23</a:t>
            </a:r>
            <a:r>
              <a:rPr lang="zh-CN" altLang="zh-CN" sz="2400" dirty="0"/>
              <a:t>】查询选修了</a:t>
            </a:r>
            <a:r>
              <a:rPr lang="en-US" altLang="zh-CN" sz="2400" dirty="0"/>
              <a:t>1</a:t>
            </a:r>
            <a:r>
              <a:rPr lang="zh-CN" altLang="zh-CN" sz="2400" dirty="0"/>
              <a:t>号课程的学生学号、姓名及成绩。  </a:t>
            </a: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i="1"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t>上述两个表达式是等价的，但是运算的执行顺序不同</a:t>
            </a:r>
            <a:endParaRPr lang="en-US" altLang="zh-CN" sz="2400" dirty="0"/>
          </a:p>
          <a:p>
            <a:pPr>
              <a:buFont typeface="Wingdings" panose="05000000000000000000" pitchFamily="2" charset="2"/>
              <a:buChar char="Ø"/>
            </a:pPr>
            <a:r>
              <a:rPr lang="zh-CN" altLang="zh-CN" sz="2400" dirty="0"/>
              <a:t>在连接前先执行选择运算可以减少参与连接的元组数，</a:t>
            </a:r>
            <a:r>
              <a:rPr lang="zh-CN" altLang="en-US" sz="2400" dirty="0"/>
              <a:t>因此</a:t>
            </a:r>
            <a:r>
              <a:rPr lang="zh-CN" altLang="zh-CN" sz="2400" dirty="0"/>
              <a:t>执行</a:t>
            </a:r>
            <a:r>
              <a:rPr lang="zh-CN" altLang="zh-CN" sz="2400" b="1" dirty="0"/>
              <a:t>效率</a:t>
            </a:r>
            <a:r>
              <a:rPr lang="zh-CN" altLang="zh-CN" sz="2400" dirty="0"/>
              <a:t>会提高。 </a:t>
            </a:r>
            <a:endParaRPr lang="en-US" altLang="zh-CN" sz="2400" dirty="0"/>
          </a:p>
          <a:p>
            <a:pPr>
              <a:buFont typeface="Wingdings" panose="05000000000000000000" pitchFamily="2" charset="2"/>
              <a:buChar char="Ø"/>
            </a:pPr>
            <a:r>
              <a:rPr lang="zh-CN" altLang="zh-CN" sz="2400" dirty="0"/>
              <a:t>如何将一个关系代数表达式重写为等价的更高效的关系代数表达式是一个重要的问题，常见的操作包括选择下推、投影下推等</a:t>
            </a:r>
            <a:r>
              <a:rPr lang="zh-CN" altLang="en-US" sz="2400" dirty="0"/>
              <a:t>（详见第</a:t>
            </a:r>
            <a:r>
              <a:rPr lang="en-US" altLang="zh-CN" sz="2400" dirty="0"/>
              <a:t>11</a:t>
            </a:r>
            <a:r>
              <a:rPr lang="zh-CN" altLang="en-US" sz="2400" dirty="0"/>
              <a:t>章）</a:t>
            </a:r>
            <a:r>
              <a:rPr lang="zh-CN" altLang="zh-CN" sz="2400" dirty="0"/>
              <a:t> </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hape6"/>
          <p:cNvSpPr/>
          <p:nvPr/>
        </p:nvSpPr>
        <p:spPr>
          <a:xfrm>
            <a:off x="423022" y="2926161"/>
            <a:ext cx="11582400" cy="3532967"/>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微软雅黑" panose="020B0503020204020204" pitchFamily="82" charset="2"/>
            </a:endParaRPr>
          </a:p>
        </p:txBody>
      </p:sp>
      <p:sp>
        <p:nvSpPr>
          <p:cNvPr id="6" name="标题 5"/>
          <p:cNvSpPr>
            <a:spLocks noGrp="1"/>
          </p:cNvSpPr>
          <p:nvPr>
            <p:ph type="title"/>
          </p:nvPr>
        </p:nvSpPr>
        <p:spPr/>
        <p:txBody>
          <a:bodyPr/>
          <a:lstStyle/>
          <a:p>
            <a:r>
              <a:rPr lang="zh-CN" altLang="en-US" dirty="0"/>
              <a:t>目录</a:t>
            </a:r>
            <a:endParaRPr lang="zh-CN" altLang="en-US" dirty="0"/>
          </a:p>
        </p:txBody>
      </p:sp>
      <p:sp>
        <p:nvSpPr>
          <p:cNvPr id="12" name="页脚占位符 11"/>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13" name="灯片编号占位符 12"/>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pic>
        <p:nvPicPr>
          <p:cNvPr id="16" name="图形 15" descr="游标 纯色填充"/>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539796" y="3349050"/>
            <a:ext cx="550562" cy="550562"/>
          </a:xfrm>
          <a:prstGeom prst="rect">
            <a:avLst/>
          </a:prstGeom>
        </p:spPr>
      </p:pic>
      <p:grpSp>
        <p:nvGrpSpPr>
          <p:cNvPr id="2" name="组合 1"/>
          <p:cNvGrpSpPr/>
          <p:nvPr/>
        </p:nvGrpSpPr>
        <p:grpSpPr>
          <a:xfrm>
            <a:off x="160867" y="1286933"/>
            <a:ext cx="11463865" cy="4080992"/>
            <a:chOff x="545550" y="1695605"/>
            <a:chExt cx="10924057" cy="3672319"/>
          </a:xfrm>
        </p:grpSpPr>
        <p:sp>
          <p:nvSpPr>
            <p:cNvPr id="3" name="矩形 2"/>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 name="矩形 3"/>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5" name="矩形 4"/>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9"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0" name="文本框 9"/>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1"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4" name="文本框 13"/>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7"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9"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20" name="文本框 19"/>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21"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22" name="文本框 21"/>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3"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4"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5"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6"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7"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9"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30"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1"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2"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3"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4"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6" name="左大括号 35"/>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7"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8"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0"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1"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2"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3"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4"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6"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8"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1" name="文本框 50"/>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2" name="文本框 51"/>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3" name="矩形 52"/>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4"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66"/>
            <p:cNvCxnSpPr>
              <a:endCxn id="40"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6" name="连接符: 肘形 68"/>
            <p:cNvCxnSpPr>
              <a:stCxn id="50" idx="1"/>
              <a:endCxn id="7"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7"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8" name="连接符: 肘形 79"/>
            <p:cNvCxnSpPr>
              <a:stCxn id="50" idx="3"/>
              <a:endCxn id="33"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9" name="文本框 58"/>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60" name="文本框 59"/>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61" name="文本框 60"/>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hape18"/>
          <p:cNvSpPr/>
          <p:nvPr/>
        </p:nvSpPr>
        <p:spPr>
          <a:xfrm>
            <a:off x="423020" y="1229889"/>
            <a:ext cx="11325225" cy="4733919"/>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kumimoji="1" lang="zh-CN" altLang="en-US" dirty="0"/>
              <a:t>元组关系演算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91378" y="1742571"/>
                <a:ext cx="11456894" cy="3708557"/>
              </a:xfrm>
            </p:spPr>
            <p:txBody>
              <a:bodyPr/>
              <a:lstStyle/>
              <a:p>
                <a:pPr>
                  <a:buFont typeface="Wingdings" panose="05000000000000000000" pitchFamily="2" charset="2"/>
                  <a:buChar char="Ø"/>
                </a:pPr>
                <a:r>
                  <a:rPr lang="zh-CN" altLang="zh-CN" sz="2400" b="1" dirty="0">
                    <a:solidFill>
                      <a:srgbClr val="7030A0"/>
                    </a:solidFill>
                  </a:rPr>
                  <a:t>关系代数</a:t>
                </a:r>
                <a:r>
                  <a:rPr lang="zh-CN" altLang="zh-CN" sz="2400" dirty="0"/>
                  <a:t>是一种</a:t>
                </a:r>
                <a:r>
                  <a:rPr lang="zh-CN" altLang="zh-CN" sz="2400" b="1" dirty="0">
                    <a:solidFill>
                      <a:srgbClr val="7030A0"/>
                    </a:solidFill>
                  </a:rPr>
                  <a:t>过程化查询语言</a:t>
                </a:r>
                <a:r>
                  <a:rPr lang="zh-CN" altLang="zh-CN" sz="2400" dirty="0"/>
                  <a:t>，通过在关系代数表达式中指定一个运算的序列，并按照此序列依次执行，可以得到查询的结果。 </a:t>
                </a:r>
                <a:endParaRPr lang="en-US" altLang="zh-CN" sz="2400" dirty="0"/>
              </a:p>
              <a:p>
                <a:pPr>
                  <a:buFont typeface="Wingdings" panose="05000000000000000000" pitchFamily="2" charset="2"/>
                  <a:buChar char="Ø"/>
                </a:pPr>
                <a:r>
                  <a:rPr lang="zh-CN" altLang="en-US" sz="2400" b="1" dirty="0">
                    <a:solidFill>
                      <a:srgbClr val="7030A0"/>
                    </a:solidFill>
                  </a:rPr>
                  <a:t>元组关系演算</a:t>
                </a:r>
                <a:r>
                  <a:rPr lang="zh-CN" altLang="en-US" sz="2400" dirty="0"/>
                  <a:t>是</a:t>
                </a:r>
                <a:r>
                  <a:rPr lang="zh-CN" altLang="en-US" sz="2400" b="1" dirty="0">
                    <a:solidFill>
                      <a:srgbClr val="7030A0"/>
                    </a:solidFill>
                  </a:rPr>
                  <a:t>非过程化查询语言</a:t>
                </a:r>
                <a:r>
                  <a:rPr lang="zh-CN" altLang="en-US" sz="2400" dirty="0"/>
                  <a:t>，只描述想要获取数据的信息，不描述获取信息的具体过程。</a:t>
                </a:r>
                <a:endParaRPr lang="en-US" altLang="zh-CN" sz="2400" dirty="0"/>
              </a:p>
              <a:p>
                <a:pPr>
                  <a:buFont typeface="Wingdings" panose="05000000000000000000" pitchFamily="2" charset="2"/>
                  <a:buChar char="Ø"/>
                </a:pPr>
                <a:r>
                  <a:rPr lang="zh-CN" altLang="zh-CN" sz="2400" dirty="0"/>
                  <a:t>元组关系演算表达式的定义为</a:t>
                </a:r>
                <a:r>
                  <a:rPr lang="zh-CN" altLang="en-US" sz="2400" dirty="0"/>
                  <a:t>：</a:t>
                </a:r>
                <a:endParaRPr lang="en-US" altLang="zh-CN" sz="2400" dirty="0"/>
              </a:p>
              <a:p>
                <a:pPr lvl="1">
                  <a:buFont typeface="Wingdings" panose="05000000000000000000" pitchFamily="2" charset="2"/>
                  <a:buChar char="l"/>
                </a:pPr>
                <a:r>
                  <a:rPr lang="zh-CN" altLang="en-US" sz="2000" dirty="0"/>
                  <a:t>上述</a:t>
                </a:r>
                <a:r>
                  <a:rPr lang="zh-CN" altLang="zh-CN" sz="2000" dirty="0"/>
                  <a:t>表达式返回所有使得公式</a:t>
                </a:r>
                <a14:m>
                  <m:oMath xmlns:m="http://schemas.openxmlformats.org/officeDocument/2006/math">
                    <m:r>
                      <a:rPr lang="en-US" altLang="zh-CN" sz="2000" b="1" i="1">
                        <a:latin typeface="Cambria Math" panose="02040503050406030204" pitchFamily="18" charset="0"/>
                      </a:rPr>
                      <m:t>𝑷</m:t>
                    </m:r>
                  </m:oMath>
                </a14:m>
                <a:r>
                  <a:rPr lang="zh-CN" altLang="zh-CN" sz="2000" b="1" dirty="0"/>
                  <a:t>为真</a:t>
                </a:r>
                <a:r>
                  <a:rPr lang="zh-CN" altLang="zh-CN" sz="2000" dirty="0"/>
                  <a:t>的</a:t>
                </a:r>
                <a:r>
                  <a:rPr lang="zh-CN" altLang="zh-CN" sz="2000" b="1" dirty="0"/>
                  <a:t>元组</a:t>
                </a:r>
                <a14:m>
                  <m:oMath xmlns:m="http://schemas.openxmlformats.org/officeDocument/2006/math">
                    <m:r>
                      <a:rPr lang="en-US" altLang="zh-CN" sz="2000" b="1" i="1">
                        <a:latin typeface="Cambria Math" panose="02040503050406030204" pitchFamily="18" charset="0"/>
                      </a:rPr>
                      <m:t>𝒕</m:t>
                    </m:r>
                  </m:oMath>
                </a14:m>
                <a:r>
                  <a:rPr lang="zh-CN" altLang="zh-CN" sz="2000" b="1" dirty="0"/>
                  <a:t>的集合 </a:t>
                </a:r>
                <a:endParaRPr lang="en-US" altLang="zh-CN" sz="2000" b="1" dirty="0"/>
              </a:p>
              <a:p>
                <a:pPr lvl="1">
                  <a:buFont typeface="Wingdings" panose="05000000000000000000" pitchFamily="2" charset="2"/>
                  <a:buChar char="l"/>
                </a:pPr>
                <a14:m>
                  <m:oMath xmlns:m="http://schemas.openxmlformats.org/officeDocument/2006/math">
                    <m:r>
                      <a:rPr lang="en-US" altLang="zh-CN" sz="2000" i="1">
                        <a:latin typeface="Cambria Math" panose="02040503050406030204" pitchFamily="18" charset="0"/>
                      </a:rPr>
                      <m:t>𝑃</m:t>
                    </m:r>
                  </m:oMath>
                </a14:m>
                <a:r>
                  <a:rPr lang="zh-CN" altLang="zh-CN" sz="2000" dirty="0"/>
                  <a:t>由原子公式组成，原子公式可以是以下形式之一：</a:t>
                </a:r>
                <a:endParaRPr lang="zh-CN" altLang="zh-CN" sz="2000" dirty="0"/>
              </a:p>
              <a:p>
                <a:pPr lvl="2">
                  <a:buFont typeface="Wingdings" panose="05000000000000000000" pitchFamily="2" charset="2"/>
                  <a:buChar char="u"/>
                </a:pPr>
                <a:r>
                  <a:rPr lang="zh-CN" altLang="en-US" sz="1800" dirty="0"/>
                  <a:t>（</a:t>
                </a:r>
                <a:r>
                  <a:rPr lang="en-US" altLang="zh-CN" sz="1800" dirty="0"/>
                  <a:t>1</a:t>
                </a:r>
                <a:r>
                  <a:rPr lang="zh-CN" altLang="en-US" sz="1800" dirty="0"/>
                  <a:t>）</a:t>
                </a:r>
                <a14:m>
                  <m:oMath xmlns:m="http://schemas.openxmlformats.org/officeDocument/2006/math">
                    <m:r>
                      <a:rPr lang="en-US" altLang="zh-CN" sz="1800" i="1">
                        <a:latin typeface="Cambria Math" panose="02040503050406030204" pitchFamily="18" charset="0"/>
                      </a:rPr>
                      <m:t>𝑡</m:t>
                    </m:r>
                    <m:r>
                      <a:rPr lang="en-US" altLang="zh-CN" sz="1800" i="1">
                        <a:latin typeface="Cambria Math" panose="02040503050406030204" pitchFamily="18" charset="0"/>
                      </a:rPr>
                      <m:t>∈</m:t>
                    </m:r>
                    <m:r>
                      <a:rPr lang="en-US" altLang="zh-CN" sz="1800" i="1">
                        <a:latin typeface="Cambria Math" panose="02040503050406030204" pitchFamily="18" charset="0"/>
                      </a:rPr>
                      <m:t>𝑅</m:t>
                    </m:r>
                  </m:oMath>
                </a14:m>
                <a:r>
                  <a:rPr lang="zh-CN" altLang="zh-CN" sz="1800" dirty="0"/>
                  <a:t>，其中</a:t>
                </a:r>
                <a14:m>
                  <m:oMath xmlns:m="http://schemas.openxmlformats.org/officeDocument/2006/math">
                    <m:r>
                      <a:rPr lang="en-US" altLang="zh-CN" sz="1800" i="1">
                        <a:latin typeface="Cambria Math" panose="02040503050406030204" pitchFamily="18" charset="0"/>
                      </a:rPr>
                      <m:t>𝑡</m:t>
                    </m:r>
                  </m:oMath>
                </a14:m>
                <a:r>
                  <a:rPr lang="zh-CN" altLang="zh-CN" sz="1800" dirty="0"/>
                  <a:t>是元组变量，</a:t>
                </a:r>
                <a14:m>
                  <m:oMath xmlns:m="http://schemas.openxmlformats.org/officeDocument/2006/math">
                    <m:r>
                      <a:rPr lang="en-US" altLang="zh-CN" sz="1800" i="1">
                        <a:latin typeface="Cambria Math" panose="02040503050406030204" pitchFamily="18" charset="0"/>
                      </a:rPr>
                      <m:t>𝑅</m:t>
                    </m:r>
                  </m:oMath>
                </a14:m>
                <a:r>
                  <a:rPr lang="zh-CN" altLang="zh-CN" sz="1800" dirty="0"/>
                  <a:t>是关系；</a:t>
                </a:r>
                <a:endParaRPr lang="en-US" altLang="zh-CN" sz="1800" dirty="0"/>
              </a:p>
              <a:p>
                <a:pPr lvl="2">
                  <a:buFont typeface="Wingdings" panose="05000000000000000000" pitchFamily="2" charset="2"/>
                  <a:buChar char="u"/>
                </a:pPr>
                <a:r>
                  <a:rPr lang="zh-CN" altLang="en-US" sz="1800" dirty="0"/>
                  <a:t>（</a:t>
                </a:r>
                <a:r>
                  <a:rPr lang="en-US" altLang="zh-CN" sz="1800" dirty="0"/>
                  <a:t>2</a:t>
                </a:r>
                <a:r>
                  <a:rPr lang="zh-CN" altLang="en-US" sz="1800" dirty="0"/>
                  <a:t>）</a:t>
                </a:r>
                <a14:m>
                  <m:oMath xmlns:m="http://schemas.openxmlformats.org/officeDocument/2006/math">
                    <m:r>
                      <a:rPr lang="en-US" altLang="zh-CN" sz="1800" i="1">
                        <a:latin typeface="Cambria Math" panose="02040503050406030204" pitchFamily="18" charset="0"/>
                      </a:rPr>
                      <m:t>𝑡</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a:latin typeface="Cambria Math" panose="02040503050406030204" pitchFamily="18" charset="0"/>
                      </a:rPr>
                      <m:t> </m:t>
                    </m:r>
                    <m:r>
                      <m:rPr>
                        <m:sty m:val="p"/>
                      </m:rPr>
                      <a:rPr lang="en-US" altLang="zh-CN" sz="1800">
                        <a:latin typeface="Cambria Math" panose="02040503050406030204" pitchFamily="18" charset="0"/>
                      </a:rPr>
                      <m:t>Θ</m:t>
                    </m:r>
                    <m:r>
                      <a:rPr lang="en-US" altLang="zh-CN" sz="1800">
                        <a:latin typeface="Cambria Math" panose="02040503050406030204" pitchFamily="18" charset="0"/>
                      </a:rPr>
                      <m:t> </m:t>
                    </m:r>
                    <m:r>
                      <a:rPr lang="en-US" altLang="zh-CN" sz="1800" i="1">
                        <a:latin typeface="Cambria Math" panose="02040503050406030204" pitchFamily="18" charset="0"/>
                      </a:rPr>
                      <m:t>𝑠</m:t>
                    </m:r>
                    <m:r>
                      <a:rPr lang="en-US" altLang="zh-CN" sz="1800" i="1">
                        <a:latin typeface="Cambria Math" panose="02040503050406030204" pitchFamily="18" charset="0"/>
                      </a:rPr>
                      <m:t>[</m:t>
                    </m:r>
                    <m:r>
                      <a:rPr lang="en-US" altLang="zh-CN" sz="1800" i="1">
                        <a:latin typeface="Cambria Math" panose="02040503050406030204" pitchFamily="18" charset="0"/>
                      </a:rPr>
                      <m:t>𝑦</m:t>
                    </m:r>
                    <m:r>
                      <a:rPr lang="en-US" altLang="zh-CN" sz="1800" i="1">
                        <a:latin typeface="Cambria Math" panose="02040503050406030204" pitchFamily="18" charset="0"/>
                      </a:rPr>
                      <m:t>]</m:t>
                    </m:r>
                  </m:oMath>
                </a14:m>
                <a:r>
                  <a:rPr lang="zh-CN" altLang="zh-CN" sz="1800" dirty="0"/>
                  <a:t>，其中</a:t>
                </a:r>
                <a14:m>
                  <m:oMath xmlns:m="http://schemas.openxmlformats.org/officeDocument/2006/math">
                    <m:r>
                      <a:rPr lang="en-US" altLang="zh-CN" sz="1800" i="1">
                        <a:latin typeface="Cambria Math" panose="02040503050406030204" pitchFamily="18" charset="0"/>
                      </a:rPr>
                      <m:t>𝑡</m:t>
                    </m:r>
                  </m:oMath>
                </a14:m>
                <a:r>
                  <a:rPr lang="zh-CN" altLang="zh-CN" sz="1800" dirty="0"/>
                  <a:t>和</a:t>
                </a:r>
                <a14:m>
                  <m:oMath xmlns:m="http://schemas.openxmlformats.org/officeDocument/2006/math">
                    <m:r>
                      <a:rPr lang="en-US" altLang="zh-CN" sz="1800" i="1">
                        <a:latin typeface="Cambria Math" panose="02040503050406030204" pitchFamily="18" charset="0"/>
                      </a:rPr>
                      <m:t>𝑠</m:t>
                    </m:r>
                  </m:oMath>
                </a14:m>
                <a:r>
                  <a:rPr lang="zh-CN" altLang="zh-CN" sz="1800" dirty="0"/>
                  <a:t>是元组变量，</a:t>
                </a:r>
                <a14:m>
                  <m:oMath xmlns:m="http://schemas.openxmlformats.org/officeDocument/2006/math">
                    <m:r>
                      <a:rPr lang="en-US" altLang="zh-CN" sz="1800" i="1">
                        <a:latin typeface="Cambria Math" panose="02040503050406030204" pitchFamily="18" charset="0"/>
                      </a:rPr>
                      <m:t>𝑥</m:t>
                    </m:r>
                  </m:oMath>
                </a14:m>
                <a:r>
                  <a:rPr lang="zh-CN" altLang="zh-CN" sz="1800" dirty="0"/>
                  <a:t>是</a:t>
                </a:r>
                <a14:m>
                  <m:oMath xmlns:m="http://schemas.openxmlformats.org/officeDocument/2006/math">
                    <m:r>
                      <a:rPr lang="en-US" altLang="zh-CN" sz="1800" i="1">
                        <a:latin typeface="Cambria Math" panose="02040503050406030204" pitchFamily="18" charset="0"/>
                      </a:rPr>
                      <m:t>𝑡</m:t>
                    </m:r>
                  </m:oMath>
                </a14:m>
                <a:r>
                  <a:rPr lang="zh-CN" altLang="zh-CN" sz="1800" dirty="0"/>
                  <a:t>所属的关系的属性，</a:t>
                </a:r>
                <a14:m>
                  <m:oMath xmlns:m="http://schemas.openxmlformats.org/officeDocument/2006/math">
                    <m:r>
                      <a:rPr lang="en-US" altLang="zh-CN" sz="1800" i="1">
                        <a:latin typeface="Cambria Math" panose="02040503050406030204" pitchFamily="18" charset="0"/>
                      </a:rPr>
                      <m:t>𝑦</m:t>
                    </m:r>
                  </m:oMath>
                </a14:m>
                <a:r>
                  <a:rPr lang="zh-CN" altLang="zh-CN" sz="1800" dirty="0"/>
                  <a:t>是</a:t>
                </a:r>
                <a14:m>
                  <m:oMath xmlns:m="http://schemas.openxmlformats.org/officeDocument/2006/math">
                    <m:r>
                      <a:rPr lang="en-US" altLang="zh-CN" sz="1800" i="1">
                        <a:latin typeface="Cambria Math" panose="02040503050406030204" pitchFamily="18" charset="0"/>
                      </a:rPr>
                      <m:t>𝑠</m:t>
                    </m:r>
                  </m:oMath>
                </a14:m>
                <a:r>
                  <a:rPr lang="zh-CN" altLang="zh-CN" sz="1800" dirty="0"/>
                  <a:t>所属的关系的属性，</a:t>
                </a:r>
                <a14:m>
                  <m:oMath xmlns:m="http://schemas.openxmlformats.org/officeDocument/2006/math">
                    <m:r>
                      <m:rPr>
                        <m:sty m:val="p"/>
                      </m:rPr>
                      <a:rPr lang="en-US" altLang="zh-CN" sz="1800">
                        <a:latin typeface="Cambria Math" panose="02040503050406030204" pitchFamily="18" charset="0"/>
                      </a:rPr>
                      <m:t>Θ</m:t>
                    </m:r>
                  </m:oMath>
                </a14:m>
                <a:r>
                  <a:rPr lang="zh-CN" altLang="zh-CN" sz="1800" dirty="0"/>
                  <a:t>是比较运算符</a:t>
                </a:r>
                <a:r>
                  <a:rPr lang="zh-CN" altLang="en-US" sz="1800" dirty="0"/>
                  <a:t>；</a:t>
                </a:r>
                <a:endParaRPr lang="zh-CN" altLang="zh-CN" sz="1800" dirty="0"/>
              </a:p>
              <a:p>
                <a:pPr lvl="2">
                  <a:buFont typeface="Wingdings" panose="05000000000000000000" pitchFamily="2" charset="2"/>
                  <a:buChar char="u"/>
                </a:pPr>
                <a:r>
                  <a:rPr lang="zh-CN" altLang="en-US" sz="1800" dirty="0"/>
                  <a:t>（</a:t>
                </a:r>
                <a:r>
                  <a:rPr lang="en-US" altLang="zh-CN" sz="1800" dirty="0"/>
                  <a:t>3</a:t>
                </a:r>
                <a:r>
                  <a:rPr lang="zh-CN" altLang="en-US" sz="1800" dirty="0"/>
                  <a:t>）</a:t>
                </a:r>
                <a14:m>
                  <m:oMath xmlns:m="http://schemas.openxmlformats.org/officeDocument/2006/math">
                    <m:r>
                      <a:rPr lang="en-US" altLang="zh-CN" sz="1800" i="1">
                        <a:latin typeface="Cambria Math" panose="02040503050406030204" pitchFamily="18" charset="0"/>
                      </a:rPr>
                      <m:t>𝑡</m:t>
                    </m:r>
                    <m:d>
                      <m:dPr>
                        <m:begChr m:val="["/>
                        <m:endChr m:val="]"/>
                        <m:ctrlPr>
                          <a:rPr lang="zh-CN" altLang="zh-CN" sz="1800" i="1">
                            <a:latin typeface="Cambria Math" panose="02040503050406030204" pitchFamily="18" charset="0"/>
                          </a:rPr>
                        </m:ctrlPr>
                      </m:dPr>
                      <m:e>
                        <m:r>
                          <a:rPr lang="en-US" altLang="zh-CN" sz="1800" i="1">
                            <a:latin typeface="Cambria Math" panose="02040503050406030204" pitchFamily="18" charset="0"/>
                          </a:rPr>
                          <m:t>𝑥</m:t>
                        </m:r>
                      </m:e>
                    </m:d>
                    <m:r>
                      <a:rPr lang="en-US" altLang="zh-CN" sz="1800">
                        <a:latin typeface="Cambria Math" panose="02040503050406030204" pitchFamily="18" charset="0"/>
                      </a:rPr>
                      <m:t> </m:t>
                    </m:r>
                    <m:r>
                      <m:rPr>
                        <m:sty m:val="p"/>
                      </m:rPr>
                      <a:rPr lang="en-US" altLang="zh-CN" sz="1800">
                        <a:latin typeface="Cambria Math" panose="02040503050406030204" pitchFamily="18" charset="0"/>
                      </a:rPr>
                      <m:t>Θ</m:t>
                    </m:r>
                    <m:r>
                      <a:rPr lang="en-US" altLang="zh-CN" sz="1800">
                        <a:latin typeface="Cambria Math" panose="02040503050406030204" pitchFamily="18" charset="0"/>
                      </a:rPr>
                      <m:t> </m:t>
                    </m:r>
                    <m:r>
                      <a:rPr lang="en-US" altLang="zh-CN" sz="1800" i="1">
                        <a:latin typeface="Cambria Math" panose="02040503050406030204" pitchFamily="18" charset="0"/>
                      </a:rPr>
                      <m:t>𝑐</m:t>
                    </m:r>
                  </m:oMath>
                </a14:m>
                <a:r>
                  <a:rPr lang="zh-CN" altLang="zh-CN" sz="1800" dirty="0"/>
                  <a:t>，其中</a:t>
                </a:r>
                <a14:m>
                  <m:oMath xmlns:m="http://schemas.openxmlformats.org/officeDocument/2006/math">
                    <m:r>
                      <a:rPr lang="en-US" altLang="zh-CN" sz="1800" i="1">
                        <a:latin typeface="Cambria Math" panose="02040503050406030204" pitchFamily="18" charset="0"/>
                      </a:rPr>
                      <m:t>𝑡</m:t>
                    </m:r>
                  </m:oMath>
                </a14:m>
                <a:r>
                  <a:rPr lang="zh-CN" altLang="zh-CN" sz="1800" dirty="0"/>
                  <a:t>，</a:t>
                </a:r>
                <a14:m>
                  <m:oMath xmlns:m="http://schemas.openxmlformats.org/officeDocument/2006/math">
                    <m:r>
                      <a:rPr lang="en-US" altLang="zh-CN" sz="1800" i="1">
                        <a:latin typeface="Cambria Math" panose="02040503050406030204" pitchFamily="18" charset="0"/>
                      </a:rPr>
                      <m:t>𝑥</m:t>
                    </m:r>
                  </m:oMath>
                </a14:m>
                <a:r>
                  <a:rPr lang="zh-CN" altLang="zh-CN" sz="1800" dirty="0"/>
                  <a:t>，</a:t>
                </a:r>
                <a14:m>
                  <m:oMath xmlns:m="http://schemas.openxmlformats.org/officeDocument/2006/math">
                    <m:r>
                      <m:rPr>
                        <m:sty m:val="p"/>
                      </m:rPr>
                      <a:rPr lang="en-US" altLang="zh-CN" sz="1800">
                        <a:latin typeface="Cambria Math" panose="02040503050406030204" pitchFamily="18" charset="0"/>
                      </a:rPr>
                      <m:t>Θ</m:t>
                    </m:r>
                  </m:oMath>
                </a14:m>
                <a:r>
                  <a:rPr lang="zh-CN" altLang="zh-CN" sz="1800" dirty="0"/>
                  <a:t>同上，</a:t>
                </a:r>
                <a14:m>
                  <m:oMath xmlns:m="http://schemas.openxmlformats.org/officeDocument/2006/math">
                    <m:r>
                      <a:rPr lang="en-US" altLang="zh-CN" sz="1800" i="1">
                        <a:latin typeface="Cambria Math" panose="02040503050406030204" pitchFamily="18" charset="0"/>
                      </a:rPr>
                      <m:t>𝑐</m:t>
                    </m:r>
                  </m:oMath>
                </a14:m>
                <a:r>
                  <a:rPr lang="zh-CN" altLang="zh-CN" sz="1800" dirty="0"/>
                  <a:t>是属性</a:t>
                </a:r>
                <a14:m>
                  <m:oMath xmlns:m="http://schemas.openxmlformats.org/officeDocument/2006/math">
                    <m:r>
                      <a:rPr lang="en-US" altLang="zh-CN" sz="1800" i="1">
                        <a:latin typeface="Cambria Math" panose="02040503050406030204" pitchFamily="18" charset="0"/>
                      </a:rPr>
                      <m:t>𝑥</m:t>
                    </m:r>
                  </m:oMath>
                </a14:m>
                <a:r>
                  <a:rPr lang="zh-CN" altLang="zh-CN" sz="1800" dirty="0"/>
                  <a:t>的域中的常量。</a:t>
                </a:r>
                <a:endParaRPr lang="en-US" altLang="zh-CN" sz="36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491378" y="1742571"/>
                <a:ext cx="11456894" cy="3708557"/>
              </a:xfrm>
              <a:blipFill rotWithShape="1">
                <a:blip r:embed="rId1"/>
                <a:stretch>
                  <a:fillRect l="-5" t="-4" r="1" b="-821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3258205" y="3297555"/>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400" i="1" smtClean="0">
                              <a:solidFill>
                                <a:schemeClr val="tx1"/>
                              </a:solidFill>
                              <a:latin typeface="Cambria Math" panose="02040503050406030204" pitchFamily="18" charset="0"/>
                            </a:rPr>
                          </m:ctrlPr>
                        </m:dPr>
                        <m:e>
                          <m:r>
                            <a:rPr lang="zh-CN" altLang="en-US" sz="2400" b="0" i="1" smtClean="0">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𝑡</m:t>
                          </m:r>
                          <m:r>
                            <a:rPr lang="en-US" altLang="zh-CN" sz="2400" i="1">
                              <a:solidFill>
                                <a:schemeClr val="tx1"/>
                              </a:solidFill>
                              <a:latin typeface="Cambria Math" panose="02040503050406030204" pitchFamily="18" charset="0"/>
                            </a:rPr>
                            <m:t> </m:t>
                          </m:r>
                        </m:e>
                      </m:d>
                      <m:r>
                        <a:rPr lang="en-US" altLang="zh-CN" sz="2400" i="1">
                          <a:solidFill>
                            <a:schemeClr val="tx1"/>
                          </a:solidFill>
                          <a:latin typeface="Cambria Math" panose="02040503050406030204" pitchFamily="18" charset="0"/>
                        </a:rPr>
                        <m:t> </m:t>
                      </m:r>
                      <m:r>
                        <a:rPr lang="en-US" altLang="zh-CN" sz="2400" i="1">
                          <a:solidFill>
                            <a:schemeClr val="tx1"/>
                          </a:solidFill>
                          <a:latin typeface="Cambria Math" panose="02040503050406030204" pitchFamily="18" charset="0"/>
                        </a:rPr>
                        <m:t>𝑃</m:t>
                      </m:r>
                      <m:d>
                        <m:dPr>
                          <m:ctrlPr>
                            <a:rPr lang="zh-CN" altLang="zh-CN" sz="2400" i="1">
                              <a:solidFill>
                                <a:schemeClr val="tx1"/>
                              </a:solidFill>
                              <a:latin typeface="Cambria Math" panose="02040503050406030204" pitchFamily="18" charset="0"/>
                            </a:rPr>
                          </m:ctrlPr>
                        </m:dPr>
                        <m:e>
                          <m:r>
                            <a:rPr lang="en-US" altLang="zh-CN" sz="2400" i="1">
                              <a:solidFill>
                                <a:schemeClr val="tx1"/>
                              </a:solidFill>
                              <a:latin typeface="Cambria Math" panose="02040503050406030204" pitchFamily="18" charset="0"/>
                            </a:rPr>
                            <m:t>𝑡</m:t>
                          </m:r>
                        </m:e>
                      </m:d>
                      <m:r>
                        <a:rPr lang="en-US" altLang="zh-CN" sz="2400" i="1">
                          <a:solidFill>
                            <a:schemeClr val="tx1"/>
                          </a:solidFill>
                          <a:latin typeface="Cambria Math" panose="02040503050406030204" pitchFamily="18" charset="0"/>
                        </a:rPr>
                        <m:t> }</m:t>
                      </m:r>
                    </m:oMath>
                  </m:oMathPara>
                </a14:m>
                <a:endParaRPr lang="zh-CN" altLang="zh-CN" sz="2400" dirty="0">
                  <a:solidFill>
                    <a:schemeClr val="tx1"/>
                  </a:solidFill>
                </a:endParaRPr>
              </a:p>
            </p:txBody>
          </p:sp>
        </mc:Choice>
        <mc:Fallback>
          <p:sp>
            <p:nvSpPr>
              <p:cNvPr id="6" name="文本框 5"/>
              <p:cNvSpPr txBox="1">
                <a:spLocks noRot="1" noChangeAspect="1" noMove="1" noResize="1" noEditPoints="1" noAdjustHandles="1" noChangeArrowheads="1" noChangeShapeType="1" noTextEdit="1"/>
              </p:cNvSpPr>
              <p:nvPr/>
            </p:nvSpPr>
            <p:spPr>
              <a:xfrm>
                <a:off x="3258205" y="3297555"/>
                <a:ext cx="6096000" cy="461665"/>
              </a:xfrm>
              <a:prstGeom prst="rect">
                <a:avLst/>
              </a:prstGeom>
              <a:blipFill rotWithShape="1">
                <a:blip r:embed="rId2"/>
                <a:stretch>
                  <a:fillRect b="4"/>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dirty="0"/>
              <a:t>数据库系统</a:t>
            </a:r>
            <a:r>
              <a:rPr kumimoji="1" lang="en-US" altLang="zh-CN" dirty="0"/>
              <a:t>—</a:t>
            </a:r>
            <a:r>
              <a:rPr kumimoji="1" lang="zh-CN" altLang="en-US" dirty="0"/>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graphicFrame>
        <p:nvGraphicFramePr>
          <p:cNvPr id="6" name="表格 5"/>
          <p:cNvGraphicFramePr>
            <a:graphicFrameLocks noGrp="1"/>
          </p:cNvGraphicFramePr>
          <p:nvPr/>
        </p:nvGraphicFramePr>
        <p:xfrm>
          <a:off x="1600200" y="2086984"/>
          <a:ext cx="8877299" cy="3669462"/>
        </p:xfrm>
        <a:graphic>
          <a:graphicData uri="http://schemas.openxmlformats.org/drawingml/2006/table">
            <a:tbl>
              <a:tblPr firstRow="1" firstCol="1" bandRow="1">
                <a:tableStyleId>{9DCAF9ED-07DC-4A11-8D7F-57B35C25682E}</a:tableStyleId>
              </a:tblPr>
              <a:tblGrid>
                <a:gridCol w="3759272"/>
                <a:gridCol w="5118027"/>
              </a:tblGrid>
              <a:tr h="407718">
                <a:tc>
                  <a:txBody>
                    <a:bodyPr/>
                    <a:lstStyle/>
                    <a:p>
                      <a:pPr algn="l"/>
                      <a:r>
                        <a:rPr lang="zh-CN" sz="1600" b="1" dirty="0">
                          <a:effectLst/>
                          <a:latin typeface="微软雅黑" panose="020B0503020204020204" pitchFamily="34" charset="-122"/>
                          <a:ea typeface="微软雅黑" panose="020B0503020204020204" pitchFamily="34" charset="-122"/>
                        </a:rPr>
                        <a:t>关系模型术语</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c>
                  <a:txBody>
                    <a:bodyPr/>
                    <a:lstStyle/>
                    <a:p>
                      <a:pPr algn="l"/>
                      <a:r>
                        <a:rPr lang="zh-CN" sz="1600" b="1" dirty="0">
                          <a:effectLst/>
                          <a:latin typeface="微软雅黑" panose="020B0503020204020204" pitchFamily="34" charset="-122"/>
                          <a:ea typeface="微软雅黑" panose="020B0503020204020204" pitchFamily="34" charset="-122"/>
                        </a:rPr>
                        <a:t>一般表格的术语</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6F1787"/>
                    </a:solidFill>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关系模式</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表头（表格列名的集合）</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关系名</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表名</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关系</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二维表</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元组</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行</a:t>
                      </a:r>
                      <a:r>
                        <a:rPr lang="en-US" sz="1600" b="1" dirty="0">
                          <a:effectLst/>
                          <a:latin typeface="微软雅黑" panose="020B0503020204020204" pitchFamily="34" charset="-122"/>
                          <a:ea typeface="微软雅黑" panose="020B0503020204020204" pitchFamily="34" charset="-122"/>
                        </a:rPr>
                        <a:t>/</a:t>
                      </a:r>
                      <a:r>
                        <a:rPr lang="zh-CN" sz="1600" b="1" dirty="0">
                          <a:effectLst/>
                          <a:latin typeface="微软雅黑" panose="020B0503020204020204" pitchFamily="34" charset="-122"/>
                          <a:ea typeface="微软雅黑" panose="020B0503020204020204" pitchFamily="34" charset="-122"/>
                        </a:rPr>
                        <a:t>记录</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属性</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列</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属性名</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列名</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属性值</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列值</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07718">
                <a:tc>
                  <a:txBody>
                    <a:bodyPr/>
                    <a:lstStyle/>
                    <a:p>
                      <a:pPr algn="l"/>
                      <a:r>
                        <a:rPr lang="zh-CN" sz="1600" dirty="0">
                          <a:solidFill>
                            <a:schemeClr val="tx1"/>
                          </a:solidFill>
                          <a:effectLst/>
                          <a:latin typeface="微软雅黑" panose="020B0503020204020204" pitchFamily="34" charset="-122"/>
                          <a:ea typeface="微软雅黑" panose="020B0503020204020204" pitchFamily="34" charset="-122"/>
                        </a:rPr>
                        <a:t>分量</a:t>
                      </a:r>
                      <a:endParaRPr lang="zh-CN" sz="16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algn="l"/>
                      <a:r>
                        <a:rPr lang="zh-CN" sz="1600" b="1" dirty="0">
                          <a:effectLst/>
                          <a:latin typeface="微软雅黑" panose="020B0503020204020204" pitchFamily="34" charset="-122"/>
                          <a:ea typeface="微软雅黑" panose="020B0503020204020204" pitchFamily="34" charset="-122"/>
                        </a:rPr>
                        <a:t>一条记录中的一个列值</a:t>
                      </a:r>
                      <a:endParaRPr lang="zh-CN" sz="1600" b="1"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内容占位符 2"/>
          <p:cNvSpPr txBox="1"/>
          <p:nvPr/>
        </p:nvSpPr>
        <p:spPr bwMode="auto">
          <a:xfrm>
            <a:off x="1223047" y="1312462"/>
            <a:ext cx="5440304" cy="464695"/>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400" b="1" kern="0" dirty="0">
                <a:latin typeface="微软雅黑" panose="020B0503020204020204" pitchFamily="34" charset="-122"/>
                <a:ea typeface="微软雅黑" panose="020B0503020204020204" pitchFamily="34" charset="-122"/>
                <a:cs typeface="Arial" panose="020B0604020202020204" pitchFamily="34" charset="0"/>
              </a:rPr>
              <a:t>关系模型术语与日常生活术语对比</a:t>
            </a:r>
            <a:endParaRPr lang="en-US" altLang="zh-CN" sz="2400" b="1" kern="0" dirty="0">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bwMode="auto">
          <a:xfrm>
            <a:off x="508267" y="1070674"/>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元组关系演算</a:t>
            </a:r>
            <a:endParaRPr kumimoji="1" lang="zh-CN" altLang="en-US" dirty="0"/>
          </a:p>
        </p:txBody>
      </p:sp>
      <p:sp>
        <p:nvSpPr>
          <p:cNvPr id="3" name="内容占位符 2"/>
          <p:cNvSpPr>
            <a:spLocks noGrp="1"/>
          </p:cNvSpPr>
          <p:nvPr>
            <p:ph idx="1"/>
          </p:nvPr>
        </p:nvSpPr>
        <p:spPr>
          <a:xfrm>
            <a:off x="304800" y="1201270"/>
            <a:ext cx="11887200" cy="4876801"/>
          </a:xfrm>
        </p:spPr>
        <p:txBody>
          <a:bodyPr/>
          <a:lstStyle/>
          <a:p>
            <a:pPr>
              <a:buFont typeface="Wingdings" panose="05000000000000000000" pitchFamily="2" charset="2"/>
              <a:buChar char="l"/>
            </a:pPr>
            <a:r>
              <a:rPr lang="en-US" altLang="zh-CN" sz="2400" dirty="0"/>
              <a:t>【</a:t>
            </a:r>
            <a:r>
              <a:rPr lang="zh-CN" altLang="zh-CN" sz="2400" dirty="0"/>
              <a:t>例</a:t>
            </a:r>
            <a:r>
              <a:rPr lang="en-US" altLang="zh-CN" sz="2400" dirty="0"/>
              <a:t>2.28</a:t>
            </a:r>
            <a:r>
              <a:rPr lang="zh-CN" altLang="zh-CN" sz="2400" dirty="0"/>
              <a:t>】查询年龄大于等于</a:t>
            </a:r>
            <a:r>
              <a:rPr lang="en-US" altLang="zh-CN" sz="2400" dirty="0"/>
              <a:t>18</a:t>
            </a:r>
            <a:r>
              <a:rPr lang="zh-CN" altLang="zh-CN" sz="2400" dirty="0"/>
              <a:t>的学生的学号、姓名、性别、年龄、所在系</a:t>
            </a:r>
            <a:endParaRPr lang="zh-CN" altLang="zh-CN" sz="2400" dirty="0"/>
          </a:p>
          <a:p>
            <a:pPr marL="0" indent="0">
              <a:buNone/>
            </a:pPr>
            <a:endParaRPr lang="zh-CN" altLang="zh-CN" sz="2400" dirty="0"/>
          </a:p>
          <a:p>
            <a:pPr>
              <a:buFont typeface="Wingdings" panose="05000000000000000000" pitchFamily="2" charset="2"/>
              <a:buChar char="l"/>
            </a:pPr>
            <a:endParaRPr lang="en-US" altLang="zh-CN" sz="2400" dirty="0"/>
          </a:p>
          <a:p>
            <a:pPr marL="0" indent="0">
              <a:buNone/>
            </a:pPr>
            <a:endParaRPr lang="en-US" altLang="zh-CN" sz="2400" i="1" dirty="0"/>
          </a:p>
          <a:p>
            <a:pPr>
              <a:buFont typeface="Wingdings" panose="05000000000000000000" pitchFamily="2" charset="2"/>
              <a:buChar char="l"/>
            </a:pPr>
            <a:r>
              <a:rPr lang="zh-CN" altLang="en-US" sz="2400" dirty="0"/>
              <a:t>查询结果为：</a:t>
            </a:r>
            <a:endParaRPr lang="en-US" altLang="zh-CN" sz="2400" dirty="0"/>
          </a:p>
          <a:p>
            <a:pPr marL="0" indent="0">
              <a:buNone/>
            </a:pPr>
            <a:endParaRPr lang="en-US" altLang="zh-CN" sz="2400" dirty="0"/>
          </a:p>
          <a:p>
            <a:pPr marL="0" indent="0">
              <a:buNone/>
            </a:pPr>
            <a:endParaRPr lang="en-US" altLang="zh-CN" sz="2400" dirty="0"/>
          </a:p>
          <a:p>
            <a:pPr marL="0" indent="0">
              <a:buNone/>
            </a:pPr>
            <a:endParaRPr lang="en-US" altLang="zh-CN" sz="2400" dirty="0"/>
          </a:p>
          <a:p>
            <a:pPr>
              <a:buFont typeface="Wingdings" panose="05000000000000000000" pitchFamily="2" charset="2"/>
              <a:buChar char="l"/>
            </a:pP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2875472" y="2183835"/>
                <a:ext cx="6096000"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𝑡</m:t>
                      </m:r>
                      <m:r>
                        <a:rPr lang="en-US" altLang="zh-CN" sz="2400" i="1">
                          <a:latin typeface="Cambria Math" panose="02040503050406030204" pitchFamily="18" charset="0"/>
                        </a:rPr>
                        <m:t>∈</m:t>
                      </m:r>
                      <m:r>
                        <m:rPr>
                          <m:sty m:val="p"/>
                        </m:rPr>
                        <a:rPr lang="en-US" altLang="zh-CN" sz="2400">
                          <a:latin typeface="Cambria Math" panose="02040503050406030204" pitchFamily="18" charset="0"/>
                        </a:rPr>
                        <m:t>Studen</m:t>
                      </m:r>
                      <m:r>
                        <a:rPr lang="en-US" altLang="zh-CN" sz="2400" i="1">
                          <a:latin typeface="Cambria Math" panose="02040503050406030204" pitchFamily="18" charset="0"/>
                        </a:rPr>
                        <m:t>𝑡</m:t>
                      </m:r>
                      <m:r>
                        <a:rPr lang="en-US" altLang="zh-CN" sz="2400" i="1">
                          <a:latin typeface="Cambria Math" panose="02040503050406030204" pitchFamily="18" charset="0"/>
                        </a:rPr>
                        <m:t> ⋀ </m:t>
                      </m:r>
                      <m:r>
                        <a:rPr lang="en-US" altLang="zh-CN" sz="2400" i="1">
                          <a:latin typeface="Cambria Math" panose="02040503050406030204" pitchFamily="18" charset="0"/>
                        </a:rPr>
                        <m:t>𝑡</m:t>
                      </m:r>
                      <m:d>
                        <m:dPr>
                          <m:begChr m:val="["/>
                          <m:endChr m:val="]"/>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Sage</m:t>
                          </m:r>
                        </m:e>
                      </m:d>
                      <m:r>
                        <a:rPr lang="en-US" altLang="zh-CN" sz="2400" i="1">
                          <a:latin typeface="Cambria Math" panose="02040503050406030204" pitchFamily="18" charset="0"/>
                        </a:rPr>
                        <m:t>≥</m:t>
                      </m:r>
                      <m:r>
                        <a:rPr lang="en-US" altLang="zh-CN" sz="2400" i="1">
                          <a:latin typeface="Cambria Math" panose="02040503050406030204" pitchFamily="18" charset="0"/>
                        </a:rPr>
                        <m:t>18</m:t>
                      </m:r>
                      <m:r>
                        <a:rPr lang="en-US" altLang="zh-CN" sz="2400" i="1">
                          <a:latin typeface="Cambria Math" panose="02040503050406030204" pitchFamily="18" charset="0"/>
                        </a:rPr>
                        <m:t> }</m:t>
                      </m:r>
                    </m:oMath>
                  </m:oMathPara>
                </a14:m>
                <a:endParaRPr lang="zh-CN"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875472" y="2183835"/>
                <a:ext cx="6096000" cy="461665"/>
              </a:xfrm>
              <a:prstGeom prst="rect">
                <a:avLst/>
              </a:prstGeom>
              <a:blipFill rotWithShape="1">
                <a:blip r:embed="rId1"/>
                <a:stretch>
                  <a:fillRect l="-3" t="-15" r="3" b="19"/>
                </a:stretch>
              </a:blipFill>
            </p:spPr>
            <p:txBody>
              <a:bodyPr/>
              <a:lstStyle/>
              <a:p>
                <a:r>
                  <a:rPr lang="zh-CN" altLang="en-US">
                    <a:noFill/>
                  </a:rPr>
                  <a:t> </a:t>
                </a:r>
              </a:p>
            </p:txBody>
          </p:sp>
        </mc:Fallback>
      </mc:AlternateContent>
      <p:graphicFrame>
        <p:nvGraphicFramePr>
          <p:cNvPr id="5" name="表格 4"/>
          <p:cNvGraphicFramePr>
            <a:graphicFrameLocks noGrp="1"/>
          </p:cNvGraphicFramePr>
          <p:nvPr/>
        </p:nvGraphicFramePr>
        <p:xfrm>
          <a:off x="803917" y="3883003"/>
          <a:ext cx="10273659" cy="1822472"/>
        </p:xfrm>
        <a:graphic>
          <a:graphicData uri="http://schemas.openxmlformats.org/drawingml/2006/table">
            <a:tbl>
              <a:tblPr firstRow="1" firstCol="1" bandRow="1">
                <a:tableStyleId>{5940675A-B579-460E-94D1-54222C63F5DA}</a:tableStyleId>
              </a:tblPr>
              <a:tblGrid>
                <a:gridCol w="2358274"/>
                <a:gridCol w="1963741"/>
                <a:gridCol w="1922543"/>
                <a:gridCol w="1796315"/>
                <a:gridCol w="2232786"/>
              </a:tblGrid>
              <a:tr h="455618">
                <a:tc>
                  <a:txBody>
                    <a:bodyPr/>
                    <a:lstStyle/>
                    <a:p>
                      <a:pPr indent="127000" algn="ctr">
                        <a:lnSpc>
                          <a:spcPct val="150000"/>
                        </a:lnSpc>
                      </a:pPr>
                      <a:r>
                        <a:rPr lang="en-US" sz="2000" b="1" kern="100" dirty="0" err="1">
                          <a:solidFill>
                            <a:schemeClr val="bg1"/>
                          </a:solidFill>
                          <a:effectLst/>
                        </a:rPr>
                        <a:t>Sno</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000" b="1" kern="100" dirty="0" err="1">
                          <a:solidFill>
                            <a:schemeClr val="bg1"/>
                          </a:solidFill>
                          <a:effectLst/>
                        </a:rPr>
                        <a:t>Sname</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000" b="1" kern="100" dirty="0" err="1">
                          <a:solidFill>
                            <a:schemeClr val="bg1"/>
                          </a:solidFill>
                          <a:effectLst/>
                        </a:rPr>
                        <a:t>Sgender</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000" b="1" kern="100" dirty="0">
                          <a:solidFill>
                            <a:schemeClr val="bg1"/>
                          </a:solidFill>
                          <a:effectLst/>
                        </a:rPr>
                        <a:t>Sage</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c>
                  <a:txBody>
                    <a:bodyPr/>
                    <a:lstStyle/>
                    <a:p>
                      <a:pPr indent="127000" algn="ctr">
                        <a:lnSpc>
                          <a:spcPct val="150000"/>
                        </a:lnSpc>
                      </a:pPr>
                      <a:r>
                        <a:rPr lang="en-US" sz="2000" b="1" kern="100" dirty="0" err="1">
                          <a:solidFill>
                            <a:schemeClr val="bg1"/>
                          </a:solidFill>
                          <a:effectLst/>
                        </a:rPr>
                        <a:t>Sdept</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455618">
                <a:tc>
                  <a:txBody>
                    <a:bodyPr/>
                    <a:lstStyle/>
                    <a:p>
                      <a:pPr indent="127000" algn="ctr">
                        <a:lnSpc>
                          <a:spcPct val="150000"/>
                        </a:lnSpc>
                      </a:pPr>
                      <a:r>
                        <a:rPr lang="en-US" sz="2000" kern="100">
                          <a:effectLst/>
                        </a:rPr>
                        <a:t>2021310722</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dirty="0">
                          <a:effectLst/>
                        </a:rPr>
                        <a:t>赵宇</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dirty="0">
                          <a:effectLst/>
                        </a:rPr>
                        <a:t>男</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a:effectLst/>
                        </a:rPr>
                        <a:t>19</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a:effectLst/>
                        </a:rPr>
                        <a:t>CS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55618">
                <a:tc>
                  <a:txBody>
                    <a:bodyPr/>
                    <a:lstStyle/>
                    <a:p>
                      <a:pPr indent="127000" algn="ctr">
                        <a:lnSpc>
                          <a:spcPct val="150000"/>
                        </a:lnSpc>
                      </a:pPr>
                      <a:r>
                        <a:rPr lang="en-US" sz="2000" kern="100">
                          <a:effectLst/>
                        </a:rPr>
                        <a:t>2021310723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a:effectLst/>
                        </a:rPr>
                        <a:t>张敏</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a:effectLst/>
                        </a:rPr>
                        <a:t>女</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a:effectLst/>
                        </a:rPr>
                        <a:t>18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a:effectLst/>
                        </a:rPr>
                        <a:t>CS</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455618">
                <a:tc>
                  <a:txBody>
                    <a:bodyPr/>
                    <a:lstStyle/>
                    <a:p>
                      <a:pPr indent="127000" algn="ctr">
                        <a:lnSpc>
                          <a:spcPct val="150000"/>
                        </a:lnSpc>
                      </a:pPr>
                      <a:r>
                        <a:rPr lang="en-US" sz="2000" kern="100">
                          <a:effectLst/>
                        </a:rPr>
                        <a:t>2021310724</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a:effectLst/>
                        </a:rPr>
                        <a:t>王勇</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zh-CN" sz="2000" kern="100">
                          <a:effectLst/>
                        </a:rPr>
                        <a:t>男</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a:effectLst/>
                        </a:rPr>
                        <a:t>18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c>
                  <a:txBody>
                    <a:bodyPr/>
                    <a:lstStyle/>
                    <a:p>
                      <a:pPr indent="127000" algn="ctr">
                        <a:lnSpc>
                          <a:spcPct val="150000"/>
                        </a:lnSpc>
                      </a:pPr>
                      <a:r>
                        <a:rPr lang="en-US" sz="2000" kern="100" dirty="0">
                          <a:effectLst/>
                        </a:rPr>
                        <a:t>MA</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矩形 7"/>
          <p:cNvSpPr/>
          <p:nvPr/>
        </p:nvSpPr>
        <p:spPr bwMode="auto">
          <a:xfrm>
            <a:off x="508267" y="1070674"/>
            <a:ext cx="11540926" cy="324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kumimoji="1" lang="zh-CN" altLang="en-US" dirty="0"/>
              <a:t>元组关系演算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p:txBody>
              <a:bodyPr/>
              <a:lstStyle/>
              <a:p>
                <a:pPr>
                  <a:buFont typeface="Wingdings" panose="05000000000000000000" pitchFamily="2" charset="2"/>
                  <a:buChar char="Ø"/>
                </a:pPr>
                <a:r>
                  <a:rPr lang="en-US" altLang="zh-CN" sz="2400" dirty="0"/>
                  <a:t>【</a:t>
                </a:r>
                <a:r>
                  <a:rPr lang="zh-CN" altLang="zh-CN" sz="2400" dirty="0"/>
                  <a:t>例</a:t>
                </a:r>
                <a:r>
                  <a:rPr lang="en-US" altLang="zh-CN" sz="2400" dirty="0"/>
                  <a:t>2.29</a:t>
                </a:r>
                <a:r>
                  <a:rPr lang="zh-CN" altLang="zh-CN" sz="2400" dirty="0"/>
                  <a:t>】查询年龄大于等于</a:t>
                </a:r>
                <a:r>
                  <a:rPr lang="en-US" altLang="zh-CN" sz="2400" dirty="0"/>
                  <a:t>18</a:t>
                </a:r>
                <a:r>
                  <a:rPr lang="zh-CN" altLang="zh-CN" sz="2400" dirty="0"/>
                  <a:t>的学生的学号。</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t>上述语句的含义为：</a:t>
                </a:r>
                <a:endParaRPr lang="en-US" altLang="zh-CN" sz="2400" dirty="0"/>
              </a:p>
              <a:p>
                <a:pPr lvl="1">
                  <a:buFont typeface="Wingdings" panose="05000000000000000000" pitchFamily="2" charset="2"/>
                  <a:buChar char="l"/>
                </a:pPr>
                <a:r>
                  <a:rPr lang="zh-CN" altLang="zh-CN" sz="2000" dirty="0"/>
                  <a:t>查找满足以下条件的元组</a:t>
                </a:r>
                <a14:m>
                  <m:oMath xmlns:m="http://schemas.openxmlformats.org/officeDocument/2006/math">
                    <m:r>
                      <a:rPr lang="en-US" altLang="zh-CN" sz="2000" i="1">
                        <a:latin typeface="Cambria Math" panose="02040503050406030204" pitchFamily="18" charset="0"/>
                      </a:rPr>
                      <m:t>𝑡</m:t>
                    </m:r>
                  </m:oMath>
                </a14:m>
                <a:r>
                  <a:rPr lang="zh-CN" altLang="zh-CN" sz="2000" dirty="0"/>
                  <a:t>的集合，使得关系</a:t>
                </a:r>
                <a:r>
                  <a:rPr lang="en-US" altLang="zh-CN" sz="2000" dirty="0"/>
                  <a:t>Student</a:t>
                </a:r>
                <a:r>
                  <a:rPr lang="zh-CN" altLang="zh-CN" sz="2000" dirty="0"/>
                  <a:t>中存在元组</a:t>
                </a:r>
                <a14:m>
                  <m:oMath xmlns:m="http://schemas.openxmlformats.org/officeDocument/2006/math">
                    <m:r>
                      <a:rPr lang="en-US" altLang="zh-CN" sz="2000" i="1">
                        <a:latin typeface="Cambria Math" panose="02040503050406030204" pitchFamily="18" charset="0"/>
                      </a:rPr>
                      <m:t>𝑠</m:t>
                    </m:r>
                  </m:oMath>
                </a14:m>
                <a:r>
                  <a:rPr lang="zh-CN" altLang="zh-CN" sz="2000" dirty="0"/>
                  <a:t>，</a:t>
                </a:r>
                <a14:m>
                  <m:oMath xmlns:m="http://schemas.openxmlformats.org/officeDocument/2006/math">
                    <m:r>
                      <a:rPr lang="en-US" altLang="zh-CN" sz="2000" i="1">
                        <a:latin typeface="Cambria Math" panose="02040503050406030204" pitchFamily="18" charset="0"/>
                      </a:rPr>
                      <m:t>𝑠</m:t>
                    </m:r>
                  </m:oMath>
                </a14:m>
                <a:r>
                  <a:rPr lang="zh-CN" altLang="zh-CN" sz="2000" dirty="0"/>
                  <a:t>在属性</a:t>
                </a:r>
                <a:r>
                  <a:rPr lang="en-US" altLang="zh-CN" sz="2000" dirty="0"/>
                  <a:t>Sage</a:t>
                </a:r>
                <a:r>
                  <a:rPr lang="zh-CN" altLang="zh-CN" sz="2000" dirty="0"/>
                  <a:t>上的取值大于等于</a:t>
                </a:r>
                <a:r>
                  <a:rPr lang="en-US" altLang="zh-CN" sz="2000" dirty="0"/>
                  <a:t>18</a:t>
                </a:r>
                <a:r>
                  <a:rPr lang="zh-CN" altLang="zh-CN" sz="2000" dirty="0"/>
                  <a:t>且</a:t>
                </a:r>
                <a14:m>
                  <m:oMath xmlns:m="http://schemas.openxmlformats.org/officeDocument/2006/math">
                    <m:r>
                      <a:rPr lang="en-US" altLang="zh-CN" sz="2000" i="1">
                        <a:latin typeface="Cambria Math" panose="02040503050406030204" pitchFamily="18" charset="0"/>
                      </a:rPr>
                      <m:t>𝑠</m:t>
                    </m:r>
                  </m:oMath>
                </a14:m>
                <a:r>
                  <a:rPr lang="zh-CN" altLang="zh-CN" sz="2000" dirty="0"/>
                  <a:t>和</a:t>
                </a:r>
                <a14:m>
                  <m:oMath xmlns:m="http://schemas.openxmlformats.org/officeDocument/2006/math">
                    <m:r>
                      <a:rPr lang="en-US" altLang="zh-CN" sz="2000" i="1">
                        <a:latin typeface="Cambria Math" panose="02040503050406030204" pitchFamily="18" charset="0"/>
                      </a:rPr>
                      <m:t>𝑡</m:t>
                    </m:r>
                  </m:oMath>
                </a14:m>
                <a:r>
                  <a:rPr lang="zh-CN" altLang="zh-CN" sz="2000" dirty="0"/>
                  <a:t>在属性</a:t>
                </a:r>
                <a:r>
                  <a:rPr lang="en-US" altLang="zh-CN" sz="2000" dirty="0" err="1"/>
                  <a:t>Sno</a:t>
                </a:r>
                <a:r>
                  <a:rPr lang="zh-CN" altLang="zh-CN" sz="2000" dirty="0"/>
                  <a:t>上取值相同</a:t>
                </a:r>
                <a:endParaRPr lang="en-US" altLang="zh-CN" sz="2000" dirty="0"/>
              </a:p>
              <a:p>
                <a:pPr lvl="1">
                  <a:buFont typeface="Wingdings" panose="05000000000000000000" pitchFamily="2" charset="2"/>
                  <a:buChar char="l"/>
                </a:pPr>
                <a14:m>
                  <m:oMath xmlns:m="http://schemas.openxmlformats.org/officeDocument/2006/math">
                    <m:r>
                      <a:rPr lang="en-US" altLang="zh-CN" sz="2000" i="1">
                        <a:latin typeface="Cambria Math" panose="02040503050406030204" pitchFamily="18" charset="0"/>
                      </a:rPr>
                      <m:t>𝑠</m:t>
                    </m:r>
                  </m:oMath>
                </a14:m>
                <a:r>
                  <a:rPr lang="zh-CN" altLang="zh-CN" sz="2000" dirty="0"/>
                  <a:t>和</a:t>
                </a:r>
                <a14:m>
                  <m:oMath xmlns:m="http://schemas.openxmlformats.org/officeDocument/2006/math">
                    <m:r>
                      <a:rPr lang="en-US" altLang="zh-CN" sz="2000" i="1">
                        <a:latin typeface="Cambria Math" panose="02040503050406030204" pitchFamily="18" charset="0"/>
                      </a:rPr>
                      <m:t>𝑡</m:t>
                    </m:r>
                  </m:oMath>
                </a14:m>
                <a:r>
                  <a:rPr lang="zh-CN" altLang="zh-CN" sz="2000" dirty="0"/>
                  <a:t>均为元组变量，但是元组变量</a:t>
                </a:r>
                <a14:m>
                  <m:oMath xmlns:m="http://schemas.openxmlformats.org/officeDocument/2006/math">
                    <m:r>
                      <a:rPr lang="en-US" altLang="zh-CN" sz="2000" i="1">
                        <a:latin typeface="Cambria Math" panose="02040503050406030204" pitchFamily="18" charset="0"/>
                      </a:rPr>
                      <m:t>𝑡</m:t>
                    </m:r>
                  </m:oMath>
                </a14:m>
                <a:r>
                  <a:rPr lang="zh-CN" altLang="zh-CN" sz="2000" dirty="0"/>
                  <a:t>仅定义在属性</a:t>
                </a:r>
                <a:r>
                  <a:rPr lang="en-US" altLang="zh-CN" sz="2000" dirty="0" err="1"/>
                  <a:t>Sno</a:t>
                </a:r>
                <a:r>
                  <a:rPr lang="zh-CN" altLang="zh-CN" sz="2000" dirty="0"/>
                  <a:t>上</a:t>
                </a:r>
                <a:endParaRPr lang="en-US" altLang="zh-CN" sz="2000" dirty="0"/>
              </a:p>
              <a:p>
                <a:pPr lvl="1">
                  <a:buFont typeface="Wingdings" panose="05000000000000000000" pitchFamily="2" charset="2"/>
                  <a:buChar char="Ø"/>
                </a:pPr>
                <a:endParaRPr lang="en-US" altLang="zh-CN" sz="2400" i="1" dirty="0"/>
              </a:p>
              <a:p>
                <a:pPr>
                  <a:buFont typeface="Wingdings" panose="05000000000000000000" pitchFamily="2" charset="2"/>
                  <a:buChar char="Ø"/>
                </a:pPr>
                <a:r>
                  <a:rPr lang="zh-CN" altLang="en-US" sz="2400" dirty="0"/>
                  <a:t>查询结果为：</a:t>
                </a: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blipFill rotWithShape="1">
                <a:blip r:embed="rId1"/>
                <a:stretch>
                  <a:fillRect t="-10" r="2" b="-1065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2296244" y="1800308"/>
                <a:ext cx="7599512" cy="461665"/>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400" i="1">
                              <a:latin typeface="Cambria Math" panose="02040503050406030204" pitchFamily="18" charset="0"/>
                            </a:rPr>
                          </m:ctrlPr>
                        </m:dPr>
                        <m:e>
                          <m:r>
                            <a:rPr lang="en-US" altLang="zh-CN" sz="2400" i="1">
                              <a:latin typeface="Cambria Math" panose="02040503050406030204" pitchFamily="18" charset="0"/>
                            </a:rPr>
                            <m:t>𝑡</m:t>
                          </m:r>
                          <m:r>
                            <a:rPr lang="en-US" altLang="zh-CN" sz="2400" i="1">
                              <a:latin typeface="Cambria Math" panose="02040503050406030204" pitchFamily="18" charset="0"/>
                            </a:rPr>
                            <m:t> </m:t>
                          </m:r>
                        </m:e>
                      </m:d>
                      <m:r>
                        <a:rPr lang="en-US" altLang="zh-CN" sz="2400" i="1">
                          <a:latin typeface="Cambria Math" panose="02040503050406030204" pitchFamily="18" charset="0"/>
                        </a:rPr>
                        <m:t> ∃</m:t>
                      </m:r>
                      <m:r>
                        <a:rPr lang="en-US" altLang="zh-CN" sz="2400" i="1">
                          <a:latin typeface="Cambria Math" panose="02040503050406030204" pitchFamily="18" charset="0"/>
                        </a:rPr>
                        <m:t>𝑠</m:t>
                      </m:r>
                      <m:r>
                        <a:rPr lang="en-US" altLang="zh-CN" sz="2400" i="1">
                          <a:latin typeface="Cambria Math" panose="02040503050406030204" pitchFamily="18" charset="0"/>
                        </a:rPr>
                        <m:t>∈</m:t>
                      </m:r>
                      <m:r>
                        <m:rPr>
                          <m:sty m:val="p"/>
                        </m:rPr>
                        <a:rPr lang="en-US" altLang="zh-CN" sz="2400">
                          <a:latin typeface="Cambria Math" panose="02040503050406030204" pitchFamily="18" charset="0"/>
                        </a:rPr>
                        <m:t>Student</m:t>
                      </m:r>
                      <m:r>
                        <a:rPr lang="en-US" altLang="zh-CN" sz="2400" i="1">
                          <a:latin typeface="Cambria Math" panose="02040503050406030204" pitchFamily="18" charset="0"/>
                        </a:rPr>
                        <m:t>(</m:t>
                      </m:r>
                      <m:r>
                        <a:rPr lang="en-US" altLang="zh-CN" sz="2400" i="1">
                          <a:latin typeface="Cambria Math" panose="02040503050406030204" pitchFamily="18" charset="0"/>
                        </a:rPr>
                        <m:t>𝑠</m:t>
                      </m:r>
                      <m:d>
                        <m:dPr>
                          <m:begChr m:val="["/>
                          <m:endChr m:val="]"/>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Sage</m:t>
                          </m:r>
                        </m:e>
                      </m:d>
                      <m:r>
                        <a:rPr lang="en-US" altLang="zh-CN" sz="2400" i="1">
                          <a:latin typeface="Cambria Math" panose="02040503050406030204" pitchFamily="18" charset="0"/>
                        </a:rPr>
                        <m:t>≥</m:t>
                      </m:r>
                      <m:r>
                        <a:rPr lang="en-US" altLang="zh-CN" sz="2400" i="1">
                          <a:latin typeface="Cambria Math" panose="02040503050406030204" pitchFamily="18" charset="0"/>
                        </a:rPr>
                        <m:t>18</m:t>
                      </m:r>
                      <m:r>
                        <a:rPr lang="en-US" altLang="zh-CN" sz="2400" i="1">
                          <a:latin typeface="Cambria Math" panose="02040503050406030204" pitchFamily="18" charset="0"/>
                        </a:rPr>
                        <m:t> ⋀ </m:t>
                      </m:r>
                      <m:r>
                        <a:rPr lang="en-US" altLang="zh-CN" sz="2400" i="1">
                          <a:latin typeface="Cambria Math" panose="02040503050406030204" pitchFamily="18" charset="0"/>
                        </a:rPr>
                        <m:t>𝑡</m:t>
                      </m:r>
                      <m:d>
                        <m:dPr>
                          <m:begChr m:val="["/>
                          <m:endChr m:val="]"/>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Sno</m:t>
                          </m:r>
                        </m:e>
                      </m:d>
                      <m:r>
                        <a:rPr lang="en-US" altLang="zh-CN" sz="2400" i="1">
                          <a:latin typeface="Cambria Math" panose="02040503050406030204" pitchFamily="18" charset="0"/>
                        </a:rPr>
                        <m:t>=</m:t>
                      </m:r>
                      <m:r>
                        <a:rPr lang="en-US" altLang="zh-CN" sz="2400" i="1">
                          <a:latin typeface="Cambria Math" panose="02040503050406030204" pitchFamily="18" charset="0"/>
                        </a:rPr>
                        <m:t>𝑠</m:t>
                      </m:r>
                      <m:d>
                        <m:dPr>
                          <m:begChr m:val="["/>
                          <m:endChr m:val="]"/>
                          <m:ctrlPr>
                            <a:rPr lang="zh-CN" altLang="zh-CN" sz="2400" i="1">
                              <a:latin typeface="Cambria Math" panose="02040503050406030204" pitchFamily="18" charset="0"/>
                            </a:rPr>
                          </m:ctrlPr>
                        </m:dPr>
                        <m:e>
                          <m:r>
                            <m:rPr>
                              <m:sty m:val="p"/>
                            </m:rPr>
                            <a:rPr lang="en-US" altLang="zh-CN" sz="2400">
                              <a:latin typeface="Cambria Math" panose="02040503050406030204" pitchFamily="18" charset="0"/>
                            </a:rPr>
                            <m:t>Sno</m:t>
                          </m:r>
                        </m:e>
                      </m:d>
                      <m:r>
                        <a:rPr lang="en-US" altLang="zh-CN" sz="2400" i="1">
                          <a:latin typeface="Cambria Math" panose="02040503050406030204" pitchFamily="18" charset="0"/>
                        </a:rPr>
                        <m:t>) }</m:t>
                      </m:r>
                    </m:oMath>
                  </m:oMathPara>
                </a14:m>
                <a:endParaRPr lang="zh-CN" altLang="zh-CN" sz="2400" dirty="0"/>
              </a:p>
            </p:txBody>
          </p:sp>
        </mc:Choice>
        <mc:Fallback>
          <p:sp>
            <p:nvSpPr>
              <p:cNvPr id="6" name="文本框 5"/>
              <p:cNvSpPr txBox="1">
                <a:spLocks noRot="1" noChangeAspect="1" noMove="1" noResize="1" noEditPoints="1" noAdjustHandles="1" noChangeArrowheads="1" noChangeShapeType="1" noTextEdit="1"/>
              </p:cNvSpPr>
              <p:nvPr/>
            </p:nvSpPr>
            <p:spPr>
              <a:xfrm>
                <a:off x="2296244" y="1800308"/>
                <a:ext cx="7599512" cy="461665"/>
              </a:xfrm>
              <a:prstGeom prst="rect">
                <a:avLst/>
              </a:prstGeom>
              <a:blipFill rotWithShape="1">
                <a:blip r:embed="rId2"/>
                <a:stretch>
                  <a:fillRect l="-1" t="-18" r="7" b="22"/>
                </a:stretch>
              </a:blipFill>
            </p:spPr>
            <p:txBody>
              <a:bodyPr/>
              <a:lstStyle/>
              <a:p>
                <a:r>
                  <a:rPr lang="zh-CN" altLang="en-US">
                    <a:noFill/>
                  </a:rPr>
                  <a:t> </a:t>
                </a:r>
              </a:p>
            </p:txBody>
          </p:sp>
        </mc:Fallback>
      </mc:AlternateContent>
      <p:graphicFrame>
        <p:nvGraphicFramePr>
          <p:cNvPr id="4" name="表格 3"/>
          <p:cNvGraphicFramePr>
            <a:graphicFrameLocks noGrp="1"/>
          </p:cNvGraphicFramePr>
          <p:nvPr/>
        </p:nvGraphicFramePr>
        <p:xfrm>
          <a:off x="3400425" y="4649126"/>
          <a:ext cx="4533900" cy="1609600"/>
        </p:xfrm>
        <a:graphic>
          <a:graphicData uri="http://schemas.openxmlformats.org/drawingml/2006/table">
            <a:tbl>
              <a:tblPr firstRow="1" firstCol="1" bandRow="1">
                <a:tableStyleId>{5940675A-B579-460E-94D1-54222C63F5DA}</a:tableStyleId>
              </a:tblPr>
              <a:tblGrid>
                <a:gridCol w="4533900"/>
              </a:tblGrid>
              <a:tr h="352427">
                <a:tc>
                  <a:txBody>
                    <a:bodyPr/>
                    <a:lstStyle/>
                    <a:p>
                      <a:pPr indent="127000" algn="ctr">
                        <a:lnSpc>
                          <a:spcPct val="150000"/>
                        </a:lnSpc>
                      </a:pPr>
                      <a:r>
                        <a:rPr lang="en-US" sz="2000" b="1" kern="100" dirty="0" err="1">
                          <a:solidFill>
                            <a:schemeClr val="bg1"/>
                          </a:solidFill>
                          <a:effectLst/>
                        </a:rPr>
                        <a:t>Sno</a:t>
                      </a:r>
                      <a:endParaRPr lang="zh-CN" sz="2000" b="1" kern="100" dirty="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solidFill>
                      <a:srgbClr val="7030A0"/>
                    </a:solidFill>
                  </a:tcPr>
                </a:tc>
              </a:tr>
              <a:tr h="352427">
                <a:tc>
                  <a:txBody>
                    <a:bodyPr/>
                    <a:lstStyle/>
                    <a:p>
                      <a:pPr indent="127000" algn="ctr">
                        <a:lnSpc>
                          <a:spcPct val="150000"/>
                        </a:lnSpc>
                      </a:pPr>
                      <a:r>
                        <a:rPr lang="en-US" sz="2000" kern="100" dirty="0">
                          <a:effectLst/>
                        </a:rPr>
                        <a:t>2021310722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2427">
                <a:tc>
                  <a:txBody>
                    <a:bodyPr/>
                    <a:lstStyle/>
                    <a:p>
                      <a:pPr indent="127000" algn="ctr">
                        <a:lnSpc>
                          <a:spcPct val="150000"/>
                        </a:lnSpc>
                      </a:pPr>
                      <a:r>
                        <a:rPr lang="en-US" sz="2000" kern="100" dirty="0">
                          <a:effectLst/>
                        </a:rPr>
                        <a:t>2021310723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r h="352427">
                <a:tc>
                  <a:txBody>
                    <a:bodyPr/>
                    <a:lstStyle/>
                    <a:p>
                      <a:pPr indent="127000" algn="ctr">
                        <a:lnSpc>
                          <a:spcPct val="150000"/>
                        </a:lnSpc>
                      </a:pPr>
                      <a:r>
                        <a:rPr lang="en-US" sz="2000" kern="100" dirty="0">
                          <a:effectLst/>
                        </a:rPr>
                        <a:t>2021310724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lnL w="12700" cap="flat" cmpd="sng" algn="ctr">
                      <a:solidFill>
                        <a:srgbClr val="6F1787"/>
                      </a:solidFill>
                      <a:prstDash val="solid"/>
                      <a:round/>
                      <a:headEnd type="none" w="med" len="med"/>
                      <a:tailEnd type="none" w="med" len="med"/>
                    </a:lnL>
                    <a:lnR w="12700" cap="flat" cmpd="sng" algn="ctr">
                      <a:solidFill>
                        <a:srgbClr val="6F1787"/>
                      </a:solidFill>
                      <a:prstDash val="solid"/>
                      <a:round/>
                      <a:headEnd type="none" w="med" len="med"/>
                      <a:tailEnd type="none" w="med" len="med"/>
                    </a:lnR>
                    <a:lnT w="12700" cap="flat" cmpd="sng" algn="ctr">
                      <a:solidFill>
                        <a:srgbClr val="6F1787"/>
                      </a:solidFill>
                      <a:prstDash val="solid"/>
                      <a:round/>
                      <a:headEnd type="none" w="med" len="med"/>
                      <a:tailEnd type="none" w="med" len="med"/>
                    </a:lnT>
                    <a:lnB w="12700" cap="flat" cmpd="sng" algn="ctr">
                      <a:solidFill>
                        <a:srgbClr val="6F1787"/>
                      </a:solidFill>
                      <a:prstDash val="solid"/>
                      <a:round/>
                      <a:headEnd type="none" w="med" len="med"/>
                      <a:tailEnd type="none" w="med" len="med"/>
                    </a:lnB>
                  </a:tcPr>
                </a:tc>
              </a:tr>
            </a:tbl>
          </a:graphicData>
        </a:graphic>
      </p:graphicFrame>
      <p:sp>
        <p:nvSpPr>
          <p:cNvPr id="5" name="页脚占位符 4"/>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7" name="灯片编号占位符 6"/>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Shape18"/>
          <p:cNvSpPr/>
          <p:nvPr/>
        </p:nvSpPr>
        <p:spPr>
          <a:xfrm>
            <a:off x="423020" y="1229889"/>
            <a:ext cx="11325225" cy="4733919"/>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微软雅黑" panose="020B0503020204020204" pitchFamily="82" charset="2"/>
              <a:ea typeface="微软雅黑" panose="020B0503020204020204" pitchFamily="82" charset="2"/>
              <a:sym typeface="+mn-ea"/>
            </a:endParaRPr>
          </a:p>
        </p:txBody>
      </p:sp>
      <p:sp>
        <p:nvSpPr>
          <p:cNvPr id="2" name="标题 1"/>
          <p:cNvSpPr>
            <a:spLocks noGrp="1"/>
          </p:cNvSpPr>
          <p:nvPr>
            <p:ph type="title"/>
          </p:nvPr>
        </p:nvSpPr>
        <p:spPr/>
        <p:txBody>
          <a:bodyPr/>
          <a:lstStyle/>
          <a:p>
            <a:r>
              <a:rPr lang="zh-CN" altLang="en-US" dirty="0"/>
              <a:t>域</a:t>
            </a:r>
            <a:r>
              <a:rPr kumimoji="1" lang="zh-CN" altLang="en-US" dirty="0"/>
              <a:t>关系演算</a:t>
            </a:r>
            <a:endParaRPr kumimoji="1"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628649" y="1317190"/>
                <a:ext cx="11133045" cy="4938273"/>
              </a:xfrm>
            </p:spPr>
            <p:txBody>
              <a:bodyPr/>
              <a:lstStyle/>
              <a:p>
                <a:pPr>
                  <a:buFont typeface="Wingdings" panose="05000000000000000000" pitchFamily="2" charset="2"/>
                  <a:buChar char="Ø"/>
                </a:pPr>
                <a:r>
                  <a:rPr lang="zh-CN" altLang="en-US" sz="2400" b="1" dirty="0">
                    <a:solidFill>
                      <a:srgbClr val="7030A0"/>
                    </a:solidFill>
                  </a:rPr>
                  <a:t>域关系演算</a:t>
                </a:r>
                <a:r>
                  <a:rPr lang="zh-CN" altLang="en-US" sz="2400" dirty="0"/>
                  <a:t>也是</a:t>
                </a:r>
                <a:r>
                  <a:rPr lang="zh-CN" altLang="en-US" sz="2400" b="1" dirty="0">
                    <a:solidFill>
                      <a:srgbClr val="7030A0"/>
                    </a:solidFill>
                  </a:rPr>
                  <a:t>非过程化查询语言</a:t>
                </a:r>
                <a:r>
                  <a:rPr lang="zh-CN" altLang="en-US" sz="2400" dirty="0"/>
                  <a:t>。</a:t>
                </a:r>
                <a:endParaRPr lang="en-US" altLang="zh-CN" sz="2400" dirty="0"/>
              </a:p>
              <a:p>
                <a:pPr>
                  <a:buFont typeface="Wingdings" panose="05000000000000000000" pitchFamily="2" charset="2"/>
                  <a:buChar char="Ø"/>
                </a:pPr>
                <a:r>
                  <a:rPr lang="zh-CN" altLang="en-US" sz="2400" b="1" dirty="0">
                    <a:solidFill>
                      <a:srgbClr val="7030A0"/>
                    </a:solidFill>
                  </a:rPr>
                  <a:t>域关系演算</a:t>
                </a:r>
                <a:r>
                  <a:rPr lang="zh-CN" altLang="zh-CN" sz="2400" dirty="0"/>
                  <a:t>使用属性域中取值的</a:t>
                </a:r>
                <a:r>
                  <a:rPr lang="zh-CN" altLang="zh-CN" sz="2400" b="1" dirty="0">
                    <a:solidFill>
                      <a:srgbClr val="7030A0"/>
                    </a:solidFill>
                  </a:rPr>
                  <a:t>域变量</a:t>
                </a:r>
                <a:r>
                  <a:rPr lang="zh-CN" altLang="zh-CN" sz="2400" dirty="0"/>
                  <a:t>来代替元组关系演算中的</a:t>
                </a:r>
                <a:r>
                  <a:rPr lang="zh-CN" altLang="zh-CN" sz="2400" b="1" dirty="0">
                    <a:solidFill>
                      <a:srgbClr val="7030A0"/>
                    </a:solidFill>
                  </a:rPr>
                  <a:t>元组变量</a:t>
                </a: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r>
                  <a:rPr lang="zh-CN" altLang="en-US" sz="2400" dirty="0"/>
                  <a:t>域</a:t>
                </a:r>
                <a:r>
                  <a:rPr lang="zh-CN" altLang="zh-CN" sz="2400" dirty="0"/>
                  <a:t>关系演算表达式的定义为</a:t>
                </a:r>
                <a:r>
                  <a:rPr lang="zh-CN" altLang="en-US" sz="2400" dirty="0"/>
                  <a:t>：</a:t>
                </a:r>
                <a:endParaRPr lang="en-US" altLang="zh-CN" sz="2400" dirty="0"/>
              </a:p>
              <a:p>
                <a:pPr lvl="1">
                  <a:buFont typeface="Wingdings" panose="05000000000000000000" pitchFamily="2" charset="2"/>
                  <a:buChar char="l"/>
                </a:pPr>
                <a:r>
                  <a:rPr lang="zh-CN" altLang="zh-CN" sz="2000" dirty="0"/>
                  <a:t>其中</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oMath>
                </a14:m>
                <a:r>
                  <a:rPr lang="zh-CN" altLang="zh-CN" sz="2000" dirty="0"/>
                  <a:t>均为域变量，</a:t>
                </a:r>
                <a14:m>
                  <m:oMath xmlns:m="http://schemas.openxmlformats.org/officeDocument/2006/math">
                    <m:r>
                      <a:rPr lang="en-US" altLang="zh-CN" sz="2000" i="1">
                        <a:latin typeface="Cambria Math" panose="02040503050406030204" pitchFamily="18" charset="0"/>
                      </a:rPr>
                      <m:t>𝑃</m:t>
                    </m:r>
                  </m:oMath>
                </a14:m>
                <a:r>
                  <a:rPr lang="zh-CN" altLang="zh-CN" sz="2000" dirty="0"/>
                  <a:t>是由原子公式组成的公式</a:t>
                </a:r>
                <a:endParaRPr lang="en-US" altLang="zh-CN" sz="2000" dirty="0"/>
              </a:p>
              <a:p>
                <a:pPr lvl="1">
                  <a:buFont typeface="Wingdings" panose="05000000000000000000" pitchFamily="2" charset="2"/>
                  <a:buChar char="l"/>
                </a:pPr>
                <a:r>
                  <a:rPr lang="zh-CN" altLang="en-US" sz="2000" dirty="0"/>
                  <a:t>上述</a:t>
                </a:r>
                <a:r>
                  <a:rPr lang="zh-CN" altLang="zh-CN" sz="2000" dirty="0"/>
                  <a:t>表达式返回所有使得公式</a:t>
                </a:r>
                <a14:m>
                  <m:oMath xmlns:m="http://schemas.openxmlformats.org/officeDocument/2006/math">
                    <m:r>
                      <a:rPr lang="en-US" altLang="zh-CN" sz="2000" i="1">
                        <a:latin typeface="Cambria Math" panose="02040503050406030204" pitchFamily="18" charset="0"/>
                      </a:rPr>
                      <m:t>𝑃</m:t>
                    </m:r>
                  </m:oMath>
                </a14:m>
                <a:r>
                  <a:rPr lang="zh-CN" altLang="zh-CN" sz="2000" dirty="0"/>
                  <a:t>为真的域变量</a:t>
                </a:r>
                <a14:m>
                  <m:oMath xmlns:m="http://schemas.openxmlformats.org/officeDocument/2006/math">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oMath>
                </a14:m>
                <a:r>
                  <a:rPr lang="zh-CN" altLang="zh-CN" sz="2000" dirty="0"/>
                  <a:t>组成的元组的集合 </a:t>
                </a:r>
                <a:endParaRPr lang="en-US" altLang="zh-CN" sz="2000" dirty="0"/>
              </a:p>
              <a:p>
                <a:pPr lvl="1">
                  <a:buFont typeface="Wingdings" panose="05000000000000000000" pitchFamily="2" charset="2"/>
                  <a:buChar char="l"/>
                </a:pPr>
                <a:r>
                  <a:rPr lang="zh-CN" altLang="zh-CN" sz="2000" dirty="0"/>
                  <a:t>原子公式可以是以下形式之一：</a:t>
                </a:r>
                <a:endParaRPr lang="zh-CN" altLang="zh-CN" sz="2000" dirty="0"/>
              </a:p>
              <a:p>
                <a:pPr lvl="2">
                  <a:buFont typeface="Wingdings" panose="05000000000000000000" pitchFamily="2" charset="2"/>
                  <a:buChar char="u"/>
                </a:pPr>
                <a:r>
                  <a:rPr lang="zh-CN" altLang="en-US" sz="1800" dirty="0"/>
                  <a:t>（</a:t>
                </a:r>
                <a:r>
                  <a:rPr lang="en-US" altLang="zh-CN" sz="1800" dirty="0"/>
                  <a:t>1</a:t>
                </a:r>
                <a:r>
                  <a:rPr lang="zh-CN" altLang="en-US" sz="1800" dirty="0"/>
                  <a:t>）</a:t>
                </a:r>
                <a14:m>
                  <m:oMath xmlns:m="http://schemas.openxmlformats.org/officeDocument/2006/math">
                    <m:sSub>
                      <m:sSubPr>
                        <m:ctrlPr>
                          <a:rPr lang="zh-CN" altLang="zh-CN" sz="1800" i="1">
                            <a:latin typeface="Cambria Math" panose="02040503050406030204" pitchFamily="18" charset="0"/>
                          </a:rPr>
                        </m:ctrlPr>
                      </m:sSubPr>
                      <m:e>
                        <m:r>
                          <a:rPr lang="en-US" altLang="zh-CN" sz="1800" b="0" i="1" smtClean="0">
                            <a:latin typeface="Cambria Math" panose="02040503050406030204" pitchFamily="18" charset="0"/>
                          </a:rPr>
                          <m:t>&lt;</m:t>
                        </m:r>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𝑘</m:t>
                        </m:r>
                      </m:sub>
                    </m:sSub>
                    <m:r>
                      <a:rPr lang="en-US" altLang="zh-CN" sz="1800" i="1">
                        <a:latin typeface="Cambria Math" panose="02040503050406030204" pitchFamily="18" charset="0"/>
                      </a:rPr>
                      <m:t>&gt; ∈</m:t>
                    </m:r>
                    <m:r>
                      <a:rPr lang="en-US" altLang="zh-CN" sz="1800" i="1">
                        <a:latin typeface="Cambria Math" panose="02040503050406030204" pitchFamily="18" charset="0"/>
                      </a:rPr>
                      <m:t>𝑅</m:t>
                    </m:r>
                  </m:oMath>
                </a14:m>
                <a:r>
                  <a:rPr lang="zh-CN" altLang="zh-CN" sz="1800" dirty="0"/>
                  <a:t>，其中</a:t>
                </a:r>
                <a14:m>
                  <m:oMath xmlns:m="http://schemas.openxmlformats.org/officeDocument/2006/math">
                    <m:r>
                      <a:rPr lang="en-US" altLang="zh-CN" sz="1800" i="1">
                        <a:latin typeface="Cambria Math" panose="02040503050406030204" pitchFamily="18" charset="0"/>
                      </a:rPr>
                      <m:t>𝑅</m:t>
                    </m:r>
                  </m:oMath>
                </a14:m>
                <a:r>
                  <a:rPr lang="zh-CN" altLang="zh-CN" sz="1800" dirty="0"/>
                  <a:t>是包含</a:t>
                </a:r>
                <a14:m>
                  <m:oMath xmlns:m="http://schemas.openxmlformats.org/officeDocument/2006/math">
                    <m:r>
                      <a:rPr lang="en-US" altLang="zh-CN" sz="1800" i="1">
                        <a:latin typeface="Cambria Math" panose="02040503050406030204" pitchFamily="18" charset="0"/>
                      </a:rPr>
                      <m:t>𝑘</m:t>
                    </m:r>
                  </m:oMath>
                </a14:m>
                <a:r>
                  <a:rPr lang="zh-CN" altLang="zh-CN" sz="1800" dirty="0"/>
                  <a:t>个属性的关系，</a:t>
                </a:r>
                <a14:m>
                  <m:oMath xmlns:m="http://schemas.openxmlformats.org/officeDocument/2006/math">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1</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2</m:t>
                        </m:r>
                      </m:sub>
                    </m:sSub>
                    <m:r>
                      <a:rPr lang="en-US" altLang="zh-CN" sz="1800" i="1">
                        <a:latin typeface="Cambria Math" panose="02040503050406030204" pitchFamily="18" charset="0"/>
                      </a:rPr>
                      <m:t>,…,</m:t>
                    </m:r>
                    <m:sSub>
                      <m:sSubPr>
                        <m:ctrlPr>
                          <a:rPr lang="zh-CN" altLang="zh-CN" sz="1800" i="1">
                            <a:latin typeface="Cambria Math" panose="02040503050406030204" pitchFamily="18" charset="0"/>
                          </a:rPr>
                        </m:ctrlPr>
                      </m:sSubPr>
                      <m:e>
                        <m:r>
                          <a:rPr lang="en-US" altLang="zh-CN" sz="1800" i="1">
                            <a:latin typeface="Cambria Math" panose="02040503050406030204" pitchFamily="18" charset="0"/>
                          </a:rPr>
                          <m:t>𝑥</m:t>
                        </m:r>
                      </m:e>
                      <m:sub>
                        <m:r>
                          <a:rPr lang="en-US" altLang="zh-CN" sz="1800" i="1">
                            <a:latin typeface="Cambria Math" panose="02040503050406030204" pitchFamily="18" charset="0"/>
                          </a:rPr>
                          <m:t>𝑘</m:t>
                        </m:r>
                      </m:sub>
                    </m:sSub>
                  </m:oMath>
                </a14:m>
                <a:r>
                  <a:rPr lang="zh-CN" altLang="zh-CN" sz="1800" dirty="0"/>
                  <a:t>为域变量或域常量；</a:t>
                </a:r>
                <a:endParaRPr lang="en-US" altLang="zh-CN" sz="1800" dirty="0"/>
              </a:p>
              <a:p>
                <a:pPr lvl="2">
                  <a:buFont typeface="Wingdings" panose="05000000000000000000" pitchFamily="2" charset="2"/>
                  <a:buChar char="u"/>
                </a:pPr>
                <a:r>
                  <a:rPr lang="zh-CN" altLang="en-US" sz="1800" dirty="0"/>
                  <a:t>（</a:t>
                </a:r>
                <a:r>
                  <a:rPr lang="en-US" altLang="zh-CN" sz="1800" dirty="0"/>
                  <a:t>2</a:t>
                </a:r>
                <a:r>
                  <a:rPr lang="zh-CN" altLang="en-US" sz="1800" dirty="0"/>
                  <a:t>）</a:t>
                </a:r>
                <a14:m>
                  <m:oMath xmlns:m="http://schemas.openxmlformats.org/officeDocument/2006/math">
                    <m:r>
                      <a:rPr lang="en-US" altLang="zh-CN" sz="1800" i="1">
                        <a:latin typeface="Cambria Math" panose="02040503050406030204" pitchFamily="18" charset="0"/>
                      </a:rPr>
                      <m:t>𝑥</m:t>
                    </m:r>
                    <m:r>
                      <a:rPr lang="en-US" altLang="zh-CN" sz="1800">
                        <a:latin typeface="Cambria Math" panose="02040503050406030204" pitchFamily="18" charset="0"/>
                      </a:rPr>
                      <m:t> </m:t>
                    </m:r>
                    <m:r>
                      <m:rPr>
                        <m:sty m:val="p"/>
                      </m:rPr>
                      <a:rPr lang="en-US" altLang="zh-CN" sz="1800">
                        <a:latin typeface="Cambria Math" panose="02040503050406030204" pitchFamily="18" charset="0"/>
                      </a:rPr>
                      <m:t>Θ</m:t>
                    </m:r>
                    <m:r>
                      <a:rPr lang="en-US" altLang="zh-CN" sz="1800">
                        <a:latin typeface="Cambria Math" panose="02040503050406030204" pitchFamily="18" charset="0"/>
                      </a:rPr>
                      <m:t> </m:t>
                    </m:r>
                    <m:r>
                      <a:rPr lang="en-US" altLang="zh-CN" sz="1800" i="1">
                        <a:latin typeface="Cambria Math" panose="02040503050406030204" pitchFamily="18" charset="0"/>
                      </a:rPr>
                      <m:t>𝑦</m:t>
                    </m:r>
                  </m:oMath>
                </a14:m>
                <a:r>
                  <a:rPr lang="zh-CN" altLang="zh-CN" sz="1800" dirty="0"/>
                  <a:t>，其中</a:t>
                </a:r>
                <a14:m>
                  <m:oMath xmlns:m="http://schemas.openxmlformats.org/officeDocument/2006/math">
                    <m:r>
                      <a:rPr lang="en-US" altLang="zh-CN" sz="1800" i="1">
                        <a:latin typeface="Cambria Math" panose="02040503050406030204" pitchFamily="18" charset="0"/>
                      </a:rPr>
                      <m:t>𝑥</m:t>
                    </m:r>
                  </m:oMath>
                </a14:m>
                <a:r>
                  <a:rPr lang="zh-CN" altLang="zh-CN" sz="1800" dirty="0"/>
                  <a:t>和</a:t>
                </a:r>
                <a14:m>
                  <m:oMath xmlns:m="http://schemas.openxmlformats.org/officeDocument/2006/math">
                    <m:r>
                      <a:rPr lang="en-US" altLang="zh-CN" sz="1800" i="1">
                        <a:latin typeface="Cambria Math" panose="02040503050406030204" pitchFamily="18" charset="0"/>
                      </a:rPr>
                      <m:t>𝑦</m:t>
                    </m:r>
                  </m:oMath>
                </a14:m>
                <a:r>
                  <a:rPr lang="zh-CN" altLang="zh-CN" sz="1800" dirty="0"/>
                  <a:t>是域变量，</a:t>
                </a:r>
                <a14:m>
                  <m:oMath xmlns:m="http://schemas.openxmlformats.org/officeDocument/2006/math">
                    <m:r>
                      <m:rPr>
                        <m:sty m:val="p"/>
                      </m:rPr>
                      <a:rPr lang="en-US" altLang="zh-CN" sz="1800">
                        <a:latin typeface="Cambria Math" panose="02040503050406030204" pitchFamily="18" charset="0"/>
                      </a:rPr>
                      <m:t>Θ</m:t>
                    </m:r>
                  </m:oMath>
                </a14:m>
                <a:r>
                  <a:rPr lang="zh-CN" altLang="zh-CN" sz="1800" dirty="0"/>
                  <a:t>是比较运算符（包括</a:t>
                </a:r>
                <a14:m>
                  <m:oMath xmlns:m="http://schemas.openxmlformats.org/officeDocument/2006/math">
                    <m:r>
                      <a:rPr lang="en-US" altLang="zh-CN" sz="1800" i="1">
                        <a:latin typeface="Cambria Math" panose="02040503050406030204" pitchFamily="18" charset="0"/>
                      </a:rPr>
                      <m:t>&gt;</m:t>
                    </m:r>
                  </m:oMath>
                </a14:m>
                <a:r>
                  <a:rPr lang="zh-CN" altLang="zh-CN" sz="1800" dirty="0"/>
                  <a:t>，</a:t>
                </a:r>
                <a14:m>
                  <m:oMath xmlns:m="http://schemas.openxmlformats.org/officeDocument/2006/math">
                    <m:r>
                      <a:rPr lang="en-US" altLang="zh-CN" sz="1800" i="1">
                        <a:latin typeface="Cambria Math" panose="02040503050406030204" pitchFamily="18" charset="0"/>
                      </a:rPr>
                      <m:t>&lt;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14:m>
                  <m:oMath xmlns:m="http://schemas.openxmlformats.org/officeDocument/2006/math">
                    <m:r>
                      <a:rPr lang="en-US" altLang="zh-CN" sz="1800" i="1">
                        <a:latin typeface="Cambria Math" panose="02040503050406030204" pitchFamily="18" charset="0"/>
                      </a:rPr>
                      <m:t>≠</m:t>
                    </m:r>
                  </m:oMath>
                </a14:m>
                <a:r>
                  <a:rPr lang="zh-CN" altLang="zh-CN" sz="1800" dirty="0"/>
                  <a:t>）；</a:t>
                </a:r>
                <a:endParaRPr lang="zh-CN" altLang="zh-CN" sz="1800" dirty="0"/>
              </a:p>
              <a:p>
                <a:pPr lvl="2">
                  <a:buFont typeface="Wingdings" panose="05000000000000000000" pitchFamily="2" charset="2"/>
                  <a:buChar char="u"/>
                </a:pPr>
                <a:r>
                  <a:rPr lang="zh-CN" altLang="en-US" sz="1800" dirty="0"/>
                  <a:t>（</a:t>
                </a:r>
                <a:r>
                  <a:rPr lang="en-US" altLang="zh-CN" sz="1800" dirty="0"/>
                  <a:t>3</a:t>
                </a:r>
                <a:r>
                  <a:rPr lang="zh-CN" altLang="en-US" sz="1800" dirty="0"/>
                  <a:t>）</a:t>
                </a:r>
                <a14:m>
                  <m:oMath xmlns:m="http://schemas.openxmlformats.org/officeDocument/2006/math">
                    <m:r>
                      <a:rPr lang="en-US" altLang="zh-CN" sz="1800" i="1">
                        <a:latin typeface="Cambria Math" panose="02040503050406030204" pitchFamily="18" charset="0"/>
                      </a:rPr>
                      <m:t>𝑥</m:t>
                    </m:r>
                    <m:r>
                      <a:rPr lang="en-US" altLang="zh-CN" sz="1800">
                        <a:latin typeface="Cambria Math" panose="02040503050406030204" pitchFamily="18" charset="0"/>
                      </a:rPr>
                      <m:t> </m:t>
                    </m:r>
                    <m:r>
                      <m:rPr>
                        <m:sty m:val="p"/>
                      </m:rPr>
                      <a:rPr lang="en-US" altLang="zh-CN" sz="1800">
                        <a:latin typeface="Cambria Math" panose="02040503050406030204" pitchFamily="18" charset="0"/>
                      </a:rPr>
                      <m:t>Θ</m:t>
                    </m:r>
                    <m:r>
                      <a:rPr lang="en-US" altLang="zh-CN" sz="1800">
                        <a:latin typeface="Cambria Math" panose="02040503050406030204" pitchFamily="18" charset="0"/>
                      </a:rPr>
                      <m:t> </m:t>
                    </m:r>
                    <m:r>
                      <a:rPr lang="en-US" altLang="zh-CN" sz="1800" i="1">
                        <a:latin typeface="Cambria Math" panose="02040503050406030204" pitchFamily="18" charset="0"/>
                      </a:rPr>
                      <m:t>𝑐</m:t>
                    </m:r>
                  </m:oMath>
                </a14:m>
                <a:r>
                  <a:rPr lang="zh-CN" altLang="zh-CN" sz="1800" dirty="0"/>
                  <a:t>，其中</a:t>
                </a:r>
                <a14:m>
                  <m:oMath xmlns:m="http://schemas.openxmlformats.org/officeDocument/2006/math">
                    <m:r>
                      <a:rPr lang="en-US" altLang="zh-CN" sz="1800" i="1">
                        <a:latin typeface="Cambria Math" panose="02040503050406030204" pitchFamily="18" charset="0"/>
                      </a:rPr>
                      <m:t>𝑥</m:t>
                    </m:r>
                  </m:oMath>
                </a14:m>
                <a:r>
                  <a:rPr lang="zh-CN" altLang="zh-CN" sz="1800" dirty="0"/>
                  <a:t>，</a:t>
                </a:r>
                <a14:m>
                  <m:oMath xmlns:m="http://schemas.openxmlformats.org/officeDocument/2006/math">
                    <m:r>
                      <m:rPr>
                        <m:sty m:val="p"/>
                      </m:rPr>
                      <a:rPr lang="en-US" altLang="zh-CN" sz="1800">
                        <a:latin typeface="Cambria Math" panose="02040503050406030204" pitchFamily="18" charset="0"/>
                      </a:rPr>
                      <m:t>Θ</m:t>
                    </m:r>
                  </m:oMath>
                </a14:m>
                <a:r>
                  <a:rPr lang="zh-CN" altLang="zh-CN" sz="1800" dirty="0"/>
                  <a:t>同上，</a:t>
                </a:r>
                <a14:m>
                  <m:oMath xmlns:m="http://schemas.openxmlformats.org/officeDocument/2006/math">
                    <m:r>
                      <a:rPr lang="en-US" altLang="zh-CN" sz="1800" i="1">
                        <a:latin typeface="Cambria Math" panose="02040503050406030204" pitchFamily="18" charset="0"/>
                      </a:rPr>
                      <m:t>𝑐</m:t>
                    </m:r>
                  </m:oMath>
                </a14:m>
                <a:r>
                  <a:rPr lang="zh-CN" altLang="zh-CN" sz="1800" dirty="0"/>
                  <a:t>是</a:t>
                </a:r>
                <a14:m>
                  <m:oMath xmlns:m="http://schemas.openxmlformats.org/officeDocument/2006/math">
                    <m:r>
                      <a:rPr lang="en-US" altLang="zh-CN" sz="1800" i="1">
                        <a:latin typeface="Cambria Math" panose="02040503050406030204" pitchFamily="18" charset="0"/>
                      </a:rPr>
                      <m:t>𝑥</m:t>
                    </m:r>
                  </m:oMath>
                </a14:m>
                <a:r>
                  <a:rPr lang="zh-CN" altLang="zh-CN" sz="1800" dirty="0"/>
                  <a:t>所属属性的属性域中的常量。 </a:t>
                </a:r>
                <a:endParaRPr lang="en-US" altLang="zh-CN" sz="1800" dirty="0"/>
              </a:p>
              <a:p>
                <a:pPr>
                  <a:buFont typeface="Wingdings" panose="05000000000000000000" pitchFamily="2" charset="2"/>
                  <a:buChar char="Ø"/>
                </a:pPr>
                <a:endParaRPr lang="zh-CN" altLang="zh-CN" sz="2400" dirty="0"/>
              </a:p>
              <a:p>
                <a:pPr>
                  <a:buFont typeface="Wingdings" panose="05000000000000000000" pitchFamily="2" charset="2"/>
                  <a:buChar char="Ø"/>
                </a:pPr>
                <a:endParaRPr lang="en-US" altLang="zh-CN" sz="2400" dirty="0"/>
              </a:p>
              <a:p>
                <a:pPr>
                  <a:buFont typeface="Wingdings" panose="05000000000000000000" pitchFamily="2" charset="2"/>
                  <a:buChar char="Ø"/>
                </a:pPr>
                <a:endParaRPr lang="en-US" altLang="zh-CN" sz="2400" dirty="0"/>
              </a:p>
            </p:txBody>
          </p:sp>
        </mc:Choice>
        <mc:Fallback>
          <p:sp>
            <p:nvSpPr>
              <p:cNvPr id="3" name="内容占位符 2"/>
              <p:cNvSpPr>
                <a:spLocks noRot="1" noChangeAspect="1" noMove="1" noResize="1" noEditPoints="1" noAdjustHandles="1" noChangeArrowheads="1" noChangeShapeType="1" noTextEdit="1"/>
              </p:cNvSpPr>
              <p:nvPr>
                <p:ph idx="1"/>
              </p:nvPr>
            </p:nvSpPr>
            <p:spPr>
              <a:xfrm>
                <a:off x="628649" y="1317190"/>
                <a:ext cx="11133045" cy="4938273"/>
              </a:xfrm>
              <a:blipFill rotWithShape="1">
                <a:blip r:embed="rId1"/>
                <a:stretch>
                  <a:fillRect l="-6" t="-4" r="2" b="-127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3103142" y="2229671"/>
                <a:ext cx="5666281"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&lt;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r>
                            <a:rPr lang="en-US" altLang="zh-CN" sz="2000" i="1">
                              <a:latin typeface="Cambria Math" panose="02040503050406030204" pitchFamily="18" charset="0"/>
                            </a:rPr>
                            <m:t>&gt; </m:t>
                          </m:r>
                        </m:e>
                      </m:d>
                      <m:r>
                        <a:rPr lang="en-US" altLang="zh-CN" sz="2000" i="1">
                          <a:latin typeface="Cambria Math" panose="02040503050406030204" pitchFamily="18" charset="0"/>
                        </a:rPr>
                        <m:t> </m:t>
                      </m:r>
                      <m:r>
                        <a:rPr lang="en-US" altLang="zh-CN" sz="2000" i="1">
                          <a:latin typeface="Cambria Math" panose="02040503050406030204" pitchFamily="18" charset="0"/>
                        </a:rPr>
                        <m:t>𝑃</m:t>
                      </m:r>
                      <m:d>
                        <m:dPr>
                          <m:ctrlPr>
                            <a:rPr lang="zh-CN" altLang="zh-CN" sz="2000" i="1">
                              <a:latin typeface="Cambria Math" panose="02040503050406030204" pitchFamily="18" charset="0"/>
                            </a:rPr>
                          </m:ctrlPr>
                        </m:dPr>
                        <m:e>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1</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2</m:t>
                              </m:r>
                            </m:sub>
                          </m:sSub>
                          <m:r>
                            <a:rPr lang="en-US" altLang="zh-CN" sz="2000" i="1">
                              <a:latin typeface="Cambria Math" panose="02040503050406030204" pitchFamily="18" charset="0"/>
                            </a:rPr>
                            <m:t>,…,</m:t>
                          </m:r>
                          <m:sSub>
                            <m:sSubPr>
                              <m:ctrlPr>
                                <a:rPr lang="zh-CN" altLang="zh-CN" sz="2000" i="1">
                                  <a:latin typeface="Cambria Math" panose="02040503050406030204" pitchFamily="18" charset="0"/>
                                </a:rPr>
                              </m:ctrlPr>
                            </m:sSubPr>
                            <m:e>
                              <m:r>
                                <a:rPr lang="en-US" altLang="zh-CN" sz="2000" i="1">
                                  <a:latin typeface="Cambria Math" panose="02040503050406030204" pitchFamily="18" charset="0"/>
                                </a:rPr>
                                <m:t>𝑥</m:t>
                              </m:r>
                            </m:e>
                            <m:sub>
                              <m:r>
                                <a:rPr lang="en-US" altLang="zh-CN" sz="2000" i="1">
                                  <a:latin typeface="Cambria Math" panose="02040503050406030204" pitchFamily="18" charset="0"/>
                                </a:rPr>
                                <m:t>𝑘</m:t>
                              </m:r>
                            </m:sub>
                          </m:sSub>
                        </m:e>
                      </m:d>
                      <m:r>
                        <a:rPr lang="en-US" altLang="zh-CN" sz="2000" i="1">
                          <a:latin typeface="Cambria Math" panose="02040503050406030204" pitchFamily="18" charset="0"/>
                        </a:rPr>
                        <m:t> }</m:t>
                      </m:r>
                    </m:oMath>
                  </m:oMathPara>
                </a14:m>
                <a:endParaRPr lang="zh-CN" altLang="zh-CN" sz="2000" dirty="0"/>
              </a:p>
            </p:txBody>
          </p:sp>
        </mc:Choice>
        <mc:Fallback>
          <p:sp>
            <p:nvSpPr>
              <p:cNvPr id="5" name="文本框 4"/>
              <p:cNvSpPr txBox="1">
                <a:spLocks noRot="1" noChangeAspect="1" noMove="1" noResize="1" noEditPoints="1" noAdjustHandles="1" noChangeArrowheads="1" noChangeShapeType="1" noTextEdit="1"/>
              </p:cNvSpPr>
              <p:nvPr/>
            </p:nvSpPr>
            <p:spPr>
              <a:xfrm>
                <a:off x="3103142" y="2229671"/>
                <a:ext cx="5666281" cy="400110"/>
              </a:xfrm>
              <a:prstGeom prst="rect">
                <a:avLst/>
              </a:prstGeom>
              <a:blipFill rotWithShape="1">
                <a:blip r:embed="rId2"/>
                <a:stretch>
                  <a:fillRect l="-9" t="-46" r="1" b="61"/>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6" name="灯片编号占位符 5"/>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 name="矩形 8"/>
          <p:cNvSpPr/>
          <p:nvPr/>
        </p:nvSpPr>
        <p:spPr bwMode="auto">
          <a:xfrm>
            <a:off x="508267" y="3380576"/>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8" name="矩形 7"/>
          <p:cNvSpPr/>
          <p:nvPr/>
        </p:nvSpPr>
        <p:spPr bwMode="auto">
          <a:xfrm>
            <a:off x="508267" y="1156399"/>
            <a:ext cx="11540926" cy="1800000"/>
          </a:xfrm>
          <a:prstGeom prst="rect">
            <a:avLst/>
          </a:prstGeom>
          <a:gradFill>
            <a:gsLst>
              <a:gs pos="0">
                <a:srgbClr val="6F1787">
                  <a:alpha val="62000"/>
                </a:srgbClr>
              </a:gs>
              <a:gs pos="100000">
                <a:schemeClr val="bg1">
                  <a:alpha val="0"/>
                </a:schemeClr>
              </a:gs>
            </a:gsLst>
            <a:lin ang="13500000" scaled="0"/>
          </a:gradFill>
          <a:ln w="38100" cap="flat" cmpd="sng" algn="ctr">
            <a:no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2" name="标题 1"/>
          <p:cNvSpPr>
            <a:spLocks noGrp="1"/>
          </p:cNvSpPr>
          <p:nvPr>
            <p:ph type="title"/>
          </p:nvPr>
        </p:nvSpPr>
        <p:spPr/>
        <p:txBody>
          <a:bodyPr/>
          <a:lstStyle/>
          <a:p>
            <a:r>
              <a:rPr lang="zh-CN" altLang="en-US" dirty="0"/>
              <a:t>域</a:t>
            </a:r>
            <a:r>
              <a:rPr kumimoji="1" lang="zh-CN" altLang="en-US" dirty="0"/>
              <a:t>关系演算</a:t>
            </a:r>
            <a:endParaRPr kumimoji="1" lang="zh-CN" altLang="en-US" dirty="0"/>
          </a:p>
        </p:txBody>
      </p:sp>
      <p:sp>
        <p:nvSpPr>
          <p:cNvPr id="3" name="内容占位符 2"/>
          <p:cNvSpPr>
            <a:spLocks noGrp="1"/>
          </p:cNvSpPr>
          <p:nvPr>
            <p:ph idx="1"/>
          </p:nvPr>
        </p:nvSpPr>
        <p:spPr>
          <a:xfrm>
            <a:off x="304799" y="1337072"/>
            <a:ext cx="11600507" cy="4876801"/>
          </a:xfrm>
        </p:spPr>
        <p:txBody>
          <a:bodyPr/>
          <a:lstStyle/>
          <a:p>
            <a:pPr>
              <a:buFont typeface="Wingdings" panose="05000000000000000000" pitchFamily="2" charset="2"/>
              <a:buChar char="l"/>
            </a:pPr>
            <a:r>
              <a:rPr lang="en-US" altLang="zh-CN" sz="2400" dirty="0"/>
              <a:t>【</a:t>
            </a:r>
            <a:r>
              <a:rPr lang="zh-CN" altLang="zh-CN" sz="2400" dirty="0"/>
              <a:t>例</a:t>
            </a:r>
            <a:r>
              <a:rPr lang="en-US" altLang="zh-CN" sz="2400" dirty="0"/>
              <a:t>2.34</a:t>
            </a:r>
            <a:r>
              <a:rPr lang="zh-CN" altLang="zh-CN" sz="2400" dirty="0"/>
              <a:t>】使用域关系演算重写</a:t>
            </a:r>
            <a:r>
              <a:rPr lang="en-US" altLang="zh-CN" sz="2400" dirty="0"/>
              <a:t>【</a:t>
            </a:r>
            <a:r>
              <a:rPr lang="zh-CN" altLang="zh-CN" sz="2400" dirty="0"/>
              <a:t>例</a:t>
            </a:r>
            <a:r>
              <a:rPr lang="en-US" altLang="zh-CN" sz="2400" dirty="0"/>
              <a:t>2.28】</a:t>
            </a:r>
            <a:r>
              <a:rPr lang="zh-CN" altLang="en-US" sz="2400" dirty="0"/>
              <a:t>，即</a:t>
            </a:r>
            <a:r>
              <a:rPr lang="zh-CN" altLang="zh-CN" sz="2400" dirty="0"/>
              <a:t>查询年龄大于等于</a:t>
            </a:r>
            <a:r>
              <a:rPr lang="en-US" altLang="zh-CN" sz="2400" dirty="0"/>
              <a:t>18</a:t>
            </a:r>
            <a:r>
              <a:rPr lang="zh-CN" altLang="zh-CN" sz="2400" dirty="0"/>
              <a:t>的学生的学号、姓名、性别、年龄、所在系。</a:t>
            </a: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endParaRPr lang="en-US" altLang="zh-CN" sz="2400" dirty="0"/>
          </a:p>
          <a:p>
            <a:pPr>
              <a:buFont typeface="Wingdings" panose="05000000000000000000" pitchFamily="2" charset="2"/>
              <a:buChar char="l"/>
            </a:pPr>
            <a:r>
              <a:rPr lang="zh-CN" altLang="zh-CN" sz="2400" dirty="0"/>
              <a:t>【例</a:t>
            </a:r>
            <a:r>
              <a:rPr lang="en-US" altLang="zh-CN" sz="2400" dirty="0"/>
              <a:t>2.35</a:t>
            </a:r>
            <a:r>
              <a:rPr lang="zh-CN" altLang="zh-CN" sz="2400" dirty="0"/>
              <a:t>】使用域关系演算重写</a:t>
            </a:r>
            <a:r>
              <a:rPr lang="en-US" altLang="zh-CN" sz="2400" dirty="0"/>
              <a:t>【</a:t>
            </a:r>
            <a:r>
              <a:rPr lang="zh-CN" altLang="zh-CN" sz="2400" dirty="0"/>
              <a:t>例</a:t>
            </a:r>
            <a:r>
              <a:rPr lang="en-US" altLang="zh-CN" sz="2400" dirty="0"/>
              <a:t>2.29】</a:t>
            </a:r>
            <a:r>
              <a:rPr lang="zh-CN" altLang="en-US" sz="2400" dirty="0"/>
              <a:t>，即</a:t>
            </a:r>
            <a:r>
              <a:rPr lang="zh-CN" altLang="zh-CN" sz="2400" dirty="0"/>
              <a:t>查询年龄大于等于</a:t>
            </a:r>
            <a:r>
              <a:rPr lang="en-US" altLang="zh-CN" sz="2400" dirty="0"/>
              <a:t>18</a:t>
            </a:r>
            <a:r>
              <a:rPr lang="zh-CN" altLang="zh-CN" sz="2400" dirty="0"/>
              <a:t>的学生的学号</a:t>
            </a:r>
            <a:r>
              <a:rPr lang="zh-CN" altLang="en-US" sz="2400" dirty="0"/>
              <a:t>：</a:t>
            </a:r>
            <a:endParaRPr lang="en-US" altLang="zh-CN" sz="2400" dirty="0"/>
          </a:p>
          <a:p>
            <a:pPr>
              <a:buFont typeface="Wingdings" panose="05000000000000000000" pitchFamily="2" charset="2"/>
              <a:buChar char="l"/>
            </a:pPr>
            <a:endParaRPr lang="zh-CN" altLang="zh-CN" sz="3200" dirty="0"/>
          </a:p>
          <a:p>
            <a:pPr marL="0" indent="0">
              <a:buNone/>
            </a:pPr>
            <a:endParaRPr lang="en-US" altLang="zh-CN" sz="2400" dirty="0"/>
          </a:p>
          <a:p>
            <a:pPr marL="0" indent="0">
              <a:buNone/>
            </a:pPr>
            <a:endParaRPr lang="en-US" altLang="zh-CN" sz="2400" dirty="0"/>
          </a:p>
          <a:p>
            <a:pPr marL="0" indent="0">
              <a:buNone/>
            </a:pPr>
            <a:endParaRPr lang="en-US" altLang="zh-CN" sz="2400" dirty="0"/>
          </a:p>
          <a:p>
            <a:pPr>
              <a:buFont typeface="Wingdings" panose="05000000000000000000" pitchFamily="2" charset="2"/>
              <a:buChar char="l"/>
            </a:pPr>
            <a:endParaRPr lang="en-US" altLang="zh-CN" sz="2400" dirty="0"/>
          </a:p>
        </p:txBody>
      </p:sp>
      <mc:AlternateContent xmlns:mc="http://schemas.openxmlformats.org/markup-compatibility/2006">
        <mc:Choice xmlns:a14="http://schemas.microsoft.com/office/drawing/2010/main" Requires="a14">
          <p:sp>
            <p:nvSpPr>
              <p:cNvPr id="6" name="文本框 5"/>
              <p:cNvSpPr txBox="1"/>
              <p:nvPr/>
            </p:nvSpPr>
            <p:spPr>
              <a:xfrm>
                <a:off x="360865" y="2421296"/>
                <a:ext cx="11312266"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&lt;</m:t>
                          </m:r>
                          <m:r>
                            <m:rPr>
                              <m:sty m:val="p"/>
                            </m:rPr>
                            <a:rPr lang="en-US" altLang="zh-CN" sz="2000">
                              <a:latin typeface="Cambria Math" panose="02040503050406030204" pitchFamily="18" charset="0"/>
                            </a:rPr>
                            <m:t>no</m:t>
                          </m:r>
                          <m:r>
                            <a:rPr lang="en-US" altLang="zh-CN" sz="2000">
                              <a:latin typeface="Cambria Math" panose="02040503050406030204" pitchFamily="18" charset="0"/>
                            </a:rPr>
                            <m:t>,</m:t>
                          </m:r>
                          <m:r>
                            <m:rPr>
                              <m:sty m:val="p"/>
                            </m:rPr>
                            <a:rPr lang="en-US" altLang="zh-CN" sz="2000">
                              <a:latin typeface="Cambria Math" panose="02040503050406030204" pitchFamily="18" charset="0"/>
                            </a:rPr>
                            <m:t>name</m:t>
                          </m:r>
                          <m:r>
                            <a:rPr lang="en-US" altLang="zh-CN" sz="2000">
                              <a:latin typeface="Cambria Math" panose="02040503050406030204" pitchFamily="18" charset="0"/>
                            </a:rPr>
                            <m:t>, </m:t>
                          </m:r>
                          <m:r>
                            <m:rPr>
                              <m:sty m:val="p"/>
                            </m:rPr>
                            <a:rPr lang="en-US" altLang="zh-CN" sz="2000">
                              <a:latin typeface="Cambria Math" panose="02040503050406030204" pitchFamily="18" charset="0"/>
                            </a:rPr>
                            <m:t>gen</m:t>
                          </m:r>
                          <m:r>
                            <a:rPr lang="en-US" altLang="zh-CN" sz="2000">
                              <a:latin typeface="Cambria Math" panose="02040503050406030204" pitchFamily="18" charset="0"/>
                            </a:rPr>
                            <m:t>,</m:t>
                          </m:r>
                          <m:r>
                            <m:rPr>
                              <m:sty m:val="p"/>
                            </m:rPr>
                            <a:rPr lang="en-US" altLang="zh-CN" sz="2000">
                              <a:latin typeface="Cambria Math" panose="02040503050406030204" pitchFamily="18" charset="0"/>
                            </a:rPr>
                            <m:t>age</m:t>
                          </m:r>
                          <m:r>
                            <a:rPr lang="en-US" altLang="zh-CN" sz="2000">
                              <a:latin typeface="Cambria Math" panose="02040503050406030204" pitchFamily="18" charset="0"/>
                            </a:rPr>
                            <m:t>,</m:t>
                          </m:r>
                          <m:r>
                            <m:rPr>
                              <m:sty m:val="p"/>
                            </m:rPr>
                            <a:rPr lang="en-US" altLang="zh-CN" sz="2000">
                              <a:latin typeface="Cambria Math" panose="02040503050406030204" pitchFamily="18" charset="0"/>
                            </a:rPr>
                            <m:t>dept</m:t>
                          </m:r>
                          <m:r>
                            <a:rPr lang="en-US" altLang="zh-CN" sz="2000" i="1">
                              <a:latin typeface="Cambria Math" panose="02040503050406030204" pitchFamily="18" charset="0"/>
                            </a:rPr>
                            <m:t>&gt; </m:t>
                          </m:r>
                        </m:e>
                      </m:d>
                      <m:r>
                        <a:rPr lang="en-US" altLang="zh-CN" sz="2000" i="1">
                          <a:latin typeface="Cambria Math" panose="02040503050406030204" pitchFamily="18" charset="0"/>
                        </a:rPr>
                        <m:t> &lt;</m:t>
                      </m:r>
                      <m:r>
                        <m:rPr>
                          <m:sty m:val="p"/>
                        </m:rPr>
                        <a:rPr lang="en-US" altLang="zh-CN" sz="2000">
                          <a:latin typeface="Cambria Math" panose="02040503050406030204" pitchFamily="18" charset="0"/>
                        </a:rPr>
                        <m:t>no</m:t>
                      </m:r>
                      <m:r>
                        <a:rPr lang="en-US" altLang="zh-CN" sz="2000">
                          <a:latin typeface="Cambria Math" panose="02040503050406030204" pitchFamily="18" charset="0"/>
                        </a:rPr>
                        <m:t>,</m:t>
                      </m:r>
                      <m:r>
                        <m:rPr>
                          <m:sty m:val="p"/>
                        </m:rPr>
                        <a:rPr lang="en-US" altLang="zh-CN" sz="2000">
                          <a:latin typeface="Cambria Math" panose="02040503050406030204" pitchFamily="18" charset="0"/>
                        </a:rPr>
                        <m:t>name</m:t>
                      </m:r>
                      <m:r>
                        <a:rPr lang="en-US" altLang="zh-CN" sz="2000">
                          <a:latin typeface="Cambria Math" panose="02040503050406030204" pitchFamily="18" charset="0"/>
                        </a:rPr>
                        <m:t>, </m:t>
                      </m:r>
                      <m:r>
                        <m:rPr>
                          <m:sty m:val="p"/>
                        </m:rPr>
                        <a:rPr lang="en-US" altLang="zh-CN" sz="2000">
                          <a:latin typeface="Cambria Math" panose="02040503050406030204" pitchFamily="18" charset="0"/>
                        </a:rPr>
                        <m:t>gen</m:t>
                      </m:r>
                      <m:r>
                        <a:rPr lang="en-US" altLang="zh-CN" sz="2000">
                          <a:latin typeface="Cambria Math" panose="02040503050406030204" pitchFamily="18" charset="0"/>
                        </a:rPr>
                        <m:t>,</m:t>
                      </m:r>
                      <m:r>
                        <m:rPr>
                          <m:sty m:val="p"/>
                        </m:rPr>
                        <a:rPr lang="en-US" altLang="zh-CN" sz="2000">
                          <a:latin typeface="Cambria Math" panose="02040503050406030204" pitchFamily="18" charset="0"/>
                        </a:rPr>
                        <m:t>age</m:t>
                      </m:r>
                      <m:r>
                        <a:rPr lang="en-US" altLang="zh-CN" sz="2000">
                          <a:latin typeface="Cambria Math" panose="02040503050406030204" pitchFamily="18" charset="0"/>
                        </a:rPr>
                        <m:t>,</m:t>
                      </m:r>
                      <m:r>
                        <m:rPr>
                          <m:sty m:val="p"/>
                        </m:rPr>
                        <a:rPr lang="en-US" altLang="zh-CN" sz="2000">
                          <a:latin typeface="Cambria Math" panose="02040503050406030204" pitchFamily="18" charset="0"/>
                        </a:rPr>
                        <m:t>dept</m:t>
                      </m:r>
                      <m:r>
                        <a:rPr lang="en-US" altLang="zh-CN" sz="2000" i="1">
                          <a:latin typeface="Cambria Math" panose="02040503050406030204" pitchFamily="18" charset="0"/>
                        </a:rPr>
                        <m:t>&gt; ∈</m:t>
                      </m:r>
                      <m:r>
                        <m:rPr>
                          <m:sty m:val="p"/>
                        </m:rPr>
                        <a:rPr lang="en-US" altLang="zh-CN" sz="2000">
                          <a:latin typeface="Cambria Math" panose="02040503050406030204" pitchFamily="18" charset="0"/>
                        </a:rPr>
                        <m:t>Student</m:t>
                      </m:r>
                      <m:r>
                        <a:rPr lang="en-US" altLang="zh-CN" sz="2000" i="1">
                          <a:latin typeface="Cambria Math" panose="02040503050406030204" pitchFamily="18" charset="0"/>
                        </a:rPr>
                        <m:t> ⋀ </m:t>
                      </m:r>
                      <m:r>
                        <m:rPr>
                          <m:sty m:val="p"/>
                        </m:rPr>
                        <a:rPr lang="en-US" altLang="zh-CN" sz="2000">
                          <a:latin typeface="Cambria Math" panose="02040503050406030204" pitchFamily="18" charset="0"/>
                        </a:rPr>
                        <m:t>age</m:t>
                      </m:r>
                      <m:r>
                        <a:rPr lang="en-US" altLang="zh-CN" sz="2000" i="1">
                          <a:latin typeface="Cambria Math" panose="02040503050406030204" pitchFamily="18" charset="0"/>
                        </a:rPr>
                        <m:t>≥</m:t>
                      </m:r>
                      <m:r>
                        <a:rPr lang="en-US" altLang="zh-CN" sz="2000" i="1">
                          <a:latin typeface="Cambria Math" panose="02040503050406030204" pitchFamily="18" charset="0"/>
                        </a:rPr>
                        <m:t>18</m:t>
                      </m:r>
                      <m:r>
                        <a:rPr lang="en-US" altLang="zh-CN" sz="2000" i="1">
                          <a:latin typeface="Cambria Math" panose="02040503050406030204" pitchFamily="18" charset="0"/>
                        </a:rPr>
                        <m:t> }</m:t>
                      </m:r>
                    </m:oMath>
                  </m:oMathPara>
                </a14:m>
                <a:endParaRPr lang="zh-CN" altLang="zh-CN" sz="2000" dirty="0"/>
              </a:p>
            </p:txBody>
          </p:sp>
        </mc:Choice>
        <mc:Fallback>
          <p:sp>
            <p:nvSpPr>
              <p:cNvPr id="6" name="文本框 5"/>
              <p:cNvSpPr txBox="1">
                <a:spLocks noRot="1" noChangeAspect="1" noMove="1" noResize="1" noEditPoints="1" noAdjustHandles="1" noChangeArrowheads="1" noChangeShapeType="1" noTextEdit="1"/>
              </p:cNvSpPr>
              <p:nvPr/>
            </p:nvSpPr>
            <p:spPr>
              <a:xfrm>
                <a:off x="360865" y="2421296"/>
                <a:ext cx="11312266" cy="400110"/>
              </a:xfrm>
              <a:prstGeom prst="rect">
                <a:avLst/>
              </a:prstGeom>
              <a:blipFill rotWithShape="1">
                <a:blip r:embed="rId1"/>
                <a:stretch>
                  <a:fillRect l="-2" t="-10" r="5"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360865" y="4343959"/>
                <a:ext cx="11312266"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zh-CN" sz="2000" i="1">
                              <a:latin typeface="Cambria Math" panose="02040503050406030204" pitchFamily="18" charset="0"/>
                            </a:rPr>
                          </m:ctrlPr>
                        </m:dPr>
                        <m:e>
                          <m:r>
                            <a:rPr lang="en-US" altLang="zh-CN" sz="2000" i="1">
                              <a:latin typeface="Cambria Math" panose="02040503050406030204" pitchFamily="18" charset="0"/>
                            </a:rPr>
                            <m:t>&lt;</m:t>
                          </m:r>
                          <m:r>
                            <m:rPr>
                              <m:sty m:val="p"/>
                            </m:rPr>
                            <a:rPr lang="en-US" altLang="zh-CN" sz="2000">
                              <a:latin typeface="Cambria Math" panose="02040503050406030204" pitchFamily="18" charset="0"/>
                            </a:rPr>
                            <m:t>no</m:t>
                          </m:r>
                          <m:r>
                            <a:rPr lang="en-US" altLang="zh-CN" sz="2000" i="1">
                              <a:latin typeface="Cambria Math" panose="02040503050406030204" pitchFamily="18" charset="0"/>
                            </a:rPr>
                            <m:t>&gt; </m:t>
                          </m:r>
                        </m:e>
                      </m:d>
                      <m:r>
                        <a:rPr lang="en-US" altLang="zh-CN" sz="2000" i="1">
                          <a:latin typeface="Cambria Math" panose="02040503050406030204" pitchFamily="18" charset="0"/>
                        </a:rPr>
                        <m:t> ∃</m:t>
                      </m:r>
                      <m:r>
                        <m:rPr>
                          <m:sty m:val="p"/>
                        </m:rPr>
                        <a:rPr lang="en-US" altLang="zh-CN" sz="2000">
                          <a:latin typeface="Cambria Math" panose="02040503050406030204" pitchFamily="18" charset="0"/>
                        </a:rPr>
                        <m:t>name</m:t>
                      </m:r>
                      <m:r>
                        <a:rPr lang="en-US" altLang="zh-CN" sz="2000">
                          <a:latin typeface="Cambria Math" panose="02040503050406030204" pitchFamily="18" charset="0"/>
                        </a:rPr>
                        <m:t>,</m:t>
                      </m:r>
                      <m:r>
                        <m:rPr>
                          <m:sty m:val="p"/>
                        </m:rPr>
                        <a:rPr lang="en-US" altLang="zh-CN" sz="2000">
                          <a:latin typeface="Cambria Math" panose="02040503050406030204" pitchFamily="18" charset="0"/>
                        </a:rPr>
                        <m:t>gen</m:t>
                      </m:r>
                      <m:r>
                        <a:rPr lang="en-US" altLang="zh-CN" sz="2000">
                          <a:latin typeface="Cambria Math" panose="02040503050406030204" pitchFamily="18" charset="0"/>
                        </a:rPr>
                        <m:t>,</m:t>
                      </m:r>
                      <m:r>
                        <m:rPr>
                          <m:sty m:val="p"/>
                        </m:rPr>
                        <a:rPr lang="en-US" altLang="zh-CN" sz="2000">
                          <a:latin typeface="Cambria Math" panose="02040503050406030204" pitchFamily="18" charset="0"/>
                        </a:rPr>
                        <m:t>age</m:t>
                      </m:r>
                      <m:r>
                        <a:rPr lang="en-US" altLang="zh-CN" sz="2000">
                          <a:latin typeface="Cambria Math" panose="02040503050406030204" pitchFamily="18" charset="0"/>
                        </a:rPr>
                        <m:t>,</m:t>
                      </m:r>
                      <m:r>
                        <m:rPr>
                          <m:sty m:val="p"/>
                        </m:rPr>
                        <a:rPr lang="en-US" altLang="zh-CN" sz="2000">
                          <a:latin typeface="Cambria Math" panose="02040503050406030204" pitchFamily="18" charset="0"/>
                        </a:rPr>
                        <m:t>dept</m:t>
                      </m:r>
                      <m:r>
                        <a:rPr lang="en-US" altLang="zh-CN" sz="2000" i="1">
                          <a:latin typeface="Cambria Math" panose="02040503050406030204" pitchFamily="18" charset="0"/>
                        </a:rPr>
                        <m:t>(&lt;</m:t>
                      </m:r>
                      <m:r>
                        <m:rPr>
                          <m:sty m:val="p"/>
                        </m:rPr>
                        <a:rPr lang="en-US" altLang="zh-CN" sz="2000">
                          <a:latin typeface="Cambria Math" panose="02040503050406030204" pitchFamily="18" charset="0"/>
                        </a:rPr>
                        <m:t>no</m:t>
                      </m:r>
                      <m:r>
                        <a:rPr lang="en-US" altLang="zh-CN" sz="2000">
                          <a:latin typeface="Cambria Math" panose="02040503050406030204" pitchFamily="18" charset="0"/>
                        </a:rPr>
                        <m:t>,</m:t>
                      </m:r>
                      <m:r>
                        <m:rPr>
                          <m:sty m:val="p"/>
                        </m:rPr>
                        <a:rPr lang="en-US" altLang="zh-CN" sz="2000">
                          <a:latin typeface="Cambria Math" panose="02040503050406030204" pitchFamily="18" charset="0"/>
                        </a:rPr>
                        <m:t>name</m:t>
                      </m:r>
                      <m:r>
                        <a:rPr lang="en-US" altLang="zh-CN" sz="2000">
                          <a:latin typeface="Cambria Math" panose="02040503050406030204" pitchFamily="18" charset="0"/>
                        </a:rPr>
                        <m:t>, </m:t>
                      </m:r>
                      <m:r>
                        <m:rPr>
                          <m:sty m:val="p"/>
                        </m:rPr>
                        <a:rPr lang="en-US" altLang="zh-CN" sz="2000">
                          <a:latin typeface="Cambria Math" panose="02040503050406030204" pitchFamily="18" charset="0"/>
                        </a:rPr>
                        <m:t>gen</m:t>
                      </m:r>
                      <m:r>
                        <a:rPr lang="en-US" altLang="zh-CN" sz="2000">
                          <a:latin typeface="Cambria Math" panose="02040503050406030204" pitchFamily="18" charset="0"/>
                        </a:rPr>
                        <m:t>,</m:t>
                      </m:r>
                      <m:r>
                        <m:rPr>
                          <m:sty m:val="p"/>
                        </m:rPr>
                        <a:rPr lang="en-US" altLang="zh-CN" sz="2000">
                          <a:latin typeface="Cambria Math" panose="02040503050406030204" pitchFamily="18" charset="0"/>
                        </a:rPr>
                        <m:t>age</m:t>
                      </m:r>
                      <m:r>
                        <a:rPr lang="en-US" altLang="zh-CN" sz="2000">
                          <a:latin typeface="Cambria Math" panose="02040503050406030204" pitchFamily="18" charset="0"/>
                        </a:rPr>
                        <m:t>,</m:t>
                      </m:r>
                      <m:r>
                        <m:rPr>
                          <m:sty m:val="p"/>
                        </m:rPr>
                        <a:rPr lang="en-US" altLang="zh-CN" sz="2000">
                          <a:latin typeface="Cambria Math" panose="02040503050406030204" pitchFamily="18" charset="0"/>
                        </a:rPr>
                        <m:t>dept</m:t>
                      </m:r>
                      <m:r>
                        <a:rPr lang="en-US" altLang="zh-CN" sz="2000" i="1">
                          <a:latin typeface="Cambria Math" panose="02040503050406030204" pitchFamily="18" charset="0"/>
                        </a:rPr>
                        <m:t>&gt; ∈</m:t>
                      </m:r>
                      <m:r>
                        <m:rPr>
                          <m:sty m:val="p"/>
                        </m:rPr>
                        <a:rPr lang="en-US" altLang="zh-CN" sz="2000">
                          <a:latin typeface="Cambria Math" panose="02040503050406030204" pitchFamily="18" charset="0"/>
                        </a:rPr>
                        <m:t>Student</m:t>
                      </m:r>
                      <m:r>
                        <a:rPr lang="en-US" altLang="zh-CN" sz="2000" i="1">
                          <a:latin typeface="Cambria Math" panose="02040503050406030204" pitchFamily="18" charset="0"/>
                        </a:rPr>
                        <m:t> ⋀ </m:t>
                      </m:r>
                      <m:r>
                        <m:rPr>
                          <m:sty m:val="p"/>
                        </m:rPr>
                        <a:rPr lang="en-US" altLang="zh-CN" sz="2000">
                          <a:latin typeface="Cambria Math" panose="02040503050406030204" pitchFamily="18" charset="0"/>
                        </a:rPr>
                        <m:t>age</m:t>
                      </m:r>
                      <m:r>
                        <a:rPr lang="en-US" altLang="zh-CN" sz="2000" i="1">
                          <a:latin typeface="Cambria Math" panose="02040503050406030204" pitchFamily="18" charset="0"/>
                        </a:rPr>
                        <m:t>≥</m:t>
                      </m:r>
                      <m:r>
                        <a:rPr lang="en-US" altLang="zh-CN" sz="2000" i="1">
                          <a:latin typeface="Cambria Math" panose="02040503050406030204" pitchFamily="18" charset="0"/>
                        </a:rPr>
                        <m:t>18</m:t>
                      </m:r>
                      <m:r>
                        <a:rPr lang="en-US" altLang="zh-CN" sz="2000" i="1">
                          <a:latin typeface="Cambria Math" panose="02040503050406030204" pitchFamily="18" charset="0"/>
                        </a:rPr>
                        <m:t>) }</m:t>
                      </m:r>
                    </m:oMath>
                  </m:oMathPara>
                </a14:m>
                <a:endParaRPr lang="zh-CN" altLang="zh-CN" sz="2000" dirty="0"/>
              </a:p>
            </p:txBody>
          </p:sp>
        </mc:Choice>
        <mc:Fallback>
          <p:sp>
            <p:nvSpPr>
              <p:cNvPr id="7" name="文本框 6"/>
              <p:cNvSpPr txBox="1">
                <a:spLocks noRot="1" noChangeAspect="1" noMove="1" noResize="1" noEditPoints="1" noAdjustHandles="1" noChangeArrowheads="1" noChangeShapeType="1" noTextEdit="1"/>
              </p:cNvSpPr>
              <p:nvPr/>
            </p:nvSpPr>
            <p:spPr>
              <a:xfrm>
                <a:off x="360865" y="4343959"/>
                <a:ext cx="11312266" cy="400110"/>
              </a:xfrm>
              <a:prstGeom prst="rect">
                <a:avLst/>
              </a:prstGeom>
              <a:blipFill rotWithShape="1">
                <a:blip r:embed="rId2"/>
                <a:stretch>
                  <a:fillRect l="-2" t="-140" r="5" b="155"/>
                </a:stretch>
              </a:blipFill>
            </p:spPr>
            <p:txBody>
              <a:bodyPr/>
              <a:lstStyle/>
              <a:p>
                <a:r>
                  <a:rPr lang="zh-CN" altLang="en-US">
                    <a:noFill/>
                  </a:rPr>
                  <a:t> </a:t>
                </a:r>
              </a:p>
            </p:txBody>
          </p:sp>
        </mc:Fallback>
      </mc:AlternateContent>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hape6"/>
          <p:cNvSpPr/>
          <p:nvPr/>
        </p:nvSpPr>
        <p:spPr>
          <a:xfrm>
            <a:off x="595690" y="1428750"/>
            <a:ext cx="11106397" cy="4340053"/>
          </a:xfrm>
          <a:prstGeom prst="roundRect">
            <a:avLst>
              <a:gd name="adj" fmla="val 10529"/>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dirty="0">
              <a:solidFill>
                <a:srgbClr val="6F1787"/>
              </a:solidFill>
              <a:latin typeface="微软雅黑" panose="020B0503020204020204" pitchFamily="82" charset="2"/>
              <a:ea typeface="OPPOSans M" panose="00020600040101010101" pitchFamily="18" charset="-122"/>
            </a:endParaRPr>
          </a:p>
        </p:txBody>
      </p:sp>
      <p:sp>
        <p:nvSpPr>
          <p:cNvPr id="6" name="标题 5"/>
          <p:cNvSpPr>
            <a:spLocks noGrp="1"/>
          </p:cNvSpPr>
          <p:nvPr>
            <p:ph type="title"/>
          </p:nvPr>
        </p:nvSpPr>
        <p:spPr/>
        <p:txBody>
          <a:bodyPr/>
          <a:lstStyle/>
          <a:p>
            <a:r>
              <a:rPr lang="zh-CN" altLang="en-US" dirty="0"/>
              <a:t>本章知识框架</a:t>
            </a:r>
            <a:endParaRPr lang="zh-CN" altLang="en-US" dirty="0"/>
          </a:p>
        </p:txBody>
      </p:sp>
      <p:sp>
        <p:nvSpPr>
          <p:cNvPr id="2" name="页脚占位符 1"/>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8" name="灯片编号占位符 7"/>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grpSp>
        <p:nvGrpSpPr>
          <p:cNvPr id="3" name="组合 2"/>
          <p:cNvGrpSpPr/>
          <p:nvPr/>
        </p:nvGrpSpPr>
        <p:grpSpPr>
          <a:xfrm>
            <a:off x="160867" y="1286933"/>
            <a:ext cx="11463865" cy="4080992"/>
            <a:chOff x="545550" y="1695605"/>
            <a:chExt cx="10924057" cy="3672319"/>
          </a:xfrm>
        </p:grpSpPr>
        <p:sp>
          <p:nvSpPr>
            <p:cNvPr id="5" name="矩形 4"/>
            <p:cNvSpPr/>
            <p:nvPr/>
          </p:nvSpPr>
          <p:spPr bwMode="auto">
            <a:xfrm>
              <a:off x="8908768" y="2100218"/>
              <a:ext cx="2560839" cy="3231059"/>
            </a:xfrm>
            <a:prstGeom prst="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7" name="矩形 6"/>
            <p:cNvSpPr/>
            <p:nvPr/>
          </p:nvSpPr>
          <p:spPr bwMode="auto">
            <a:xfrm>
              <a:off x="9054033" y="2582733"/>
              <a:ext cx="2264248" cy="1939579"/>
            </a:xfrm>
            <a:prstGeom prst="rect">
              <a:avLst/>
            </a:prstGeom>
            <a:solidFill>
              <a:schemeClr val="bg1">
                <a:lumMod val="8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9" name="矩形 8"/>
            <p:cNvSpPr/>
            <p:nvPr/>
          </p:nvSpPr>
          <p:spPr bwMode="auto">
            <a:xfrm>
              <a:off x="9188936" y="3365210"/>
              <a:ext cx="2052000" cy="1116000"/>
            </a:xfrm>
            <a:prstGeom prst="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10" name="矩形: 圆角 42"/>
            <p:cNvSpPr/>
            <p:nvPr/>
          </p:nvSpPr>
          <p:spPr bwMode="auto">
            <a:xfrm>
              <a:off x="6330197" y="2537460"/>
              <a:ext cx="1578355" cy="148087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11" name="流程图: 磁盘 3"/>
            <p:cNvSpPr/>
            <p:nvPr/>
          </p:nvSpPr>
          <p:spPr bwMode="auto">
            <a:xfrm>
              <a:off x="545550" y="2718867"/>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2" name="矩形: 圆角 11"/>
            <p:cNvSpPr/>
            <p:nvPr/>
          </p:nvSpPr>
          <p:spPr bwMode="auto">
            <a:xfrm>
              <a:off x="2627950" y="2773414"/>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关系</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3" name="文本框 12"/>
            <p:cNvSpPr txBox="1"/>
            <p:nvPr/>
          </p:nvSpPr>
          <p:spPr>
            <a:xfrm>
              <a:off x="616107" y="3049853"/>
              <a:ext cx="907519" cy="646331"/>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关系</a:t>
              </a:r>
              <a:endParaRPr lang="en-US" altLang="zh-CN" dirty="0">
                <a:latin typeface="微软雅黑" panose="020B0503020204020204" pitchFamily="82" charset="2"/>
                <a:ea typeface="微软雅黑" panose="020B0503020204020204" pitchFamily="82" charset="2"/>
              </a:endParaRPr>
            </a:p>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14" name="直接箭头连接符 14"/>
            <p:cNvCxnSpPr/>
            <p:nvPr/>
          </p:nvCxnSpPr>
          <p:spPr bwMode="auto">
            <a:xfrm>
              <a:off x="1697971" y="3250140"/>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16" name="文本框 15"/>
            <p:cNvSpPr txBox="1"/>
            <p:nvPr/>
          </p:nvSpPr>
          <p:spPr>
            <a:xfrm>
              <a:off x="1530690" y="2749550"/>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17" name="流程图: 磁盘 16"/>
            <p:cNvSpPr/>
            <p:nvPr/>
          </p:nvSpPr>
          <p:spPr bwMode="auto">
            <a:xfrm>
              <a:off x="585594" y="4359924"/>
              <a:ext cx="1048634" cy="1008000"/>
            </a:xfrm>
            <a:prstGeom prst="flowChartMagneticDisk">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12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8" name="矩形: 圆角 17"/>
            <p:cNvSpPr/>
            <p:nvPr/>
          </p:nvSpPr>
          <p:spPr bwMode="auto">
            <a:xfrm>
              <a:off x="2667994" y="4414471"/>
              <a:ext cx="942017" cy="953453"/>
            </a:xfrm>
            <a:prstGeom prst="roundRect">
              <a:avLst/>
            </a:prstGeom>
            <a:solidFill>
              <a:schemeClr val="bg1">
                <a:lumMod val="7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dirty="0">
                  <a:latin typeface="微软雅黑" panose="020B0503020204020204" pitchFamily="82" charset="2"/>
                  <a:ea typeface="微软雅黑" panose="020B0503020204020204" pitchFamily="82" charset="2"/>
                </a:rPr>
                <a:t>数据</a:t>
              </a:r>
              <a:endParaRPr kumimoji="1" lang="en-US" altLang="zh-CN"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模型</a:t>
              </a:r>
              <a:endParaRPr kumimoji="1" lang="zh-CN" altLang="en-US" sz="20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19" name="文本框 18"/>
            <p:cNvSpPr txBox="1"/>
            <p:nvPr/>
          </p:nvSpPr>
          <p:spPr>
            <a:xfrm>
              <a:off x="656151" y="4803791"/>
              <a:ext cx="907519" cy="369332"/>
            </a:xfrm>
            <a:prstGeom prst="rect">
              <a:avLst/>
            </a:prstGeom>
            <a:noFill/>
          </p:spPr>
          <p:txBody>
            <a:bodyPr wrap="square" rtlCol="0">
              <a:spAutoFit/>
            </a:bodyPr>
            <a:lstStyle/>
            <a:p>
              <a:pPr algn="ctr"/>
              <a:r>
                <a:rPr lang="zh-CN" altLang="en-US" dirty="0">
                  <a:latin typeface="微软雅黑" panose="020B0503020204020204" pitchFamily="82" charset="2"/>
                  <a:ea typeface="微软雅黑" panose="020B0503020204020204" pitchFamily="82" charset="2"/>
                </a:rPr>
                <a:t>数据库</a:t>
              </a:r>
              <a:endParaRPr lang="zh-CN" altLang="en-US" dirty="0">
                <a:latin typeface="微软雅黑" panose="020B0503020204020204" pitchFamily="82" charset="2"/>
                <a:ea typeface="微软雅黑" panose="020B0503020204020204" pitchFamily="82" charset="2"/>
              </a:endParaRPr>
            </a:p>
          </p:txBody>
        </p:sp>
        <p:cxnSp>
          <p:nvCxnSpPr>
            <p:cNvPr id="20" name="直接箭头连接符 19"/>
            <p:cNvCxnSpPr/>
            <p:nvPr/>
          </p:nvCxnSpPr>
          <p:spPr bwMode="auto">
            <a:xfrm>
              <a:off x="1738015" y="4891197"/>
              <a:ext cx="864005"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21" name="文本框 20"/>
            <p:cNvSpPr txBox="1"/>
            <p:nvPr/>
          </p:nvSpPr>
          <p:spPr>
            <a:xfrm>
              <a:off x="1570734" y="4390607"/>
              <a:ext cx="1109912" cy="461665"/>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数据</a:t>
              </a:r>
              <a:endParaRPr lang="en-US" altLang="zh-CN" sz="1200" dirty="0">
                <a:latin typeface="微软雅黑" panose="020B0503020204020204" pitchFamily="82" charset="2"/>
                <a:ea typeface="微软雅黑" panose="020B0503020204020204" pitchFamily="82" charset="2"/>
              </a:endParaRPr>
            </a:p>
            <a:p>
              <a:pPr algn="ctr"/>
              <a:r>
                <a:rPr lang="zh-CN" altLang="en-US" sz="1200" dirty="0">
                  <a:latin typeface="微软雅黑" panose="020B0503020204020204" pitchFamily="82" charset="2"/>
                  <a:ea typeface="微软雅黑" panose="020B0503020204020204" pitchFamily="82" charset="2"/>
                </a:rPr>
                <a:t>组织方式</a:t>
              </a:r>
              <a:endParaRPr lang="zh-CN" altLang="en-US" sz="1200" dirty="0">
                <a:latin typeface="微软雅黑" panose="020B0503020204020204" pitchFamily="82" charset="2"/>
                <a:ea typeface="微软雅黑" panose="020B0503020204020204" pitchFamily="82" charset="2"/>
              </a:endParaRPr>
            </a:p>
          </p:txBody>
        </p:sp>
        <p:sp>
          <p:nvSpPr>
            <p:cNvPr id="22" name="矩形: 圆角 21"/>
            <p:cNvSpPr/>
            <p:nvPr/>
          </p:nvSpPr>
          <p:spPr bwMode="auto">
            <a:xfrm>
              <a:off x="4094998" y="1875136"/>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数据结构</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3" name="矩形: 圆角 22"/>
            <p:cNvSpPr/>
            <p:nvPr/>
          </p:nvSpPr>
          <p:spPr bwMode="auto">
            <a:xfrm>
              <a:off x="4136035" y="3106495"/>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操作</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24" name="矩形: 圆角 23"/>
            <p:cNvSpPr/>
            <p:nvPr/>
          </p:nvSpPr>
          <p:spPr bwMode="auto">
            <a:xfrm>
              <a:off x="4142213" y="4430053"/>
              <a:ext cx="1837565"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a:t>
              </a:r>
              <a:r>
                <a:rPr kumimoji="1" lang="zh-CN" altLang="en-US" sz="1600" b="1" dirty="0">
                  <a:solidFill>
                    <a:schemeClr val="bg1"/>
                  </a:solidFill>
                  <a:latin typeface="微软雅黑" panose="020B0503020204020204" pitchFamily="82" charset="2"/>
                  <a:ea typeface="微软雅黑" panose="020B0503020204020204" pitchFamily="82" charset="2"/>
                </a:rPr>
                <a:t>完整性约束</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cxnSp>
          <p:nvCxnSpPr>
            <p:cNvPr id="25" name="直接箭头连接符 24"/>
            <p:cNvCxnSpPr/>
            <p:nvPr/>
          </p:nvCxnSpPr>
          <p:spPr bwMode="auto">
            <a:xfrm>
              <a:off x="3657226" y="3259728"/>
              <a:ext cx="484987"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6" name="直接箭头连接符 26"/>
            <p:cNvCxnSpPr/>
            <p:nvPr/>
          </p:nvCxnSpPr>
          <p:spPr bwMode="auto">
            <a:xfrm>
              <a:off x="3850007" y="4588309"/>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7" name="直接箭头连接符 28"/>
            <p:cNvCxnSpPr/>
            <p:nvPr/>
          </p:nvCxnSpPr>
          <p:spPr bwMode="auto">
            <a:xfrm>
              <a:off x="3850007" y="2044678"/>
              <a:ext cx="236316"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28" name="直接连接符 30"/>
            <p:cNvCxnSpPr/>
            <p:nvPr/>
          </p:nvCxnSpPr>
          <p:spPr bwMode="auto">
            <a:xfrm>
              <a:off x="3869057" y="2044678"/>
              <a:ext cx="0" cy="2543631"/>
            </a:xfrm>
            <a:prstGeom prst="line">
              <a:avLst/>
            </a:prstGeom>
            <a:noFill/>
            <a:ln w="38100" cap="flat" cmpd="sng" algn="ctr">
              <a:solidFill>
                <a:schemeClr val="bg1">
                  <a:lumMod val="50000"/>
                </a:schemeClr>
              </a:solidFill>
              <a:prstDash val="solid"/>
              <a:round/>
              <a:headEnd type="none" w="med" len="med"/>
              <a:tailEnd type="none" w="med" len="med"/>
            </a:ln>
            <a:effectLst/>
          </p:spPr>
        </p:cxnSp>
        <p:cxnSp>
          <p:nvCxnSpPr>
            <p:cNvPr id="29" name="直接箭头连接符 31"/>
            <p:cNvCxnSpPr/>
            <p:nvPr/>
          </p:nvCxnSpPr>
          <p:spPr bwMode="auto">
            <a:xfrm>
              <a:off x="5979778" y="3262892"/>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0" name="直接箭头连接符 33"/>
            <p:cNvCxnSpPr/>
            <p:nvPr/>
          </p:nvCxnSpPr>
          <p:spPr bwMode="auto">
            <a:xfrm>
              <a:off x="5979778" y="202836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31" name="直接箭头连接符 34"/>
            <p:cNvCxnSpPr/>
            <p:nvPr/>
          </p:nvCxnSpPr>
          <p:spPr bwMode="auto">
            <a:xfrm>
              <a:off x="5979778" y="4588309"/>
              <a:ext cx="287500" cy="0"/>
            </a:xfrm>
            <a:prstGeom prst="straightConnector1">
              <a:avLst/>
            </a:prstGeom>
            <a:noFill/>
            <a:ln w="38100" cap="flat" cmpd="sng" algn="ctr">
              <a:solidFill>
                <a:schemeClr val="bg1">
                  <a:lumMod val="50000"/>
                </a:schemeClr>
              </a:solidFill>
              <a:prstDash val="solid"/>
              <a:round/>
              <a:headEnd type="none" w="med" len="med"/>
              <a:tailEnd type="triangle"/>
            </a:ln>
            <a:effectLst/>
          </p:spPr>
        </p:cxnSp>
        <p:sp>
          <p:nvSpPr>
            <p:cNvPr id="32" name="矩形: 圆角 35"/>
            <p:cNvSpPr/>
            <p:nvPr/>
          </p:nvSpPr>
          <p:spPr bwMode="auto">
            <a:xfrm>
              <a:off x="6330197" y="1877419"/>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关系</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3" name="矩形: 圆角 36"/>
            <p:cNvSpPr/>
            <p:nvPr/>
          </p:nvSpPr>
          <p:spPr bwMode="auto">
            <a:xfrm>
              <a:off x="6492357" y="2630104"/>
              <a:ext cx="12136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查询</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4" name="矩形: 圆角 37"/>
            <p:cNvSpPr/>
            <p:nvPr/>
          </p:nvSpPr>
          <p:spPr bwMode="auto">
            <a:xfrm>
              <a:off x="6473297" y="3177650"/>
              <a:ext cx="384761" cy="502698"/>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dirty="0">
                  <a:latin typeface="微软雅黑" panose="020B0503020204020204" pitchFamily="82" charset="2"/>
                  <a:ea typeface="微软雅黑" panose="020B0503020204020204" pitchFamily="82" charset="2"/>
                </a:rPr>
                <a:t>更新</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5" name="左大括号 34"/>
            <p:cNvSpPr/>
            <p:nvPr/>
          </p:nvSpPr>
          <p:spPr bwMode="auto">
            <a:xfrm>
              <a:off x="6870202" y="3055238"/>
              <a:ext cx="127079" cy="747524"/>
            </a:xfrm>
            <a:prstGeom prst="leftBrace">
              <a:avLst/>
            </a:prstGeom>
            <a:noFill/>
            <a:ln w="19050" cap="flat" cmpd="sng" algn="ctr">
              <a:solidFill>
                <a:schemeClr val="bg1">
                  <a:lumMod val="50000"/>
                </a:schemeClr>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36" name="矩形: 圆角 39"/>
            <p:cNvSpPr/>
            <p:nvPr/>
          </p:nvSpPr>
          <p:spPr bwMode="auto">
            <a:xfrm>
              <a:off x="7115647" y="2978244"/>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删除</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7" name="矩形: 圆角 40"/>
            <p:cNvSpPr/>
            <p:nvPr/>
          </p:nvSpPr>
          <p:spPr bwMode="auto">
            <a:xfrm>
              <a:off x="7115647" y="3315213"/>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插入</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8" name="矩形: 圆角 41"/>
            <p:cNvSpPr/>
            <p:nvPr/>
          </p:nvSpPr>
          <p:spPr bwMode="auto">
            <a:xfrm>
              <a:off x="7115647" y="3649528"/>
              <a:ext cx="59031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修改</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39" name="矩形: 圆角 43"/>
            <p:cNvSpPr/>
            <p:nvPr/>
          </p:nvSpPr>
          <p:spPr bwMode="auto">
            <a:xfrm>
              <a:off x="6330197" y="4107277"/>
              <a:ext cx="1578355" cy="1224000"/>
            </a:xfrm>
            <a:prstGeom prst="roundRect">
              <a:avLst/>
            </a:prstGeom>
            <a:solidFill>
              <a:schemeClr val="bg1">
                <a:lumMod val="95000"/>
              </a:scheme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sp>
          <p:nvSpPr>
            <p:cNvPr id="40" name="矩形: 圆角 44"/>
            <p:cNvSpPr/>
            <p:nvPr/>
          </p:nvSpPr>
          <p:spPr bwMode="auto">
            <a:xfrm>
              <a:off x="6473297" y="4226150"/>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实体完整性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1" name="矩形: 圆角 45"/>
            <p:cNvSpPr/>
            <p:nvPr/>
          </p:nvSpPr>
          <p:spPr bwMode="auto">
            <a:xfrm>
              <a:off x="6473297" y="4578852"/>
              <a:ext cx="130672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参照完整性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2" name="矩形: 圆角 46"/>
            <p:cNvSpPr/>
            <p:nvPr/>
          </p:nvSpPr>
          <p:spPr bwMode="auto">
            <a:xfrm>
              <a:off x="6386775" y="4919278"/>
              <a:ext cx="1488479" cy="306419"/>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用户定义完整性</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3" name="矩形: 圆角 47"/>
            <p:cNvSpPr/>
            <p:nvPr/>
          </p:nvSpPr>
          <p:spPr bwMode="auto">
            <a:xfrm>
              <a:off x="8908768" y="2098424"/>
              <a:ext cx="2560839"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关系数据库语言</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4" name="矩形: 圆角 49"/>
            <p:cNvSpPr/>
            <p:nvPr/>
          </p:nvSpPr>
          <p:spPr bwMode="auto">
            <a:xfrm>
              <a:off x="9055588" y="2582732"/>
              <a:ext cx="2264248" cy="337061"/>
            </a:xfrm>
            <a:prstGeom prst="roundRect">
              <a:avLst/>
            </a:prstGeom>
            <a:solidFill>
              <a:srgbClr val="7886CA">
                <a:alpha val="50000"/>
              </a:srgbClr>
            </a:solidFill>
            <a:ln w="3175" cap="flat" cmpd="sng" algn="ctr">
              <a:solidFill>
                <a:srgbClr val="3333CC"/>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rPr>
                <a:t>关系运算</a:t>
              </a:r>
              <a:endParaRPr kumimoji="1" lang="zh-CN" altLang="en-US" sz="1600" b="1" i="0" u="none" strike="noStrike" cap="none" normalizeH="0" baseline="0" dirty="0">
                <a:ln>
                  <a:noFill/>
                </a:ln>
                <a:solidFill>
                  <a:schemeClr val="bg1"/>
                </a:solidFill>
                <a:effectLst/>
                <a:latin typeface="微软雅黑" panose="020B0503020204020204" pitchFamily="82" charset="2"/>
                <a:ea typeface="微软雅黑" panose="020B0503020204020204" pitchFamily="82" charset="2"/>
              </a:endParaRPr>
            </a:p>
          </p:txBody>
        </p:sp>
        <p:sp>
          <p:nvSpPr>
            <p:cNvPr id="45" name="矩形: 圆角 50"/>
            <p:cNvSpPr/>
            <p:nvPr/>
          </p:nvSpPr>
          <p:spPr bwMode="auto">
            <a:xfrm>
              <a:off x="9194944" y="2963811"/>
              <a:ext cx="2044664"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关系代数语言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6" name="矩形: 圆角 51"/>
            <p:cNvSpPr/>
            <p:nvPr/>
          </p:nvSpPr>
          <p:spPr bwMode="auto">
            <a:xfrm>
              <a:off x="9187608" y="3395634"/>
              <a:ext cx="2052000" cy="337061"/>
            </a:xfrm>
            <a:prstGeom prst="roundRect">
              <a:avLst/>
            </a:prstGeom>
            <a:solidFill>
              <a:srgbClr val="6F1787">
                <a:alpha val="50000"/>
              </a:srgbClr>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algn="ctr" fontAlgn="base">
                <a:spcBef>
                  <a:spcPct val="50000"/>
                </a:spcBef>
                <a:spcAft>
                  <a:spcPct val="0"/>
                </a:spcAft>
              </a:pPr>
              <a:r>
                <a:rPr kumimoji="1" lang="zh-CN" altLang="en-US" sz="1600" b="1" dirty="0">
                  <a:solidFill>
                    <a:schemeClr val="bg1"/>
                  </a:solidFill>
                  <a:latin typeface="微软雅黑" panose="020B0503020204020204" pitchFamily="82" charset="2"/>
                  <a:ea typeface="微软雅黑" panose="020B0503020204020204" pitchFamily="82" charset="2"/>
                </a:rPr>
                <a:t>关系演算语言</a:t>
              </a:r>
              <a:endParaRPr kumimoji="1" lang="zh-CN" altLang="en-US" sz="1600" b="1" dirty="0">
                <a:solidFill>
                  <a:schemeClr val="bg1"/>
                </a:solidFill>
                <a:latin typeface="微软雅黑" panose="020B0503020204020204" pitchFamily="82" charset="2"/>
                <a:ea typeface="微软雅黑" panose="020B0503020204020204" pitchFamily="82" charset="2"/>
              </a:endParaRPr>
            </a:p>
          </p:txBody>
        </p:sp>
        <p:sp>
          <p:nvSpPr>
            <p:cNvPr id="47" name="矩形: 圆角 52"/>
            <p:cNvSpPr/>
            <p:nvPr/>
          </p:nvSpPr>
          <p:spPr bwMode="auto">
            <a:xfrm>
              <a:off x="9222236" y="4141489"/>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域关系演算语言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8" name="矩形: 圆角 53"/>
            <p:cNvSpPr/>
            <p:nvPr/>
          </p:nvSpPr>
          <p:spPr bwMode="auto">
            <a:xfrm>
              <a:off x="9222236" y="3763863"/>
              <a:ext cx="1985403" cy="337061"/>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元组关系演算语言</a:t>
              </a:r>
              <a:endParaRPr kumimoji="1" lang="zh-CN" altLang="en-US" sz="16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49" name="矩形: 圆角 54"/>
            <p:cNvSpPr/>
            <p:nvPr/>
          </p:nvSpPr>
          <p:spPr bwMode="auto">
            <a:xfrm>
              <a:off x="9222235" y="4827846"/>
              <a:ext cx="1985403" cy="306467"/>
            </a:xfrm>
            <a:prstGeom prst="roundRect">
              <a:avLst/>
            </a:prstGeom>
            <a:solidFill>
              <a:schemeClr val="bg1"/>
            </a:solid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en-US" altLang="zh-CN"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rPr>
                <a:t>SQL</a:t>
              </a:r>
              <a:endParaRPr kumimoji="1" lang="zh-CN" altLang="en-US" sz="1400" b="0" i="0" u="none" strike="noStrike" cap="none" normalizeH="0" baseline="0" dirty="0">
                <a:ln>
                  <a:noFill/>
                </a:ln>
                <a:solidFill>
                  <a:schemeClr val="tx1"/>
                </a:solidFill>
                <a:effectLst/>
                <a:latin typeface="微软雅黑" panose="020B0503020204020204" pitchFamily="82" charset="2"/>
                <a:ea typeface="微软雅黑" panose="020B0503020204020204" pitchFamily="82" charset="2"/>
              </a:endParaRPr>
            </a:p>
          </p:txBody>
        </p:sp>
        <p:sp>
          <p:nvSpPr>
            <p:cNvPr id="50" name="文本框 49"/>
            <p:cNvSpPr txBox="1"/>
            <p:nvPr/>
          </p:nvSpPr>
          <p:spPr>
            <a:xfrm>
              <a:off x="10065007" y="4560910"/>
              <a:ext cx="1109912" cy="276999"/>
            </a:xfrm>
            <a:prstGeom prst="rect">
              <a:avLst/>
            </a:prstGeom>
            <a:noFill/>
          </p:spPr>
          <p:txBody>
            <a:bodyPr wrap="square" rtlCol="0">
              <a:spAutoFit/>
            </a:bodyPr>
            <a:lstStyle/>
            <a:p>
              <a:pPr algn="ctr"/>
              <a:r>
                <a:rPr lang="zh-CN" altLang="en-US" sz="1200" dirty="0">
                  <a:latin typeface="微软雅黑" panose="020B0503020204020204" pitchFamily="82" charset="2"/>
                  <a:ea typeface="微软雅黑" panose="020B0503020204020204" pitchFamily="82" charset="2"/>
                </a:rPr>
                <a:t>理论支撑</a:t>
              </a:r>
              <a:endParaRPr lang="zh-CN" altLang="en-US" sz="1200" dirty="0">
                <a:latin typeface="微软雅黑" panose="020B0503020204020204" pitchFamily="82" charset="2"/>
                <a:ea typeface="微软雅黑" panose="020B0503020204020204" pitchFamily="82" charset="2"/>
              </a:endParaRPr>
            </a:p>
          </p:txBody>
        </p:sp>
        <p:sp>
          <p:nvSpPr>
            <p:cNvPr id="51" name="文本框 50"/>
            <p:cNvSpPr txBox="1"/>
            <p:nvPr/>
          </p:nvSpPr>
          <p:spPr>
            <a:xfrm>
              <a:off x="7882291" y="169560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sp>
          <p:nvSpPr>
            <p:cNvPr id="52" name="矩形 51"/>
            <p:cNvSpPr/>
            <p:nvPr/>
          </p:nvSpPr>
          <p:spPr bwMode="auto">
            <a:xfrm>
              <a:off x="9020966" y="2537460"/>
              <a:ext cx="2355585" cy="2052000"/>
            </a:xfrm>
            <a:prstGeom prst="rect">
              <a:avLst/>
            </a:prstGeom>
            <a:noFill/>
            <a:ln w="31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endParaRPr kumimoji="1" lang="zh-CN" altLang="en-US" sz="3200" b="0" i="0" u="none" strike="noStrike" cap="none" normalizeH="0" baseline="0">
                <a:ln>
                  <a:noFill/>
                </a:ln>
                <a:solidFill>
                  <a:schemeClr val="tx1"/>
                </a:solidFill>
                <a:effectLst/>
                <a:latin typeface="Times New Roman" panose="02020603050405020304" pitchFamily="18" charset="0"/>
                <a:ea typeface="华文楷体" panose="02010600040101010101" pitchFamily="2" charset="-122"/>
              </a:endParaRPr>
            </a:p>
          </p:txBody>
        </p:sp>
        <p:cxnSp>
          <p:nvCxnSpPr>
            <p:cNvPr id="53" name="直接箭头连接符 62"/>
            <p:cNvCxnSpPr/>
            <p:nvPr/>
          </p:nvCxnSpPr>
          <p:spPr bwMode="auto">
            <a:xfrm>
              <a:off x="10188033" y="4599038"/>
              <a:ext cx="0" cy="228808"/>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4" name="连接符: 肘形 66"/>
            <p:cNvCxnSpPr>
              <a:endCxn id="39" idx="3"/>
            </p:cNvCxnSpPr>
            <p:nvPr/>
          </p:nvCxnSpPr>
          <p:spPr bwMode="auto">
            <a:xfrm rot="10800000">
              <a:off x="7908553" y="4719277"/>
              <a:ext cx="1313683" cy="261802"/>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5" name="连接符: 肘形 68"/>
            <p:cNvCxnSpPr>
              <a:stCxn id="49" idx="1"/>
              <a:endCxn id="10" idx="3"/>
            </p:cNvCxnSpPr>
            <p:nvPr/>
          </p:nvCxnSpPr>
          <p:spPr bwMode="auto">
            <a:xfrm rot="10800000">
              <a:off x="7908553" y="3277896"/>
              <a:ext cx="1313683" cy="1703185"/>
            </a:xfrm>
            <a:prstGeom prst="bentConnector3">
              <a:avLst/>
            </a:prstGeom>
            <a:noFill/>
            <a:ln w="38100" cap="flat" cmpd="sng" algn="ctr">
              <a:solidFill>
                <a:schemeClr val="bg1">
                  <a:lumMod val="50000"/>
                </a:schemeClr>
              </a:solidFill>
              <a:prstDash val="solid"/>
              <a:round/>
              <a:headEnd type="none" w="med" len="med"/>
              <a:tailEnd type="triangle"/>
            </a:ln>
            <a:effectLst/>
          </p:spPr>
        </p:cxnSp>
        <p:cxnSp>
          <p:nvCxnSpPr>
            <p:cNvPr id="56" name="直接箭头连接符 70"/>
            <p:cNvCxnSpPr/>
            <p:nvPr/>
          </p:nvCxnSpPr>
          <p:spPr bwMode="auto">
            <a:xfrm flipH="1" flipV="1">
              <a:off x="7848110" y="2747540"/>
              <a:ext cx="1159379" cy="17275"/>
            </a:xfrm>
            <a:prstGeom prst="straightConnector1">
              <a:avLst/>
            </a:prstGeom>
            <a:noFill/>
            <a:ln w="38100" cap="flat" cmpd="sng" algn="ctr">
              <a:solidFill>
                <a:schemeClr val="bg1">
                  <a:lumMod val="50000"/>
                </a:schemeClr>
              </a:solidFill>
              <a:prstDash val="solid"/>
              <a:round/>
              <a:headEnd type="none" w="med" len="med"/>
              <a:tailEnd type="triangle"/>
            </a:ln>
            <a:effectLst/>
          </p:spPr>
        </p:cxnSp>
        <p:cxnSp>
          <p:nvCxnSpPr>
            <p:cNvPr id="57" name="连接符: 肘形 79"/>
            <p:cNvCxnSpPr>
              <a:stCxn id="49" idx="3"/>
              <a:endCxn id="32" idx="3"/>
            </p:cNvCxnSpPr>
            <p:nvPr/>
          </p:nvCxnSpPr>
          <p:spPr bwMode="auto">
            <a:xfrm flipH="1" flipV="1">
              <a:off x="7543800" y="2030653"/>
              <a:ext cx="3663838" cy="2950427"/>
            </a:xfrm>
            <a:prstGeom prst="bentConnector3">
              <a:avLst>
                <a:gd name="adj1" fmla="val -16005"/>
              </a:avLst>
            </a:prstGeom>
            <a:noFill/>
            <a:ln w="38100" cap="flat" cmpd="sng" algn="ctr">
              <a:solidFill>
                <a:schemeClr val="bg1">
                  <a:lumMod val="50000"/>
                </a:schemeClr>
              </a:solidFill>
              <a:prstDash val="solid"/>
              <a:round/>
              <a:headEnd type="none" w="med" len="med"/>
              <a:tailEnd type="triangle"/>
            </a:ln>
            <a:effectLst/>
          </p:spPr>
        </p:cxnSp>
        <p:sp>
          <p:nvSpPr>
            <p:cNvPr id="58" name="文本框 57"/>
            <p:cNvSpPr txBox="1"/>
            <p:nvPr/>
          </p:nvSpPr>
          <p:spPr>
            <a:xfrm>
              <a:off x="7882291" y="2456917"/>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数据查询</a:t>
              </a:r>
              <a:endParaRPr lang="zh-CN" altLang="en-US" sz="1400" dirty="0">
                <a:latin typeface="微软雅黑" panose="020B0503020204020204" pitchFamily="82" charset="2"/>
                <a:ea typeface="微软雅黑" panose="020B0503020204020204" pitchFamily="82" charset="2"/>
              </a:endParaRPr>
            </a:p>
          </p:txBody>
        </p:sp>
        <p:sp>
          <p:nvSpPr>
            <p:cNvPr id="59" name="文本框 58"/>
            <p:cNvSpPr txBox="1"/>
            <p:nvPr/>
          </p:nvSpPr>
          <p:spPr>
            <a:xfrm>
              <a:off x="7882291" y="2934216"/>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数据操纵</a:t>
              </a:r>
              <a:endParaRPr lang="zh-CN" altLang="en-US" sz="1400" dirty="0">
                <a:latin typeface="微软雅黑" panose="020B0503020204020204" pitchFamily="82" charset="2"/>
                <a:ea typeface="微软雅黑" panose="020B0503020204020204" pitchFamily="82" charset="2"/>
              </a:endParaRPr>
            </a:p>
          </p:txBody>
        </p:sp>
        <p:sp>
          <p:nvSpPr>
            <p:cNvPr id="60" name="文本框 59"/>
            <p:cNvSpPr txBox="1"/>
            <p:nvPr/>
          </p:nvSpPr>
          <p:spPr>
            <a:xfrm>
              <a:off x="7882291" y="4406115"/>
              <a:ext cx="1109912" cy="276999"/>
            </a:xfrm>
            <a:prstGeom prst="rect">
              <a:avLst/>
            </a:prstGeom>
            <a:noFill/>
          </p:spPr>
          <p:txBody>
            <a:bodyPr wrap="square" rtlCol="0">
              <a:spAutoFit/>
            </a:bodyPr>
            <a:lstStyle/>
            <a:p>
              <a:r>
                <a:rPr lang="zh-CN" altLang="en-US" sz="1400" dirty="0">
                  <a:latin typeface="微软雅黑" panose="020B0503020204020204" pitchFamily="82" charset="2"/>
                  <a:ea typeface="微软雅黑" panose="020B0503020204020204" pitchFamily="82" charset="2"/>
                </a:rPr>
                <a:t>数据定义</a:t>
              </a:r>
              <a:endParaRPr lang="zh-CN" altLang="en-US" sz="1400" dirty="0">
                <a:latin typeface="微软雅黑" panose="020B0503020204020204" pitchFamily="82" charset="2"/>
                <a:ea typeface="微软雅黑" panose="020B0503020204020204" pitchFamily="82" charset="2"/>
              </a:endParaRPr>
            </a:p>
          </p:txBody>
        </p:sp>
      </p:gr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9"/>
          <p:cNvSpPr/>
          <p:nvPr/>
        </p:nvSpPr>
        <p:spPr>
          <a:xfrm>
            <a:off x="738536" y="1334481"/>
            <a:ext cx="10714928" cy="3472910"/>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0000"/>
                </a:srgbClr>
              </a:gs>
              <a:gs pos="0">
                <a:schemeClr val="bg1">
                  <a:alpha val="0"/>
                </a:schemeClr>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OPPOSans M" panose="00020600040101010101" pitchFamily="18" charset="-12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本章小结</a:t>
            </a:r>
            <a:endParaRPr lang="zh-CN" altLang="en-US" dirty="0"/>
          </a:p>
        </p:txBody>
      </p:sp>
      <p:sp>
        <p:nvSpPr>
          <p:cNvPr id="18" name="内容占位符 4"/>
          <p:cNvSpPr>
            <a:spLocks noGrp="1"/>
          </p:cNvSpPr>
          <p:nvPr>
            <p:ph idx="1"/>
          </p:nvPr>
        </p:nvSpPr>
        <p:spPr>
          <a:xfrm>
            <a:off x="1222218" y="2079995"/>
            <a:ext cx="5362831" cy="2093654"/>
          </a:xfrm>
        </p:spPr>
        <p:txBody>
          <a:bodyPr/>
          <a:lstStyle/>
          <a:p>
            <a:pPr>
              <a:lnSpc>
                <a:spcPct val="150000"/>
              </a:lnSpc>
              <a:buFont typeface="Wingdings" panose="05000000000000000000" pitchFamily="2" charset="2"/>
              <a:buChar char="Ø"/>
            </a:pPr>
            <a:r>
              <a:rPr lang="zh-CN" altLang="en-US" sz="2400" b="1" dirty="0">
                <a:solidFill>
                  <a:srgbClr val="6F1787"/>
                </a:solidFill>
              </a:rPr>
              <a:t>关系模型</a:t>
            </a:r>
            <a:endParaRPr lang="en-US" altLang="zh-CN" sz="2400" b="1" dirty="0">
              <a:solidFill>
                <a:srgbClr val="6F1787"/>
              </a:solidFill>
            </a:endParaRPr>
          </a:p>
          <a:p>
            <a:pPr lvl="1">
              <a:lnSpc>
                <a:spcPct val="150000"/>
              </a:lnSpc>
              <a:buFont typeface="Wingdings" panose="05000000000000000000" pitchFamily="2" charset="2"/>
              <a:buChar char="l"/>
            </a:pPr>
            <a:r>
              <a:rPr lang="zh-CN" altLang="en-US" sz="1800" dirty="0"/>
              <a:t>数据库中一种重要的数据模型</a:t>
            </a:r>
            <a:endParaRPr lang="en-US" altLang="zh-CN" sz="1800" dirty="0"/>
          </a:p>
          <a:p>
            <a:pPr lvl="1">
              <a:lnSpc>
                <a:spcPct val="150000"/>
              </a:lnSpc>
              <a:buFont typeface="Wingdings" panose="05000000000000000000" pitchFamily="2" charset="2"/>
              <a:buChar char="l"/>
            </a:pPr>
            <a:r>
              <a:rPr lang="zh-CN" altLang="en-US" sz="1800" dirty="0"/>
              <a:t>关系数据库的数据组织方式和重要理论基础</a:t>
            </a:r>
            <a:endParaRPr lang="en-US" altLang="zh-CN" sz="1800" dirty="0"/>
          </a:p>
          <a:p>
            <a:pPr lvl="1">
              <a:lnSpc>
                <a:spcPct val="150000"/>
              </a:lnSpc>
              <a:buFont typeface="Wingdings" panose="05000000000000000000" pitchFamily="2" charset="2"/>
              <a:buChar char="l"/>
            </a:pPr>
            <a:r>
              <a:rPr lang="zh-CN" altLang="en-US" sz="1800" dirty="0"/>
              <a:t>任何关系数据库系统都离不开关系模型</a:t>
            </a:r>
            <a:endParaRPr lang="en-US" altLang="zh-CN" sz="1800"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7" name="内容占位符 4"/>
          <p:cNvSpPr txBox="1"/>
          <p:nvPr/>
        </p:nvSpPr>
        <p:spPr bwMode="auto">
          <a:xfrm>
            <a:off x="6620898" y="2079995"/>
            <a:ext cx="4441549" cy="2093654"/>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1800" b="0">
                <a:solidFill>
                  <a:schemeClr val="tx1"/>
                </a:solidFill>
                <a:effectLst/>
                <a:latin typeface="微软雅黑" panose="020B0503020204020204" pitchFamily="34" charset="-122"/>
                <a:ea typeface="微软雅黑" panose="020B0503020204020204" pitchFamily="34" charset="-122"/>
                <a:cs typeface="Arial" panose="020B0604020202020204"/>
              </a:defRPr>
            </a:lvl1pPr>
            <a:lvl2pPr marL="685800" indent="-263525" algn="l" rtl="0" eaLnBrk="1" fontAlgn="base" hangingPunct="1">
              <a:spcBef>
                <a:spcPct val="20000"/>
              </a:spcBef>
              <a:spcAft>
                <a:spcPct val="0"/>
              </a:spcAft>
              <a:buChar char="–"/>
              <a:defRPr kumimoji="1" sz="1600" b="0">
                <a:solidFill>
                  <a:schemeClr val="tx1"/>
                </a:solidFill>
                <a:effectLst/>
                <a:latin typeface="微软雅黑" panose="020B0503020204020204" pitchFamily="34" charset="-122"/>
                <a:ea typeface="微软雅黑" panose="020B0503020204020204" pitchFamily="34" charset="-122"/>
                <a:cs typeface="Arial" panose="020B0604020202020204"/>
              </a:defRPr>
            </a:lvl2pPr>
            <a:lvl3pPr marL="1055370" indent="-210820" algn="l" rtl="0" eaLnBrk="1" fontAlgn="base" hangingPunct="1">
              <a:spcBef>
                <a:spcPct val="20000"/>
              </a:spcBef>
              <a:spcAft>
                <a:spcPct val="0"/>
              </a:spcAft>
              <a:buChar char="•"/>
              <a:defRPr kumimoji="1" sz="1400" b="0">
                <a:solidFill>
                  <a:schemeClr val="tx1"/>
                </a:solidFill>
                <a:effectLst/>
                <a:latin typeface="微软雅黑" panose="020B0503020204020204" pitchFamily="34" charset="-122"/>
                <a:ea typeface="微软雅黑" panose="020B0503020204020204" pitchFamily="34" charset="-122"/>
                <a:cs typeface="Arial" panose="020B0604020202020204"/>
              </a:defRPr>
            </a:lvl3pPr>
            <a:lvl4pPr marL="1477010"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4pPr>
            <a:lvl5pPr marL="1899285" indent="-210820" algn="l" rtl="0" eaLnBrk="1" fontAlgn="base" hangingPunct="1">
              <a:spcBef>
                <a:spcPct val="20000"/>
              </a:spcBef>
              <a:spcAft>
                <a:spcPct val="0"/>
              </a:spcAft>
              <a:buChar char="»"/>
              <a:defRPr kumimoji="1" sz="1800">
                <a:solidFill>
                  <a:schemeClr val="tx1"/>
                </a:solidFill>
                <a:effectLst>
                  <a:outerShdw blurRad="38100" dist="38100" dir="2700000" algn="tl">
                    <a:srgbClr val="C0C0C0"/>
                  </a:outerShdw>
                </a:effectLst>
                <a:latin typeface="微软雅黑" panose="020B0503020204020204" pitchFamily="34" charset="-122"/>
                <a:ea typeface="微软雅黑" panose="020B0503020204020204" pitchFamily="34"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lnSpc>
                <a:spcPct val="150000"/>
              </a:lnSpc>
              <a:buFont typeface="Wingdings" panose="05000000000000000000" pitchFamily="2" charset="2"/>
              <a:buChar char="Ø"/>
            </a:pPr>
            <a:r>
              <a:rPr lang="zh-CN" altLang="en-US" sz="2400" b="1" kern="0" dirty="0">
                <a:solidFill>
                  <a:srgbClr val="6F1787"/>
                </a:solidFill>
              </a:rPr>
              <a:t>关系模型有三个组成部分：</a:t>
            </a:r>
            <a:endParaRPr lang="en-US" altLang="zh-CN" sz="2400" b="1" kern="0" dirty="0">
              <a:solidFill>
                <a:srgbClr val="6F1787"/>
              </a:solidFill>
            </a:endParaRPr>
          </a:p>
          <a:p>
            <a:pPr lvl="1">
              <a:lnSpc>
                <a:spcPct val="150000"/>
              </a:lnSpc>
              <a:buFont typeface="Wingdings" panose="05000000000000000000" pitchFamily="2" charset="2"/>
              <a:buChar char="l"/>
            </a:pPr>
            <a:r>
              <a:rPr lang="zh-CN" altLang="en-US" sz="1800" kern="0" dirty="0"/>
              <a:t>关系数据结构</a:t>
            </a:r>
            <a:endParaRPr lang="en-US" altLang="zh-CN" sz="1800" kern="0" dirty="0"/>
          </a:p>
          <a:p>
            <a:pPr lvl="1">
              <a:lnSpc>
                <a:spcPct val="150000"/>
              </a:lnSpc>
              <a:buFont typeface="Wingdings" panose="05000000000000000000" pitchFamily="2" charset="2"/>
              <a:buChar char="l"/>
            </a:pPr>
            <a:r>
              <a:rPr lang="zh-CN" altLang="en-US" sz="1800" kern="0" dirty="0"/>
              <a:t>关系操作</a:t>
            </a:r>
            <a:endParaRPr lang="en-US" altLang="zh-CN" sz="1800" kern="0" dirty="0"/>
          </a:p>
          <a:p>
            <a:pPr lvl="1">
              <a:lnSpc>
                <a:spcPct val="150000"/>
              </a:lnSpc>
              <a:buFont typeface="Wingdings" panose="05000000000000000000" pitchFamily="2" charset="2"/>
              <a:buChar char="l"/>
            </a:pPr>
            <a:r>
              <a:rPr lang="zh-CN" altLang="en-US" sz="1800" kern="0" dirty="0"/>
              <a:t>关系完整性约束</a:t>
            </a:r>
            <a:endParaRPr lang="en-US" altLang="zh-CN" sz="1800" kern="0" dirty="0"/>
          </a:p>
          <a:p>
            <a:pPr>
              <a:buFont typeface="Wingdings" panose="05000000000000000000" pitchFamily="2" charset="2"/>
              <a:buChar char="Ø"/>
            </a:pPr>
            <a:endParaRPr lang="zh-CN" altLang="zh-CN" sz="2000" kern="0" dirty="0">
              <a:latin typeface="Times" pitchFamily="2" charset="0"/>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9"/>
          <p:cNvSpPr/>
          <p:nvPr/>
        </p:nvSpPr>
        <p:spPr>
          <a:xfrm>
            <a:off x="347519" y="1667856"/>
            <a:ext cx="10714928" cy="3472910"/>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0000"/>
                </a:srgbClr>
              </a:gs>
              <a:gs pos="0">
                <a:schemeClr val="bg1">
                  <a:alpha val="0"/>
                </a:schemeClr>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OPPOSans M" panose="00020600040101010101" pitchFamily="18" charset="-12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本章小结（续）</a:t>
            </a:r>
            <a:endParaRPr lang="zh-CN" altLang="en-US" dirty="0"/>
          </a:p>
        </p:txBody>
      </p:sp>
      <p:sp>
        <p:nvSpPr>
          <p:cNvPr id="18" name="内容占位符 4"/>
          <p:cNvSpPr>
            <a:spLocks noGrp="1"/>
          </p:cNvSpPr>
          <p:nvPr>
            <p:ph idx="1"/>
          </p:nvPr>
        </p:nvSpPr>
        <p:spPr>
          <a:xfrm>
            <a:off x="518691" y="1758006"/>
            <a:ext cx="11791245" cy="3642670"/>
          </a:xfrm>
        </p:spPr>
        <p:txBody>
          <a:bodyPr/>
          <a:lstStyle/>
          <a:p>
            <a:pPr>
              <a:lnSpc>
                <a:spcPct val="150000"/>
              </a:lnSpc>
              <a:buFont typeface="Wingdings" panose="05000000000000000000" pitchFamily="2" charset="2"/>
              <a:buChar char="Ø"/>
            </a:pPr>
            <a:r>
              <a:rPr lang="zh-CN" altLang="en-US" sz="2000" b="1" dirty="0">
                <a:solidFill>
                  <a:srgbClr val="6F1787"/>
                </a:solidFill>
              </a:rPr>
              <a:t>关系模型的数据结构就是关系，是一种由行和列组成的二维表，表中的数据是描述客观事物的内容</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关系操作包括了查询、删除、插入和修改</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关系完整性约束是一类重要的约束</a:t>
            </a:r>
            <a:endParaRPr lang="en-US" altLang="zh-CN" sz="2000" b="1" dirty="0">
              <a:solidFill>
                <a:srgbClr val="6F1787"/>
              </a:solidFill>
            </a:endParaRPr>
          </a:p>
          <a:p>
            <a:pPr lvl="1">
              <a:lnSpc>
                <a:spcPct val="150000"/>
              </a:lnSpc>
              <a:buFont typeface="Wingdings" panose="05000000000000000000" pitchFamily="2" charset="2"/>
              <a:buChar char="l"/>
            </a:pPr>
            <a:r>
              <a:rPr lang="zh-CN" altLang="en-US" dirty="0"/>
              <a:t>包括了实体完整性约束、参照完整性约束和用户定义完整性约束</a:t>
            </a:r>
            <a:endParaRPr lang="en-US" altLang="zh-CN" dirty="0"/>
          </a:p>
          <a:p>
            <a:pPr lvl="1">
              <a:lnSpc>
                <a:spcPct val="150000"/>
              </a:lnSpc>
              <a:buFont typeface="Wingdings" panose="05000000000000000000" pitchFamily="2" charset="2"/>
              <a:buChar char="l"/>
            </a:pPr>
            <a:r>
              <a:rPr lang="zh-CN" altLang="en-US" dirty="0"/>
              <a:t>实体完整性约束是指通过关系的主键约束，以保证关系中的每个元组都可以唯一识别</a:t>
            </a:r>
            <a:endParaRPr lang="en-US" altLang="zh-CN" dirty="0"/>
          </a:p>
          <a:p>
            <a:pPr lvl="1">
              <a:lnSpc>
                <a:spcPct val="150000"/>
              </a:lnSpc>
              <a:buFont typeface="Wingdings" panose="05000000000000000000" pitchFamily="2" charset="2"/>
              <a:buChar char="l"/>
            </a:pPr>
            <a:r>
              <a:rPr lang="zh-CN" altLang="en-US" dirty="0"/>
              <a:t>参照完整性约束是指关系之间的联系的约束，以保证关系之间数据的一致性</a:t>
            </a:r>
            <a:endParaRPr lang="en-US" altLang="zh-CN" dirty="0"/>
          </a:p>
          <a:p>
            <a:pPr lvl="1">
              <a:lnSpc>
                <a:spcPct val="150000"/>
              </a:lnSpc>
              <a:buFont typeface="Wingdings" panose="05000000000000000000" pitchFamily="2" charset="2"/>
              <a:buChar char="l"/>
            </a:pPr>
            <a:r>
              <a:rPr lang="zh-CN" altLang="en-US" dirty="0"/>
              <a:t>用户定义完整性约束值根据数据库应用场景，用户设置的具体的约束条件，可以反映数据的特殊语义要求</a:t>
            </a:r>
            <a:endParaRPr lang="zh-CN" altLang="en-US"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9"/>
          <p:cNvSpPr/>
          <p:nvPr/>
        </p:nvSpPr>
        <p:spPr>
          <a:xfrm>
            <a:off x="738536" y="1077362"/>
            <a:ext cx="10714928" cy="5323438"/>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0000"/>
                </a:srgbClr>
              </a:gs>
              <a:gs pos="0">
                <a:schemeClr val="bg1">
                  <a:alpha val="0"/>
                </a:schemeClr>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微软雅黑" panose="020B0503020204020204" pitchFamily="34" charset="-122"/>
              <a:ea typeface="微软雅黑" panose="020B0503020204020204" pitchFamily="34" charset="-122"/>
            </a:endParaRPr>
          </a:p>
        </p:txBody>
      </p:sp>
      <p:sp>
        <p:nvSpPr>
          <p:cNvPr id="2" name="标题 1"/>
          <p:cNvSpPr>
            <a:spLocks noGrp="1"/>
          </p:cNvSpPr>
          <p:nvPr>
            <p:ph type="title"/>
          </p:nvPr>
        </p:nvSpPr>
        <p:spPr/>
        <p:txBody>
          <a:bodyPr/>
          <a:lstStyle/>
          <a:p>
            <a:r>
              <a:rPr lang="zh-CN" altLang="en-US" dirty="0"/>
              <a:t>本章小结（续）</a:t>
            </a:r>
            <a:endParaRPr lang="zh-CN" altLang="en-US" dirty="0"/>
          </a:p>
        </p:txBody>
      </p:sp>
      <p:sp>
        <p:nvSpPr>
          <p:cNvPr id="18" name="内容占位符 4"/>
          <p:cNvSpPr>
            <a:spLocks noGrp="1"/>
          </p:cNvSpPr>
          <p:nvPr>
            <p:ph idx="1"/>
          </p:nvPr>
        </p:nvSpPr>
        <p:spPr>
          <a:xfrm>
            <a:off x="822550" y="1212559"/>
            <a:ext cx="10546901" cy="3314285"/>
          </a:xfrm>
        </p:spPr>
        <p:txBody>
          <a:bodyPr/>
          <a:lstStyle/>
          <a:p>
            <a:pPr>
              <a:lnSpc>
                <a:spcPct val="150000"/>
              </a:lnSpc>
              <a:buFont typeface="Wingdings" panose="05000000000000000000" pitchFamily="2" charset="2"/>
              <a:buChar char="Ø"/>
            </a:pPr>
            <a:r>
              <a:rPr lang="zh-CN" altLang="en-US" sz="2000" b="1" dirty="0">
                <a:solidFill>
                  <a:srgbClr val="6F1787"/>
                </a:solidFill>
              </a:rPr>
              <a:t>为了更好地查询关系数据库的内容，科学家提出了关系运算的概念和理论。</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关系运算本质上是一种形式化的关系查询语言</a:t>
            </a:r>
            <a:endParaRPr lang="en-US" altLang="zh-CN" sz="2000" b="1" dirty="0">
              <a:solidFill>
                <a:srgbClr val="6F1787"/>
              </a:solidFill>
            </a:endParaRPr>
          </a:p>
          <a:p>
            <a:pPr lvl="1">
              <a:lnSpc>
                <a:spcPct val="150000"/>
              </a:lnSpc>
              <a:buFont typeface="Wingdings" panose="05000000000000000000" pitchFamily="2" charset="2"/>
              <a:buChar char="l"/>
            </a:pPr>
            <a:r>
              <a:rPr lang="zh-CN" altLang="en-US" dirty="0"/>
              <a:t>可以用于从数据库中查询数据，具体包括了关系代数和关系演算</a:t>
            </a:r>
            <a:endParaRPr lang="en-US" altLang="zh-CN" dirty="0"/>
          </a:p>
          <a:p>
            <a:pPr>
              <a:lnSpc>
                <a:spcPct val="150000"/>
              </a:lnSpc>
              <a:buFont typeface="Wingdings" panose="05000000000000000000" pitchFamily="2" charset="2"/>
              <a:buChar char="Ø"/>
            </a:pPr>
            <a:r>
              <a:rPr lang="zh-CN" altLang="en-US" sz="2000" b="1" dirty="0">
                <a:solidFill>
                  <a:srgbClr val="6F1787"/>
                </a:solidFill>
              </a:rPr>
              <a:t>关系代数定义了一个关系代数运算的集合</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关系代数运算的输入为一个或两个关系，运算结果为一个新的关系</a:t>
            </a:r>
            <a:endParaRPr lang="en-US" altLang="zh-CN" sz="2000" b="1" dirty="0">
              <a:solidFill>
                <a:srgbClr val="6F1787"/>
              </a:solidFill>
            </a:endParaRPr>
          </a:p>
          <a:p>
            <a:pPr lvl="1">
              <a:lnSpc>
                <a:spcPct val="150000"/>
              </a:lnSpc>
              <a:buFont typeface="Wingdings" panose="05000000000000000000" pitchFamily="2" charset="2"/>
              <a:buChar char="l"/>
            </a:pPr>
            <a:r>
              <a:rPr lang="zh-CN" altLang="en-US" dirty="0"/>
              <a:t>每一个关系代数运算都有与之相对应的关系代数符号</a:t>
            </a:r>
            <a:endParaRPr lang="en-US" altLang="zh-CN" dirty="0"/>
          </a:p>
          <a:p>
            <a:pPr lvl="1">
              <a:lnSpc>
                <a:spcPct val="150000"/>
              </a:lnSpc>
              <a:buFont typeface="Wingdings" panose="05000000000000000000" pitchFamily="2" charset="2"/>
              <a:buChar char="l"/>
            </a:pPr>
            <a:r>
              <a:rPr lang="zh-CN" altLang="en-US" dirty="0"/>
              <a:t>选择（𝜎）、投影（</a:t>
            </a:r>
            <a:r>
              <a:rPr lang="el-GR" altLang="zh-CN" dirty="0"/>
              <a:t>Π</a:t>
            </a:r>
            <a:r>
              <a:rPr lang="zh-CN" altLang="el-GR" dirty="0"/>
              <a:t>）、</a:t>
            </a:r>
            <a:r>
              <a:rPr lang="zh-CN" altLang="en-US" dirty="0"/>
              <a:t>并（∪）、差（−）、笛卡尔积（</a:t>
            </a:r>
            <a:r>
              <a:rPr lang="en-US" altLang="zh-CN" dirty="0"/>
              <a:t>×</a:t>
            </a:r>
            <a:r>
              <a:rPr lang="zh-CN" altLang="en-US" dirty="0"/>
              <a:t>）、重命名（𝜌）是六种基本的关系代数运算</a:t>
            </a:r>
            <a:endParaRPr lang="en-US" altLang="zh-CN" dirty="0"/>
          </a:p>
          <a:p>
            <a:pPr lvl="1">
              <a:lnSpc>
                <a:spcPct val="150000"/>
              </a:lnSpc>
              <a:buFont typeface="Wingdings" panose="05000000000000000000" pitchFamily="2" charset="2"/>
              <a:buChar char="l"/>
            </a:pPr>
            <a:r>
              <a:rPr lang="zh-CN" altLang="en-US" dirty="0"/>
              <a:t>另外，交（∩）、连接（⋈）、赋值（←）、除（</a:t>
            </a:r>
            <a:r>
              <a:rPr lang="en-US" altLang="zh-CN" dirty="0"/>
              <a:t>÷</a:t>
            </a:r>
            <a:r>
              <a:rPr lang="zh-CN" altLang="en-US" dirty="0"/>
              <a:t>）是由基本关系代数运算组合得到的附加关系代数运算，因此这四种运算并不增加关系代数的表达能力</a:t>
            </a:r>
            <a:endParaRPr lang="en-US" altLang="zh-CN" dirty="0"/>
          </a:p>
          <a:p>
            <a:pPr lvl="1">
              <a:lnSpc>
                <a:spcPct val="150000"/>
              </a:lnSpc>
              <a:buFont typeface="Wingdings" panose="05000000000000000000" pitchFamily="2" charset="2"/>
              <a:buChar char="l"/>
            </a:pPr>
            <a:r>
              <a:rPr lang="zh-CN" altLang="en-US" dirty="0"/>
              <a:t>扩展关系代数运算可以实现一些使用基本关系代数运算和附加关系代数运算无法实现的功能，包括去重（𝛿）、广义投影（</a:t>
            </a:r>
            <a:r>
              <a:rPr lang="el-GR" altLang="zh-CN" dirty="0"/>
              <a:t>Π</a:t>
            </a:r>
            <a:r>
              <a:rPr lang="zh-CN" altLang="el-GR" dirty="0"/>
              <a:t>）、</a:t>
            </a:r>
            <a:r>
              <a:rPr lang="zh-CN" altLang="en-US" dirty="0"/>
              <a:t>聚集（𝒢）、分组（𝒢）、排序（𝜏）等</a:t>
            </a:r>
            <a:endParaRPr lang="zh-CN" altLang="en-US" dirty="0"/>
          </a:p>
          <a:p>
            <a:pPr>
              <a:buFont typeface="Wingdings" panose="05000000000000000000" pitchFamily="2" charset="2"/>
              <a:buChar char="Ø"/>
            </a:pPr>
            <a:endParaRPr lang="zh-CN" altLang="zh-CN" dirty="0">
              <a:latin typeface="Times" pitchFamily="2" charset="0"/>
            </a:endParaRPr>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hape9"/>
          <p:cNvSpPr/>
          <p:nvPr/>
        </p:nvSpPr>
        <p:spPr>
          <a:xfrm>
            <a:off x="738536" y="1334480"/>
            <a:ext cx="10714928" cy="3807887"/>
          </a:xfrm>
          <a:custGeom>
            <a:avLst/>
            <a:gdLst>
              <a:gd name="connsiteX0" fmla="*/ 0 w 2866328"/>
              <a:gd name="connsiteY0" fmla="*/ 0 h 542478"/>
              <a:gd name="connsiteX1" fmla="*/ 2866328 w 2866328"/>
              <a:gd name="connsiteY1" fmla="*/ 0 h 542478"/>
              <a:gd name="connsiteX2" fmla="*/ 2730709 w 2866328"/>
              <a:gd name="connsiteY2" fmla="*/ 542478 h 542478"/>
              <a:gd name="connsiteX3" fmla="*/ 0 w 2866328"/>
              <a:gd name="connsiteY3" fmla="*/ 542478 h 542478"/>
            </a:gdLst>
            <a:ahLst/>
            <a:cxnLst>
              <a:cxn ang="0">
                <a:pos x="connsiteX0" y="connsiteY0"/>
              </a:cxn>
              <a:cxn ang="0">
                <a:pos x="connsiteX1" y="connsiteY1"/>
              </a:cxn>
              <a:cxn ang="0">
                <a:pos x="connsiteX2" y="connsiteY2"/>
              </a:cxn>
              <a:cxn ang="0">
                <a:pos x="connsiteX3" y="connsiteY3"/>
              </a:cxn>
            </a:cxnLst>
            <a:rect l="l" t="t" r="r" b="b"/>
            <a:pathLst>
              <a:path w="2866328" h="542478">
                <a:moveTo>
                  <a:pt x="0" y="0"/>
                </a:moveTo>
                <a:lnTo>
                  <a:pt x="2866328" y="0"/>
                </a:lnTo>
                <a:lnTo>
                  <a:pt x="2730709" y="542478"/>
                </a:lnTo>
                <a:lnTo>
                  <a:pt x="0" y="542478"/>
                </a:lnTo>
                <a:close/>
              </a:path>
            </a:pathLst>
          </a:custGeom>
          <a:gradFill>
            <a:gsLst>
              <a:gs pos="99000">
                <a:srgbClr val="6F1787">
                  <a:alpha val="20000"/>
                </a:srgbClr>
              </a:gs>
              <a:gs pos="0">
                <a:schemeClr val="bg1">
                  <a:alpha val="0"/>
                </a:schemeClr>
              </a:gs>
            </a:gsLst>
            <a:lin ang="135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000" b="1" dirty="0">
              <a:latin typeface="OPPOSans M" panose="00020600040101010101" pitchFamily="18" charset="-122"/>
              <a:ea typeface="OPPOSans M" panose="00020600040101010101" pitchFamily="18" charset="-122"/>
            </a:endParaRPr>
          </a:p>
        </p:txBody>
      </p:sp>
      <p:sp>
        <p:nvSpPr>
          <p:cNvPr id="2" name="标题 1"/>
          <p:cNvSpPr>
            <a:spLocks noGrp="1"/>
          </p:cNvSpPr>
          <p:nvPr>
            <p:ph type="title"/>
          </p:nvPr>
        </p:nvSpPr>
        <p:spPr/>
        <p:txBody>
          <a:bodyPr/>
          <a:lstStyle/>
          <a:p>
            <a:r>
              <a:rPr lang="zh-CN" altLang="en-US" dirty="0"/>
              <a:t>本章小结（续）</a:t>
            </a:r>
            <a:endParaRPr lang="zh-CN" altLang="en-US" dirty="0"/>
          </a:p>
        </p:txBody>
      </p:sp>
      <p:sp>
        <p:nvSpPr>
          <p:cNvPr id="18" name="内容占位符 4"/>
          <p:cNvSpPr>
            <a:spLocks noGrp="1"/>
          </p:cNvSpPr>
          <p:nvPr>
            <p:ph idx="1"/>
          </p:nvPr>
        </p:nvSpPr>
        <p:spPr>
          <a:xfrm>
            <a:off x="1466850" y="1538580"/>
            <a:ext cx="8877300" cy="3368398"/>
          </a:xfrm>
        </p:spPr>
        <p:txBody>
          <a:bodyPr/>
          <a:lstStyle/>
          <a:p>
            <a:pPr>
              <a:lnSpc>
                <a:spcPct val="150000"/>
              </a:lnSpc>
              <a:buFont typeface="Wingdings" panose="05000000000000000000" pitchFamily="2" charset="2"/>
              <a:buChar char="Ø"/>
            </a:pPr>
            <a:r>
              <a:rPr lang="zh-CN" altLang="en-US" sz="2000" b="1" dirty="0">
                <a:solidFill>
                  <a:srgbClr val="6F1787"/>
                </a:solidFill>
              </a:rPr>
              <a:t>多个关系运算的组合可以形成一个关系代数表达式</a:t>
            </a:r>
            <a:endParaRPr lang="en-US" altLang="zh-CN" sz="2000" b="1" dirty="0">
              <a:solidFill>
                <a:srgbClr val="6F1787"/>
              </a:solidFill>
            </a:endParaRPr>
          </a:p>
          <a:p>
            <a:pPr lvl="1">
              <a:lnSpc>
                <a:spcPct val="150000"/>
              </a:lnSpc>
              <a:buFont typeface="Wingdings" panose="05000000000000000000" pitchFamily="2" charset="2"/>
              <a:buChar char="l"/>
            </a:pPr>
            <a:r>
              <a:rPr lang="zh-CN" altLang="en-US" dirty="0"/>
              <a:t>关系代数表达式可以用来表达想要从数据库中获取的数据信息</a:t>
            </a:r>
            <a:endParaRPr lang="en-US" altLang="zh-CN" dirty="0"/>
          </a:p>
          <a:p>
            <a:pPr lvl="1">
              <a:lnSpc>
                <a:spcPct val="150000"/>
              </a:lnSpc>
              <a:buFont typeface="Wingdings" panose="05000000000000000000" pitchFamily="2" charset="2"/>
              <a:buChar char="l"/>
            </a:pPr>
            <a:r>
              <a:rPr lang="zh-CN" altLang="en-US" dirty="0"/>
              <a:t>关系代数表达式中各运算符号的计算顺序为从左到右，括号的优先级最高</a:t>
            </a:r>
            <a:endParaRPr lang="en-US" altLang="zh-CN" dirty="0"/>
          </a:p>
          <a:p>
            <a:pPr>
              <a:lnSpc>
                <a:spcPct val="150000"/>
              </a:lnSpc>
              <a:buFont typeface="Wingdings" panose="05000000000000000000" pitchFamily="2" charset="2"/>
              <a:buChar char="Ø"/>
            </a:pPr>
            <a:r>
              <a:rPr lang="zh-CN" altLang="en-US" sz="2000" b="1" dirty="0">
                <a:solidFill>
                  <a:srgbClr val="6F1787"/>
                </a:solidFill>
              </a:rPr>
              <a:t>关系代数是过程化查询语言</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元组关系演算和域关系演算是非过程化查询语言</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关系代数通过描述在数据库中执行一系列操作的过程来获取数据</a:t>
            </a:r>
            <a:endParaRPr lang="en-US" altLang="zh-CN" sz="2000" b="1" dirty="0">
              <a:solidFill>
                <a:srgbClr val="6F1787"/>
              </a:solidFill>
            </a:endParaRPr>
          </a:p>
          <a:p>
            <a:pPr>
              <a:lnSpc>
                <a:spcPct val="150000"/>
              </a:lnSpc>
              <a:buFont typeface="Wingdings" panose="05000000000000000000" pitchFamily="2" charset="2"/>
              <a:buChar char="Ø"/>
            </a:pPr>
            <a:r>
              <a:rPr lang="zh-CN" altLang="en-US" sz="2000" b="1" dirty="0">
                <a:solidFill>
                  <a:srgbClr val="6F1787"/>
                </a:solidFill>
              </a:rPr>
              <a:t>元组关系演算和域关系演算则通过描述想要获取的数据的信息</a:t>
            </a:r>
            <a:endParaRPr lang="zh-CN" altLang="en-US" sz="2000" b="1" dirty="0">
              <a:solidFill>
                <a:srgbClr val="6F1787"/>
              </a:solidFill>
            </a:endParaRPr>
          </a:p>
          <a:p>
            <a:pPr>
              <a:buFont typeface="Wingdings" panose="05000000000000000000" pitchFamily="2" charset="2"/>
              <a:buChar char="Ø"/>
            </a:pPr>
            <a:endParaRPr lang="zh-CN" altLang="zh-CN" dirty="0"/>
          </a:p>
        </p:txBody>
      </p:sp>
      <p:sp>
        <p:nvSpPr>
          <p:cNvPr id="3" name="页脚占位符 2"/>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hape18"/>
          <p:cNvSpPr/>
          <p:nvPr/>
        </p:nvSpPr>
        <p:spPr>
          <a:xfrm>
            <a:off x="485979" y="1120858"/>
            <a:ext cx="7838871" cy="4355422"/>
          </a:xfrm>
          <a:prstGeom prst="roundRect">
            <a:avLst>
              <a:gd name="adj" fmla="val 9827"/>
            </a:avLst>
          </a:prstGeom>
          <a:solidFill>
            <a:schemeClr val="bg1"/>
          </a:solidFill>
          <a:ln w="12700" cap="flat">
            <a:gradFill>
              <a:gsLst>
                <a:gs pos="0">
                  <a:srgbClr val="3B20FF">
                    <a:alpha val="16000"/>
                  </a:srgbClr>
                </a:gs>
                <a:gs pos="100000">
                  <a:srgbClr val="6F1787"/>
                </a:gs>
              </a:gsLst>
              <a:lin ang="10800000" scaled="1"/>
            </a:grad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b="1" dirty="0">
              <a:latin typeface="OPPOSans M" panose="00020600040101010101" pitchFamily="18" charset="-122"/>
              <a:ea typeface="OPPOSans M" panose="00020600040101010101" pitchFamily="18" charset="-122"/>
              <a:sym typeface="+mn-ea"/>
            </a:endParaRPr>
          </a:p>
        </p:txBody>
      </p:sp>
      <p:sp>
        <p:nvSpPr>
          <p:cNvPr id="2" name="标题 1"/>
          <p:cNvSpPr>
            <a:spLocks noGrp="1"/>
          </p:cNvSpPr>
          <p:nvPr>
            <p:ph type="title"/>
          </p:nvPr>
        </p:nvSpPr>
        <p:spPr/>
        <p:txBody>
          <a:bodyPr/>
          <a:lstStyle/>
          <a:p>
            <a:r>
              <a:rPr lang="zh-CN" altLang="en-US" dirty="0"/>
              <a:t>关系数据库基本概念（续）</a:t>
            </a:r>
            <a:endParaRPr kumimoji="1" lang="zh-CN" altLang="en-US" dirty="0"/>
          </a:p>
        </p:txBody>
      </p:sp>
      <p:sp>
        <p:nvSpPr>
          <p:cNvPr id="4" name="页脚占位符 3"/>
          <p:cNvSpPr>
            <a:spLocks noGrp="1"/>
          </p:cNvSpPr>
          <p:nvPr>
            <p:ph type="ftr" sz="quarter" idx="11"/>
          </p:nvPr>
        </p:nvSpPr>
        <p:spPr/>
        <p:txBody>
          <a:bodyPr/>
          <a:lstStyle/>
          <a:p>
            <a:r>
              <a:rPr kumimoji="1" lang="zh-CN" altLang="en-US"/>
              <a:t>数据库系统</a:t>
            </a:r>
            <a:r>
              <a:rPr kumimoji="1" lang="en-US" altLang="zh-CN"/>
              <a:t>—</a:t>
            </a:r>
            <a:r>
              <a:rPr kumimoji="1" lang="zh-CN" altLang="en-US"/>
              <a:t>关系模型</a:t>
            </a:r>
            <a:endParaRPr kumimoji="1"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12"/>
          </p:nvPr>
        </p:nvSpPr>
        <p:spPr/>
        <p:txBody>
          <a:bodyPr/>
          <a:lstStyle/>
          <a:p>
            <a:fld id="{4B0D34C0-35A8-654C-9FBA-7B4E017BD630}" type="slidenum">
              <a:rPr lang="en-US" altLang="zh-CN" smtClean="0"/>
            </a:fld>
            <a:endParaRPr kumimoji="1" lang="zh-CN" altLang="en-US" dirty="0"/>
          </a:p>
        </p:txBody>
      </p:sp>
      <p:sp>
        <p:nvSpPr>
          <p:cNvPr id="14" name="内容占位符 2"/>
          <p:cNvSpPr txBox="1"/>
          <p:nvPr/>
        </p:nvSpPr>
        <p:spPr bwMode="auto">
          <a:xfrm>
            <a:off x="745213" y="1292282"/>
            <a:ext cx="7989654" cy="510778"/>
          </a:xfrm>
          <a:prstGeom prst="rect">
            <a:avLst/>
          </a:prstGeom>
          <a:noFill/>
          <a:ln>
            <a:noFill/>
          </a:ln>
          <a:effectLst/>
        </p:spPr>
        <p:txBody>
          <a:bodyPr vert="horz" wrap="square" lIns="91440" tIns="45720" rIns="91440" bIns="45720" numCol="1" anchor="t" anchorCtr="0" compatLnSpc="1"/>
          <a:lstStyle>
            <a:lvl1pPr marL="316230" indent="-316230" algn="l" rtl="0" eaLnBrk="1" fontAlgn="base" hangingPunct="1">
              <a:spcBef>
                <a:spcPct val="20000"/>
              </a:spcBef>
              <a:spcAft>
                <a:spcPct val="0"/>
              </a:spcAft>
              <a:buFont typeface="Wingdings" panose="05000000000000000000" pitchFamily="2" charset="2"/>
              <a:buChar char="p"/>
              <a:defRPr kumimoji="1" sz="3200" b="0">
                <a:solidFill>
                  <a:schemeClr val="tx1"/>
                </a:solidFill>
                <a:effectLst/>
                <a:latin typeface="黑体" panose="02010609060101010101" pitchFamily="49" charset="-122"/>
                <a:ea typeface="黑体" panose="02010609060101010101" pitchFamily="49" charset="-122"/>
                <a:cs typeface="Arial" panose="020B0604020202020204"/>
              </a:defRPr>
            </a:lvl1pPr>
            <a:lvl2pPr marL="685800" indent="-263525" algn="l" rtl="0" eaLnBrk="1" fontAlgn="base" hangingPunct="1">
              <a:spcBef>
                <a:spcPct val="20000"/>
              </a:spcBef>
              <a:spcAft>
                <a:spcPct val="0"/>
              </a:spcAft>
              <a:buChar char="–"/>
              <a:defRPr kumimoji="1" sz="2800" b="0">
                <a:solidFill>
                  <a:schemeClr val="tx1"/>
                </a:solidFill>
                <a:effectLst/>
                <a:latin typeface="黑体" panose="02010609060101010101" pitchFamily="49" charset="-122"/>
                <a:ea typeface="黑体" panose="02010609060101010101" pitchFamily="49" charset="-122"/>
                <a:cs typeface="Arial" panose="020B0604020202020204"/>
              </a:defRPr>
            </a:lvl2pPr>
            <a:lvl3pPr marL="1055370" indent="-210820" algn="l" rtl="0" eaLnBrk="1" fontAlgn="base" hangingPunct="1">
              <a:spcBef>
                <a:spcPct val="20000"/>
              </a:spcBef>
              <a:spcAft>
                <a:spcPct val="0"/>
              </a:spcAft>
              <a:buChar char="•"/>
              <a:defRPr kumimoji="1" sz="2400" b="0">
                <a:solidFill>
                  <a:schemeClr val="tx1"/>
                </a:solidFill>
                <a:effectLst/>
                <a:latin typeface="黑体" panose="02010609060101010101" pitchFamily="49" charset="-122"/>
                <a:ea typeface="黑体" panose="02010609060101010101" pitchFamily="49" charset="-122"/>
                <a:cs typeface="Arial" panose="020B0604020202020204"/>
              </a:defRPr>
            </a:lvl3pPr>
            <a:lvl4pPr marL="147701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4pPr>
            <a:lvl5pPr marL="189928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黑体" panose="02010609060101010101" pitchFamily="49" charset="-122"/>
                <a:ea typeface="黑体" panose="02010609060101010101" pitchFamily="49" charset="-122"/>
              </a:defRPr>
            </a:lvl5pPr>
            <a:lvl6pPr marL="232092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6pPr>
            <a:lvl7pPr marL="2743200"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7pPr>
            <a:lvl8pPr marL="316547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8pPr>
            <a:lvl9pPr marL="3587115" indent="-210820" algn="l" rtl="0" eaLnBrk="1" fontAlgn="base" hangingPunct="1">
              <a:spcBef>
                <a:spcPct val="20000"/>
              </a:spcBef>
              <a:spcAft>
                <a:spcPct val="0"/>
              </a:spcAft>
              <a:buChar char="»"/>
              <a:defRPr kumimoji="1" sz="1845">
                <a:solidFill>
                  <a:schemeClr val="tx1"/>
                </a:solidFill>
                <a:effectLst>
                  <a:outerShdw blurRad="38100" dist="38100" dir="2700000" algn="tl">
                    <a:srgbClr val="C0C0C0"/>
                  </a:outerShdw>
                </a:effectLst>
                <a:latin typeface="+mn-lt"/>
                <a:ea typeface="+mn-ea"/>
              </a:defRPr>
            </a:lvl9pPr>
          </a:lstStyle>
          <a:p>
            <a:pPr>
              <a:buFont typeface="Wingdings" panose="05000000000000000000" pitchFamily="2" charset="2"/>
              <a:buChar char="Ø"/>
            </a:pPr>
            <a:r>
              <a:rPr lang="zh-CN" altLang="en-US" sz="2000" b="1" u="sng" dirty="0">
                <a:latin typeface="微软雅黑" panose="020B0503020204020204" pitchFamily="34" charset="-122"/>
                <a:ea typeface="微软雅黑" panose="020B0503020204020204" pitchFamily="34" charset="-122"/>
              </a:rPr>
              <a:t>基本概念</a:t>
            </a:r>
            <a:endParaRPr lang="en-US" altLang="zh-CN" sz="2000" b="1" u="sng"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b="1" u="sng" dirty="0">
                <a:solidFill>
                  <a:srgbClr val="7030A0"/>
                </a:solidFill>
                <a:latin typeface="微软雅黑" panose="020B0503020204020204" pitchFamily="34" charset="-122"/>
                <a:ea typeface="微软雅黑" panose="020B0503020204020204" pitchFamily="34" charset="-122"/>
              </a:rPr>
              <a:t>关系数据库</a:t>
            </a:r>
            <a:r>
              <a:rPr lang="zh-CN" altLang="zh-CN" sz="1800" dirty="0">
                <a:latin typeface="微软雅黑" panose="020B0503020204020204" pitchFamily="34" charset="-122"/>
                <a:ea typeface="微软雅黑" panose="020B0503020204020204" pitchFamily="34" charset="-122"/>
              </a:rPr>
              <a:t>是由</a:t>
            </a:r>
            <a:r>
              <a:rPr lang="zh-CN" altLang="zh-CN" sz="1800" b="1" u="sng" dirty="0">
                <a:solidFill>
                  <a:srgbClr val="7030A0"/>
                </a:solidFill>
                <a:latin typeface="微软雅黑" panose="020B0503020204020204" pitchFamily="34" charset="-122"/>
                <a:ea typeface="微软雅黑" panose="020B0503020204020204" pitchFamily="34" charset="-122"/>
              </a:rPr>
              <a:t>表</a:t>
            </a:r>
            <a:r>
              <a:rPr lang="zh-CN" altLang="zh-CN" sz="1800" dirty="0">
                <a:latin typeface="微软雅黑" panose="020B0503020204020204" pitchFamily="34" charset="-122"/>
                <a:ea typeface="微软雅黑" panose="020B0503020204020204" pitchFamily="34" charset="-122"/>
              </a:rPr>
              <a:t>的集合构成</a:t>
            </a:r>
            <a:r>
              <a:rPr lang="zh-CN" altLang="en-US" sz="1800" dirty="0">
                <a:latin typeface="微软雅黑" panose="020B0503020204020204" pitchFamily="34" charset="-122"/>
                <a:ea typeface="微软雅黑" panose="020B0503020204020204" pitchFamily="34" charset="-122"/>
              </a:rPr>
              <a:t>，</a:t>
            </a:r>
            <a:r>
              <a:rPr lang="zh-CN" altLang="en-US" sz="1800" b="1" u="sng" dirty="0">
                <a:latin typeface="微软雅黑" panose="020B0503020204020204" pitchFamily="34" charset="-122"/>
                <a:ea typeface="微软雅黑" panose="020B0503020204020204" pitchFamily="34" charset="-122"/>
              </a:rPr>
              <a:t>表</a:t>
            </a:r>
            <a:r>
              <a:rPr lang="zh-CN" altLang="zh-CN" sz="1800" dirty="0">
                <a:latin typeface="微软雅黑" panose="020B0503020204020204" pitchFamily="34" charset="-122"/>
                <a:ea typeface="微软雅黑" panose="020B0503020204020204" pitchFamily="34" charset="-122"/>
              </a:rPr>
              <a:t>在关系理论里面又称为</a:t>
            </a:r>
            <a:r>
              <a:rPr lang="zh-CN" altLang="zh-CN" sz="1800" b="1" dirty="0">
                <a:latin typeface="微软雅黑" panose="020B0503020204020204" pitchFamily="34" charset="-122"/>
                <a:ea typeface="微软雅黑" panose="020B0503020204020204" pitchFamily="34" charset="-122"/>
              </a:rPr>
              <a:t>关系</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每个</a:t>
            </a:r>
            <a:r>
              <a:rPr lang="zh-CN" altLang="zh-CN" sz="1800" b="1" u="sng" dirty="0">
                <a:latin typeface="微软雅黑" panose="020B0503020204020204" pitchFamily="34" charset="-122"/>
                <a:ea typeface="微软雅黑" panose="020B0503020204020204" pitchFamily="34" charset="-122"/>
              </a:rPr>
              <a:t>表</a:t>
            </a:r>
            <a:r>
              <a:rPr lang="zh-CN" altLang="zh-CN" sz="1800" dirty="0">
                <a:latin typeface="微软雅黑" panose="020B0503020204020204" pitchFamily="34" charset="-122"/>
                <a:ea typeface="微软雅黑" panose="020B0503020204020204" pitchFamily="34" charset="-122"/>
              </a:rPr>
              <a:t>都有唯一的名字，称之为</a:t>
            </a:r>
            <a:r>
              <a:rPr lang="zh-CN" altLang="zh-CN" sz="1800" b="1" u="sng" dirty="0">
                <a:solidFill>
                  <a:srgbClr val="7030A0"/>
                </a:solidFill>
                <a:latin typeface="微软雅黑" panose="020B0503020204020204" pitchFamily="34" charset="-122"/>
                <a:ea typeface="微软雅黑" panose="020B0503020204020204" pitchFamily="34" charset="-122"/>
              </a:rPr>
              <a:t>关系名</a:t>
            </a:r>
            <a:endParaRPr lang="en-US" altLang="zh-CN" sz="1800" b="1" u="sng" dirty="0">
              <a:solidFill>
                <a:srgbClr val="7030A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en-US" sz="1800" b="1" u="sng" dirty="0">
                <a:latin typeface="微软雅黑" panose="020B0503020204020204" pitchFamily="34" charset="-122"/>
                <a:ea typeface="微软雅黑" panose="020B0503020204020204" pitchFamily="34" charset="-122"/>
              </a:rPr>
              <a:t>表</a:t>
            </a:r>
            <a:r>
              <a:rPr lang="zh-CN" altLang="zh-CN" sz="1800" dirty="0">
                <a:latin typeface="微软雅黑" panose="020B0503020204020204" pitchFamily="34" charset="-122"/>
                <a:ea typeface="微软雅黑" panose="020B0503020204020204" pitchFamily="34" charset="-122"/>
              </a:rPr>
              <a:t>中的每一列则被称为</a:t>
            </a:r>
            <a:r>
              <a:rPr lang="zh-CN" altLang="zh-CN" sz="1800" b="1" u="sng" dirty="0">
                <a:solidFill>
                  <a:srgbClr val="7030A0"/>
                </a:solidFill>
                <a:latin typeface="微软雅黑" panose="020B0503020204020204" pitchFamily="34" charset="-122"/>
                <a:ea typeface="微软雅黑" panose="020B0503020204020204" pitchFamily="34" charset="-122"/>
              </a:rPr>
              <a:t>属性</a:t>
            </a:r>
            <a:endParaRPr lang="en-US" altLang="zh-CN" sz="1800" b="1" u="sng" dirty="0">
              <a:solidFill>
                <a:srgbClr val="7030A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表格中的每一行则被称为</a:t>
            </a:r>
            <a:r>
              <a:rPr lang="zh-CN" altLang="zh-CN" sz="1800" b="1" u="sng" dirty="0">
                <a:solidFill>
                  <a:srgbClr val="7030A0"/>
                </a:solidFill>
                <a:latin typeface="微软雅黑" panose="020B0503020204020204" pitchFamily="34" charset="-122"/>
                <a:ea typeface="微软雅黑" panose="020B0503020204020204" pitchFamily="34" charset="-122"/>
              </a:rPr>
              <a:t>元组</a:t>
            </a:r>
            <a:r>
              <a:rPr lang="zh-CN" altLang="zh-CN" sz="1800" dirty="0">
                <a:latin typeface="微软雅黑" panose="020B0503020204020204" pitchFamily="34" charset="-122"/>
                <a:ea typeface="微软雅黑" panose="020B0503020204020204" pitchFamily="34" charset="-122"/>
              </a:rPr>
              <a:t>，即关系是元组的集合 </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元组中一个属性值，在关系中称为</a:t>
            </a:r>
            <a:r>
              <a:rPr lang="zh-CN" altLang="zh-CN" sz="1800" b="1" u="sng" dirty="0">
                <a:solidFill>
                  <a:srgbClr val="7030A0"/>
                </a:solidFill>
                <a:latin typeface="微软雅黑" panose="020B0503020204020204" pitchFamily="34" charset="-122"/>
                <a:ea typeface="微软雅黑" panose="020B0503020204020204" pitchFamily="34" charset="-122"/>
              </a:rPr>
              <a:t>分量</a:t>
            </a:r>
            <a:r>
              <a:rPr lang="zh-CN" altLang="zh-CN" sz="1800" dirty="0">
                <a:latin typeface="微软雅黑" panose="020B0503020204020204" pitchFamily="34" charset="-122"/>
                <a:ea typeface="微软雅黑" panose="020B0503020204020204" pitchFamily="34" charset="-122"/>
              </a:rPr>
              <a:t> </a:t>
            </a:r>
            <a:endParaRPr lang="en-US" altLang="zh-CN" sz="1800" b="1" u="sng"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一个有</a:t>
            </a:r>
            <a:r>
              <a:rPr lang="en-US" altLang="zh-CN" sz="1800" i="1" dirty="0">
                <a:latin typeface="微软雅黑" panose="020B0503020204020204" pitchFamily="34" charset="-122"/>
                <a:ea typeface="微软雅黑" panose="020B0503020204020204" pitchFamily="34" charset="-122"/>
              </a:rPr>
              <a:t>n</a:t>
            </a:r>
            <a:r>
              <a:rPr lang="zh-CN" altLang="zh-CN" sz="1800" dirty="0">
                <a:latin typeface="微软雅黑" panose="020B0503020204020204" pitchFamily="34" charset="-122"/>
                <a:ea typeface="微软雅黑" panose="020B0503020204020204" pitchFamily="34" charset="-122"/>
              </a:rPr>
              <a:t>个属性的关系称为</a:t>
            </a:r>
            <a:r>
              <a:rPr lang="en-US" altLang="zh-CN" sz="1800" b="1" i="1" u="sng" dirty="0">
                <a:solidFill>
                  <a:srgbClr val="7030A0"/>
                </a:solidFill>
                <a:latin typeface="微软雅黑" panose="020B0503020204020204" pitchFamily="34" charset="-122"/>
                <a:ea typeface="微软雅黑" panose="020B0503020204020204" pitchFamily="34" charset="-122"/>
              </a:rPr>
              <a:t>n</a:t>
            </a:r>
            <a:r>
              <a:rPr lang="zh-CN" altLang="zh-CN" sz="1800" b="1" u="sng" dirty="0">
                <a:solidFill>
                  <a:srgbClr val="7030A0"/>
                </a:solidFill>
                <a:latin typeface="微软雅黑" panose="020B0503020204020204" pitchFamily="34" charset="-122"/>
                <a:ea typeface="微软雅黑" panose="020B0503020204020204" pitchFamily="34" charset="-122"/>
              </a:rPr>
              <a:t>元关系</a:t>
            </a:r>
            <a:endParaRPr lang="en-US" altLang="zh-CN" sz="1800" b="1" u="sng" dirty="0">
              <a:solidFill>
                <a:srgbClr val="7030A0"/>
              </a:solidFill>
              <a:latin typeface="微软雅黑" panose="020B0503020204020204" pitchFamily="34" charset="-122"/>
              <a:ea typeface="微软雅黑" panose="020B0503020204020204" pitchFamily="34" charset="-122"/>
            </a:endParaRPr>
          </a:p>
          <a:p>
            <a:pPr>
              <a:buFont typeface="Wingdings" panose="05000000000000000000" pitchFamily="2" charset="2"/>
              <a:buChar char="Ø"/>
            </a:pPr>
            <a:r>
              <a:rPr lang="zh-CN" altLang="zh-CN" sz="2000" b="1" u="sng" dirty="0">
                <a:solidFill>
                  <a:srgbClr val="7030A0"/>
                </a:solidFill>
                <a:latin typeface="微软雅黑" panose="020B0503020204020204" pitchFamily="34" charset="-122"/>
                <a:ea typeface="微软雅黑" panose="020B0503020204020204" pitchFamily="34" charset="-122"/>
              </a:rPr>
              <a:t>关系</a:t>
            </a:r>
            <a:r>
              <a:rPr lang="zh-CN" altLang="zh-CN" sz="2000" dirty="0">
                <a:latin typeface="微软雅黑" panose="020B0503020204020204" pitchFamily="34" charset="-122"/>
                <a:ea typeface="微软雅黑" panose="020B0503020204020204" pitchFamily="34" charset="-122"/>
              </a:rPr>
              <a:t>实际上就是一个</a:t>
            </a:r>
            <a:r>
              <a:rPr lang="zh-CN" altLang="zh-CN" sz="2000" u="sng" dirty="0">
                <a:solidFill>
                  <a:srgbClr val="7030A0"/>
                </a:solidFill>
                <a:latin typeface="微软雅黑" panose="020B0503020204020204" pitchFamily="34" charset="-122"/>
                <a:ea typeface="微软雅黑" panose="020B0503020204020204" pitchFamily="34" charset="-122"/>
              </a:rPr>
              <a:t>二维表</a:t>
            </a:r>
            <a:endParaRPr lang="en-US" altLang="zh-CN" sz="2000" u="sng" dirty="0">
              <a:solidFill>
                <a:srgbClr val="7030A0"/>
              </a:solidFill>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表格的每一行是一个元组</a:t>
            </a:r>
            <a:endParaRPr lang="en-US" altLang="zh-CN" sz="1800" dirty="0">
              <a:latin typeface="微软雅黑" panose="020B0503020204020204" pitchFamily="34" charset="-122"/>
              <a:ea typeface="微软雅黑" panose="020B0503020204020204" pitchFamily="34" charset="-122"/>
            </a:endParaRPr>
          </a:p>
          <a:p>
            <a:pPr lvl="1">
              <a:buFont typeface="Wingdings" panose="05000000000000000000" pitchFamily="2" charset="2"/>
              <a:buChar char="l"/>
            </a:pPr>
            <a:r>
              <a:rPr lang="zh-CN" altLang="zh-CN" sz="1800" dirty="0">
                <a:latin typeface="微软雅黑" panose="020B0503020204020204" pitchFamily="34" charset="-122"/>
                <a:ea typeface="微软雅黑" panose="020B0503020204020204" pitchFamily="34" charset="-122"/>
              </a:rPr>
              <a:t>表格的每一列是一个属性</a:t>
            </a:r>
            <a:endParaRPr lang="zh-CN" altLang="en-US" sz="1800" u="sng" kern="0" dirty="0">
              <a:latin typeface="微软雅黑" panose="020B0503020204020204" pitchFamily="34" charset="-122"/>
              <a:ea typeface="微软雅黑" panose="020B0503020204020204" pitchFamily="34" charset="-122"/>
            </a:endParaRPr>
          </a:p>
        </p:txBody>
      </p:sp>
      <p:graphicFrame>
        <p:nvGraphicFramePr>
          <p:cNvPr id="15" name="表格 14"/>
          <p:cNvGraphicFramePr>
            <a:graphicFrameLocks noGrp="1"/>
          </p:cNvGraphicFramePr>
          <p:nvPr/>
        </p:nvGraphicFramePr>
        <p:xfrm>
          <a:off x="6277952" y="3098935"/>
          <a:ext cx="5107460" cy="2290065"/>
        </p:xfrm>
        <a:graphic>
          <a:graphicData uri="http://schemas.openxmlformats.org/drawingml/2006/table">
            <a:tbl>
              <a:tblPr firstRow="1" firstCol="1" bandRow="1">
                <a:tableStyleId>{5940675A-B579-460E-94D1-54222C63F5DA}</a:tableStyleId>
              </a:tblPr>
              <a:tblGrid>
                <a:gridCol w="1219201"/>
                <a:gridCol w="939114"/>
                <a:gridCol w="1005016"/>
                <a:gridCol w="963827"/>
                <a:gridCol w="980302"/>
              </a:tblGrid>
              <a:tr h="647510">
                <a:tc>
                  <a:txBody>
                    <a:bodyPr/>
                    <a:lstStyle/>
                    <a:p>
                      <a:pPr indent="127000" algn="ctr">
                        <a:lnSpc>
                          <a:spcPct val="150000"/>
                        </a:lnSpc>
                      </a:pPr>
                      <a:r>
                        <a:rPr lang="en-US" sz="1200" b="1" kern="100" dirty="0" err="1">
                          <a:effectLst/>
                          <a:latin typeface="微软雅黑" panose="020B0503020204020204" pitchFamily="34" charset="-122"/>
                          <a:ea typeface="微软雅黑" panose="020B0503020204020204" pitchFamily="34" charset="-122"/>
                        </a:rPr>
                        <a:t>Sno</a:t>
                      </a:r>
                      <a:endParaRPr lang="zh-CN" sz="1200" b="1"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effectLst/>
                          <a:latin typeface="微软雅黑" panose="020B0503020204020204" pitchFamily="34" charset="-122"/>
                          <a:ea typeface="微软雅黑" panose="020B0503020204020204" pitchFamily="34" charset="-122"/>
                        </a:rPr>
                        <a:t>（学号）</a:t>
                      </a:r>
                      <a:endPar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200" b="1" kern="100" dirty="0" err="1">
                          <a:effectLst/>
                          <a:latin typeface="微软雅黑" panose="020B0503020204020204" pitchFamily="34" charset="-122"/>
                          <a:ea typeface="微软雅黑" panose="020B0503020204020204" pitchFamily="34" charset="-122"/>
                        </a:rPr>
                        <a:t>Sname</a:t>
                      </a:r>
                      <a:endParaRPr lang="zh-CN" sz="1200" b="1"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effectLst/>
                          <a:latin typeface="微软雅黑" panose="020B0503020204020204" pitchFamily="34" charset="-122"/>
                          <a:ea typeface="微软雅黑" panose="020B0503020204020204" pitchFamily="34" charset="-122"/>
                        </a:rPr>
                        <a:t>（姓名）</a:t>
                      </a:r>
                      <a:endPar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200" b="1" kern="100" dirty="0" err="1">
                          <a:effectLst/>
                          <a:latin typeface="微软雅黑" panose="020B0503020204020204" pitchFamily="34" charset="-122"/>
                          <a:ea typeface="微软雅黑" panose="020B0503020204020204" pitchFamily="34" charset="-122"/>
                        </a:rPr>
                        <a:t>Sgender</a:t>
                      </a:r>
                      <a:endParaRPr lang="zh-CN" sz="1200" b="1"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effectLst/>
                          <a:latin typeface="微软雅黑" panose="020B0503020204020204" pitchFamily="34" charset="-122"/>
                          <a:ea typeface="微软雅黑" panose="020B0503020204020204" pitchFamily="34" charset="-122"/>
                        </a:rPr>
                        <a:t>（性别）</a:t>
                      </a:r>
                      <a:endPar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200" b="1" kern="100" dirty="0">
                          <a:effectLst/>
                          <a:latin typeface="微软雅黑" panose="020B0503020204020204" pitchFamily="34" charset="-122"/>
                          <a:ea typeface="微软雅黑" panose="020B0503020204020204" pitchFamily="34" charset="-122"/>
                        </a:rPr>
                        <a:t>Sage</a:t>
                      </a:r>
                      <a:endParaRPr lang="zh-CN" sz="1200" b="1"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effectLst/>
                          <a:latin typeface="微软雅黑" panose="020B0503020204020204" pitchFamily="34" charset="-122"/>
                          <a:ea typeface="微软雅黑" panose="020B0503020204020204" pitchFamily="34" charset="-122"/>
                        </a:rPr>
                        <a:t>（年龄）</a:t>
                      </a:r>
                      <a:endPar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c>
                  <a:txBody>
                    <a:bodyPr/>
                    <a:lstStyle/>
                    <a:p>
                      <a:pPr indent="127000" algn="ctr">
                        <a:lnSpc>
                          <a:spcPct val="150000"/>
                        </a:lnSpc>
                      </a:pPr>
                      <a:r>
                        <a:rPr lang="en-US" sz="1200" b="1" kern="100" dirty="0" err="1">
                          <a:effectLst/>
                          <a:latin typeface="微软雅黑" panose="020B0503020204020204" pitchFamily="34" charset="-122"/>
                          <a:ea typeface="微软雅黑" panose="020B0503020204020204" pitchFamily="34" charset="-122"/>
                        </a:rPr>
                        <a:t>Sdept</a:t>
                      </a:r>
                      <a:endParaRPr lang="zh-CN" sz="1200" b="1" kern="100" dirty="0">
                        <a:effectLst/>
                        <a:latin typeface="微软雅黑" panose="020B0503020204020204" pitchFamily="34" charset="-122"/>
                        <a:ea typeface="微软雅黑" panose="020B0503020204020204" pitchFamily="34" charset="-122"/>
                      </a:endParaRPr>
                    </a:p>
                    <a:p>
                      <a:pPr indent="127000" algn="ctr">
                        <a:lnSpc>
                          <a:spcPct val="150000"/>
                        </a:lnSpc>
                      </a:pPr>
                      <a:r>
                        <a:rPr lang="zh-CN" sz="1200" b="1" kern="100" dirty="0">
                          <a:effectLst/>
                          <a:latin typeface="微软雅黑" panose="020B0503020204020204" pitchFamily="34" charset="-122"/>
                          <a:ea typeface="微软雅黑" panose="020B0503020204020204" pitchFamily="34" charset="-122"/>
                        </a:rPr>
                        <a:t>（所在系）</a:t>
                      </a:r>
                      <a:endParaRPr lang="zh-CN" sz="1200" b="1"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20000"/>
                        <a:lumOff val="80000"/>
                      </a:schemeClr>
                    </a:solidFill>
                  </a:tcPr>
                </a:tc>
              </a:tr>
              <a:tr h="328511">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2021310721</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李博</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zh-CN" sz="1200" b="0" kern="100" dirty="0">
                          <a:solidFill>
                            <a:schemeClr val="tx1"/>
                          </a:solidFill>
                          <a:effectLst/>
                          <a:latin typeface="微软雅黑" panose="020B0503020204020204" pitchFamily="34" charset="-122"/>
                          <a:ea typeface="微软雅黑" panose="020B0503020204020204" pitchFamily="34" charset="-122"/>
                        </a:rPr>
                        <a:t>男</a:t>
                      </a:r>
                      <a:endParaRPr lang="zh-CN" sz="1200" b="0" kern="100" dirty="0">
                        <a:solidFill>
                          <a:schemeClr val="tx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noFill/>
                  </a:tcPr>
                </a:tc>
                <a:tc>
                  <a:txBody>
                    <a:bodyPr/>
                    <a:lstStyle/>
                    <a:p>
                      <a:pPr indent="127000" algn="ctr">
                        <a:lnSpc>
                          <a:spcPct val="150000"/>
                        </a:lnSpc>
                      </a:pPr>
                      <a:r>
                        <a:rPr lang="en-US" sz="1200" b="0" kern="100" dirty="0">
                          <a:effectLst/>
                          <a:latin typeface="微软雅黑" panose="020B0503020204020204" pitchFamily="34" charset="-122"/>
                          <a:ea typeface="微软雅黑" panose="020B0503020204020204" pitchFamily="34" charset="-122"/>
                        </a:rPr>
                        <a:t>17</a:t>
                      </a:r>
                      <a:endParaRPr lang="zh-CN" sz="1200" b="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CS</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lnT w="12700" cap="flat" cmpd="sng" algn="ctr">
                      <a:solidFill>
                        <a:schemeClr val="tx1"/>
                      </a:solidFill>
                      <a:prstDash val="solid"/>
                      <a:round/>
                      <a:headEnd type="none" w="med" len="med"/>
                      <a:tailEnd type="none" w="med" len="med"/>
                    </a:lnT>
                  </a:tcPr>
                </a:tc>
              </a:tr>
              <a:tr h="328511">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2021310722</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赵宇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男</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19</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a:effectLst/>
                          <a:latin typeface="微软雅黑" panose="020B0503020204020204" pitchFamily="34" charset="-122"/>
                          <a:ea typeface="微软雅黑" panose="020B0503020204020204" pitchFamily="34" charset="-122"/>
                        </a:rPr>
                        <a:t>CS</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2021310723</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B050"/>
                    </a:solidFill>
                  </a:tcPr>
                </a:tc>
                <a:tc>
                  <a:txBody>
                    <a:bodyPr/>
                    <a:lstStyle/>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张敏</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B050"/>
                    </a:solidFill>
                  </a:tcPr>
                </a:tc>
                <a:tc>
                  <a:txBody>
                    <a:bodyPr/>
                    <a:lstStyle/>
                    <a:p>
                      <a:pPr indent="127000" algn="ctr">
                        <a:lnSpc>
                          <a:spcPct val="150000"/>
                        </a:lnSpc>
                      </a:pPr>
                      <a:r>
                        <a:rPr lang="zh-CN" sz="1200" b="1" kern="100" dirty="0">
                          <a:solidFill>
                            <a:schemeClr val="bg1"/>
                          </a:solidFill>
                          <a:effectLst/>
                          <a:latin typeface="微软雅黑" panose="020B0503020204020204" pitchFamily="34" charset="-122"/>
                          <a:ea typeface="微软雅黑" panose="020B0503020204020204" pitchFamily="34" charset="-122"/>
                        </a:rPr>
                        <a:t>女</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B050"/>
                    </a:solidFill>
                  </a:tcPr>
                </a:tc>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18</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B050"/>
                    </a:solidFill>
                  </a:tcPr>
                </a:tc>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CS</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00B050"/>
                    </a:solidFill>
                  </a:tcPr>
                </a:tc>
              </a:tr>
              <a:tr h="328511">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2021310724</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王勇</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kern="100">
                          <a:effectLst/>
                          <a:latin typeface="微软雅黑" panose="020B0503020204020204" pitchFamily="34" charset="-122"/>
                          <a:ea typeface="微软雅黑" panose="020B0503020204020204" pitchFamily="34" charset="-122"/>
                        </a:rPr>
                        <a:t>男</a:t>
                      </a:r>
                      <a:endParaRPr lang="zh-CN" sz="12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18</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MA</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r h="328511">
                <a:tc>
                  <a:txBody>
                    <a:bodyPr/>
                    <a:lstStyle/>
                    <a:p>
                      <a:pPr indent="127000" algn="ctr">
                        <a:lnSpc>
                          <a:spcPct val="150000"/>
                        </a:lnSpc>
                      </a:pPr>
                      <a:r>
                        <a:rPr lang="en-US" sz="1200" b="1" kern="100" dirty="0">
                          <a:solidFill>
                            <a:schemeClr val="bg1"/>
                          </a:solidFill>
                          <a:effectLst/>
                          <a:latin typeface="微软雅黑" panose="020B0503020204020204" pitchFamily="34" charset="-122"/>
                          <a:ea typeface="微软雅黑" panose="020B0503020204020204" pitchFamily="34" charset="-122"/>
                        </a:rPr>
                        <a:t>2021310725</a:t>
                      </a:r>
                      <a:endParaRPr lang="zh-CN" sz="12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solidFill>
                      <a:srgbClr val="7030A0"/>
                    </a:solidFill>
                  </a:tcP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刘佳</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zh-CN" sz="1200" kern="100" dirty="0">
                          <a:effectLst/>
                          <a:latin typeface="微软雅黑" panose="020B0503020204020204" pitchFamily="34" charset="-122"/>
                          <a:ea typeface="微软雅黑" panose="020B0503020204020204" pitchFamily="34" charset="-122"/>
                        </a:rPr>
                        <a:t>女</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17</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c>
                  <a:txBody>
                    <a:bodyPr/>
                    <a:lstStyle/>
                    <a:p>
                      <a:pPr indent="127000" algn="ctr">
                        <a:lnSpc>
                          <a:spcPct val="150000"/>
                        </a:lnSpc>
                      </a:pPr>
                      <a:r>
                        <a:rPr lang="en-US" sz="1200" kern="100" dirty="0">
                          <a:effectLst/>
                          <a:latin typeface="微软雅黑" panose="020B0503020204020204" pitchFamily="34" charset="-122"/>
                          <a:ea typeface="微软雅黑" panose="020B0503020204020204" pitchFamily="34" charset="-122"/>
                        </a:rPr>
                        <a:t>MA</a:t>
                      </a:r>
                      <a:endParaRPr lang="zh-CN" sz="12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nchor="ctr"/>
                </a:tc>
              </a:tr>
            </a:tbl>
          </a:graphicData>
        </a:graphic>
      </p:graphicFrame>
      <p:sp>
        <p:nvSpPr>
          <p:cNvPr id="16" name="文本框 15"/>
          <p:cNvSpPr txBox="1"/>
          <p:nvPr/>
        </p:nvSpPr>
        <p:spPr>
          <a:xfrm>
            <a:off x="8255033" y="2729603"/>
            <a:ext cx="1359243" cy="307777"/>
          </a:xfrm>
          <a:prstGeom prst="rect">
            <a:avLst/>
          </a:prstGeom>
          <a:noFill/>
        </p:spPr>
        <p:txBody>
          <a:bodyPr wrap="square">
            <a:spAutoFit/>
          </a:bodyPr>
          <a:lstStyle/>
          <a:p>
            <a:r>
              <a:rPr lang="en-US" altLang="zh-CN" sz="1400" dirty="0">
                <a:latin typeface="微软雅黑" panose="020B0503020204020204" pitchFamily="34" charset="-122"/>
                <a:ea typeface="微软雅黑" panose="020B0503020204020204" pitchFamily="34" charset="-122"/>
                <a:cs typeface="Times New Roman" panose="02020603050405020304" pitchFamily="18" charset="0"/>
              </a:rPr>
              <a:t>Student</a:t>
            </a:r>
            <a:r>
              <a:rPr lang="zh-CN" altLang="en-US" sz="1400" dirty="0">
                <a:latin typeface="微软雅黑" panose="020B0503020204020204" pitchFamily="34" charset="-122"/>
                <a:ea typeface="微软雅黑" panose="020B0503020204020204" pitchFamily="34" charset="-122"/>
                <a:cs typeface="Times New Roman" panose="02020603050405020304" pitchFamily="18" charset="0"/>
              </a:rPr>
              <a:t>表</a:t>
            </a:r>
            <a:endParaRPr lang="zh-CN" altLang="en-US" sz="1400" dirty="0">
              <a:latin typeface="微软雅黑" panose="020B0503020204020204" pitchFamily="34" charset="-122"/>
              <a:ea typeface="微软雅黑" panose="020B0503020204020204" pitchFamily="34" charset="-122"/>
            </a:endParaRPr>
          </a:p>
        </p:txBody>
      </p:sp>
      <p:sp>
        <p:nvSpPr>
          <p:cNvPr id="3" name="圆角矩形标注 2"/>
          <p:cNvSpPr/>
          <p:nvPr/>
        </p:nvSpPr>
        <p:spPr bwMode="auto">
          <a:xfrm>
            <a:off x="10063429" y="2269163"/>
            <a:ext cx="1286933" cy="408623"/>
          </a:xfrm>
          <a:prstGeom prst="wedgeRoundRectCallout">
            <a:avLst>
              <a:gd name="adj1" fmla="val -48026"/>
              <a:gd name="adj2" fmla="val 126594"/>
              <a:gd name="adj3" fmla="val 16667"/>
            </a:avLst>
          </a:prstGeom>
          <a:solidFill>
            <a:schemeClr val="bg2">
              <a:lumMod val="20000"/>
              <a:lumOff val="80000"/>
            </a:schemeClr>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rPr>
              <a:t>属性</a:t>
            </a:r>
            <a:endParaRPr kumimoji="1" lang="zh-CN" altLang="en-US" b="0" i="0" u="none" strike="noStrike" cap="none" normalizeH="0" baseline="0" dirty="0">
              <a:ln>
                <a:noFill/>
              </a:ln>
              <a:solidFill>
                <a:schemeClr val="tx1"/>
              </a:solidFill>
              <a:effectLst/>
              <a:latin typeface="微软雅黑" panose="020B0503020204020204" pitchFamily="34" charset="-122"/>
              <a:ea typeface="微软雅黑" panose="020B0503020204020204" pitchFamily="34" charset="-122"/>
            </a:endParaRPr>
          </a:p>
        </p:txBody>
      </p:sp>
      <p:sp>
        <p:nvSpPr>
          <p:cNvPr id="7" name="圆角矩形标注 6"/>
          <p:cNvSpPr/>
          <p:nvPr/>
        </p:nvSpPr>
        <p:spPr bwMode="auto">
          <a:xfrm>
            <a:off x="4991019" y="3813048"/>
            <a:ext cx="1286933" cy="408623"/>
          </a:xfrm>
          <a:prstGeom prst="wedgeRoundRectCallout">
            <a:avLst>
              <a:gd name="adj1" fmla="val 59869"/>
              <a:gd name="adj2" fmla="val 91232"/>
              <a:gd name="adj3" fmla="val 16667"/>
            </a:avLst>
          </a:prstGeom>
          <a:solidFill>
            <a:srgbClr val="00B05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b="0" i="0" u="none" strike="noStrike" cap="none" normalizeH="0" baseline="0" dirty="0">
                <a:solidFill>
                  <a:schemeClr val="bg1"/>
                </a:solidFill>
                <a:effectLst/>
                <a:latin typeface="微软雅黑" panose="020B0503020204020204" pitchFamily="34" charset="-122"/>
                <a:ea typeface="微软雅黑" panose="020B0503020204020204" pitchFamily="34" charset="-122"/>
              </a:rPr>
              <a:t>元组</a:t>
            </a:r>
            <a:endParaRPr kumimoji="1" lang="zh-CN" altLang="en-US" b="0" i="0" u="none" strike="noStrike" cap="none" normalizeH="0" baseline="0" dirty="0">
              <a:solidFill>
                <a:schemeClr val="bg1"/>
              </a:solidFill>
              <a:effectLst/>
              <a:latin typeface="微软雅黑" panose="020B0503020204020204" pitchFamily="34" charset="-122"/>
              <a:ea typeface="微软雅黑" panose="020B0503020204020204" pitchFamily="34" charset="-122"/>
            </a:endParaRPr>
          </a:p>
        </p:txBody>
      </p:sp>
      <p:sp>
        <p:nvSpPr>
          <p:cNvPr id="8" name="圆角矩形标注 7"/>
          <p:cNvSpPr/>
          <p:nvPr/>
        </p:nvSpPr>
        <p:spPr bwMode="auto">
          <a:xfrm>
            <a:off x="4991018" y="4570109"/>
            <a:ext cx="1286933" cy="408623"/>
          </a:xfrm>
          <a:prstGeom prst="wedgeRoundRectCallout">
            <a:avLst>
              <a:gd name="adj1" fmla="val 59869"/>
              <a:gd name="adj2" fmla="val 73551"/>
              <a:gd name="adj3" fmla="val 16667"/>
            </a:avLst>
          </a:prstGeom>
          <a:solidFill>
            <a:srgbClr val="7030A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spAutoFit/>
          </a:bodyPr>
          <a:lstStyle/>
          <a:p>
            <a:pPr marL="0" marR="0" indent="0" algn="ctr" defTabSz="914400" rtl="0" eaLnBrk="1" fontAlgn="base" latinLnBrk="0" hangingPunct="1">
              <a:lnSpc>
                <a:spcPct val="100000"/>
              </a:lnSpc>
              <a:spcBef>
                <a:spcPct val="50000"/>
              </a:spcBef>
              <a:spcAft>
                <a:spcPct val="0"/>
              </a:spcAft>
              <a:buClrTx/>
              <a:buSzTx/>
              <a:buFontTx/>
              <a:buNone/>
            </a:pPr>
            <a:r>
              <a:rPr kumimoji="1" lang="zh-CN" altLang="en-US" b="0" i="0" u="none" strike="noStrike" cap="none" normalizeH="0" baseline="0" dirty="0">
                <a:ln>
                  <a:solidFill>
                    <a:schemeClr val="bg1"/>
                  </a:solidFill>
                </a:ln>
                <a:solidFill>
                  <a:schemeClr val="bg1"/>
                </a:solidFill>
                <a:effectLst/>
                <a:latin typeface="微软雅黑" panose="020B0503020204020204" pitchFamily="34" charset="-122"/>
                <a:ea typeface="微软雅黑" panose="020B0503020204020204" pitchFamily="34" charset="-122"/>
              </a:rPr>
              <a:t>分量</a:t>
            </a:r>
            <a:endParaRPr kumimoji="1" lang="zh-CN" altLang="en-US" b="0" i="0" u="none" strike="noStrike" cap="none" normalizeH="0" baseline="0" dirty="0">
              <a:ln>
                <a:solidFill>
                  <a:schemeClr val="bg1"/>
                </a:solidFill>
              </a:ln>
              <a:solidFill>
                <a:schemeClr val="bg1"/>
              </a:solidFill>
              <a:effectLst/>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Lst>
  </p:timing>
</p:sld>
</file>

<file path=ppt/theme/theme1.xml><?xml version="1.0" encoding="utf-8"?>
<a:theme xmlns:a="http://schemas.openxmlformats.org/drawingml/2006/main" name="2_973青年-李国良v0.1">
  <a:themeElements>
    <a:clrScheme name="Introductioin to Trec200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Introductioin to Trec2007">
      <a:majorFont>
        <a:latin typeface="华文楷体"/>
        <a:ea typeface="华文楷体"/>
        <a:cs typeface=""/>
      </a:majorFont>
      <a:minorFont>
        <a:latin typeface="Times New Roman"/>
        <a:ea typeface="华文楷体"/>
        <a:cs typeface=""/>
      </a:minorFont>
    </a:fontScheme>
    <a:fmtScheme name="办公室">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chemeClr val="accent2"/>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32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spDef>
    <a:lnDef>
      <a:spPr bwMode="auto">
        <a:xfrm>
          <a:off x="0" y="0"/>
          <a:ext cx="1" cy="1"/>
        </a:xfrm>
        <a:custGeom>
          <a:avLst/>
          <a:gdLst/>
          <a:ahLst/>
          <a:cxnLst/>
          <a:rect l="0" t="0" r="0" b="0"/>
          <a:pathLst/>
        </a:custGeom>
        <a:noFill/>
        <a:ln w="38100" cap="flat" cmpd="sng" algn="ctr">
          <a:solidFill>
            <a:schemeClr val="accent2"/>
          </a:solidFill>
          <a:prstDash val="solid"/>
          <a:round/>
          <a:headEnd type="none" w="med" len="med"/>
          <a:tailEnd type="none" w="med" len="med"/>
        </a:ln>
      </a:spPr>
      <a:bodyPr vert="horz" wrap="square" lIns="91440" tIns="45720" rIns="91440" bIns="45720" numCol="1" anchor="t" anchorCtr="0" compatLnSpc="1">
        <a:spAutoFit/>
      </a:bodyPr>
      <a:lstStyle>
        <a:defPPr marL="0" marR="0" indent="0" algn="ctr" defTabSz="914400" rtl="0" eaLnBrk="1" fontAlgn="base" latinLnBrk="0" hangingPunct="1">
          <a:lnSpc>
            <a:spcPct val="100000"/>
          </a:lnSpc>
          <a:spcBef>
            <a:spcPct val="50000"/>
          </a:spcBef>
          <a:spcAft>
            <a:spcPct val="0"/>
          </a:spcAft>
          <a:buClrTx/>
          <a:buSzTx/>
          <a:buFontTx/>
          <a:buNone/>
          <a:defRPr kumimoji="1" lang="zh-CN" altLang="en-US" sz="3200" b="0" i="0" u="none" strike="noStrike" cap="none" normalizeH="0" baseline="0" smtClean="0">
            <a:ln>
              <a:noFill/>
            </a:ln>
            <a:solidFill>
              <a:schemeClr val="tx1"/>
            </a:solidFill>
            <a:effectLst/>
            <a:latin typeface="Times New Roman" panose="02020603050405020304" pitchFamily="18" charset="0"/>
            <a:ea typeface="华文楷体" panose="02010600040101010101" pitchFamily="2" charset="-122"/>
          </a:defRPr>
        </a:defPPr>
      </a:lstStyle>
    </a:lnDef>
  </a:objectDefaults>
  <a:extraClrSchemeLst>
    <a:extraClrScheme>
      <a:clrScheme name="Introductioin to Trec2007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Introductioin to Trec2007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ductioin to Trec2007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ductioin to Trec2007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ductioin to Trec2007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ductioin to Trec2007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Introductioin to Trec2007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18227</Words>
  <Application>WPS 演示</Application>
  <PresentationFormat>宽屏</PresentationFormat>
  <Paragraphs>3550</Paragraphs>
  <Slides>88</Slides>
  <Notes>32</Notes>
  <HiddenSlides>4</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88</vt:i4>
      </vt:variant>
    </vt:vector>
  </HeadingPairs>
  <TitlesOfParts>
    <vt:vector size="109" baseType="lpstr">
      <vt:lpstr>Arial</vt:lpstr>
      <vt:lpstr>宋体</vt:lpstr>
      <vt:lpstr>Wingdings</vt:lpstr>
      <vt:lpstr>Times New Roman</vt:lpstr>
      <vt:lpstr>华文楷体</vt:lpstr>
      <vt:lpstr>黑体</vt:lpstr>
      <vt:lpstr>微软雅黑</vt:lpstr>
      <vt:lpstr>Arial</vt:lpstr>
      <vt:lpstr>OPPOSans M</vt:lpstr>
      <vt:lpstr>Alibaba PuHuiTi</vt:lpstr>
      <vt:lpstr>微软雅黑</vt:lpstr>
      <vt:lpstr>思源黑体 CN Light</vt:lpstr>
      <vt:lpstr>楷体</vt:lpstr>
      <vt:lpstr>Cambria Math</vt:lpstr>
      <vt:lpstr>Arial Unicode MS</vt:lpstr>
      <vt:lpstr>等线</vt:lpstr>
      <vt:lpstr>Times</vt:lpstr>
      <vt:lpstr>Inter</vt:lpstr>
      <vt:lpstr>Segoe Print</vt:lpstr>
      <vt:lpstr>BatangChe</vt:lpstr>
      <vt:lpstr>2_973青年-李国良v0.1</vt:lpstr>
      <vt:lpstr>PowerPoint 演示文稿</vt:lpstr>
      <vt:lpstr>本章知识框架</vt:lpstr>
      <vt:lpstr>目录</vt:lpstr>
      <vt:lpstr>关系数据库基本概念</vt:lpstr>
      <vt:lpstr>关系数据库基本概念（续）</vt:lpstr>
      <vt:lpstr>关系模型</vt:lpstr>
      <vt:lpstr>关系数据库基本概念（续）</vt:lpstr>
      <vt:lpstr>关系数据库基本概念（续）</vt:lpstr>
      <vt:lpstr>关系数据库基本概念（续）</vt:lpstr>
      <vt:lpstr>关系数据库基本概念（续）</vt:lpstr>
      <vt:lpstr>关系数据库基本概念（续）</vt:lpstr>
      <vt:lpstr>关系数据库基本概念（续）</vt:lpstr>
      <vt:lpstr>关系数据库基本概念（续）</vt:lpstr>
      <vt:lpstr>关系数据库基本概念（续）</vt:lpstr>
      <vt:lpstr>关系数据库基本概念（续）</vt:lpstr>
      <vt:lpstr>目录</vt:lpstr>
      <vt:lpstr>关系操作</vt:lpstr>
      <vt:lpstr>关系数据库语言</vt:lpstr>
      <vt:lpstr>PowerPoint 演示文稿</vt:lpstr>
      <vt:lpstr>目录</vt:lpstr>
      <vt:lpstr>关系完整性约束</vt:lpstr>
      <vt:lpstr>常见的约束类型</vt:lpstr>
      <vt:lpstr>常见的约束类型（续）</vt:lpstr>
      <vt:lpstr>实体完整性约束</vt:lpstr>
      <vt:lpstr>实体完整性约束（续）</vt:lpstr>
      <vt:lpstr>实体完整性约束（续）</vt:lpstr>
      <vt:lpstr>参照完整性约束</vt:lpstr>
      <vt:lpstr>参照完整性约束（续）</vt:lpstr>
      <vt:lpstr>用户定义完整性约束</vt:lpstr>
      <vt:lpstr>其它约束</vt:lpstr>
      <vt:lpstr>其它约束（续）</vt:lpstr>
      <vt:lpstr>目录</vt:lpstr>
      <vt:lpstr>关系运算</vt:lpstr>
      <vt:lpstr>关系运算</vt:lpstr>
      <vt:lpstr>关系代数</vt:lpstr>
      <vt:lpstr>基本关系代数运算</vt:lpstr>
      <vt:lpstr>选择运算</vt:lpstr>
      <vt:lpstr>选择运算</vt:lpstr>
      <vt:lpstr>选择运算</vt:lpstr>
      <vt:lpstr>投影运算</vt:lpstr>
      <vt:lpstr>投影运算</vt:lpstr>
      <vt:lpstr>并运算</vt:lpstr>
      <vt:lpstr>并运算</vt:lpstr>
      <vt:lpstr>差运算</vt:lpstr>
      <vt:lpstr>差运算</vt:lpstr>
      <vt:lpstr>PowerPoint 演示文稿</vt:lpstr>
      <vt:lpstr>笛卡尔积运算</vt:lpstr>
      <vt:lpstr>重命名运算</vt:lpstr>
      <vt:lpstr>重命名运算</vt:lpstr>
      <vt:lpstr>附加关系代数运算</vt:lpstr>
      <vt:lpstr>交运算</vt:lpstr>
      <vt:lpstr>交运算</vt:lpstr>
      <vt:lpstr>连接运算</vt:lpstr>
      <vt:lpstr>连接运算</vt:lpstr>
      <vt:lpstr>连接运算</vt:lpstr>
      <vt:lpstr>连接运算</vt:lpstr>
      <vt:lpstr>赋值运算</vt:lpstr>
      <vt:lpstr>除运算</vt:lpstr>
      <vt:lpstr>除运算</vt:lpstr>
      <vt:lpstr>扩展关系代数运算</vt:lpstr>
      <vt:lpstr>去重运算</vt:lpstr>
      <vt:lpstr>广义投影运算</vt:lpstr>
      <vt:lpstr>广义投影运算</vt:lpstr>
      <vt:lpstr>聚集运算</vt:lpstr>
      <vt:lpstr>聚集运算</vt:lpstr>
      <vt:lpstr>聚集运算</vt:lpstr>
      <vt:lpstr>分组运算</vt:lpstr>
      <vt:lpstr>分组运算</vt:lpstr>
      <vt:lpstr>分组运算</vt:lpstr>
      <vt:lpstr>分组运算</vt:lpstr>
      <vt:lpstr>排序运算</vt:lpstr>
      <vt:lpstr>排序运算</vt:lpstr>
      <vt:lpstr>关系代数表达式</vt:lpstr>
      <vt:lpstr>关系代数表达式</vt:lpstr>
      <vt:lpstr>关系代数表达式</vt:lpstr>
      <vt:lpstr>关系代数表达式</vt:lpstr>
      <vt:lpstr>关系代数表达式</vt:lpstr>
      <vt:lpstr>目录</vt:lpstr>
      <vt:lpstr>元组关系演算</vt:lpstr>
      <vt:lpstr>元组关系演算</vt:lpstr>
      <vt:lpstr>元组关系演算</vt:lpstr>
      <vt:lpstr>域关系演算</vt:lpstr>
      <vt:lpstr>域关系演算</vt:lpstr>
      <vt:lpstr>本章知识框架</vt:lpstr>
      <vt:lpstr>本章小结</vt:lpstr>
      <vt:lpstr>本章小结（续）</vt:lpstr>
      <vt:lpstr>本章小结（续）</vt:lpstr>
      <vt:lpstr>本章小结（续）</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zhouxuan19@mails.tsinghua.edu.cn</dc:creator>
  <cp:lastModifiedBy>HP</cp:lastModifiedBy>
  <cp:revision>2341</cp:revision>
  <dcterms:created xsi:type="dcterms:W3CDTF">2022-04-14T04:30:00Z</dcterms:created>
  <dcterms:modified xsi:type="dcterms:W3CDTF">2025-03-05T05:52:31Z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(3)eWoeieJrMN/SC0QBVWisujbYqJVUHDIMVt9cpActZIhIE0IwcUqVq5pobOA9zL9jFbT01eZI
cka0sa4NxAavDrBhTrzkwlhfmGiywj1xE4Uigjj2uryia74mInf/uQ2tRGoNJJNX2xpYjnbR
moMc8ETeGvU2ujN9hUwvxjNAJd+G9u0KDYSmFbpXaZh095kEGy/GL016GnrcHpZeP3PH48Ea
Jo3ubB/Fz/CnO7UxGX</vt:lpwstr>
  </property>
  <property fmtid="{D5CDD505-2E9C-101B-9397-08002B2CF9AE}" pid="3" name="_2015_ms_pID_7253431">
    <vt:lpwstr>uuzi0JQAHyLs+3+jXJJh4w6Gop0q7AEdYJzeZ3Z7nxkljt2YVg6aE6
buyzCii7VhDBSneL+daiUt6aB8LqIpjfryfys86+Ruy+cbJSk+MC7ptGdni3jVFInnOgM5+r
kKqkxflpffKDbaEWk/TvP8NhKveyCJCOaAZ/iPy+6PX4+FnV/q3jk4yrOqWgjHNx8xg+sTul
JzX1mEIs6veQM8zDGWfqOyQvG+mwkxAJCmBb</vt:lpwstr>
  </property>
  <property fmtid="{D5CDD505-2E9C-101B-9397-08002B2CF9AE}" pid="4" name="_2015_ms_pID_7253432">
    <vt:lpwstr>kQ==</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1691476624</vt:lpwstr>
  </property>
  <property fmtid="{D5CDD505-2E9C-101B-9397-08002B2CF9AE}" pid="9" name="ICV">
    <vt:lpwstr>163EF72214234D23B842969B9FF7C296_12</vt:lpwstr>
  </property>
  <property fmtid="{D5CDD505-2E9C-101B-9397-08002B2CF9AE}" pid="10" name="KSOProductBuildVer">
    <vt:lpwstr>2052-12.1.0.20305</vt:lpwstr>
  </property>
</Properties>
</file>