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5" r:id="rId13"/>
    <p:sldId id="276" r:id="rId14"/>
    <p:sldId id="277" r:id="rId15"/>
    <p:sldId id="262" r:id="rId16"/>
    <p:sldId id="263" r:id="rId17"/>
    <p:sldId id="264" r:id="rId18"/>
    <p:sldId id="26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6848CD-0EAE-471D-91C5-A208CE65672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98207CC-1DE4-40F8-8F58-81BF42F0B42A}">
      <dgm:prSet phldrT="[文本]"/>
      <dgm:spPr/>
      <dgm:t>
        <a:bodyPr/>
        <a:lstStyle/>
        <a:p>
          <a:pPr algn="just"/>
          <a:r>
            <a:rPr lang="en-US" altLang="en-US" dirty="0"/>
            <a:t>§7.1 </a:t>
          </a:r>
          <a:r>
            <a:rPr lang="zh-CN" altLang="en-US" dirty="0"/>
            <a:t>多元函数的极限与连续</a:t>
          </a:r>
        </a:p>
      </dgm:t>
    </dgm:pt>
    <dgm:pt modelId="{719A8591-DA46-4844-925E-28B0A6862AC9}" type="parTrans" cxnId="{B3F7EF54-1D1F-4AB9-8283-7EAA9ED9C938}">
      <dgm:prSet/>
      <dgm:spPr/>
      <dgm:t>
        <a:bodyPr/>
        <a:lstStyle/>
        <a:p>
          <a:endParaRPr lang="zh-CN" altLang="en-US"/>
        </a:p>
      </dgm:t>
    </dgm:pt>
    <dgm:pt modelId="{DD1D16F5-3A9B-49D2-B5C8-53F5CD775826}" type="sibTrans" cxnId="{B3F7EF54-1D1F-4AB9-8283-7EAA9ED9C938}">
      <dgm:prSet/>
      <dgm:spPr/>
      <dgm:t>
        <a:bodyPr/>
        <a:lstStyle/>
        <a:p>
          <a:endParaRPr lang="zh-CN" altLang="en-US"/>
        </a:p>
      </dgm:t>
    </dgm:pt>
    <dgm:pt modelId="{89DDCC24-6B14-486E-9F58-E278897C3670}">
      <dgm:prSet phldrT="[文本]"/>
      <dgm:spPr/>
      <dgm:t>
        <a:bodyPr/>
        <a:lstStyle/>
        <a:p>
          <a:pPr algn="just"/>
          <a:r>
            <a:rPr lang="en-US" altLang="en-US" dirty="0"/>
            <a:t>§7.2  </a:t>
          </a:r>
          <a:r>
            <a:rPr lang="zh-CN" altLang="en-US" dirty="0"/>
            <a:t>偏导数和全微分</a:t>
          </a:r>
        </a:p>
      </dgm:t>
    </dgm:pt>
    <dgm:pt modelId="{F96A70F1-D8E2-465F-87FB-5B571C8D9569}" type="parTrans" cxnId="{18773A48-87EB-42A1-9B8F-98041C486D72}">
      <dgm:prSet/>
      <dgm:spPr/>
      <dgm:t>
        <a:bodyPr/>
        <a:lstStyle/>
        <a:p>
          <a:endParaRPr lang="zh-CN" altLang="en-US"/>
        </a:p>
      </dgm:t>
    </dgm:pt>
    <dgm:pt modelId="{189BCE97-E081-4FB4-893D-6301123A9ED5}" type="sibTrans" cxnId="{18773A48-87EB-42A1-9B8F-98041C486D72}">
      <dgm:prSet/>
      <dgm:spPr/>
      <dgm:t>
        <a:bodyPr/>
        <a:lstStyle/>
        <a:p>
          <a:endParaRPr lang="zh-CN" altLang="en-US"/>
        </a:p>
      </dgm:t>
    </dgm:pt>
    <dgm:pt modelId="{FEFD2D75-042A-4E29-8CFE-D0445929BE45}">
      <dgm:prSet phldrT="[文本]"/>
      <dgm:spPr/>
      <dgm:t>
        <a:bodyPr/>
        <a:lstStyle/>
        <a:p>
          <a:r>
            <a:rPr lang="en-US" altLang="zh-CN" dirty="0"/>
            <a:t>§7.3 </a:t>
          </a:r>
          <a:r>
            <a:rPr lang="zh-CN" altLang="zh-CN" dirty="0"/>
            <a:t>复合函数和隐函数的偏导数</a:t>
          </a:r>
          <a:endParaRPr lang="zh-CN" altLang="en-US" dirty="0"/>
        </a:p>
      </dgm:t>
    </dgm:pt>
    <dgm:pt modelId="{BEBAB4F7-F57E-4D6F-8B53-6217718CD470}" type="parTrans" cxnId="{9BD34FCD-9863-4CF6-931E-C08F786E5409}">
      <dgm:prSet/>
      <dgm:spPr/>
      <dgm:t>
        <a:bodyPr/>
        <a:lstStyle/>
        <a:p>
          <a:endParaRPr lang="zh-CN" altLang="en-US"/>
        </a:p>
      </dgm:t>
    </dgm:pt>
    <dgm:pt modelId="{7B58E833-9CED-4B40-8DEC-4AA513F9F829}" type="sibTrans" cxnId="{9BD34FCD-9863-4CF6-931E-C08F786E5409}">
      <dgm:prSet/>
      <dgm:spPr/>
      <dgm:t>
        <a:bodyPr/>
        <a:lstStyle/>
        <a:p>
          <a:endParaRPr lang="zh-CN" altLang="en-US"/>
        </a:p>
      </dgm:t>
    </dgm:pt>
    <dgm:pt modelId="{1F1607E1-170F-499E-B26B-DEAC745AB5AD}">
      <dgm:prSet phldrT="[文本]"/>
      <dgm:spPr/>
      <dgm:t>
        <a:bodyPr/>
        <a:lstStyle/>
        <a:p>
          <a:pPr algn="l"/>
          <a:r>
            <a:rPr lang="en-US" altLang="zh-CN" dirty="0"/>
            <a:t>§7.4 </a:t>
          </a:r>
          <a:r>
            <a:rPr lang="zh-CN" altLang="zh-CN" dirty="0"/>
            <a:t>可微函数的几何性质</a:t>
          </a:r>
          <a:endParaRPr lang="zh-CN" altLang="en-US" dirty="0"/>
        </a:p>
      </dgm:t>
    </dgm:pt>
    <dgm:pt modelId="{8EED979A-BEBB-4692-9238-2769AD945E8E}" type="parTrans" cxnId="{328443A1-FDFE-43EF-9E5A-C0C96388D98C}">
      <dgm:prSet/>
      <dgm:spPr/>
      <dgm:t>
        <a:bodyPr/>
        <a:lstStyle/>
        <a:p>
          <a:endParaRPr lang="zh-CN" altLang="en-US"/>
        </a:p>
      </dgm:t>
    </dgm:pt>
    <dgm:pt modelId="{D160A0CB-3D25-489A-9E26-40F9396A4569}" type="sibTrans" cxnId="{328443A1-FDFE-43EF-9E5A-C0C96388D98C}">
      <dgm:prSet/>
      <dgm:spPr/>
      <dgm:t>
        <a:bodyPr/>
        <a:lstStyle/>
        <a:p>
          <a:endParaRPr lang="zh-CN" altLang="en-US"/>
        </a:p>
      </dgm:t>
    </dgm:pt>
    <dgm:pt modelId="{E4BF9935-AA51-4230-879F-9503EFC65822}">
      <dgm:prSet phldrT="[文本]"/>
      <dgm:spPr/>
      <dgm:t>
        <a:bodyPr/>
        <a:lstStyle/>
        <a:p>
          <a:pPr algn="l"/>
          <a:r>
            <a:rPr lang="en-US" altLang="zh-CN" dirty="0"/>
            <a:t>§7.5  </a:t>
          </a:r>
          <a:r>
            <a:rPr lang="zh-CN" altLang="zh-CN" dirty="0"/>
            <a:t>多元函数的极值</a:t>
          </a:r>
          <a:endParaRPr lang="en-US" altLang="zh-CN" dirty="0"/>
        </a:p>
      </dgm:t>
    </dgm:pt>
    <dgm:pt modelId="{0002B8DC-5894-4A34-9890-62159025124E}" type="parTrans" cxnId="{F5D21AE3-F1A5-430B-B6E7-195A0CAB67DD}">
      <dgm:prSet/>
      <dgm:spPr/>
      <dgm:t>
        <a:bodyPr/>
        <a:lstStyle/>
        <a:p>
          <a:endParaRPr lang="zh-CN" altLang="en-US"/>
        </a:p>
      </dgm:t>
    </dgm:pt>
    <dgm:pt modelId="{323AB62B-EE7D-4FC1-B831-1F9D5EBBAA03}" type="sibTrans" cxnId="{F5D21AE3-F1A5-430B-B6E7-195A0CAB67DD}">
      <dgm:prSet/>
      <dgm:spPr/>
      <dgm:t>
        <a:bodyPr/>
        <a:lstStyle/>
        <a:p>
          <a:endParaRPr lang="zh-CN" altLang="en-US"/>
        </a:p>
      </dgm:t>
    </dgm:pt>
    <dgm:pt modelId="{BE22F6E0-410E-484D-9EDE-E7F354137982}" type="pres">
      <dgm:prSet presAssocID="{F76848CD-0EAE-471D-91C5-A208CE65672D}" presName="Name0" presStyleCnt="0">
        <dgm:presLayoutVars>
          <dgm:dir/>
          <dgm:animLvl val="lvl"/>
          <dgm:resizeHandles/>
        </dgm:presLayoutVars>
      </dgm:prSet>
      <dgm:spPr/>
    </dgm:pt>
    <dgm:pt modelId="{9A7BE03E-DE31-4BBE-B84D-24C66781B90D}" type="pres">
      <dgm:prSet presAssocID="{F98207CC-1DE4-40F8-8F58-81BF42F0B42A}" presName="linNode" presStyleCnt="0"/>
      <dgm:spPr/>
    </dgm:pt>
    <dgm:pt modelId="{7DA1438A-2F34-49BE-B596-3AB45DE68AEF}" type="pres">
      <dgm:prSet presAssocID="{F98207CC-1DE4-40F8-8F58-81BF42F0B42A}" presName="parentShp" presStyleLbl="node1" presStyleIdx="0" presStyleCnt="5" custScaleX="554713">
        <dgm:presLayoutVars>
          <dgm:bulletEnabled val="1"/>
        </dgm:presLayoutVars>
      </dgm:prSet>
      <dgm:spPr/>
    </dgm:pt>
    <dgm:pt modelId="{CF3E2A3A-EB24-4AF5-98DD-075FE8345696}" type="pres">
      <dgm:prSet presAssocID="{F98207CC-1DE4-40F8-8F58-81BF42F0B42A}" presName="childShp" presStyleLbl="bgAccFollowNode1" presStyleIdx="0" presStyleCnt="5">
        <dgm:presLayoutVars>
          <dgm:bulletEnabled val="1"/>
        </dgm:presLayoutVars>
      </dgm:prSet>
      <dgm:spPr/>
    </dgm:pt>
    <dgm:pt modelId="{05100D69-FABE-4731-BE9E-C7B7283EEC0A}" type="pres">
      <dgm:prSet presAssocID="{DD1D16F5-3A9B-49D2-B5C8-53F5CD775826}" presName="spacing" presStyleCnt="0"/>
      <dgm:spPr/>
    </dgm:pt>
    <dgm:pt modelId="{A90515A9-50E6-4373-B6A4-20C9EDADEFD1}" type="pres">
      <dgm:prSet presAssocID="{89DDCC24-6B14-486E-9F58-E278897C3670}" presName="linNode" presStyleCnt="0"/>
      <dgm:spPr/>
    </dgm:pt>
    <dgm:pt modelId="{B566E3A9-A232-4EBC-B602-9C7235F9CFC2}" type="pres">
      <dgm:prSet presAssocID="{89DDCC24-6B14-486E-9F58-E278897C3670}" presName="parentShp" presStyleLbl="node1" presStyleIdx="1" presStyleCnt="5" custScaleX="405705">
        <dgm:presLayoutVars>
          <dgm:bulletEnabled val="1"/>
        </dgm:presLayoutVars>
      </dgm:prSet>
      <dgm:spPr/>
    </dgm:pt>
    <dgm:pt modelId="{44983F69-498A-4D5E-B34F-4487F76D3A01}" type="pres">
      <dgm:prSet presAssocID="{89DDCC24-6B14-486E-9F58-E278897C3670}" presName="childShp" presStyleLbl="bgAccFollowNode1" presStyleIdx="1" presStyleCnt="5" custScaleX="89455">
        <dgm:presLayoutVars>
          <dgm:bulletEnabled val="1"/>
        </dgm:presLayoutVars>
      </dgm:prSet>
      <dgm:spPr/>
    </dgm:pt>
    <dgm:pt modelId="{CE3A6DDF-B04B-4662-9C70-81211DE24403}" type="pres">
      <dgm:prSet presAssocID="{189BCE97-E081-4FB4-893D-6301123A9ED5}" presName="spacing" presStyleCnt="0"/>
      <dgm:spPr/>
    </dgm:pt>
    <dgm:pt modelId="{3E5F747F-9B85-40F3-9046-0C4F1E68BC3A}" type="pres">
      <dgm:prSet presAssocID="{FEFD2D75-042A-4E29-8CFE-D0445929BE45}" presName="linNode" presStyleCnt="0"/>
      <dgm:spPr/>
    </dgm:pt>
    <dgm:pt modelId="{E0760980-D260-4E31-8FEC-B973E4B8D331}" type="pres">
      <dgm:prSet presAssocID="{FEFD2D75-042A-4E29-8CFE-D0445929BE45}" presName="parentShp" presStyleLbl="node1" presStyleIdx="2" presStyleCnt="5" custScaleX="350138">
        <dgm:presLayoutVars>
          <dgm:bulletEnabled val="1"/>
        </dgm:presLayoutVars>
      </dgm:prSet>
      <dgm:spPr/>
    </dgm:pt>
    <dgm:pt modelId="{BAE3C47B-DF7C-49AD-A1AA-F77355732272}" type="pres">
      <dgm:prSet presAssocID="{FEFD2D75-042A-4E29-8CFE-D0445929BE45}" presName="childShp" presStyleLbl="bgAccFollowNode1" presStyleIdx="2" presStyleCnt="5">
        <dgm:presLayoutVars>
          <dgm:bulletEnabled val="1"/>
        </dgm:presLayoutVars>
      </dgm:prSet>
      <dgm:spPr/>
    </dgm:pt>
    <dgm:pt modelId="{C3A5D856-9A74-4695-9607-24F5D7DC692D}" type="pres">
      <dgm:prSet presAssocID="{7B58E833-9CED-4B40-8DEC-4AA513F9F829}" presName="spacing" presStyleCnt="0"/>
      <dgm:spPr/>
    </dgm:pt>
    <dgm:pt modelId="{41AFEF74-26A7-4752-85DB-054712B0CB68}" type="pres">
      <dgm:prSet presAssocID="{1F1607E1-170F-499E-B26B-DEAC745AB5AD}" presName="linNode" presStyleCnt="0"/>
      <dgm:spPr/>
    </dgm:pt>
    <dgm:pt modelId="{525EA708-86F0-48EA-BD8F-6FFAED7C04BE}" type="pres">
      <dgm:prSet presAssocID="{1F1607E1-170F-499E-B26B-DEAC745AB5AD}" presName="parentShp" presStyleLbl="node1" presStyleIdx="3" presStyleCnt="5" custScaleX="257838" custLinFactNeighborX="-1239">
        <dgm:presLayoutVars>
          <dgm:bulletEnabled val="1"/>
        </dgm:presLayoutVars>
      </dgm:prSet>
      <dgm:spPr/>
    </dgm:pt>
    <dgm:pt modelId="{94727730-274F-4C42-ADC6-8DD696C6AE0F}" type="pres">
      <dgm:prSet presAssocID="{1F1607E1-170F-499E-B26B-DEAC745AB5AD}" presName="childShp" presStyleLbl="bgAccFollowNode1" presStyleIdx="3" presStyleCnt="5">
        <dgm:presLayoutVars>
          <dgm:bulletEnabled val="1"/>
        </dgm:presLayoutVars>
      </dgm:prSet>
      <dgm:spPr/>
    </dgm:pt>
    <dgm:pt modelId="{1EF559A2-01EB-4163-943E-79225CDB08A6}" type="pres">
      <dgm:prSet presAssocID="{D160A0CB-3D25-489A-9E26-40F9396A4569}" presName="spacing" presStyleCnt="0"/>
      <dgm:spPr/>
    </dgm:pt>
    <dgm:pt modelId="{AF5C2080-BEB9-4790-AEF6-3A3760046D2C}" type="pres">
      <dgm:prSet presAssocID="{E4BF9935-AA51-4230-879F-9503EFC65822}" presName="linNode" presStyleCnt="0"/>
      <dgm:spPr/>
    </dgm:pt>
    <dgm:pt modelId="{1B16791F-BA5A-4D56-827E-560CC2388D5B}" type="pres">
      <dgm:prSet presAssocID="{E4BF9935-AA51-4230-879F-9503EFC65822}" presName="parentShp" presStyleLbl="node1" presStyleIdx="4" presStyleCnt="5" custScaleX="190320">
        <dgm:presLayoutVars>
          <dgm:bulletEnabled val="1"/>
        </dgm:presLayoutVars>
      </dgm:prSet>
      <dgm:spPr/>
    </dgm:pt>
    <dgm:pt modelId="{63E9DEA2-DDCE-4DB9-8373-678F7192BDB7}" type="pres">
      <dgm:prSet presAssocID="{E4BF9935-AA51-4230-879F-9503EFC65822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11E46706-15B6-492A-AAF9-47AB7DE93059}" type="presOf" srcId="{1F1607E1-170F-499E-B26B-DEAC745AB5AD}" destId="{525EA708-86F0-48EA-BD8F-6FFAED7C04BE}" srcOrd="0" destOrd="0" presId="urn:microsoft.com/office/officeart/2005/8/layout/vList6"/>
    <dgm:cxn modelId="{9B0ED409-875B-4F85-AC95-828B0E485A03}" type="presOf" srcId="{F98207CC-1DE4-40F8-8F58-81BF42F0B42A}" destId="{7DA1438A-2F34-49BE-B596-3AB45DE68AEF}" srcOrd="0" destOrd="0" presId="urn:microsoft.com/office/officeart/2005/8/layout/vList6"/>
    <dgm:cxn modelId="{E95D2E15-C646-45DD-B2BA-2C7FDED0728C}" type="presOf" srcId="{E4BF9935-AA51-4230-879F-9503EFC65822}" destId="{1B16791F-BA5A-4D56-827E-560CC2388D5B}" srcOrd="0" destOrd="0" presId="urn:microsoft.com/office/officeart/2005/8/layout/vList6"/>
    <dgm:cxn modelId="{D6FF3317-71B4-4DD1-A95E-DE503F26F202}" type="presOf" srcId="{89DDCC24-6B14-486E-9F58-E278897C3670}" destId="{B566E3A9-A232-4EBC-B602-9C7235F9CFC2}" srcOrd="0" destOrd="0" presId="urn:microsoft.com/office/officeart/2005/8/layout/vList6"/>
    <dgm:cxn modelId="{FC79C464-8775-4C2F-BDE8-5CA9B4AD5638}" type="presOf" srcId="{FEFD2D75-042A-4E29-8CFE-D0445929BE45}" destId="{E0760980-D260-4E31-8FEC-B973E4B8D331}" srcOrd="0" destOrd="0" presId="urn:microsoft.com/office/officeart/2005/8/layout/vList6"/>
    <dgm:cxn modelId="{18773A48-87EB-42A1-9B8F-98041C486D72}" srcId="{F76848CD-0EAE-471D-91C5-A208CE65672D}" destId="{89DDCC24-6B14-486E-9F58-E278897C3670}" srcOrd="1" destOrd="0" parTransId="{F96A70F1-D8E2-465F-87FB-5B571C8D9569}" sibTransId="{189BCE97-E081-4FB4-893D-6301123A9ED5}"/>
    <dgm:cxn modelId="{B3F7EF54-1D1F-4AB9-8283-7EAA9ED9C938}" srcId="{F76848CD-0EAE-471D-91C5-A208CE65672D}" destId="{F98207CC-1DE4-40F8-8F58-81BF42F0B42A}" srcOrd="0" destOrd="0" parTransId="{719A8591-DA46-4844-925E-28B0A6862AC9}" sibTransId="{DD1D16F5-3A9B-49D2-B5C8-53F5CD775826}"/>
    <dgm:cxn modelId="{8C77249A-F635-4078-BD63-C7DCF0CB9108}" type="presOf" srcId="{F76848CD-0EAE-471D-91C5-A208CE65672D}" destId="{BE22F6E0-410E-484D-9EDE-E7F354137982}" srcOrd="0" destOrd="0" presId="urn:microsoft.com/office/officeart/2005/8/layout/vList6"/>
    <dgm:cxn modelId="{328443A1-FDFE-43EF-9E5A-C0C96388D98C}" srcId="{F76848CD-0EAE-471D-91C5-A208CE65672D}" destId="{1F1607E1-170F-499E-B26B-DEAC745AB5AD}" srcOrd="3" destOrd="0" parTransId="{8EED979A-BEBB-4692-9238-2769AD945E8E}" sibTransId="{D160A0CB-3D25-489A-9E26-40F9396A4569}"/>
    <dgm:cxn modelId="{9BD34FCD-9863-4CF6-931E-C08F786E5409}" srcId="{F76848CD-0EAE-471D-91C5-A208CE65672D}" destId="{FEFD2D75-042A-4E29-8CFE-D0445929BE45}" srcOrd="2" destOrd="0" parTransId="{BEBAB4F7-F57E-4D6F-8B53-6217718CD470}" sibTransId="{7B58E833-9CED-4B40-8DEC-4AA513F9F829}"/>
    <dgm:cxn modelId="{F5D21AE3-F1A5-430B-B6E7-195A0CAB67DD}" srcId="{F76848CD-0EAE-471D-91C5-A208CE65672D}" destId="{E4BF9935-AA51-4230-879F-9503EFC65822}" srcOrd="4" destOrd="0" parTransId="{0002B8DC-5894-4A34-9890-62159025124E}" sibTransId="{323AB62B-EE7D-4FC1-B831-1F9D5EBBAA03}"/>
    <dgm:cxn modelId="{59972983-0792-46D5-A691-FA9CE399AD9F}" type="presParOf" srcId="{BE22F6E0-410E-484D-9EDE-E7F354137982}" destId="{9A7BE03E-DE31-4BBE-B84D-24C66781B90D}" srcOrd="0" destOrd="0" presId="urn:microsoft.com/office/officeart/2005/8/layout/vList6"/>
    <dgm:cxn modelId="{4F6B751F-59B6-4252-BF8F-0E972878792A}" type="presParOf" srcId="{9A7BE03E-DE31-4BBE-B84D-24C66781B90D}" destId="{7DA1438A-2F34-49BE-B596-3AB45DE68AEF}" srcOrd="0" destOrd="0" presId="urn:microsoft.com/office/officeart/2005/8/layout/vList6"/>
    <dgm:cxn modelId="{55A2EC4C-A89F-4308-A15D-C00709CF0C8E}" type="presParOf" srcId="{9A7BE03E-DE31-4BBE-B84D-24C66781B90D}" destId="{CF3E2A3A-EB24-4AF5-98DD-075FE8345696}" srcOrd="1" destOrd="0" presId="urn:microsoft.com/office/officeart/2005/8/layout/vList6"/>
    <dgm:cxn modelId="{3CDA523A-8DE9-4FBB-9A40-7B7935BCB72C}" type="presParOf" srcId="{BE22F6E0-410E-484D-9EDE-E7F354137982}" destId="{05100D69-FABE-4731-BE9E-C7B7283EEC0A}" srcOrd="1" destOrd="0" presId="urn:microsoft.com/office/officeart/2005/8/layout/vList6"/>
    <dgm:cxn modelId="{5F88B58A-08C7-4D2A-835A-8D2D7453A525}" type="presParOf" srcId="{BE22F6E0-410E-484D-9EDE-E7F354137982}" destId="{A90515A9-50E6-4373-B6A4-20C9EDADEFD1}" srcOrd="2" destOrd="0" presId="urn:microsoft.com/office/officeart/2005/8/layout/vList6"/>
    <dgm:cxn modelId="{DBB7D0B9-DB28-4D12-9D79-120BEDB653AF}" type="presParOf" srcId="{A90515A9-50E6-4373-B6A4-20C9EDADEFD1}" destId="{B566E3A9-A232-4EBC-B602-9C7235F9CFC2}" srcOrd="0" destOrd="0" presId="urn:microsoft.com/office/officeart/2005/8/layout/vList6"/>
    <dgm:cxn modelId="{DF928B4C-7779-4D35-B4C7-0E2017D79C76}" type="presParOf" srcId="{A90515A9-50E6-4373-B6A4-20C9EDADEFD1}" destId="{44983F69-498A-4D5E-B34F-4487F76D3A01}" srcOrd="1" destOrd="0" presId="urn:microsoft.com/office/officeart/2005/8/layout/vList6"/>
    <dgm:cxn modelId="{54DF3C48-1518-427D-A9B9-5BB2717DF6A0}" type="presParOf" srcId="{BE22F6E0-410E-484D-9EDE-E7F354137982}" destId="{CE3A6DDF-B04B-4662-9C70-81211DE24403}" srcOrd="3" destOrd="0" presId="urn:microsoft.com/office/officeart/2005/8/layout/vList6"/>
    <dgm:cxn modelId="{49C94E16-6A19-4DD1-B383-9143034B244C}" type="presParOf" srcId="{BE22F6E0-410E-484D-9EDE-E7F354137982}" destId="{3E5F747F-9B85-40F3-9046-0C4F1E68BC3A}" srcOrd="4" destOrd="0" presId="urn:microsoft.com/office/officeart/2005/8/layout/vList6"/>
    <dgm:cxn modelId="{85966D3B-6B2F-4816-B2D5-31A95FD1FC2E}" type="presParOf" srcId="{3E5F747F-9B85-40F3-9046-0C4F1E68BC3A}" destId="{E0760980-D260-4E31-8FEC-B973E4B8D331}" srcOrd="0" destOrd="0" presId="urn:microsoft.com/office/officeart/2005/8/layout/vList6"/>
    <dgm:cxn modelId="{E0448B63-DBCC-46DF-AF87-1B2E47A2E775}" type="presParOf" srcId="{3E5F747F-9B85-40F3-9046-0C4F1E68BC3A}" destId="{BAE3C47B-DF7C-49AD-A1AA-F77355732272}" srcOrd="1" destOrd="0" presId="urn:microsoft.com/office/officeart/2005/8/layout/vList6"/>
    <dgm:cxn modelId="{F0750876-0421-4FB9-80C1-14A76C7DA0D5}" type="presParOf" srcId="{BE22F6E0-410E-484D-9EDE-E7F354137982}" destId="{C3A5D856-9A74-4695-9607-24F5D7DC692D}" srcOrd="5" destOrd="0" presId="urn:microsoft.com/office/officeart/2005/8/layout/vList6"/>
    <dgm:cxn modelId="{CD91DD68-FB23-487A-8251-9909822741F7}" type="presParOf" srcId="{BE22F6E0-410E-484D-9EDE-E7F354137982}" destId="{41AFEF74-26A7-4752-85DB-054712B0CB68}" srcOrd="6" destOrd="0" presId="urn:microsoft.com/office/officeart/2005/8/layout/vList6"/>
    <dgm:cxn modelId="{408AEC40-AB52-4CB9-92BB-A1468867C059}" type="presParOf" srcId="{41AFEF74-26A7-4752-85DB-054712B0CB68}" destId="{525EA708-86F0-48EA-BD8F-6FFAED7C04BE}" srcOrd="0" destOrd="0" presId="urn:microsoft.com/office/officeart/2005/8/layout/vList6"/>
    <dgm:cxn modelId="{9401435D-189E-44BD-9837-E8D49D54C8C7}" type="presParOf" srcId="{41AFEF74-26A7-4752-85DB-054712B0CB68}" destId="{94727730-274F-4C42-ADC6-8DD696C6AE0F}" srcOrd="1" destOrd="0" presId="urn:microsoft.com/office/officeart/2005/8/layout/vList6"/>
    <dgm:cxn modelId="{7BEB7E10-4947-4FDD-8281-1D8B9F79BB25}" type="presParOf" srcId="{BE22F6E0-410E-484D-9EDE-E7F354137982}" destId="{1EF559A2-01EB-4163-943E-79225CDB08A6}" srcOrd="7" destOrd="0" presId="urn:microsoft.com/office/officeart/2005/8/layout/vList6"/>
    <dgm:cxn modelId="{5A9D4B26-D581-4D8A-9DF6-D2680CAC31DC}" type="presParOf" srcId="{BE22F6E0-410E-484D-9EDE-E7F354137982}" destId="{AF5C2080-BEB9-4790-AEF6-3A3760046D2C}" srcOrd="8" destOrd="0" presId="urn:microsoft.com/office/officeart/2005/8/layout/vList6"/>
    <dgm:cxn modelId="{943DC565-9628-4A89-B767-3F33C1C05CEF}" type="presParOf" srcId="{AF5C2080-BEB9-4790-AEF6-3A3760046D2C}" destId="{1B16791F-BA5A-4D56-827E-560CC2388D5B}" srcOrd="0" destOrd="0" presId="urn:microsoft.com/office/officeart/2005/8/layout/vList6"/>
    <dgm:cxn modelId="{E63D5484-C2E7-4988-8EB1-89D05C5E3A97}" type="presParOf" srcId="{AF5C2080-BEB9-4790-AEF6-3A3760046D2C}" destId="{63E9DEA2-DDCE-4DB9-8373-678F7192BDB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E2A3A-EB24-4AF5-98DD-075FE8345696}">
      <dsp:nvSpPr>
        <dsp:cNvPr id="0" name=""/>
        <dsp:cNvSpPr/>
      </dsp:nvSpPr>
      <dsp:spPr>
        <a:xfrm>
          <a:off x="7054471" y="1796"/>
          <a:ext cx="1906704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1438A-2F34-49BE-B596-3AB45DE68AEF}">
      <dsp:nvSpPr>
        <dsp:cNvPr id="0" name=""/>
        <dsp:cNvSpPr/>
      </dsp:nvSpPr>
      <dsp:spPr>
        <a:xfrm>
          <a:off x="3312" y="1796"/>
          <a:ext cx="7051159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/>
            <a:t>§7.1 </a:t>
          </a:r>
          <a:r>
            <a:rPr lang="zh-CN" altLang="en-US" sz="3200" kern="1200" dirty="0"/>
            <a:t>多元函数的极限与连续</a:t>
          </a:r>
        </a:p>
      </dsp:txBody>
      <dsp:txXfrm>
        <a:off x="50799" y="49283"/>
        <a:ext cx="6956185" cy="877802"/>
      </dsp:txXfrm>
    </dsp:sp>
    <dsp:sp modelId="{44983F69-498A-4D5E-B34F-4487F76D3A01}">
      <dsp:nvSpPr>
        <dsp:cNvPr id="0" name=""/>
        <dsp:cNvSpPr/>
      </dsp:nvSpPr>
      <dsp:spPr>
        <a:xfrm>
          <a:off x="6735652" y="1071850"/>
          <a:ext cx="2227202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6E3A9-A232-4EBC-B602-9C7235F9CFC2}">
      <dsp:nvSpPr>
        <dsp:cNvPr id="0" name=""/>
        <dsp:cNvSpPr/>
      </dsp:nvSpPr>
      <dsp:spPr>
        <a:xfrm>
          <a:off x="1634" y="1071850"/>
          <a:ext cx="6734018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200" kern="1200" dirty="0"/>
            <a:t>§7.2  </a:t>
          </a:r>
          <a:r>
            <a:rPr lang="zh-CN" altLang="en-US" sz="3200" kern="1200" dirty="0"/>
            <a:t>偏导数和全微分</a:t>
          </a:r>
        </a:p>
      </dsp:txBody>
      <dsp:txXfrm>
        <a:off x="49121" y="1119337"/>
        <a:ext cx="6639044" cy="877802"/>
      </dsp:txXfrm>
    </dsp:sp>
    <dsp:sp modelId="{BAE3C47B-DF7C-49AD-A1AA-F77355732272}">
      <dsp:nvSpPr>
        <dsp:cNvPr id="0" name=""/>
        <dsp:cNvSpPr/>
      </dsp:nvSpPr>
      <dsp:spPr>
        <a:xfrm>
          <a:off x="6274627" y="2141903"/>
          <a:ext cx="2686720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60980-D260-4E31-8FEC-B973E4B8D331}">
      <dsp:nvSpPr>
        <dsp:cNvPr id="0" name=""/>
        <dsp:cNvSpPr/>
      </dsp:nvSpPr>
      <dsp:spPr>
        <a:xfrm>
          <a:off x="3141" y="2141903"/>
          <a:ext cx="6271486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§7.3 </a:t>
          </a:r>
          <a:r>
            <a:rPr lang="zh-CN" altLang="zh-CN" sz="3200" kern="1200" dirty="0"/>
            <a:t>复合函数和隐函数的偏导数</a:t>
          </a:r>
          <a:endParaRPr lang="zh-CN" altLang="en-US" sz="3200" kern="1200" dirty="0"/>
        </a:p>
      </dsp:txBody>
      <dsp:txXfrm>
        <a:off x="50628" y="2189390"/>
        <a:ext cx="6176512" cy="877802"/>
      </dsp:txXfrm>
    </dsp:sp>
    <dsp:sp modelId="{94727730-274F-4C42-ADC6-8DD696C6AE0F}">
      <dsp:nvSpPr>
        <dsp:cNvPr id="0" name=""/>
        <dsp:cNvSpPr/>
      </dsp:nvSpPr>
      <dsp:spPr>
        <a:xfrm>
          <a:off x="5666089" y="3211957"/>
          <a:ext cx="3293399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A708-86F0-48EA-BD8F-6FFAED7C04BE}">
      <dsp:nvSpPr>
        <dsp:cNvPr id="0" name=""/>
        <dsp:cNvSpPr/>
      </dsp:nvSpPr>
      <dsp:spPr>
        <a:xfrm>
          <a:off x="0" y="3211957"/>
          <a:ext cx="5661089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§7.4 </a:t>
          </a:r>
          <a:r>
            <a:rPr lang="zh-CN" altLang="zh-CN" sz="3200" kern="1200" dirty="0"/>
            <a:t>可微函数的几何性质</a:t>
          </a:r>
          <a:endParaRPr lang="zh-CN" altLang="en-US" sz="3200" kern="1200" dirty="0"/>
        </a:p>
      </dsp:txBody>
      <dsp:txXfrm>
        <a:off x="47487" y="3259444"/>
        <a:ext cx="5566115" cy="877802"/>
      </dsp:txXfrm>
    </dsp:sp>
    <dsp:sp modelId="{63E9DEA2-DDCE-4DB9-8373-678F7192BDB7}">
      <dsp:nvSpPr>
        <dsp:cNvPr id="0" name=""/>
        <dsp:cNvSpPr/>
      </dsp:nvSpPr>
      <dsp:spPr>
        <a:xfrm>
          <a:off x="5013121" y="4282011"/>
          <a:ext cx="3949977" cy="9727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6791F-BA5A-4D56-827E-560CC2388D5B}">
      <dsp:nvSpPr>
        <dsp:cNvPr id="0" name=""/>
        <dsp:cNvSpPr/>
      </dsp:nvSpPr>
      <dsp:spPr>
        <a:xfrm>
          <a:off x="1389" y="4282011"/>
          <a:ext cx="5011732" cy="9727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§7.5  </a:t>
          </a:r>
          <a:r>
            <a:rPr lang="zh-CN" altLang="zh-CN" sz="3200" kern="1200" dirty="0"/>
            <a:t>多元函数的极值</a:t>
          </a:r>
          <a:endParaRPr lang="en-US" altLang="zh-CN" sz="3200" kern="1200" dirty="0"/>
        </a:p>
      </dsp:txBody>
      <dsp:txXfrm>
        <a:off x="48876" y="4329498"/>
        <a:ext cx="4916758" cy="87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emf"/><Relationship Id="rId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54.wmf"/><Relationship Id="rId11" Type="http://schemas.openxmlformats.org/officeDocument/2006/relationships/image" Target="../media/image74.wmf"/><Relationship Id="rId5" Type="http://schemas.openxmlformats.org/officeDocument/2006/relationships/image" Target="../media/image69.wmf"/><Relationship Id="rId10" Type="http://schemas.openxmlformats.org/officeDocument/2006/relationships/image" Target="../media/image73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77.wmf"/><Relationship Id="rId6" Type="http://schemas.openxmlformats.org/officeDocument/2006/relationships/image" Target="../media/image54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&#30446;&#24405;&#20027;&#30028;&#38754;.pptx#-1,11,&#24187;&#28783;&#29255; 11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6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4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Relationship Id="rId22" Type="http://schemas.openxmlformats.org/officeDocument/2006/relationships/image" Target="../media/image10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-1,11,&#24187;&#28783;&#29255; 11" TargetMode="Externa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6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6.e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4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kumimoji="1" lang="zh-CN" altLang="en-US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第</a:t>
            </a:r>
            <a:r>
              <a:rPr kumimoji="1" lang="en-US" altLang="zh-CN" sz="4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7</a:t>
            </a:r>
            <a:r>
              <a:rPr kumimoji="1" lang="zh-CN" alt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仿宋" pitchFamily="49" charset="-122"/>
                <a:ea typeface="仿宋" pitchFamily="49" charset="-122"/>
              </a:rPr>
              <a:t>章多元函数微分法及其应用</a:t>
            </a:r>
            <a:endParaRPr lang="zh-CN" alt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仿宋" pitchFamily="49" charset="-122"/>
              <a:ea typeface="仿宋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52107514"/>
              </p:ext>
            </p:extLst>
          </p:nvPr>
        </p:nvGraphicFramePr>
        <p:xfrm>
          <a:off x="72007" y="908721"/>
          <a:ext cx="896448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圆角矩形 5">
            <a:hlinkClick r:id="rId8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2659236" y="371849"/>
            <a:ext cx="3280916" cy="2625103"/>
            <a:chOff x="4427984" y="783260"/>
            <a:chExt cx="3280916" cy="2625103"/>
          </a:xfrm>
        </p:grpSpPr>
        <p:sp>
          <p:nvSpPr>
            <p:cNvPr id="27" name="Freeform 16" descr="浅色下对角线"/>
            <p:cNvSpPr>
              <a:spLocks/>
            </p:cNvSpPr>
            <p:nvPr/>
          </p:nvSpPr>
          <p:spPr bwMode="auto">
            <a:xfrm rot="5400000">
              <a:off x="5294845" y="1694117"/>
              <a:ext cx="1672979" cy="1574587"/>
            </a:xfrm>
            <a:custGeom>
              <a:avLst/>
              <a:gdLst>
                <a:gd name="T0" fmla="*/ 5 w 1322"/>
                <a:gd name="T1" fmla="*/ 447 h 1158"/>
                <a:gd name="T2" fmla="*/ 95 w 1322"/>
                <a:gd name="T3" fmla="*/ 303 h 1158"/>
                <a:gd name="T4" fmla="*/ 187 w 1322"/>
                <a:gd name="T5" fmla="*/ 162 h 1158"/>
                <a:gd name="T6" fmla="*/ 287 w 1322"/>
                <a:gd name="T7" fmla="*/ 63 h 1158"/>
                <a:gd name="T8" fmla="*/ 367 w 1322"/>
                <a:gd name="T9" fmla="*/ 33 h 1158"/>
                <a:gd name="T10" fmla="*/ 431 w 1322"/>
                <a:gd name="T11" fmla="*/ 66 h 1158"/>
                <a:gd name="T12" fmla="*/ 533 w 1322"/>
                <a:gd name="T13" fmla="*/ 207 h 1158"/>
                <a:gd name="T14" fmla="*/ 659 w 1322"/>
                <a:gd name="T15" fmla="*/ 375 h 1158"/>
                <a:gd name="T16" fmla="*/ 745 w 1322"/>
                <a:gd name="T17" fmla="*/ 414 h 1158"/>
                <a:gd name="T18" fmla="*/ 863 w 1322"/>
                <a:gd name="T19" fmla="*/ 387 h 1158"/>
                <a:gd name="T20" fmla="*/ 1021 w 1322"/>
                <a:gd name="T21" fmla="*/ 267 h 1158"/>
                <a:gd name="T22" fmla="*/ 1177 w 1322"/>
                <a:gd name="T23" fmla="*/ 120 h 1158"/>
                <a:gd name="T24" fmla="*/ 1277 w 1322"/>
                <a:gd name="T25" fmla="*/ 63 h 1158"/>
                <a:gd name="T26" fmla="*/ 1297 w 1322"/>
                <a:gd name="T27" fmla="*/ 51 h 1158"/>
                <a:gd name="T28" fmla="*/ 1315 w 1322"/>
                <a:gd name="T29" fmla="*/ 69 h 1158"/>
                <a:gd name="T30" fmla="*/ 1315 w 1322"/>
                <a:gd name="T31" fmla="*/ 99 h 1158"/>
                <a:gd name="T32" fmla="*/ 1315 w 1322"/>
                <a:gd name="T33" fmla="*/ 663 h 1158"/>
                <a:gd name="T34" fmla="*/ 1273 w 1322"/>
                <a:gd name="T35" fmla="*/ 675 h 1158"/>
                <a:gd name="T36" fmla="*/ 1243 w 1322"/>
                <a:gd name="T37" fmla="*/ 690 h 1158"/>
                <a:gd name="T38" fmla="*/ 1043 w 1322"/>
                <a:gd name="T39" fmla="*/ 765 h 1158"/>
                <a:gd name="T40" fmla="*/ 877 w 1322"/>
                <a:gd name="T41" fmla="*/ 837 h 1158"/>
                <a:gd name="T42" fmla="*/ 757 w 1322"/>
                <a:gd name="T43" fmla="*/ 903 h 1158"/>
                <a:gd name="T44" fmla="*/ 661 w 1322"/>
                <a:gd name="T45" fmla="*/ 993 h 1158"/>
                <a:gd name="T46" fmla="*/ 589 w 1322"/>
                <a:gd name="T47" fmla="*/ 1080 h 1158"/>
                <a:gd name="T48" fmla="*/ 511 w 1322"/>
                <a:gd name="T49" fmla="*/ 1143 h 1158"/>
                <a:gd name="T50" fmla="*/ 437 w 1322"/>
                <a:gd name="T51" fmla="*/ 1152 h 1158"/>
                <a:gd name="T52" fmla="*/ 367 w 1322"/>
                <a:gd name="T53" fmla="*/ 1107 h 1158"/>
                <a:gd name="T54" fmla="*/ 275 w 1322"/>
                <a:gd name="T55" fmla="*/ 978 h 1158"/>
                <a:gd name="T56" fmla="*/ 127 w 1322"/>
                <a:gd name="T57" fmla="*/ 723 h 1158"/>
                <a:gd name="T58" fmla="*/ 5 w 1322"/>
                <a:gd name="T59" fmla="*/ 447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22" h="1158">
                  <a:moveTo>
                    <a:pt x="5" y="447"/>
                  </a:moveTo>
                  <a:cubicBezTo>
                    <a:pt x="0" y="377"/>
                    <a:pt x="65" y="350"/>
                    <a:pt x="95" y="303"/>
                  </a:cubicBezTo>
                  <a:cubicBezTo>
                    <a:pt x="125" y="256"/>
                    <a:pt x="155" y="202"/>
                    <a:pt x="187" y="162"/>
                  </a:cubicBezTo>
                  <a:cubicBezTo>
                    <a:pt x="219" y="122"/>
                    <a:pt x="257" y="84"/>
                    <a:pt x="287" y="63"/>
                  </a:cubicBezTo>
                  <a:cubicBezTo>
                    <a:pt x="317" y="42"/>
                    <a:pt x="343" y="32"/>
                    <a:pt x="367" y="33"/>
                  </a:cubicBezTo>
                  <a:cubicBezTo>
                    <a:pt x="391" y="34"/>
                    <a:pt x="403" y="37"/>
                    <a:pt x="431" y="66"/>
                  </a:cubicBezTo>
                  <a:cubicBezTo>
                    <a:pt x="459" y="95"/>
                    <a:pt x="495" y="156"/>
                    <a:pt x="533" y="207"/>
                  </a:cubicBezTo>
                  <a:cubicBezTo>
                    <a:pt x="571" y="258"/>
                    <a:pt x="624" y="341"/>
                    <a:pt x="659" y="375"/>
                  </a:cubicBezTo>
                  <a:cubicBezTo>
                    <a:pt x="694" y="409"/>
                    <a:pt x="711" y="412"/>
                    <a:pt x="745" y="414"/>
                  </a:cubicBezTo>
                  <a:cubicBezTo>
                    <a:pt x="779" y="416"/>
                    <a:pt x="817" y="411"/>
                    <a:pt x="863" y="387"/>
                  </a:cubicBezTo>
                  <a:cubicBezTo>
                    <a:pt x="909" y="363"/>
                    <a:pt x="969" y="311"/>
                    <a:pt x="1021" y="267"/>
                  </a:cubicBezTo>
                  <a:cubicBezTo>
                    <a:pt x="1073" y="223"/>
                    <a:pt x="1134" y="154"/>
                    <a:pt x="1177" y="120"/>
                  </a:cubicBezTo>
                  <a:cubicBezTo>
                    <a:pt x="1220" y="86"/>
                    <a:pt x="1257" y="74"/>
                    <a:pt x="1277" y="63"/>
                  </a:cubicBezTo>
                  <a:cubicBezTo>
                    <a:pt x="1297" y="52"/>
                    <a:pt x="1291" y="50"/>
                    <a:pt x="1297" y="51"/>
                  </a:cubicBezTo>
                  <a:cubicBezTo>
                    <a:pt x="1303" y="52"/>
                    <a:pt x="1312" y="61"/>
                    <a:pt x="1315" y="69"/>
                  </a:cubicBezTo>
                  <a:cubicBezTo>
                    <a:pt x="1318" y="77"/>
                    <a:pt x="1315" y="0"/>
                    <a:pt x="1315" y="99"/>
                  </a:cubicBezTo>
                  <a:cubicBezTo>
                    <a:pt x="1315" y="198"/>
                    <a:pt x="1322" y="567"/>
                    <a:pt x="1315" y="663"/>
                  </a:cubicBezTo>
                  <a:cubicBezTo>
                    <a:pt x="1308" y="759"/>
                    <a:pt x="1285" y="671"/>
                    <a:pt x="1273" y="675"/>
                  </a:cubicBezTo>
                  <a:cubicBezTo>
                    <a:pt x="1261" y="679"/>
                    <a:pt x="1281" y="675"/>
                    <a:pt x="1243" y="690"/>
                  </a:cubicBezTo>
                  <a:cubicBezTo>
                    <a:pt x="1205" y="705"/>
                    <a:pt x="1104" y="741"/>
                    <a:pt x="1043" y="765"/>
                  </a:cubicBezTo>
                  <a:cubicBezTo>
                    <a:pt x="982" y="789"/>
                    <a:pt x="925" y="814"/>
                    <a:pt x="877" y="837"/>
                  </a:cubicBezTo>
                  <a:cubicBezTo>
                    <a:pt x="829" y="860"/>
                    <a:pt x="793" y="877"/>
                    <a:pt x="757" y="903"/>
                  </a:cubicBezTo>
                  <a:cubicBezTo>
                    <a:pt x="721" y="929"/>
                    <a:pt x="689" y="964"/>
                    <a:pt x="661" y="993"/>
                  </a:cubicBezTo>
                  <a:cubicBezTo>
                    <a:pt x="633" y="1022"/>
                    <a:pt x="614" y="1055"/>
                    <a:pt x="589" y="1080"/>
                  </a:cubicBezTo>
                  <a:cubicBezTo>
                    <a:pt x="564" y="1105"/>
                    <a:pt x="536" y="1131"/>
                    <a:pt x="511" y="1143"/>
                  </a:cubicBezTo>
                  <a:cubicBezTo>
                    <a:pt x="486" y="1155"/>
                    <a:pt x="461" y="1158"/>
                    <a:pt x="437" y="1152"/>
                  </a:cubicBezTo>
                  <a:cubicBezTo>
                    <a:pt x="413" y="1146"/>
                    <a:pt x="394" y="1136"/>
                    <a:pt x="367" y="1107"/>
                  </a:cubicBezTo>
                  <a:cubicBezTo>
                    <a:pt x="340" y="1078"/>
                    <a:pt x="315" y="1042"/>
                    <a:pt x="275" y="978"/>
                  </a:cubicBezTo>
                  <a:cubicBezTo>
                    <a:pt x="235" y="914"/>
                    <a:pt x="170" y="812"/>
                    <a:pt x="127" y="723"/>
                  </a:cubicBezTo>
                  <a:cubicBezTo>
                    <a:pt x="84" y="634"/>
                    <a:pt x="10" y="517"/>
                    <a:pt x="5" y="447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9698023"/>
                </p:ext>
              </p:extLst>
            </p:nvPr>
          </p:nvGraphicFramePr>
          <p:xfrm>
            <a:off x="7084249" y="3172162"/>
            <a:ext cx="231585" cy="197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8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4249" y="3172162"/>
                          <a:ext cx="231585" cy="19716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H="1" flipV="1">
              <a:off x="5086039" y="1229084"/>
              <a:ext cx="10124" cy="2170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4427984" y="3117772"/>
              <a:ext cx="2987824" cy="16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906233"/>
                </p:ext>
              </p:extLst>
            </p:nvPr>
          </p:nvGraphicFramePr>
          <p:xfrm>
            <a:off x="5217650" y="1322907"/>
            <a:ext cx="254364" cy="232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9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650" y="1322907"/>
                          <a:ext cx="254364" cy="232517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21"/>
            <p:cNvSpPr>
              <a:spLocks/>
            </p:cNvSpPr>
            <p:nvPr/>
          </p:nvSpPr>
          <p:spPr bwMode="auto">
            <a:xfrm rot="5400000">
              <a:off x="5761446" y="2188782"/>
              <a:ext cx="1680572" cy="592850"/>
            </a:xfrm>
            <a:custGeom>
              <a:avLst/>
              <a:gdLst>
                <a:gd name="T0" fmla="*/ 0 w 1328"/>
                <a:gd name="T1" fmla="*/ 436 h 436"/>
                <a:gd name="T2" fmla="*/ 360 w 1328"/>
                <a:gd name="T3" fmla="*/ 7 h 436"/>
                <a:gd name="T4" fmla="*/ 750 w 1328"/>
                <a:gd name="T5" fmla="*/ 391 h 436"/>
                <a:gd name="T6" fmla="*/ 1216 w 1328"/>
                <a:gd name="T7" fmla="*/ 61 h 436"/>
                <a:gd name="T8" fmla="*/ 1328 w 1328"/>
                <a:gd name="T9" fmla="*/ 5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8" h="436">
                  <a:moveTo>
                    <a:pt x="0" y="436"/>
                  </a:moveTo>
                  <a:cubicBezTo>
                    <a:pt x="117" y="225"/>
                    <a:pt x="235" y="14"/>
                    <a:pt x="360" y="7"/>
                  </a:cubicBezTo>
                  <a:cubicBezTo>
                    <a:pt x="485" y="0"/>
                    <a:pt x="607" y="382"/>
                    <a:pt x="750" y="391"/>
                  </a:cubicBezTo>
                  <a:cubicBezTo>
                    <a:pt x="893" y="400"/>
                    <a:pt x="1120" y="117"/>
                    <a:pt x="1216" y="61"/>
                  </a:cubicBezTo>
                  <a:cubicBezTo>
                    <a:pt x="1312" y="5"/>
                    <a:pt x="1320" y="28"/>
                    <a:pt x="1328" y="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rot="5400000">
              <a:off x="5665310" y="1087587"/>
              <a:ext cx="4867" cy="11195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rot="5400000">
              <a:off x="6001050" y="2428387"/>
              <a:ext cx="15380" cy="17788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 rot="5400000">
              <a:off x="4952039" y="1970725"/>
              <a:ext cx="1660324" cy="1018450"/>
            </a:xfrm>
            <a:custGeom>
              <a:avLst/>
              <a:gdLst>
                <a:gd name="T0" fmla="*/ 0 w 1312"/>
                <a:gd name="T1" fmla="*/ 0 h 749"/>
                <a:gd name="T2" fmla="*/ 412 w 1312"/>
                <a:gd name="T3" fmla="*/ 681 h 749"/>
                <a:gd name="T4" fmla="*/ 796 w 1312"/>
                <a:gd name="T5" fmla="*/ 411 h 749"/>
                <a:gd name="T6" fmla="*/ 1312 w 1312"/>
                <a:gd name="T7" fmla="*/ 201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2" h="749">
                  <a:moveTo>
                    <a:pt x="0" y="0"/>
                  </a:moveTo>
                  <a:cubicBezTo>
                    <a:pt x="139" y="306"/>
                    <a:pt x="279" y="613"/>
                    <a:pt x="412" y="681"/>
                  </a:cubicBezTo>
                  <a:cubicBezTo>
                    <a:pt x="545" y="749"/>
                    <a:pt x="646" y="491"/>
                    <a:pt x="796" y="411"/>
                  </a:cubicBezTo>
                  <a:cubicBezTo>
                    <a:pt x="946" y="331"/>
                    <a:pt x="1129" y="266"/>
                    <a:pt x="1312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5983272"/>
                </p:ext>
              </p:extLst>
            </p:nvPr>
          </p:nvGraphicFramePr>
          <p:xfrm>
            <a:off x="6505575" y="2420938"/>
            <a:ext cx="1203325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0" name="Equation" r:id="rId7" imgW="660240" imgH="253800" progId="Equation.DSMT4">
                    <p:embed/>
                  </p:oleObj>
                </mc:Choice>
                <mc:Fallback>
                  <p:oleObj name="Equation" r:id="rId7" imgW="660240" imgH="25380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5575" y="2420938"/>
                          <a:ext cx="1203325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070101"/>
                </p:ext>
              </p:extLst>
            </p:nvPr>
          </p:nvGraphicFramePr>
          <p:xfrm>
            <a:off x="4860925" y="3211513"/>
            <a:ext cx="207963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1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925" y="3211513"/>
                          <a:ext cx="207963" cy="196850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8"/>
            <p:cNvSpPr>
              <a:spLocks noChangeShapeType="1"/>
            </p:cNvSpPr>
            <p:nvPr/>
          </p:nvSpPr>
          <p:spPr bwMode="auto">
            <a:xfrm rot="5400000" flipV="1">
              <a:off x="6006070" y="1241323"/>
              <a:ext cx="0" cy="1896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5551897" y="783260"/>
              <a:ext cx="2008347" cy="42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Y-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型区域</a:t>
              </a:r>
              <a:endPara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1058594"/>
                </p:ext>
              </p:extLst>
            </p:nvPr>
          </p:nvGraphicFramePr>
          <p:xfrm>
            <a:off x="5132388" y="2484438"/>
            <a:ext cx="1179512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2" name="Equation" r:id="rId11" imgW="647640" imgH="253800" progId="Equation.DSMT4">
                    <p:embed/>
                  </p:oleObj>
                </mc:Choice>
                <mc:Fallback>
                  <p:oleObj name="Equation" r:id="rId11" imgW="647640" imgH="25380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388" y="2484438"/>
                          <a:ext cx="1179512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743896"/>
                </p:ext>
              </p:extLst>
            </p:nvPr>
          </p:nvGraphicFramePr>
          <p:xfrm>
            <a:off x="4837101" y="1524376"/>
            <a:ext cx="2540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3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101" y="1524376"/>
                          <a:ext cx="254000" cy="250825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57673"/>
              </p:ext>
            </p:extLst>
          </p:nvPr>
        </p:nvGraphicFramePr>
        <p:xfrm>
          <a:off x="1255732" y="4752873"/>
          <a:ext cx="590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4" name="Equation" r:id="rId15" imgW="5905500" imgH="609600" progId="Equation.DSMT4">
                  <p:embed/>
                </p:oleObj>
              </mc:Choice>
              <mc:Fallback>
                <p:oleObj name="Equation" r:id="rId15" imgW="5905500" imgH="6096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32" y="4752873"/>
                        <a:ext cx="5905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85844" y="5539851"/>
            <a:ext cx="412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型区域表示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255732" y="338908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如果有两个连续函数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06720"/>
              </p:ext>
            </p:extLst>
          </p:nvPr>
        </p:nvGraphicFramePr>
        <p:xfrm>
          <a:off x="4632623" y="3389084"/>
          <a:ext cx="1536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" name="Equation" r:id="rId17" imgW="1536480" imgH="482400" progId="Equation.DSMT4">
                  <p:embed/>
                </p:oleObj>
              </mc:Choice>
              <mc:Fallback>
                <p:oleObj name="Equation" r:id="rId17" imgW="1536480" imgH="4824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623" y="3389084"/>
                        <a:ext cx="15367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79020"/>
              </p:ext>
            </p:extLst>
          </p:nvPr>
        </p:nvGraphicFramePr>
        <p:xfrm>
          <a:off x="6369103" y="3372244"/>
          <a:ext cx="1574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" name="Equation" r:id="rId19" imgW="1574640" imgH="482400" progId="Equation.DSMT4">
                  <p:embed/>
                </p:oleObj>
              </mc:Choice>
              <mc:Fallback>
                <p:oleObj name="Equation" r:id="rId19" imgW="1574640" imgH="4824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103" y="3372244"/>
                        <a:ext cx="15748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2872"/>
              </p:ext>
            </p:extLst>
          </p:nvPr>
        </p:nvGraphicFramePr>
        <p:xfrm>
          <a:off x="779375" y="4034259"/>
          <a:ext cx="2235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7" name="Equation" r:id="rId21" imgW="2234880" imgH="482400" progId="Equation.DSMT4">
                  <p:embed/>
                </p:oleObj>
              </mc:Choice>
              <mc:Fallback>
                <p:oleObj name="Equation" r:id="rId21" imgW="2234880" imgH="4824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75" y="4034259"/>
                        <a:ext cx="22352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79570"/>
              </p:ext>
            </p:extLst>
          </p:nvPr>
        </p:nvGraphicFramePr>
        <p:xfrm>
          <a:off x="3111227" y="4034259"/>
          <a:ext cx="1625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23" imgW="1625400" imgH="482400" progId="Equation.DSMT4">
                  <p:embed/>
                </p:oleObj>
              </mc:Choice>
              <mc:Fallback>
                <p:oleObj name="Equation" r:id="rId23" imgW="1625400" imgH="4824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227" y="4034259"/>
                        <a:ext cx="1625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885480" y="399129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那么</a:t>
            </a:r>
          </a:p>
        </p:txBody>
      </p:sp>
      <p:sp>
        <p:nvSpPr>
          <p:cNvPr id="71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624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试将图中的区域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22296"/>
              </p:ext>
            </p:extLst>
          </p:nvPr>
        </p:nvGraphicFramePr>
        <p:xfrm>
          <a:off x="3925804" y="44624"/>
          <a:ext cx="50466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1" name="Equation" r:id="rId3" imgW="5054400" imgH="609480" progId="Equation.DSMT4">
                  <p:embed/>
                </p:oleObj>
              </mc:Choice>
              <mc:Fallback>
                <p:oleObj name="Equation" r:id="rId3" imgW="5054400" imgH="60948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04" y="44624"/>
                        <a:ext cx="50466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">
            <a:extLst>
              <a:ext uri="{FF2B5EF4-FFF2-40B4-BE49-F238E27FC236}">
                <a16:creationId xmlns:a16="http://schemas.microsoft.com/office/drawing/2014/main" id="{FD5BA6A0-5BDE-491E-961D-5E79D2E7DBDE}"/>
              </a:ext>
            </a:extLst>
          </p:cNvPr>
          <p:cNvSpPr txBox="1"/>
          <p:nvPr/>
        </p:nvSpPr>
        <p:spPr>
          <a:xfrm>
            <a:off x="153649" y="628700"/>
            <a:ext cx="6079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分别表示成为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型区域．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9B94EC-3397-4090-A620-CDCAEA78D58D}"/>
              </a:ext>
            </a:extLst>
          </p:cNvPr>
          <p:cNvGrpSpPr/>
          <p:nvPr/>
        </p:nvGrpSpPr>
        <p:grpSpPr>
          <a:xfrm>
            <a:off x="5073423" y="838787"/>
            <a:ext cx="3581646" cy="3512107"/>
            <a:chOff x="6376988" y="2384425"/>
            <a:chExt cx="1538288" cy="1571625"/>
          </a:xfrm>
        </p:grpSpPr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888C2398-7C25-4840-A906-6FC427E38E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378570"/>
                </p:ext>
              </p:extLst>
            </p:nvPr>
          </p:nvGraphicFramePr>
          <p:xfrm>
            <a:off x="7205663" y="3646488"/>
            <a:ext cx="65087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2" name="Equation" r:id="rId5" imgW="711000" imgH="228600" progId="Equation.DSMT4">
                    <p:embed/>
                  </p:oleObj>
                </mc:Choice>
                <mc:Fallback>
                  <p:oleObj name="Equation" r:id="rId5" imgW="711000" imgH="228600" progId="Equation.DSMT4">
                    <p:embed/>
                    <p:pic>
                      <p:nvPicPr>
                        <p:cNvPr id="5" name="对象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663" y="3646488"/>
                          <a:ext cx="650875" cy="1508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4">
              <a:extLst>
                <a:ext uri="{FF2B5EF4-FFF2-40B4-BE49-F238E27FC236}">
                  <a16:creationId xmlns:a16="http://schemas.microsoft.com/office/drawing/2014/main" id="{876737BE-C74F-49FC-998C-6217A907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2852738"/>
              <a:ext cx="852487" cy="92551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5">
              <a:extLst>
                <a:ext uri="{FF2B5EF4-FFF2-40B4-BE49-F238E27FC236}">
                  <a16:creationId xmlns:a16="http://schemas.microsoft.com/office/drawing/2014/main" id="{7C935BEB-EBC5-4764-9A09-637663DED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5788" y="2384425"/>
              <a:ext cx="14287" cy="157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AF72D24E-623C-4E48-9C22-CB2BB6E80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2875" y="2566988"/>
              <a:ext cx="1108075" cy="1258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Line 7">
              <a:extLst>
                <a:ext uri="{FF2B5EF4-FFF2-40B4-BE49-F238E27FC236}">
                  <a16:creationId xmlns:a16="http://schemas.microsoft.com/office/drawing/2014/main" id="{F0EC15D5-7279-4D12-9362-1A9D6BD0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6988" y="3303588"/>
              <a:ext cx="1498600" cy="7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7BD45633-91EA-4F00-BA9A-6C030B1425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343450"/>
                </p:ext>
              </p:extLst>
            </p:nvPr>
          </p:nvGraphicFramePr>
          <p:xfrm>
            <a:off x="6964598" y="2409360"/>
            <a:ext cx="1270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3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10" name="对象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598" y="2409360"/>
                          <a:ext cx="127000" cy="109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03573AB7-F562-453D-9D7E-EC157882A2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028965"/>
                </p:ext>
              </p:extLst>
            </p:nvPr>
          </p:nvGraphicFramePr>
          <p:xfrm>
            <a:off x="7392988" y="2755140"/>
            <a:ext cx="522288" cy="13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4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11" name="对象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988" y="2755140"/>
                          <a:ext cx="522288" cy="1349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10" descr="浅色下对角线">
              <a:extLst>
                <a:ext uri="{FF2B5EF4-FFF2-40B4-BE49-F238E27FC236}">
                  <a16:creationId xmlns:a16="http://schemas.microsoft.com/office/drawing/2014/main" id="{83CB5A5D-93B2-4BAC-A427-92F09D06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2954869"/>
              <a:ext cx="452437" cy="349250"/>
            </a:xfrm>
            <a:custGeom>
              <a:avLst/>
              <a:gdLst>
                <a:gd name="T0" fmla="*/ 43 w 712"/>
                <a:gd name="T1" fmla="*/ 544 h 550"/>
                <a:gd name="T2" fmla="*/ 457 w 712"/>
                <a:gd name="T3" fmla="*/ 73 h 550"/>
                <a:gd name="T4" fmla="*/ 497 w 712"/>
                <a:gd name="T5" fmla="*/ 103 h 550"/>
                <a:gd name="T6" fmla="*/ 577 w 712"/>
                <a:gd name="T7" fmla="*/ 211 h 550"/>
                <a:gd name="T8" fmla="*/ 631 w 712"/>
                <a:gd name="T9" fmla="*/ 349 h 550"/>
                <a:gd name="T10" fmla="*/ 653 w 712"/>
                <a:gd name="T11" fmla="*/ 448 h 550"/>
                <a:gd name="T12" fmla="*/ 659 w 712"/>
                <a:gd name="T13" fmla="*/ 529 h 550"/>
                <a:gd name="T14" fmla="*/ 649 w 712"/>
                <a:gd name="T15" fmla="*/ 547 h 550"/>
                <a:gd name="T16" fmla="*/ 619 w 712"/>
                <a:gd name="T17" fmla="*/ 547 h 550"/>
                <a:gd name="T18" fmla="*/ 91 w 712"/>
                <a:gd name="T19" fmla="*/ 541 h 550"/>
                <a:gd name="T20" fmla="*/ 71 w 712"/>
                <a:gd name="T21" fmla="*/ 53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2" h="550">
                  <a:moveTo>
                    <a:pt x="43" y="544"/>
                  </a:moveTo>
                  <a:cubicBezTo>
                    <a:pt x="212" y="345"/>
                    <a:pt x="381" y="146"/>
                    <a:pt x="457" y="73"/>
                  </a:cubicBezTo>
                  <a:cubicBezTo>
                    <a:pt x="533" y="0"/>
                    <a:pt x="477" y="80"/>
                    <a:pt x="497" y="103"/>
                  </a:cubicBezTo>
                  <a:cubicBezTo>
                    <a:pt x="517" y="126"/>
                    <a:pt x="555" y="170"/>
                    <a:pt x="577" y="211"/>
                  </a:cubicBezTo>
                  <a:cubicBezTo>
                    <a:pt x="599" y="252"/>
                    <a:pt x="618" y="310"/>
                    <a:pt x="631" y="349"/>
                  </a:cubicBezTo>
                  <a:cubicBezTo>
                    <a:pt x="644" y="388"/>
                    <a:pt x="648" y="418"/>
                    <a:pt x="653" y="448"/>
                  </a:cubicBezTo>
                  <a:cubicBezTo>
                    <a:pt x="658" y="478"/>
                    <a:pt x="660" y="513"/>
                    <a:pt x="659" y="529"/>
                  </a:cubicBezTo>
                  <a:cubicBezTo>
                    <a:pt x="658" y="545"/>
                    <a:pt x="656" y="544"/>
                    <a:pt x="649" y="547"/>
                  </a:cubicBezTo>
                  <a:cubicBezTo>
                    <a:pt x="642" y="550"/>
                    <a:pt x="712" y="548"/>
                    <a:pt x="619" y="547"/>
                  </a:cubicBezTo>
                  <a:cubicBezTo>
                    <a:pt x="526" y="546"/>
                    <a:pt x="182" y="544"/>
                    <a:pt x="91" y="541"/>
                  </a:cubicBezTo>
                  <a:cubicBezTo>
                    <a:pt x="0" y="538"/>
                    <a:pt x="35" y="535"/>
                    <a:pt x="71" y="532"/>
                  </a:cubicBezTo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DE74574D-5D13-4352-952B-84DD4DA82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206221"/>
                </p:ext>
              </p:extLst>
            </p:nvPr>
          </p:nvGraphicFramePr>
          <p:xfrm>
            <a:off x="7374461" y="3321844"/>
            <a:ext cx="138112" cy="109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5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13" name="对象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4461" y="3321844"/>
                          <a:ext cx="138112" cy="1095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4C069EA1-546C-4672-B992-5F6B64C6CD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5690474"/>
                </p:ext>
              </p:extLst>
            </p:nvPr>
          </p:nvGraphicFramePr>
          <p:xfrm>
            <a:off x="7759701" y="3343819"/>
            <a:ext cx="115887" cy="9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6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14" name="对象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9701" y="3343819"/>
                          <a:ext cx="115887" cy="920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0AA77EFA-4100-4706-8A9C-60142DB87D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32517"/>
                </p:ext>
              </p:extLst>
            </p:nvPr>
          </p:nvGraphicFramePr>
          <p:xfrm>
            <a:off x="7299324" y="2931154"/>
            <a:ext cx="139700" cy="10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7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15" name="对象 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324" y="2931154"/>
                          <a:ext cx="139700" cy="107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0C34297C-52F0-4D9E-8EE4-DBCE765B26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3352"/>
                </p:ext>
              </p:extLst>
            </p:nvPr>
          </p:nvGraphicFramePr>
          <p:xfrm>
            <a:off x="6959226" y="3321844"/>
            <a:ext cx="139700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16" name="对象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9226" y="3321844"/>
                          <a:ext cx="139700" cy="117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E020650-18BB-4483-9111-30ED378C31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6694241"/>
                </p:ext>
              </p:extLst>
            </p:nvPr>
          </p:nvGraphicFramePr>
          <p:xfrm>
            <a:off x="7181373" y="3318407"/>
            <a:ext cx="139700" cy="11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9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17" name="对象 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1373" y="3318407"/>
                          <a:ext cx="139700" cy="115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45DA286A-3C5E-46A5-A379-7331983D2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825" y="2997200"/>
              <a:ext cx="1588" cy="3016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D59D97B9-F4CC-49C6-809B-91742A5DE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681" y="3293269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04EADE4C-E27C-4299-8466-EBB5F715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7" y="3289832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19">
              <a:extLst>
                <a:ext uri="{FF2B5EF4-FFF2-40B4-BE49-F238E27FC236}">
                  <a16:creationId xmlns:a16="http://schemas.microsoft.com/office/drawing/2014/main" id="{35D0B790-2DB0-438C-B5A7-9674105D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235" y="2970842"/>
              <a:ext cx="26988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TextBox 22">
            <a:extLst>
              <a:ext uri="{FF2B5EF4-FFF2-40B4-BE49-F238E27FC236}">
                <a16:creationId xmlns:a16="http://schemas.microsoft.com/office/drawing/2014/main" id="{E59C211D-19CA-4B45-8151-B1A28D8BB689}"/>
              </a:ext>
            </a:extLst>
          </p:cNvPr>
          <p:cNvSpPr txBox="1"/>
          <p:nvPr/>
        </p:nvSpPr>
        <p:spPr>
          <a:xfrm>
            <a:off x="657705" y="120571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33DB6F4C-4962-4AF5-AAEB-C92A59610A72}"/>
              </a:ext>
            </a:extLst>
          </p:cNvPr>
          <p:cNvSpPr txBox="1"/>
          <p:nvPr/>
        </p:nvSpPr>
        <p:spPr>
          <a:xfrm>
            <a:off x="1390571" y="119501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从方程组</a:t>
            </a:r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4D3B24E7-A5EF-4B2D-98FA-0647B4AF9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8980"/>
              </p:ext>
            </p:extLst>
          </p:nvPr>
        </p:nvGraphicFramePr>
        <p:xfrm>
          <a:off x="488539" y="1877081"/>
          <a:ext cx="1849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21" imgW="1841400" imgH="1041120" progId="Equation.DSMT4">
                  <p:embed/>
                </p:oleObj>
              </mc:Choice>
              <mc:Fallback>
                <p:oleObj name="Equation" r:id="rId21" imgW="1841400" imgH="104112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39" y="1877081"/>
                        <a:ext cx="18494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25">
            <a:extLst>
              <a:ext uri="{FF2B5EF4-FFF2-40B4-BE49-F238E27FC236}">
                <a16:creationId xmlns:a16="http://schemas.microsoft.com/office/drawing/2014/main" id="{A6C7A7AA-32D0-4095-9C2B-16E183E60BDB}"/>
              </a:ext>
            </a:extLst>
          </p:cNvPr>
          <p:cNvSpPr txBox="1"/>
          <p:nvPr/>
        </p:nvSpPr>
        <p:spPr>
          <a:xfrm>
            <a:off x="2457905" y="20014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和</a:t>
            </a: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CDBF19B8-4A77-43CF-B81D-DB24B9FED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8483"/>
              </p:ext>
            </p:extLst>
          </p:nvPr>
        </p:nvGraphicFramePr>
        <p:xfrm>
          <a:off x="3003247" y="1797930"/>
          <a:ext cx="18478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23" imgW="1841400" imgH="1041120" progId="Equation.DSMT4">
                  <p:embed/>
                </p:oleObj>
              </mc:Choice>
              <mc:Fallback>
                <p:oleObj name="Equation" r:id="rId23" imgW="1841400" imgH="104112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247" y="1797930"/>
                        <a:ext cx="184785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7">
            <a:extLst>
              <a:ext uri="{FF2B5EF4-FFF2-40B4-BE49-F238E27FC236}">
                <a16:creationId xmlns:a16="http://schemas.microsoft.com/office/drawing/2014/main" id="{098EA4EF-65B8-452B-A2A8-F04038ED4D88}"/>
              </a:ext>
            </a:extLst>
          </p:cNvPr>
          <p:cNvSpPr txBox="1"/>
          <p:nvPr/>
        </p:nvSpPr>
        <p:spPr>
          <a:xfrm>
            <a:off x="441681" y="294556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解出边界上的特殊点</a:t>
            </a:r>
          </a:p>
        </p:txBody>
      </p: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CA339B64-EADC-47B8-B1EE-C0EAA6AA9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46441"/>
              </p:ext>
            </p:extLst>
          </p:nvPr>
        </p:nvGraphicFramePr>
        <p:xfrm>
          <a:off x="922746" y="3437410"/>
          <a:ext cx="4381501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25" imgW="4381200" imgH="660240" progId="Equation.DSMT4">
                  <p:embed/>
                </p:oleObj>
              </mc:Choice>
              <mc:Fallback>
                <p:oleObj name="Equation" r:id="rId25" imgW="4381200" imgH="6602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46" y="3437410"/>
                        <a:ext cx="4381501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AA756AC0-1237-4DCC-9427-552DA61A6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175272"/>
              </p:ext>
            </p:extLst>
          </p:nvPr>
        </p:nvGraphicFramePr>
        <p:xfrm>
          <a:off x="1017783" y="4534519"/>
          <a:ext cx="60706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27" imgW="6070320" imgH="1498320" progId="Equation.DSMT4">
                  <p:embed/>
                </p:oleObj>
              </mc:Choice>
              <mc:Fallback>
                <p:oleObj name="Equation" r:id="rId27" imgW="6070320" imgH="149832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783" y="4534519"/>
                        <a:ext cx="60706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2">
            <a:extLst>
              <a:ext uri="{FF2B5EF4-FFF2-40B4-BE49-F238E27FC236}">
                <a16:creationId xmlns:a16="http://schemas.microsoft.com/office/drawing/2014/main" id="{54332958-13CC-40EF-997A-3AD1A445B51E}"/>
              </a:ext>
            </a:extLst>
          </p:cNvPr>
          <p:cNvSpPr txBox="1"/>
          <p:nvPr/>
        </p:nvSpPr>
        <p:spPr>
          <a:xfrm>
            <a:off x="335907" y="4085944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得到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型区域表示：</a:t>
            </a:r>
          </a:p>
        </p:txBody>
      </p:sp>
    </p:spTree>
    <p:extLst>
      <p:ext uri="{BB962C8B-B14F-4D97-AF65-F5344CB8AC3E}">
        <p14:creationId xmlns:p14="http://schemas.microsoft.com/office/powerpoint/2010/main" val="32115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  <p:bldP spid="60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>
            <a:extLst>
              <a:ext uri="{FF2B5EF4-FFF2-40B4-BE49-F238E27FC236}">
                <a16:creationId xmlns:a16="http://schemas.microsoft.com/office/drawing/2014/main" id="{A33BDFC7-57CC-4B2A-943C-5CC4D588319A}"/>
              </a:ext>
            </a:extLst>
          </p:cNvPr>
          <p:cNvSpPr txBox="1"/>
          <p:nvPr/>
        </p:nvSpPr>
        <p:spPr>
          <a:xfrm>
            <a:off x="525210" y="342658"/>
            <a:ext cx="2695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型区域表示：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9CEFDBF-3981-48CC-94BA-7665E095D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2971"/>
              </p:ext>
            </p:extLst>
          </p:nvPr>
        </p:nvGraphicFramePr>
        <p:xfrm>
          <a:off x="323528" y="1072274"/>
          <a:ext cx="5753101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5752800" imgH="736560" progId="Equation.DSMT4">
                  <p:embed/>
                </p:oleObj>
              </mc:Choice>
              <mc:Fallback>
                <p:oleObj name="Equation" r:id="rId3" imgW="5752800" imgH="73656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72274"/>
                        <a:ext cx="5753101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EE08EF8-1F55-422A-B850-AE80B9DDA566}"/>
              </a:ext>
            </a:extLst>
          </p:cNvPr>
          <p:cNvGrpSpPr/>
          <p:nvPr/>
        </p:nvGrpSpPr>
        <p:grpSpPr>
          <a:xfrm>
            <a:off x="2494983" y="2132856"/>
            <a:ext cx="3581646" cy="3512107"/>
            <a:chOff x="6376988" y="2384425"/>
            <a:chExt cx="1538288" cy="1571625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D50060A-900F-4F1C-9FD5-AF8240DCB7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715168"/>
                </p:ext>
              </p:extLst>
            </p:nvPr>
          </p:nvGraphicFramePr>
          <p:xfrm>
            <a:off x="7205663" y="3646488"/>
            <a:ext cx="65087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quation" r:id="rId5" imgW="711000" imgH="228600" progId="Equation.DSMT4">
                    <p:embed/>
                  </p:oleObj>
                </mc:Choice>
                <mc:Fallback>
                  <p:oleObj name="Equation" r:id="rId5" imgW="711000" imgH="2286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14197700-70A8-470A-B19F-5F8917FDA4C6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663" y="3646488"/>
                          <a:ext cx="650875" cy="1508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5D5A5C95-2B79-4757-B0BF-687FC11A9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2852738"/>
              <a:ext cx="852487" cy="92551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3B899A9-0F65-4582-A6E6-74E1B6899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35788" y="2384425"/>
              <a:ext cx="14287" cy="157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221B7685-030D-4F0B-A8F0-2872EA7A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2875" y="2566988"/>
              <a:ext cx="1108075" cy="12588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0ACD27B-823A-4AE3-89D5-124892A40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6988" y="3303588"/>
              <a:ext cx="1498600" cy="7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F29CDD8-51D0-4519-8AF5-58C664ED8F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8074476"/>
                </p:ext>
              </p:extLst>
            </p:nvPr>
          </p:nvGraphicFramePr>
          <p:xfrm>
            <a:off x="6964598" y="2409360"/>
            <a:ext cx="1270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0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68693772-A8B4-4D3A-8613-ABB88D382E6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4598" y="2409360"/>
                          <a:ext cx="127000" cy="1095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D1BF387A-5E8E-4E84-93FA-D08A702C6D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056121"/>
                </p:ext>
              </p:extLst>
            </p:nvPr>
          </p:nvGraphicFramePr>
          <p:xfrm>
            <a:off x="7392988" y="2755140"/>
            <a:ext cx="522288" cy="134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30" name="对象 29">
                          <a:extLst>
                            <a:ext uri="{FF2B5EF4-FFF2-40B4-BE49-F238E27FC236}">
                              <a16:creationId xmlns:a16="http://schemas.microsoft.com/office/drawing/2014/main" id="{BC5A3E9C-C419-4EC6-8061-97EB2D8B87F9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2988" y="2755140"/>
                          <a:ext cx="522288" cy="1349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10" descr="浅色下对角线">
              <a:extLst>
                <a:ext uri="{FF2B5EF4-FFF2-40B4-BE49-F238E27FC236}">
                  <a16:creationId xmlns:a16="http://schemas.microsoft.com/office/drawing/2014/main" id="{0CBE92DA-AC18-44F8-AD30-FEEB0F74A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5788" y="2954869"/>
              <a:ext cx="452437" cy="349250"/>
            </a:xfrm>
            <a:custGeom>
              <a:avLst/>
              <a:gdLst>
                <a:gd name="T0" fmla="*/ 43 w 712"/>
                <a:gd name="T1" fmla="*/ 544 h 550"/>
                <a:gd name="T2" fmla="*/ 457 w 712"/>
                <a:gd name="T3" fmla="*/ 73 h 550"/>
                <a:gd name="T4" fmla="*/ 497 w 712"/>
                <a:gd name="T5" fmla="*/ 103 h 550"/>
                <a:gd name="T6" fmla="*/ 577 w 712"/>
                <a:gd name="T7" fmla="*/ 211 h 550"/>
                <a:gd name="T8" fmla="*/ 631 w 712"/>
                <a:gd name="T9" fmla="*/ 349 h 550"/>
                <a:gd name="T10" fmla="*/ 653 w 712"/>
                <a:gd name="T11" fmla="*/ 448 h 550"/>
                <a:gd name="T12" fmla="*/ 659 w 712"/>
                <a:gd name="T13" fmla="*/ 529 h 550"/>
                <a:gd name="T14" fmla="*/ 649 w 712"/>
                <a:gd name="T15" fmla="*/ 547 h 550"/>
                <a:gd name="T16" fmla="*/ 619 w 712"/>
                <a:gd name="T17" fmla="*/ 547 h 550"/>
                <a:gd name="T18" fmla="*/ 91 w 712"/>
                <a:gd name="T19" fmla="*/ 541 h 550"/>
                <a:gd name="T20" fmla="*/ 71 w 712"/>
                <a:gd name="T21" fmla="*/ 53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2" h="550">
                  <a:moveTo>
                    <a:pt x="43" y="544"/>
                  </a:moveTo>
                  <a:cubicBezTo>
                    <a:pt x="212" y="345"/>
                    <a:pt x="381" y="146"/>
                    <a:pt x="457" y="73"/>
                  </a:cubicBezTo>
                  <a:cubicBezTo>
                    <a:pt x="533" y="0"/>
                    <a:pt x="477" y="80"/>
                    <a:pt x="497" y="103"/>
                  </a:cubicBezTo>
                  <a:cubicBezTo>
                    <a:pt x="517" y="126"/>
                    <a:pt x="555" y="170"/>
                    <a:pt x="577" y="211"/>
                  </a:cubicBezTo>
                  <a:cubicBezTo>
                    <a:pt x="599" y="252"/>
                    <a:pt x="618" y="310"/>
                    <a:pt x="631" y="349"/>
                  </a:cubicBezTo>
                  <a:cubicBezTo>
                    <a:pt x="644" y="388"/>
                    <a:pt x="648" y="418"/>
                    <a:pt x="653" y="448"/>
                  </a:cubicBezTo>
                  <a:cubicBezTo>
                    <a:pt x="658" y="478"/>
                    <a:pt x="660" y="513"/>
                    <a:pt x="659" y="529"/>
                  </a:cubicBezTo>
                  <a:cubicBezTo>
                    <a:pt x="658" y="545"/>
                    <a:pt x="656" y="544"/>
                    <a:pt x="649" y="547"/>
                  </a:cubicBezTo>
                  <a:cubicBezTo>
                    <a:pt x="642" y="550"/>
                    <a:pt x="712" y="548"/>
                    <a:pt x="619" y="547"/>
                  </a:cubicBezTo>
                  <a:cubicBezTo>
                    <a:pt x="526" y="546"/>
                    <a:pt x="182" y="544"/>
                    <a:pt x="91" y="541"/>
                  </a:cubicBezTo>
                  <a:cubicBezTo>
                    <a:pt x="0" y="538"/>
                    <a:pt x="35" y="535"/>
                    <a:pt x="71" y="532"/>
                  </a:cubicBezTo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4531BFA-2821-4E2E-94E9-DBA286EF48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9211604"/>
                </p:ext>
              </p:extLst>
            </p:nvPr>
          </p:nvGraphicFramePr>
          <p:xfrm>
            <a:off x="7374461" y="3321844"/>
            <a:ext cx="138112" cy="109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32" name="对象 31">
                          <a:extLst>
                            <a:ext uri="{FF2B5EF4-FFF2-40B4-BE49-F238E27FC236}">
                              <a16:creationId xmlns:a16="http://schemas.microsoft.com/office/drawing/2014/main" id="{588F487F-9150-4BED-8E26-36ED1E4BC801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4461" y="3321844"/>
                          <a:ext cx="138112" cy="1095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55D7481-503E-4768-AE8B-D621406C41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685929"/>
                </p:ext>
              </p:extLst>
            </p:nvPr>
          </p:nvGraphicFramePr>
          <p:xfrm>
            <a:off x="7759701" y="3343819"/>
            <a:ext cx="115887" cy="9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33" name="对象 32">
                          <a:extLst>
                            <a:ext uri="{FF2B5EF4-FFF2-40B4-BE49-F238E27FC236}">
                              <a16:creationId xmlns:a16="http://schemas.microsoft.com/office/drawing/2014/main" id="{B50D1D66-19D1-4D3E-9D50-3DF9D7FBA89E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9701" y="3343819"/>
                          <a:ext cx="115887" cy="920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22BF1266-5C50-4E28-8AB9-84880B2A5E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4279394"/>
                </p:ext>
              </p:extLst>
            </p:nvPr>
          </p:nvGraphicFramePr>
          <p:xfrm>
            <a:off x="7299324" y="2931154"/>
            <a:ext cx="139700" cy="10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4" name="Equation" r:id="rId15" imgW="152280" imgH="164880" progId="Equation.DSMT4">
                    <p:embed/>
                  </p:oleObj>
                </mc:Choice>
                <mc:Fallback>
                  <p:oleObj name="Equation" r:id="rId15" imgW="152280" imgH="16488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D08520D7-EC0B-4736-8508-117FF9C8AF4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324" y="2931154"/>
                          <a:ext cx="139700" cy="107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6813FC9-20AC-43DB-805A-D1AA443C07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989442"/>
                </p:ext>
              </p:extLst>
            </p:nvPr>
          </p:nvGraphicFramePr>
          <p:xfrm>
            <a:off x="6959226" y="3321844"/>
            <a:ext cx="139700" cy="1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5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D3918995-33A9-4F8F-88FB-4C77A1DB7C58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9226" y="3321844"/>
                          <a:ext cx="139700" cy="117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145D18A3-36BA-4659-BE19-C403DE584B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579957"/>
                </p:ext>
              </p:extLst>
            </p:nvPr>
          </p:nvGraphicFramePr>
          <p:xfrm>
            <a:off x="7181373" y="3318407"/>
            <a:ext cx="139700" cy="115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Equation" r:id="rId19" imgW="152280" imgH="177480" progId="Equation.DSMT4">
                    <p:embed/>
                  </p:oleObj>
                </mc:Choice>
                <mc:Fallback>
                  <p:oleObj name="Equation" r:id="rId19" imgW="152280" imgH="1774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A2E4F221-E892-4EF6-9A93-6714254495F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1373" y="3318407"/>
                          <a:ext cx="139700" cy="115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9EB38B35-8FA2-4882-8DAF-475E5D275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35825" y="2997200"/>
              <a:ext cx="1588" cy="3016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5CCE45A9-AFA5-4BF3-8A69-E72D126B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681" y="3293269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2B50F9EE-8E8F-4754-B649-3E3375F7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437" y="3289832"/>
              <a:ext cx="26987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5B94A5BA-5754-4DDC-A79A-857C86A1A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235" y="2970842"/>
              <a:ext cx="26988" cy="2857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EEC7C3-1B16-4EE7-99AB-441881913015}"/>
              </a:ext>
            </a:extLst>
          </p:cNvPr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EA22780F-DBD7-43B6-9050-00957D5DD25E}"/>
              </a:ext>
            </a:extLst>
          </p:cNvPr>
          <p:cNvSpPr txBox="1"/>
          <p:nvPr/>
        </p:nvSpPr>
        <p:spPr>
          <a:xfrm>
            <a:off x="304800" y="158176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多元函数的定义</a:t>
            </a: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9826BA82-F146-4CDE-845C-B53CC9BC4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892200"/>
              </p:ext>
            </p:extLst>
          </p:nvPr>
        </p:nvGraphicFramePr>
        <p:xfrm>
          <a:off x="3952875" y="1995488"/>
          <a:ext cx="3254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" imgW="2768400" imgH="431640" progId="Equation.DSMT4">
                  <p:embed/>
                </p:oleObj>
              </mc:Choice>
              <mc:Fallback>
                <p:oleObj name="Equation" r:id="rId3" imgW="2768400" imgH="43164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995488"/>
                        <a:ext cx="3254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3">
            <a:extLst>
              <a:ext uri="{FF2B5EF4-FFF2-40B4-BE49-F238E27FC236}">
                <a16:creationId xmlns:a16="http://schemas.microsoft.com/office/drawing/2014/main" id="{01245A52-28C7-4B62-8508-4369768E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3843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点集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称为函数的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定义域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;  </a:t>
            </a:r>
          </a:p>
        </p:txBody>
      </p:sp>
      <p:grpSp>
        <p:nvGrpSpPr>
          <p:cNvPr id="30" name="Group 22">
            <a:extLst>
              <a:ext uri="{FF2B5EF4-FFF2-40B4-BE49-F238E27FC236}">
                <a16:creationId xmlns:a16="http://schemas.microsoft.com/office/drawing/2014/main" id="{A8F43FEB-C188-4700-B6B7-D3442BEBE39B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2708275"/>
            <a:ext cx="4041775" cy="550863"/>
            <a:chOff x="2934" y="1561"/>
            <a:chExt cx="2546" cy="347"/>
          </a:xfrm>
        </p:grpSpPr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56D92674-BA83-4E5F-BCF0-7CA3822E5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156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  <a:cs typeface="Times New Roman" pitchFamily="18" charset="0"/>
                </a:rPr>
                <a:t>数集</a:t>
              </a:r>
            </a:p>
          </p:txBody>
        </p:sp>
        <p:graphicFrame>
          <p:nvGraphicFramePr>
            <p:cNvPr id="32" name="Object 15">
              <a:extLst>
                <a:ext uri="{FF2B5EF4-FFF2-40B4-BE49-F238E27FC236}">
                  <a16:creationId xmlns:a16="http://schemas.microsoft.com/office/drawing/2014/main" id="{BC1A4E71-2B1A-42DA-BA61-6DA19A854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429005"/>
                </p:ext>
              </p:extLst>
            </p:nvPr>
          </p:nvGraphicFramePr>
          <p:xfrm>
            <a:off x="3506" y="1572"/>
            <a:ext cx="1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Equation" r:id="rId5" imgW="3136680" imgH="533160" progId="Equation.DSMT4">
                    <p:embed/>
                  </p:oleObj>
                </mc:Choice>
                <mc:Fallback>
                  <p:oleObj name="Equation" r:id="rId5" imgW="3136680" imgH="533160" progId="Equation.DSMT4">
                    <p:embed/>
                    <p:pic>
                      <p:nvPicPr>
                        <p:cNvPr id="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1572"/>
                          <a:ext cx="19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16">
            <a:extLst>
              <a:ext uri="{FF2B5EF4-FFF2-40B4-BE49-F238E27FC236}">
                <a16:creationId xmlns:a16="http://schemas.microsoft.com/office/drawing/2014/main" id="{F7FA71E6-FA83-4E2D-B540-7B7ED309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416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称为函数的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值域</a:t>
            </a:r>
            <a:r>
              <a:rPr lang="zh-CN" altLang="en-US" sz="2800" b="1" dirty="0">
                <a:solidFill>
                  <a:srgbClr val="FFCC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.</a:t>
            </a: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602E5F10-748A-4B79-AFB4-6F26BB3A3C5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744538"/>
            <a:ext cx="8686800" cy="1143000"/>
            <a:chOff x="192" y="288"/>
            <a:chExt cx="5472" cy="720"/>
          </a:xfrm>
        </p:grpSpPr>
        <p:grpSp>
          <p:nvGrpSpPr>
            <p:cNvPr id="35" name="Group 23">
              <a:extLst>
                <a:ext uri="{FF2B5EF4-FFF2-40B4-BE49-F238E27FC236}">
                  <a16:creationId xmlns:a16="http://schemas.microsoft.com/office/drawing/2014/main" id="{C5294B3F-CCCD-4484-A4C6-D095CE267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88"/>
              <a:ext cx="4247" cy="384"/>
              <a:chOff x="340" y="288"/>
              <a:chExt cx="4247" cy="384"/>
            </a:xfrm>
          </p:grpSpPr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5A0BB6F8-8E66-430C-81B5-6CBC831A2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88"/>
                <a:ext cx="206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 eaLnBrk="1" hangingPunct="1"/>
                <a:r>
                  <a:rPr lang="zh-CN" altLang="en-US" sz="28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黑体" pitchFamily="49" charset="-122"/>
                    <a:ea typeface="黑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solidFill>
                      <a:schemeClr val="tx2"/>
                    </a:solidFill>
                    <a:latin typeface="+mn-ea"/>
                    <a:cs typeface="Times New Roman" pitchFamily="18" charset="0"/>
                  </a:rPr>
                  <a:t>. </a:t>
                </a:r>
                <a:r>
                  <a:rPr lang="zh-CN" altLang="en-US" sz="2800" b="1" dirty="0">
                    <a:latin typeface="+mn-ea"/>
                    <a:cs typeface="Times New Roman" pitchFamily="18" charset="0"/>
                  </a:rPr>
                  <a:t>设非空点集</a:t>
                </a:r>
                <a:endParaRPr lang="zh-CN" altLang="en-US" sz="2800" b="1" dirty="0">
                  <a:solidFill>
                    <a:schemeClr val="tx2"/>
                  </a:solidFill>
                  <a:latin typeface="+mn-ea"/>
                  <a:cs typeface="Times New Roman" pitchFamily="18" charset="0"/>
                </a:endParaRPr>
              </a:p>
            </p:txBody>
          </p:sp>
          <p:graphicFrame>
            <p:nvGraphicFramePr>
              <p:cNvPr id="39" name="Object 11">
                <a:extLst>
                  <a:ext uri="{FF2B5EF4-FFF2-40B4-BE49-F238E27FC236}">
                    <a16:creationId xmlns:a16="http://schemas.microsoft.com/office/drawing/2014/main" id="{E0EDFB64-4D49-4831-A603-69F3256A42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8594221"/>
                  </p:ext>
                </p:extLst>
              </p:nvPr>
            </p:nvGraphicFramePr>
            <p:xfrm>
              <a:off x="2352" y="326"/>
              <a:ext cx="77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2" name="Equation" r:id="rId7" imgW="1231560" imgH="431640" progId="Equation.DSMT4">
                      <p:embed/>
                    </p:oleObj>
                  </mc:Choice>
                  <mc:Fallback>
                    <p:oleObj name="Equation" r:id="rId7" imgW="1231560" imgH="431640" progId="Equation.DSMT4">
                      <p:embed/>
                      <p:pic>
                        <p:nvPicPr>
                          <p:cNvPr id="16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26"/>
                            <a:ext cx="77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3C643237-B2DC-43A1-A4DD-B1700B7E1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04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+mn-ea"/>
                    <a:cs typeface="Times New Roman" pitchFamily="18" charset="0"/>
                  </a:rPr>
                  <a:t>映射</a:t>
                </a:r>
              </a:p>
            </p:txBody>
          </p:sp>
          <p:graphicFrame>
            <p:nvGraphicFramePr>
              <p:cNvPr id="41" name="Object 18">
                <a:extLst>
                  <a:ext uri="{FF2B5EF4-FFF2-40B4-BE49-F238E27FC236}">
                    <a16:creationId xmlns:a16="http://schemas.microsoft.com/office/drawing/2014/main" id="{72733FE7-E9E8-405C-9C72-7B205B635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0512361"/>
                  </p:ext>
                </p:extLst>
              </p:nvPr>
            </p:nvGraphicFramePr>
            <p:xfrm>
              <a:off x="3603" y="372"/>
              <a:ext cx="984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3" name="Equation" r:id="rId9" imgW="1562040" imgH="393480" progId="Equation.DSMT4">
                      <p:embed/>
                    </p:oleObj>
                  </mc:Choice>
                  <mc:Fallback>
                    <p:oleObj name="Equation" r:id="rId9" imgW="1562040" imgH="393480" progId="Equation.DSMT4">
                      <p:embed/>
                      <p:pic>
                        <p:nvPicPr>
                          <p:cNvPr id="1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372"/>
                            <a:ext cx="984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" name="Text Box 19">
              <a:extLst>
                <a:ext uri="{FF2B5EF4-FFF2-40B4-BE49-F238E27FC236}">
                  <a16:creationId xmlns:a16="http://schemas.microsoft.com/office/drawing/2014/main" id="{EFBC0F1A-93C9-460E-99CE-32E92C9B5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8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>
                  <a:latin typeface="+mn-ea"/>
                  <a:cs typeface="Times New Roman" pitchFamily="18" charset="0"/>
                </a:rPr>
                <a:t>称为定义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8DF7E1AD-5665-484C-8562-28F41951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681"/>
              <a:ext cx="27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+mn-ea"/>
                  <a:cs typeface="Times New Roman" pitchFamily="18" charset="0"/>
                </a:rPr>
                <a:t>在</a:t>
              </a:r>
              <a:r>
                <a:rPr lang="zh-CN" altLang="en-US" sz="2800" b="1" i="1" dirty="0">
                  <a:latin typeface="+mn-ea"/>
                  <a:cs typeface="Times New Roman" pitchFamily="18" charset="0"/>
                </a:rPr>
                <a:t> 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latin typeface="+mn-ea"/>
                  <a:cs typeface="Times New Roman" pitchFamily="18" charset="0"/>
                </a:rPr>
                <a:t>上的 </a:t>
              </a:r>
              <a:r>
                <a:rPr lang="zh-CN" altLang="en-US" sz="2800" b="1" dirty="0">
                  <a:solidFill>
                    <a:schemeClr val="tx2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二元函数 </a:t>
              </a:r>
              <a:r>
                <a:rPr lang="en-US" altLang="zh-CN" sz="2800" b="1" dirty="0">
                  <a:latin typeface="+mn-ea"/>
                  <a:cs typeface="Times New Roman" pitchFamily="18" charset="0"/>
                </a:rPr>
                <a:t>,  </a:t>
              </a:r>
            </a:p>
          </p:txBody>
        </p:sp>
      </p:grpSp>
      <p:graphicFrame>
        <p:nvGraphicFramePr>
          <p:cNvPr id="42" name="Object 21">
            <a:extLst>
              <a:ext uri="{FF2B5EF4-FFF2-40B4-BE49-F238E27FC236}">
                <a16:creationId xmlns:a16="http://schemas.microsoft.com/office/drawing/2014/main" id="{6B8D9647-E5F3-4A8A-A49B-37E2777A3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19799"/>
              </p:ext>
            </p:extLst>
          </p:nvPr>
        </p:nvGraphicFramePr>
        <p:xfrm>
          <a:off x="1744663" y="2017713"/>
          <a:ext cx="19034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11" imgW="1625400" imgH="393480" progId="Equation.DSMT4">
                  <p:embed/>
                </p:oleObj>
              </mc:Choice>
              <mc:Fallback>
                <p:oleObj name="Equation" r:id="rId11" imgW="1625400" imgH="393480" progId="Equation.DSMT4">
                  <p:embed/>
                  <p:pic>
                    <p:nvPicPr>
                      <p:cNvPr id="1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017713"/>
                        <a:ext cx="19034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25">
            <a:extLst>
              <a:ext uri="{FF2B5EF4-FFF2-40B4-BE49-F238E27FC236}">
                <a16:creationId xmlns:a16="http://schemas.microsoft.com/office/drawing/2014/main" id="{2B56247C-AEBB-40F3-85EE-A31E2D5B3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134124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记作</a:t>
            </a: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2168FB2F-8007-4E1C-B4D1-550E54F85C36}"/>
              </a:ext>
            </a:extLst>
          </p:cNvPr>
          <p:cNvSpPr txBox="1"/>
          <p:nvPr/>
        </p:nvSpPr>
        <p:spPr>
          <a:xfrm>
            <a:off x="755576" y="5215914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类似地可以定义三元以及一般的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元函数．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F41644E5-0056-4320-B254-F619FCBDD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976444"/>
              </p:ext>
            </p:extLst>
          </p:nvPr>
        </p:nvGraphicFramePr>
        <p:xfrm>
          <a:off x="831850" y="5773738"/>
          <a:ext cx="5794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Document" r:id="rId13" imgW="5473001" imgH="446774" progId="Word.Document.8">
                  <p:embed/>
                </p:oleObj>
              </mc:Choice>
              <mc:Fallback>
                <p:oleObj name="Document" r:id="rId13" imgW="5473001" imgH="446774" progId="Word.Document.8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773738"/>
                        <a:ext cx="57943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1EAE6DF-2F37-4C97-BD3C-A769DA0FA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617427"/>
              </p:ext>
            </p:extLst>
          </p:nvPr>
        </p:nvGraphicFramePr>
        <p:xfrm>
          <a:off x="1040909" y="4005064"/>
          <a:ext cx="53260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Equation" r:id="rId15" imgW="5333760" imgH="482400" progId="Equation.DSMT4">
                  <p:embed/>
                </p:oleObj>
              </mc:Choice>
              <mc:Fallback>
                <p:oleObj name="Equation" r:id="rId15" imgW="5333760" imgH="4824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909" y="4005064"/>
                        <a:ext cx="53260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25">
            <a:extLst>
              <a:ext uri="{FF2B5EF4-FFF2-40B4-BE49-F238E27FC236}">
                <a16:creationId xmlns:a16="http://schemas.microsoft.com/office/drawing/2014/main" id="{4A8D8E54-DD25-4B35-A792-C1F091853244}"/>
              </a:ext>
            </a:extLst>
          </p:cNvPr>
          <p:cNvSpPr txBox="1"/>
          <p:nvPr/>
        </p:nvSpPr>
        <p:spPr>
          <a:xfrm>
            <a:off x="392837" y="4581128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称为二元函数的图形（或图像）</a:t>
            </a:r>
          </a:p>
        </p:txBody>
      </p:sp>
    </p:spTree>
    <p:extLst>
      <p:ext uri="{BB962C8B-B14F-4D97-AF65-F5344CB8AC3E}">
        <p14:creationId xmlns:p14="http://schemas.microsoft.com/office/powerpoint/2010/main" val="290680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43" grpId="0"/>
      <p:bldP spid="44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B436CC6F-B005-4D52-9612-A3D193CC1850}"/>
              </a:ext>
            </a:extLst>
          </p:cNvPr>
          <p:cNvGrpSpPr>
            <a:grpSpLocks/>
          </p:cNvGrpSpPr>
          <p:nvPr/>
        </p:nvGrpSpPr>
        <p:grpSpPr bwMode="auto">
          <a:xfrm>
            <a:off x="3987801" y="1932486"/>
            <a:ext cx="1828800" cy="1762125"/>
            <a:chOff x="3390" y="768"/>
            <a:chExt cx="1152" cy="1110"/>
          </a:xfrm>
        </p:grpSpPr>
        <p:sp>
          <p:nvSpPr>
            <p:cNvPr id="44" name="AutoShape 12">
              <a:extLst>
                <a:ext uri="{FF2B5EF4-FFF2-40B4-BE49-F238E27FC236}">
                  <a16:creationId xmlns:a16="http://schemas.microsoft.com/office/drawing/2014/main" id="{12823C6F-4DFE-4DA2-886B-B4ACF9A789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0" y="1446"/>
              <a:ext cx="1152" cy="432"/>
            </a:xfrm>
            <a:prstGeom prst="parallelogram">
              <a:avLst>
                <a:gd name="adj" fmla="val 104716"/>
              </a:avLst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F9D05741-A97F-4E07-ADD2-CFBAEC8A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768"/>
              <a:ext cx="672" cy="672"/>
            </a:xfrm>
            <a:prstGeom prst="rtTriangl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C642B942-F4F2-4014-BE44-CE804DA80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010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47" name="Text Box 15">
            <a:extLst>
              <a:ext uri="{FF2B5EF4-FFF2-40B4-BE49-F238E27FC236}">
                <a16:creationId xmlns:a16="http://schemas.microsoft.com/office/drawing/2014/main" id="{C2F77F80-437B-49B6-8F53-C1933217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2" y="77416"/>
            <a:ext cx="4693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．</a:t>
            </a:r>
            <a:r>
              <a:rPr lang="zh-CN" altLang="en-US" sz="2800" b="1" dirty="0">
                <a:latin typeface="宋体" charset="-122"/>
              </a:rPr>
              <a:t>求下列函数的定义域：</a:t>
            </a:r>
          </a:p>
        </p:txBody>
      </p:sp>
      <p:graphicFrame>
        <p:nvGraphicFramePr>
          <p:cNvPr id="48" name="Object 16">
            <a:extLst>
              <a:ext uri="{FF2B5EF4-FFF2-40B4-BE49-F238E27FC236}">
                <a16:creationId xmlns:a16="http://schemas.microsoft.com/office/drawing/2014/main" id="{39815548-1D2A-46F9-B7D1-945CF02C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49751"/>
              </p:ext>
            </p:extLst>
          </p:nvPr>
        </p:nvGraphicFramePr>
        <p:xfrm>
          <a:off x="539552" y="764704"/>
          <a:ext cx="278100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3" imgW="2781000" imgH="571320" progId="Equation.DSMT4">
                  <p:embed/>
                </p:oleObj>
              </mc:Choice>
              <mc:Fallback>
                <p:oleObj name="Equation" r:id="rId3" imgW="2781000" imgH="571320" progId="Equation.DSMT4">
                  <p:embed/>
                  <p:pic>
                    <p:nvPicPr>
                      <p:cNvPr id="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764704"/>
                        <a:ext cx="2781000" cy="571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>
            <a:extLst>
              <a:ext uri="{FF2B5EF4-FFF2-40B4-BE49-F238E27FC236}">
                <a16:creationId xmlns:a16="http://schemas.microsoft.com/office/drawing/2014/main" id="{DE11BB15-A197-4257-B40D-832537175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30997"/>
              </p:ext>
            </p:extLst>
          </p:nvPr>
        </p:nvGraphicFramePr>
        <p:xfrm>
          <a:off x="4600972" y="600636"/>
          <a:ext cx="292068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5" imgW="2920680" imgH="888840" progId="Equation.DSMT4">
                  <p:embed/>
                </p:oleObj>
              </mc:Choice>
              <mc:Fallback>
                <p:oleObj name="Equation" r:id="rId5" imgW="2920680" imgH="888840" progId="Equation.DSMT4">
                  <p:embed/>
                  <p:pic>
                    <p:nvPicPr>
                      <p:cNvPr id="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972" y="600636"/>
                        <a:ext cx="2920680" cy="888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8">
            <a:extLst>
              <a:ext uri="{FF2B5EF4-FFF2-40B4-BE49-F238E27FC236}">
                <a16:creationId xmlns:a16="http://schemas.microsoft.com/office/drawing/2014/main" id="{5310FD1C-458C-41D1-BB6A-D4440C8C7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46630"/>
              </p:ext>
            </p:extLst>
          </p:nvPr>
        </p:nvGraphicFramePr>
        <p:xfrm>
          <a:off x="526233" y="1453779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7" imgW="3200400" imgH="457200" progId="Equation.DSMT4">
                  <p:embed/>
                </p:oleObj>
              </mc:Choice>
              <mc:Fallback>
                <p:oleObj name="Equation" r:id="rId7" imgW="3200400" imgH="457200" progId="Equation.DSMT4">
                  <p:embed/>
                  <p:pic>
                    <p:nvPicPr>
                      <p:cNvPr id="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33" y="1453779"/>
                        <a:ext cx="320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9">
            <a:extLst>
              <a:ext uri="{FF2B5EF4-FFF2-40B4-BE49-F238E27FC236}">
                <a16:creationId xmlns:a16="http://schemas.microsoft.com/office/drawing/2014/main" id="{551A04BD-3D50-4777-9388-205D1B823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1" y="3916289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解</a:t>
            </a:r>
            <a:r>
              <a:rPr lang="en-US" altLang="zh-CN" sz="2800" b="1" dirty="0">
                <a:solidFill>
                  <a:srgbClr val="7030A0"/>
                </a:solidFill>
                <a:latin typeface="宋体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宋体" charset="-122"/>
            </a:endParaRPr>
          </a:p>
        </p:txBody>
      </p:sp>
      <p:graphicFrame>
        <p:nvGraphicFramePr>
          <p:cNvPr id="52" name="Object 20">
            <a:extLst>
              <a:ext uri="{FF2B5EF4-FFF2-40B4-BE49-F238E27FC236}">
                <a16:creationId xmlns:a16="http://schemas.microsoft.com/office/drawing/2014/main" id="{61505C15-B072-466A-A35D-25A0E531CF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42286"/>
              </p:ext>
            </p:extLst>
          </p:nvPr>
        </p:nvGraphicFramePr>
        <p:xfrm>
          <a:off x="1262920" y="4011382"/>
          <a:ext cx="20192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9" imgW="2019240" imgH="457200" progId="Equation.DSMT4">
                  <p:embed/>
                </p:oleObj>
              </mc:Choice>
              <mc:Fallback>
                <p:oleObj name="Equation" r:id="rId9" imgW="2019240" imgH="457200" progId="Equation.DSMT4">
                  <p:embed/>
                  <p:pic>
                    <p:nvPicPr>
                      <p:cNvPr id="1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4011382"/>
                        <a:ext cx="201924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>
            <a:extLst>
              <a:ext uri="{FF2B5EF4-FFF2-40B4-BE49-F238E27FC236}">
                <a16:creationId xmlns:a16="http://schemas.microsoft.com/office/drawing/2014/main" id="{4DE9C00B-902E-45CB-9376-A84640D00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783239"/>
              </p:ext>
            </p:extLst>
          </p:nvPr>
        </p:nvGraphicFramePr>
        <p:xfrm>
          <a:off x="1262920" y="4581128"/>
          <a:ext cx="195552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11" imgW="1955520" imgH="1015920" progId="Equation.DSMT4">
                  <p:embed/>
                </p:oleObj>
              </mc:Choice>
              <mc:Fallback>
                <p:oleObj name="Equation" r:id="rId11" imgW="1955520" imgH="1015920" progId="Equation.DSMT4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4581128"/>
                        <a:ext cx="195552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>
            <a:extLst>
              <a:ext uri="{FF2B5EF4-FFF2-40B4-BE49-F238E27FC236}">
                <a16:creationId xmlns:a16="http://schemas.microsoft.com/office/drawing/2014/main" id="{4D71338A-1CE2-47BE-9B66-D622DDDDD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06766"/>
              </p:ext>
            </p:extLst>
          </p:nvPr>
        </p:nvGraphicFramePr>
        <p:xfrm>
          <a:off x="1262920" y="5733256"/>
          <a:ext cx="208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Equation" r:id="rId13" imgW="2082600" imgH="457200" progId="Equation.DSMT4">
                  <p:embed/>
                </p:oleObj>
              </mc:Choice>
              <mc:Fallback>
                <p:oleObj name="Equation" r:id="rId13" imgW="2082600" imgH="457200" progId="Equation.DSMT4">
                  <p:embed/>
                  <p:pic>
                    <p:nvPicPr>
                      <p:cNvPr id="1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920" y="5733256"/>
                        <a:ext cx="208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23">
            <a:extLst>
              <a:ext uri="{FF2B5EF4-FFF2-40B4-BE49-F238E27FC236}">
                <a16:creationId xmlns:a16="http://schemas.microsoft.com/office/drawing/2014/main" id="{EAFA0DA9-5013-4596-A60F-D676F5A7B3BA}"/>
              </a:ext>
            </a:extLst>
          </p:cNvPr>
          <p:cNvGrpSpPr>
            <a:grpSpLocks/>
          </p:cNvGrpSpPr>
          <p:nvPr/>
        </p:nvGrpSpPr>
        <p:grpSpPr bwMode="auto">
          <a:xfrm>
            <a:off x="6805371" y="1855791"/>
            <a:ext cx="1755635" cy="2236787"/>
            <a:chOff x="4512" y="722"/>
            <a:chExt cx="1014" cy="1409"/>
          </a:xfrm>
        </p:grpSpPr>
        <p:sp>
          <p:nvSpPr>
            <p:cNvPr id="56" name="Oval 24">
              <a:extLst>
                <a:ext uri="{FF2B5EF4-FFF2-40B4-BE49-F238E27FC236}">
                  <a16:creationId xmlns:a16="http://schemas.microsoft.com/office/drawing/2014/main" id="{E3B25105-5147-479F-885F-E4AA6659D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" y="1200"/>
              <a:ext cx="432" cy="480"/>
            </a:xfrm>
            <a:prstGeom prst="ellipse">
              <a:avLst/>
            </a:prstGeom>
            <a:solidFill>
              <a:srgbClr val="FF00FF"/>
            </a:solidFill>
            <a:ln w="38100">
              <a:solidFill>
                <a:srgbClr val="CC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7" name="Line 25">
              <a:extLst>
                <a:ext uri="{FF2B5EF4-FFF2-40B4-BE49-F238E27FC236}">
                  <a16:creationId xmlns:a16="http://schemas.microsoft.com/office/drawing/2014/main" id="{729144A4-CBBE-4BB2-8E08-D76B4A621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4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8" name="Line 26">
              <a:extLst>
                <a:ext uri="{FF2B5EF4-FFF2-40B4-BE49-F238E27FC236}">
                  <a16:creationId xmlns:a16="http://schemas.microsoft.com/office/drawing/2014/main" id="{EA355125-AA7D-4CB7-B38E-BB1654BB0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87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59" name="Text Box 27">
              <a:extLst>
                <a:ext uri="{FF2B5EF4-FFF2-40B4-BE49-F238E27FC236}">
                  <a16:creationId xmlns:a16="http://schemas.microsoft.com/office/drawing/2014/main" id="{2BD354A9-6089-404F-B3A4-A05AB256A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250"/>
              <a:ext cx="1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0" name="Text Box 28">
              <a:extLst>
                <a:ext uri="{FF2B5EF4-FFF2-40B4-BE49-F238E27FC236}">
                  <a16:creationId xmlns:a16="http://schemas.microsoft.com/office/drawing/2014/main" id="{96964DC4-FFEE-423D-ACF1-9675CC67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722"/>
              <a:ext cx="1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61" name="Text Box 29">
              <a:extLst>
                <a:ext uri="{FF2B5EF4-FFF2-40B4-BE49-F238E27FC236}">
                  <a16:creationId xmlns:a16="http://schemas.microsoft.com/office/drawing/2014/main" id="{07BDECB2-F80B-4BFA-BC46-EF0B834BB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7" y="1324"/>
              <a:ext cx="2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1</a:t>
              </a:r>
            </a:p>
          </p:txBody>
        </p:sp>
        <p:sp>
          <p:nvSpPr>
            <p:cNvPr id="62" name="Text Box 30">
              <a:extLst>
                <a:ext uri="{FF2B5EF4-FFF2-40B4-BE49-F238E27FC236}">
                  <a16:creationId xmlns:a16="http://schemas.microsoft.com/office/drawing/2014/main" id="{F88D52F4-80D1-4316-A5E8-030D725B0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804"/>
              <a:ext cx="4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(3)</a:t>
              </a:r>
            </a:p>
          </p:txBody>
        </p:sp>
      </p:grpSp>
      <p:grpSp>
        <p:nvGrpSpPr>
          <p:cNvPr id="63" name="Group 31">
            <a:extLst>
              <a:ext uri="{FF2B5EF4-FFF2-40B4-BE49-F238E27FC236}">
                <a16:creationId xmlns:a16="http://schemas.microsoft.com/office/drawing/2014/main" id="{12089AF0-4D33-4C93-AC06-AEC568907CE8}"/>
              </a:ext>
            </a:extLst>
          </p:cNvPr>
          <p:cNvGrpSpPr>
            <a:grpSpLocks/>
          </p:cNvGrpSpPr>
          <p:nvPr/>
        </p:nvGrpSpPr>
        <p:grpSpPr bwMode="auto">
          <a:xfrm>
            <a:off x="3702052" y="1554661"/>
            <a:ext cx="1651000" cy="2617787"/>
            <a:chOff x="3028" y="530"/>
            <a:chExt cx="1040" cy="1649"/>
          </a:xfrm>
        </p:grpSpPr>
        <p:sp>
          <p:nvSpPr>
            <p:cNvPr id="64" name="Text Box 32">
              <a:extLst>
                <a:ext uri="{FF2B5EF4-FFF2-40B4-BE49-F238E27FC236}">
                  <a16:creationId xmlns:a16="http://schemas.microsoft.com/office/drawing/2014/main" id="{AA33F9D0-D989-4EA9-9A5C-B5B74EB38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530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5241CB29-02DF-48F1-B9FD-763E7CD5B8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8" y="690"/>
              <a:ext cx="1040" cy="1489"/>
              <a:chOff x="3504" y="690"/>
              <a:chExt cx="1040" cy="1489"/>
            </a:xfrm>
          </p:grpSpPr>
          <p:sp>
            <p:nvSpPr>
              <p:cNvPr id="66" name="Line 34">
                <a:extLst>
                  <a:ext uri="{FF2B5EF4-FFF2-40B4-BE49-F238E27FC236}">
                    <a16:creationId xmlns:a16="http://schemas.microsoft.com/office/drawing/2014/main" id="{23C6A6FB-7B7D-4D21-8A5C-F7B5932EB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2" y="144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67" name="Text Box 35">
                <a:extLst>
                  <a:ext uri="{FF2B5EF4-FFF2-40B4-BE49-F238E27FC236}">
                    <a16:creationId xmlns:a16="http://schemas.microsoft.com/office/drawing/2014/main" id="{90615107-76E0-481B-AC5F-FAD167828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8" y="1236"/>
                <a:ext cx="21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68" name="Line 36">
                <a:extLst>
                  <a:ext uri="{FF2B5EF4-FFF2-40B4-BE49-F238E27FC236}">
                    <a16:creationId xmlns:a16="http://schemas.microsoft.com/office/drawing/2014/main" id="{A9660A5F-8451-4698-8762-E2C237841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0" y="1474"/>
                <a:ext cx="48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69" name="Text Box 37">
                <a:extLst>
                  <a:ext uri="{FF2B5EF4-FFF2-40B4-BE49-F238E27FC236}">
                    <a16:creationId xmlns:a16="http://schemas.microsoft.com/office/drawing/2014/main" id="{B85B94A7-6C6D-4D4E-A740-DD986A0B4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324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b="1">
                    <a:latin typeface="宋体" charset="-122"/>
                  </a:rPr>
                  <a:t>o</a:t>
                </a:r>
              </a:p>
            </p:txBody>
          </p:sp>
          <p:sp>
            <p:nvSpPr>
              <p:cNvPr id="70" name="Text Box 38">
                <a:extLst>
                  <a:ext uri="{FF2B5EF4-FFF2-40B4-BE49-F238E27FC236}">
                    <a16:creationId xmlns:a16="http://schemas.microsoft.com/office/drawing/2014/main" id="{4B52FE9C-04B8-49E9-B15D-4372A4206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1852"/>
                <a:ext cx="4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2800" b="1">
                    <a:latin typeface="宋体" charset="-122"/>
                  </a:rPr>
                  <a:t>(2)</a:t>
                </a:r>
              </a:p>
            </p:txBody>
          </p:sp>
          <p:sp>
            <p:nvSpPr>
              <p:cNvPr id="71" name="Line 39">
                <a:extLst>
                  <a:ext uri="{FF2B5EF4-FFF2-40B4-BE49-F238E27FC236}">
                    <a16:creationId xmlns:a16="http://schemas.microsoft.com/office/drawing/2014/main" id="{FB4249D1-A857-40E1-9F08-CE87A4ADE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690"/>
                <a:ext cx="0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72" name="Line 40">
                <a:extLst>
                  <a:ext uri="{FF2B5EF4-FFF2-40B4-BE49-F238E27FC236}">
                    <a16:creationId xmlns:a16="http://schemas.microsoft.com/office/drawing/2014/main" id="{58792AB5-01BA-4B84-BA22-CF7742A93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73" name="Group 41">
            <a:extLst>
              <a:ext uri="{FF2B5EF4-FFF2-40B4-BE49-F238E27FC236}">
                <a16:creationId xmlns:a16="http://schemas.microsoft.com/office/drawing/2014/main" id="{A1E0880A-058D-4A5C-A9D3-FC9CE83EC53E}"/>
              </a:ext>
            </a:extLst>
          </p:cNvPr>
          <p:cNvGrpSpPr>
            <a:grpSpLocks/>
          </p:cNvGrpSpPr>
          <p:nvPr/>
        </p:nvGrpSpPr>
        <p:grpSpPr bwMode="auto">
          <a:xfrm>
            <a:off x="831591" y="2279589"/>
            <a:ext cx="1425689" cy="1530350"/>
            <a:chOff x="1832" y="988"/>
            <a:chExt cx="1056" cy="964"/>
          </a:xfrm>
        </p:grpSpPr>
        <p:sp>
          <p:nvSpPr>
            <p:cNvPr id="74" name="Oval 42">
              <a:extLst>
                <a:ext uri="{FF2B5EF4-FFF2-40B4-BE49-F238E27FC236}">
                  <a16:creationId xmlns:a16="http://schemas.microsoft.com/office/drawing/2014/main" id="{76A42DDF-8823-4BBD-906A-EAB8DFE3E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" y="988"/>
              <a:ext cx="1056" cy="964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5" name="Text Box 43">
              <a:extLst>
                <a:ext uri="{FF2B5EF4-FFF2-40B4-BE49-F238E27FC236}">
                  <a16:creationId xmlns:a16="http://schemas.microsoft.com/office/drawing/2014/main" id="{0C0FABDD-D32E-4229-8A32-116816057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34"/>
              <a:ext cx="3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79432D22-81E9-4B85-99D3-039A1EB20B2C}"/>
              </a:ext>
            </a:extLst>
          </p:cNvPr>
          <p:cNvGrpSpPr>
            <a:grpSpLocks/>
          </p:cNvGrpSpPr>
          <p:nvPr/>
        </p:nvGrpSpPr>
        <p:grpSpPr bwMode="auto">
          <a:xfrm>
            <a:off x="748168" y="1984079"/>
            <a:ext cx="1939806" cy="1928813"/>
            <a:chOff x="1680" y="564"/>
            <a:chExt cx="1619" cy="1738"/>
          </a:xfrm>
        </p:grpSpPr>
        <p:sp>
          <p:nvSpPr>
            <p:cNvPr id="77" name="Oval 45">
              <a:extLst>
                <a:ext uri="{FF2B5EF4-FFF2-40B4-BE49-F238E27FC236}">
                  <a16:creationId xmlns:a16="http://schemas.microsoft.com/office/drawing/2014/main" id="{8A15BE71-7E82-40A0-BE36-F2C15873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28"/>
              <a:ext cx="466" cy="480"/>
            </a:xfrm>
            <a:prstGeom prst="ellipse">
              <a:avLst/>
            </a:prstGeom>
            <a:solidFill>
              <a:srgbClr val="FEFCFC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78" name="Text Box 46">
              <a:extLst>
                <a:ext uri="{FF2B5EF4-FFF2-40B4-BE49-F238E27FC236}">
                  <a16:creationId xmlns:a16="http://schemas.microsoft.com/office/drawing/2014/main" id="{B22149AD-4D50-495B-AF83-12FDDF641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243"/>
              <a:ext cx="287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79" name="Text Box 47">
              <a:extLst>
                <a:ext uri="{FF2B5EF4-FFF2-40B4-BE49-F238E27FC236}">
                  <a16:creationId xmlns:a16="http://schemas.microsoft.com/office/drawing/2014/main" id="{43133039-899A-4715-A8DC-881ABE125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564"/>
              <a:ext cx="287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80" name="Text Box 48">
              <a:extLst>
                <a:ext uri="{FF2B5EF4-FFF2-40B4-BE49-F238E27FC236}">
                  <a16:creationId xmlns:a16="http://schemas.microsoft.com/office/drawing/2014/main" id="{2F6A268D-0C41-4438-B348-1A3A32D3A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402"/>
              <a:ext cx="30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1</a:t>
              </a:r>
            </a:p>
          </p:txBody>
        </p:sp>
        <p:sp>
          <p:nvSpPr>
            <p:cNvPr id="81" name="Text Box 49">
              <a:extLst>
                <a:ext uri="{FF2B5EF4-FFF2-40B4-BE49-F238E27FC236}">
                  <a16:creationId xmlns:a16="http://schemas.microsoft.com/office/drawing/2014/main" id="{0EC2908D-5EAA-443C-B13C-21415E7D6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834"/>
              <a:ext cx="603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>
                  <a:latin typeface="宋体" charset="-122"/>
                </a:rPr>
                <a:t>(1)</a:t>
              </a:r>
            </a:p>
          </p:txBody>
        </p:sp>
        <p:sp>
          <p:nvSpPr>
            <p:cNvPr id="82" name="Line 50">
              <a:extLst>
                <a:ext uri="{FF2B5EF4-FFF2-40B4-BE49-F238E27FC236}">
                  <a16:creationId xmlns:a16="http://schemas.microsoft.com/office/drawing/2014/main" id="{1CD6AD88-53AF-4669-B3E4-FBF00B658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74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83" name="Line 51">
              <a:extLst>
                <a:ext uri="{FF2B5EF4-FFF2-40B4-BE49-F238E27FC236}">
                  <a16:creationId xmlns:a16="http://schemas.microsoft.com/office/drawing/2014/main" id="{DE9DF4D5-3C32-4069-AD6B-712916645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15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29443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7.1.1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161B52D-0D1D-4770-90B0-DC36DFE715D1}"/>
              </a:ext>
            </a:extLst>
          </p:cNvPr>
          <p:cNvSpPr txBox="1"/>
          <p:nvPr/>
        </p:nvSpPr>
        <p:spPr>
          <a:xfrm>
            <a:off x="119053" y="746755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集合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009A0E5-AD67-485B-B29D-D0B95E636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681627"/>
              </p:ext>
            </p:extLst>
          </p:nvPr>
        </p:nvGraphicFramePr>
        <p:xfrm>
          <a:off x="1332225" y="746235"/>
          <a:ext cx="33591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3365280" imgH="609480" progId="Equation.DSMT4">
                  <p:embed/>
                </p:oleObj>
              </mc:Choice>
              <mc:Fallback>
                <p:oleObj name="Equation" r:id="rId3" imgW="3365280" imgH="609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25" y="746235"/>
                        <a:ext cx="33591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6">
            <a:extLst>
              <a:ext uri="{FF2B5EF4-FFF2-40B4-BE49-F238E27FC236}">
                <a16:creationId xmlns:a16="http://schemas.microsoft.com/office/drawing/2014/main" id="{86EAFD21-11A3-4C3B-9BCF-326DC1648792}"/>
              </a:ext>
            </a:extLst>
          </p:cNvPr>
          <p:cNvSpPr txBox="1"/>
          <p:nvPr/>
        </p:nvSpPr>
        <p:spPr>
          <a:xfrm>
            <a:off x="4729225" y="78597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的内部和边界是什么？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97F9BDEA-D5E2-4482-9022-E27622032A3A}"/>
              </a:ext>
            </a:extLst>
          </p:cNvPr>
          <p:cNvSpPr txBox="1"/>
          <p:nvPr/>
        </p:nvSpPr>
        <p:spPr>
          <a:xfrm>
            <a:off x="482321" y="1412776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它是开的、闭的、不开不闭、还是既开又闭的？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413C76D9-6CDE-48AC-891E-68BD39B8028A}"/>
              </a:ext>
            </a:extLst>
          </p:cNvPr>
          <p:cNvSpPr txBox="1"/>
          <p:nvPr/>
        </p:nvSpPr>
        <p:spPr>
          <a:xfrm>
            <a:off x="439166" y="208810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B9820923-C9FB-489B-8AB2-918585470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949044"/>
              </p:ext>
            </p:extLst>
          </p:nvPr>
        </p:nvGraphicFramePr>
        <p:xfrm>
          <a:off x="1674813" y="2155825"/>
          <a:ext cx="10779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55825"/>
                        <a:ext cx="10779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F7F97F81-A990-405F-8AA4-37F40C0EA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07833"/>
              </p:ext>
            </p:extLst>
          </p:nvPr>
        </p:nvGraphicFramePr>
        <p:xfrm>
          <a:off x="3090570" y="2088863"/>
          <a:ext cx="34988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7" imgW="3504960" imgH="609480" progId="Equation.DSMT4">
                  <p:embed/>
                </p:oleObj>
              </mc:Choice>
              <mc:Fallback>
                <p:oleObj name="Equation" r:id="rId7" imgW="3504960" imgH="609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570" y="2088863"/>
                        <a:ext cx="34988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1">
            <a:extLst>
              <a:ext uri="{FF2B5EF4-FFF2-40B4-BE49-F238E27FC236}">
                <a16:creationId xmlns:a16="http://schemas.microsoft.com/office/drawing/2014/main" id="{ECF8BF13-F28A-4409-BCEA-7744111A12AD}"/>
              </a:ext>
            </a:extLst>
          </p:cNvPr>
          <p:cNvSpPr txBox="1"/>
          <p:nvPr/>
        </p:nvSpPr>
        <p:spPr>
          <a:xfrm>
            <a:off x="6856604" y="208810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是开集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AEB32FDC-1CCF-4F4A-9BCC-865977C87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807510"/>
              </p:ext>
            </p:extLst>
          </p:nvPr>
        </p:nvGraphicFramePr>
        <p:xfrm>
          <a:off x="1294772" y="3871298"/>
          <a:ext cx="3289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9" imgW="3288960" imgH="609480" progId="Equation.DSMT4">
                  <p:embed/>
                </p:oleObj>
              </mc:Choice>
              <mc:Fallback>
                <p:oleObj name="Equation" r:id="rId9" imgW="3288960" imgH="6094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72" y="3871298"/>
                        <a:ext cx="32893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14">
            <a:extLst>
              <a:ext uri="{FF2B5EF4-FFF2-40B4-BE49-F238E27FC236}">
                <a16:creationId xmlns:a16="http://schemas.microsoft.com/office/drawing/2014/main" id="{16FB7242-FB96-44A3-915E-819D375D3C81}"/>
              </a:ext>
            </a:extLst>
          </p:cNvPr>
          <p:cNvSpPr txBox="1"/>
          <p:nvPr/>
        </p:nvSpPr>
        <p:spPr>
          <a:xfrm>
            <a:off x="129347" y="387129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区域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028674B9-D186-462F-95DB-06F05EC85676}"/>
              </a:ext>
            </a:extLst>
          </p:cNvPr>
          <p:cNvSpPr txBox="1"/>
          <p:nvPr/>
        </p:nvSpPr>
        <p:spPr>
          <a:xfrm>
            <a:off x="4665851" y="3871298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表示成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型区域为</a:t>
            </a:r>
            <a:r>
              <a:rPr lang="zh-CN" altLang="en-US" sz="2800" b="1" u="sng" dirty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16">
            <a:extLst>
              <a:ext uri="{FF2B5EF4-FFF2-40B4-BE49-F238E27FC236}">
                <a16:creationId xmlns:a16="http://schemas.microsoft.com/office/drawing/2014/main" id="{4A125B9F-3B72-4AA5-9824-5DD9864CF17D}"/>
              </a:ext>
            </a:extLst>
          </p:cNvPr>
          <p:cNvSpPr txBox="1"/>
          <p:nvPr/>
        </p:nvSpPr>
        <p:spPr>
          <a:xfrm>
            <a:off x="280373" y="47016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61C0DF3-20E7-4740-9C73-21FB8AACD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06822"/>
              </p:ext>
            </p:extLst>
          </p:nvPr>
        </p:nvGraphicFramePr>
        <p:xfrm>
          <a:off x="1451515" y="4598933"/>
          <a:ext cx="6591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1" imgW="6591240" imgH="736560" progId="Equation.DSMT4">
                  <p:embed/>
                </p:oleObj>
              </mc:Choice>
              <mc:Fallback>
                <p:oleObj name="Equation" r:id="rId11" imgW="6591240" imgH="73656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15" y="4598933"/>
                        <a:ext cx="65913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>
            <a:extLst>
              <a:ext uri="{FF2B5EF4-FFF2-40B4-BE49-F238E27FC236}">
                <a16:creationId xmlns:a16="http://schemas.microsoft.com/office/drawing/2014/main" id="{E3C07C21-24A0-4EB6-BBAF-D0410F3B25C2}"/>
              </a:ext>
            </a:extLst>
          </p:cNvPr>
          <p:cNvGrpSpPr/>
          <p:nvPr/>
        </p:nvGrpSpPr>
        <p:grpSpPr>
          <a:xfrm>
            <a:off x="5320933" y="2503146"/>
            <a:ext cx="2232248" cy="1368152"/>
            <a:chOff x="5364088" y="2351033"/>
            <a:chExt cx="2232248" cy="1368152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232AF04-C994-42D3-B768-EE8ADD4236AE}"/>
                </a:ext>
              </a:extLst>
            </p:cNvPr>
            <p:cNvCxnSpPr/>
            <p:nvPr/>
          </p:nvCxnSpPr>
          <p:spPr>
            <a:xfrm>
              <a:off x="5364088" y="3068960"/>
              <a:ext cx="22322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6CFF64A-E887-4FBB-988E-64DDDF392BE7}"/>
                </a:ext>
              </a:extLst>
            </p:cNvPr>
            <p:cNvCxnSpPr/>
            <p:nvPr/>
          </p:nvCxnSpPr>
          <p:spPr>
            <a:xfrm flipV="1">
              <a:off x="6480212" y="2351033"/>
              <a:ext cx="0" cy="1368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6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58448" y="260648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二元函数的极限与连续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2804" y="1458225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82216" y="2484185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二元函数的极限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2216" y="3420289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二元连续函数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74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4428" y="188639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二元函数的极限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E3B2DDAF-9247-4289-B758-E574379F4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843702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记作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26360284-E4A0-45C3-BC2B-E12CE3D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196002"/>
            <a:ext cx="2627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为函数</a:t>
            </a:r>
          </a:p>
        </p:txBody>
      </p:sp>
      <p:graphicFrame>
        <p:nvGraphicFramePr>
          <p:cNvPr id="43" name="Object 20">
            <a:extLst>
              <a:ext uri="{FF2B5EF4-FFF2-40B4-BE49-F238E27FC236}">
                <a16:creationId xmlns:a16="http://schemas.microsoft.com/office/drawing/2014/main" id="{3792A1B3-77F9-4A86-9E5C-5E0722E03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46561"/>
              </p:ext>
            </p:extLst>
          </p:nvPr>
        </p:nvGraphicFramePr>
        <p:xfrm>
          <a:off x="398463" y="2935777"/>
          <a:ext cx="4419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3" imgW="3936960" imgH="457200" progId="Equation.3">
                  <p:embed/>
                </p:oleObj>
              </mc:Choice>
              <mc:Fallback>
                <p:oleObj name="Equation" r:id="rId3" imgW="3936960" imgH="457200" progId="Equation.3">
                  <p:embed/>
                  <p:pic>
                    <p:nvPicPr>
                      <p:cNvPr id="1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935777"/>
                        <a:ext cx="4419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>
            <a:extLst>
              <a:ext uri="{FF2B5EF4-FFF2-40B4-BE49-F238E27FC236}">
                <a16:creationId xmlns:a16="http://schemas.microsoft.com/office/drawing/2014/main" id="{8319AE94-DEFF-4AD3-B053-2D4CEC421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897132"/>
              </p:ext>
            </p:extLst>
          </p:nvPr>
        </p:nvGraphicFramePr>
        <p:xfrm>
          <a:off x="800102" y="3492419"/>
          <a:ext cx="30749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5" imgW="990360" imgH="380880" progId="Equation.DSMT4">
                  <p:embed/>
                </p:oleObj>
              </mc:Choice>
              <mc:Fallback>
                <p:oleObj name="Equation" r:id="rId5" imgW="990360" imgH="380880" progId="Equation.DSMT4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2" y="3492419"/>
                        <a:ext cx="3074987" cy="1184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6">
            <a:extLst>
              <a:ext uri="{FF2B5EF4-FFF2-40B4-BE49-F238E27FC236}">
                <a16:creationId xmlns:a16="http://schemas.microsoft.com/office/drawing/2014/main" id="{229534F8-ABDD-4C6E-8490-14D8B2AEF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535176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点 </a:t>
            </a:r>
            <a:r>
              <a:rPr lang="en-US" altLang="zh-CN" sz="2800" b="1" dirty="0">
                <a:latin typeface="宋体" charset="-122"/>
              </a:rPr>
              <a:t>,</a:t>
            </a: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E1CC1D0E-0F29-4D90-8666-2708D06A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1549463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若存在常数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宋体" charset="-122"/>
              </a:rPr>
              <a:t>,</a:t>
            </a:r>
            <a:endParaRPr lang="en-US" altLang="zh-CN" sz="2800" b="1" i="1" dirty="0">
              <a:latin typeface="宋体" charset="-122"/>
            </a:endParaRPr>
          </a:p>
        </p:txBody>
      </p:sp>
      <p:graphicFrame>
        <p:nvGraphicFramePr>
          <p:cNvPr id="47" name="Object 7">
            <a:extLst>
              <a:ext uri="{FF2B5EF4-FFF2-40B4-BE49-F238E27FC236}">
                <a16:creationId xmlns:a16="http://schemas.microsoft.com/office/drawing/2014/main" id="{C18407ED-698E-44EF-9297-55C2CF4A8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89650"/>
              </p:ext>
            </p:extLst>
          </p:nvPr>
        </p:nvGraphicFramePr>
        <p:xfrm>
          <a:off x="989013" y="2080115"/>
          <a:ext cx="26622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7" imgW="2654280" imgH="634680" progId="Equation.DSMT4">
                  <p:embed/>
                </p:oleObj>
              </mc:Choice>
              <mc:Fallback>
                <p:oleObj name="Equation" r:id="rId7" imgW="2654280" imgH="63468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80115"/>
                        <a:ext cx="266223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762479EF-7FF9-40FA-8937-5456C9D72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015720"/>
              </p:ext>
            </p:extLst>
          </p:nvPr>
        </p:nvGraphicFramePr>
        <p:xfrm>
          <a:off x="4459288" y="2270615"/>
          <a:ext cx="2030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9" imgW="2031840" imgH="482400" progId="Equation.DSMT4">
                  <p:embed/>
                </p:oleObj>
              </mc:Choice>
              <mc:Fallback>
                <p:oleObj name="Equation" r:id="rId9" imgW="2031840" imgH="482400" progId="Equation.DSMT4">
                  <p:embed/>
                  <p:pic>
                    <p:nvPicPr>
                      <p:cNvPr id="1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2270615"/>
                        <a:ext cx="2030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2">
            <a:extLst>
              <a:ext uri="{FF2B5EF4-FFF2-40B4-BE49-F238E27FC236}">
                <a16:creationId xmlns:a16="http://schemas.microsoft.com/office/drawing/2014/main" id="{94C28E0E-90ED-4413-843B-E075BF7F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1" y="220076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都有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3D5C9095-A2B7-4ADC-A355-3D0358C4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72" y="888637"/>
            <a:ext cx="3670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800" b="1" dirty="0">
                <a:latin typeface="宋体" charset="-122"/>
              </a:rPr>
              <a:t>设函数</a:t>
            </a:r>
          </a:p>
        </p:txBody>
      </p:sp>
      <p:graphicFrame>
        <p:nvGraphicFramePr>
          <p:cNvPr id="51" name="Object 5">
            <a:extLst>
              <a:ext uri="{FF2B5EF4-FFF2-40B4-BE49-F238E27FC236}">
                <a16:creationId xmlns:a16="http://schemas.microsoft.com/office/drawing/2014/main" id="{7B370507-25BD-4399-BAB7-BE4DC9B9C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56260"/>
              </p:ext>
            </p:extLst>
          </p:nvPr>
        </p:nvGraphicFramePr>
        <p:xfrm>
          <a:off x="2464097" y="919593"/>
          <a:ext cx="3463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11" imgW="3466800" imgH="457200" progId="Equation.DSMT4">
                  <p:embed/>
                </p:oleObj>
              </mc:Choice>
              <mc:Fallback>
                <p:oleObj name="Equation" r:id="rId11" imgW="3466800" imgH="457200" progId="Equation.DSMT4">
                  <p:embed/>
                  <p:pic>
                    <p:nvPicPr>
                      <p:cNvPr id="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097" y="919593"/>
                        <a:ext cx="3463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6">
            <a:extLst>
              <a:ext uri="{FF2B5EF4-FFF2-40B4-BE49-F238E27FC236}">
                <a16:creationId xmlns:a16="http://schemas.microsoft.com/office/drawing/2014/main" id="{B7017121-1E27-49F7-8AA4-31C6ECCAE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710" y="875937"/>
            <a:ext cx="3051175" cy="5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b="1" baseline="-25000" dirty="0">
                <a:latin typeface="宋体" charset="-122"/>
              </a:rPr>
              <a:t>         </a:t>
            </a:r>
            <a:r>
              <a:rPr lang="zh-CN" altLang="en-US" sz="2800" b="1" dirty="0">
                <a:latin typeface="宋体" charset="-122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i="1" dirty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的聚</a:t>
            </a: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7CFAE644-C6A2-48D2-ACB0-AA0CFC02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130" y="1535176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sym typeface="Symbol" pitchFamily="18" charset="2"/>
              </a:rPr>
              <a:t>对一</a:t>
            </a:r>
            <a:endParaRPr lang="zh-CN" altLang="en-US" sz="2800" b="1" dirty="0">
              <a:latin typeface="宋体" charset="-122"/>
            </a:endParaRP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4CA881B6-89DA-4462-B1AD-28BD055E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542" y="1549463"/>
            <a:ext cx="510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对任意正数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charset="-122"/>
                <a:sym typeface="Symbol" pitchFamily="18" charset="2"/>
              </a:rPr>
              <a:t>,</a:t>
            </a:r>
            <a:r>
              <a:rPr lang="zh-CN" altLang="en-US" sz="2800" b="1" dirty="0">
                <a:latin typeface="宋体" charset="-122"/>
                <a:sym typeface="Symbol" pitchFamily="18" charset="2"/>
              </a:rPr>
              <a:t>总存在正数 </a:t>
            </a:r>
            <a:r>
              <a:rPr lang="en-US" altLang="zh-CN" sz="2800" b="1" i="1" dirty="0">
                <a:latin typeface="宋体" charset="-122"/>
                <a:sym typeface="Symbol" pitchFamily="18" charset="2"/>
              </a:rPr>
              <a:t>,</a:t>
            </a:r>
            <a:endParaRPr lang="en-US" altLang="zh-CN" sz="2800" b="1" i="1" dirty="0">
              <a:latin typeface="宋体" charset="-122"/>
            </a:endParaRPr>
          </a:p>
        </p:txBody>
      </p:sp>
      <p:sp>
        <p:nvSpPr>
          <p:cNvPr id="55" name="Text Box 24">
            <a:extLst>
              <a:ext uri="{FF2B5EF4-FFF2-40B4-BE49-F238E27FC236}">
                <a16:creationId xmlns:a16="http://schemas.microsoft.com/office/drawing/2014/main" id="{E6395562-7C0C-4FA1-A2DE-A7C6D44D2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1" y="2200765"/>
            <a:ext cx="54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</a:rPr>
              <a:t>切</a:t>
            </a:r>
          </a:p>
        </p:txBody>
      </p:sp>
      <p:graphicFrame>
        <p:nvGraphicFramePr>
          <p:cNvPr id="56" name="Object 27">
            <a:extLst>
              <a:ext uri="{FF2B5EF4-FFF2-40B4-BE49-F238E27FC236}">
                <a16:creationId xmlns:a16="http://schemas.microsoft.com/office/drawing/2014/main" id="{7E8DEF79-18B9-4F85-AD71-CCA52A2C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968010"/>
              </p:ext>
            </p:extLst>
          </p:nvPr>
        </p:nvGraphicFramePr>
        <p:xfrm>
          <a:off x="4731668" y="3564427"/>
          <a:ext cx="39608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13" imgW="1333440" imgH="291960" progId="Equation.DSMT4">
                  <p:embed/>
                </p:oleObj>
              </mc:Choice>
              <mc:Fallback>
                <p:oleObj name="Equation" r:id="rId13" imgW="1333440" imgH="291960" progId="Equation.DSMT4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668" y="3564427"/>
                        <a:ext cx="3960813" cy="868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28">
            <a:extLst>
              <a:ext uri="{FF2B5EF4-FFF2-40B4-BE49-F238E27FC236}">
                <a16:creationId xmlns:a16="http://schemas.microsoft.com/office/drawing/2014/main" id="{37E75436-1FD3-4750-A09F-12B8B5AD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3564427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或</a:t>
            </a:r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75A15929-1733-4EBE-A9E7-42767EA41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42825"/>
              </p:ext>
            </p:extLst>
          </p:nvPr>
        </p:nvGraphicFramePr>
        <p:xfrm>
          <a:off x="5942036" y="932293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15" imgW="1346040" imgH="431640" progId="Equation.DSMT4">
                  <p:embed/>
                </p:oleObj>
              </mc:Choice>
              <mc:Fallback>
                <p:oleObj name="Equation" r:id="rId15" imgW="1346040" imgH="43164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2036" y="932293"/>
                        <a:ext cx="1346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30">
            <a:extLst>
              <a:ext uri="{FF2B5EF4-FFF2-40B4-BE49-F238E27FC236}">
                <a16:creationId xmlns:a16="http://schemas.microsoft.com/office/drawing/2014/main" id="{77AFEAF9-4CFC-4C44-AE2C-1D4945A286F9}"/>
              </a:ext>
            </a:extLst>
          </p:cNvPr>
          <p:cNvSpPr txBox="1"/>
          <p:nvPr/>
        </p:nvSpPr>
        <p:spPr>
          <a:xfrm>
            <a:off x="774428" y="4860571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用相似的方法可以定义在</a:t>
            </a:r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5E531D20-F370-4B2B-8ED7-68FF80D8E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456450"/>
              </p:ext>
            </p:extLst>
          </p:nvPr>
        </p:nvGraphicFramePr>
        <p:xfrm>
          <a:off x="4926527" y="4906281"/>
          <a:ext cx="2008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17" imgW="2108160" imgH="431640" progId="Equation.DSMT4">
                  <p:embed/>
                </p:oleObj>
              </mc:Choice>
              <mc:Fallback>
                <p:oleObj name="Equation" r:id="rId17" imgW="2108160" imgH="43164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527" y="4906281"/>
                        <a:ext cx="20081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33">
            <a:extLst>
              <a:ext uri="{FF2B5EF4-FFF2-40B4-BE49-F238E27FC236}">
                <a16:creationId xmlns:a16="http://schemas.microsoft.com/office/drawing/2014/main" id="{5A4E1F5A-3EB6-469C-BC17-1965F5334468}"/>
              </a:ext>
            </a:extLst>
          </p:cNvPr>
          <p:cNvSpPr txBox="1"/>
          <p:nvPr/>
        </p:nvSpPr>
        <p:spPr>
          <a:xfrm>
            <a:off x="7020272" y="48605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或</a:t>
            </a:r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596F7817-5974-4BFC-AFE3-01B77672F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75268"/>
              </p:ext>
            </p:extLst>
          </p:nvPr>
        </p:nvGraphicFramePr>
        <p:xfrm>
          <a:off x="336551" y="5542670"/>
          <a:ext cx="1949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19" imgW="2057400" imgH="317160" progId="Equation.DSMT4">
                  <p:embed/>
                </p:oleObj>
              </mc:Choice>
              <mc:Fallback>
                <p:oleObj name="Equation" r:id="rId19" imgW="2057400" imgH="31716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1" y="5542670"/>
                        <a:ext cx="19494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6">
            <a:extLst>
              <a:ext uri="{FF2B5EF4-FFF2-40B4-BE49-F238E27FC236}">
                <a16:creationId xmlns:a16="http://schemas.microsoft.com/office/drawing/2014/main" id="{5C6D8597-DB95-4743-9E0E-E240613766BE}"/>
              </a:ext>
            </a:extLst>
          </p:cNvPr>
          <p:cNvSpPr txBox="1"/>
          <p:nvPr/>
        </p:nvSpPr>
        <p:spPr>
          <a:xfrm>
            <a:off x="2286001" y="543663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等过程中</a:t>
            </a: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ACA529BB-1BA2-4554-A1AA-99A885A26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651679"/>
              </p:ext>
            </p:extLst>
          </p:nvPr>
        </p:nvGraphicFramePr>
        <p:xfrm>
          <a:off x="3913370" y="5504570"/>
          <a:ext cx="1581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21" imgW="1574640" imgH="393480" progId="Equation.DSMT4">
                  <p:embed/>
                </p:oleObj>
              </mc:Choice>
              <mc:Fallback>
                <p:oleObj name="Equation" r:id="rId21" imgW="1574640" imgH="393480" progId="Equation.DSMT4">
                  <p:embed/>
                  <p:pic>
                    <p:nvPicPr>
                      <p:cNvPr id="39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70" y="5504570"/>
                        <a:ext cx="15811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39">
            <a:extLst>
              <a:ext uri="{FF2B5EF4-FFF2-40B4-BE49-F238E27FC236}">
                <a16:creationId xmlns:a16="http://schemas.microsoft.com/office/drawing/2014/main" id="{94834493-297F-464D-B75B-0EA54061A5B5}"/>
              </a:ext>
            </a:extLst>
          </p:cNvPr>
          <p:cNvSpPr txBox="1"/>
          <p:nvPr/>
        </p:nvSpPr>
        <p:spPr>
          <a:xfrm>
            <a:off x="5508104" y="540623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的极限．</a:t>
            </a:r>
          </a:p>
        </p:txBody>
      </p:sp>
    </p:spTree>
    <p:extLst>
      <p:ext uri="{BB962C8B-B14F-4D97-AF65-F5344CB8AC3E}">
        <p14:creationId xmlns:p14="http://schemas.microsoft.com/office/powerpoint/2010/main" val="13920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5" grpId="0"/>
      <p:bldP spid="46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9" grpId="0"/>
      <p:bldP spid="61" grpId="0"/>
      <p:bldP spid="63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513" y="115888"/>
            <a:ext cx="122311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说明：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38250" y="161925"/>
            <a:ext cx="6553200" cy="523875"/>
            <a:chOff x="432" y="1392"/>
            <a:chExt cx="4128" cy="33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32" y="1392"/>
              <a:ext cx="41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1" dirty="0"/>
                <a:t>(1) </a:t>
              </a:r>
              <a:r>
                <a:rPr lang="zh-CN" altLang="en-US" sz="2800" b="1" dirty="0"/>
                <a:t>定义中              的方式是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任意</a:t>
              </a:r>
              <a:r>
                <a:rPr lang="zh-CN" altLang="en-US" sz="2800" b="1" dirty="0"/>
                <a:t>的；</a:t>
              </a: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253944"/>
                </p:ext>
              </p:extLst>
            </p:nvPr>
          </p:nvGraphicFramePr>
          <p:xfrm>
            <a:off x="1529" y="1442"/>
            <a:ext cx="6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0" name="Equation" r:id="rId3" imgW="1091880" imgH="431640" progId="Equation.DSMT4">
                    <p:embed/>
                  </p:oleObj>
                </mc:Choice>
                <mc:Fallback>
                  <p:oleObj name="Equation" r:id="rId3" imgW="1091880" imgH="43164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442"/>
                          <a:ext cx="6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238250" y="949325"/>
            <a:ext cx="7581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二元函数的极限运算法则与一元函数类似．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67544" y="1844675"/>
            <a:ext cx="2350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求证  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838200" y="2889250"/>
            <a:ext cx="68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ea typeface="黑体" pitchFamily="2" charset="-122"/>
              </a:rPr>
              <a:t>证</a:t>
            </a:r>
            <a:r>
              <a:rPr lang="en-US" altLang="zh-CN" sz="2800" b="1" dirty="0">
                <a:solidFill>
                  <a:srgbClr val="7030A0"/>
                </a:solidFill>
                <a:ea typeface="黑体" pitchFamily="2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itchFamily="2" charset="-122"/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715679"/>
              </p:ext>
            </p:extLst>
          </p:nvPr>
        </p:nvGraphicFramePr>
        <p:xfrm>
          <a:off x="2339752" y="1598285"/>
          <a:ext cx="392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598285"/>
                        <a:ext cx="3924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284223"/>
              </p:ext>
            </p:extLst>
          </p:nvPr>
        </p:nvGraphicFramePr>
        <p:xfrm>
          <a:off x="1642678" y="2642860"/>
          <a:ext cx="345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7" imgW="3454200" imgH="1015920" progId="Equation.DSMT4">
                  <p:embed/>
                </p:oleObj>
              </mc:Choice>
              <mc:Fallback>
                <p:oleObj name="Equation" r:id="rId7" imgW="3454200" imgH="101592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678" y="2642860"/>
                        <a:ext cx="3454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80432"/>
              </p:ext>
            </p:extLst>
          </p:nvPr>
        </p:nvGraphicFramePr>
        <p:xfrm>
          <a:off x="1663700" y="3636963"/>
          <a:ext cx="3251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Equation" r:id="rId9" imgW="3251160" imgH="1015920" progId="Equation.DSMT4">
                  <p:embed/>
                </p:oleObj>
              </mc:Choice>
              <mc:Fallback>
                <p:oleObj name="Equation" r:id="rId9" imgW="3251160" imgH="101592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636963"/>
                        <a:ext cx="3251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94467"/>
              </p:ext>
            </p:extLst>
          </p:nvPr>
        </p:nvGraphicFramePr>
        <p:xfrm>
          <a:off x="5061942" y="3933056"/>
          <a:ext cx="1320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Equation" r:id="rId11" imgW="1320480" imgH="457200" progId="Equation.DSMT4">
                  <p:embed/>
                </p:oleObj>
              </mc:Choice>
              <mc:Fallback>
                <p:oleObj name="Equation" r:id="rId11" imgW="1320480" imgH="4572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942" y="3933056"/>
                        <a:ext cx="132080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800033"/>
              </p:ext>
            </p:extLst>
          </p:nvPr>
        </p:nvGraphicFramePr>
        <p:xfrm>
          <a:off x="291580" y="4831415"/>
          <a:ext cx="1168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name="Equation" r:id="rId13" imgW="1168200" imgH="393480" progId="Equation.DSMT4">
                  <p:embed/>
                </p:oleObj>
              </mc:Choice>
              <mc:Fallback>
                <p:oleObj name="Equation" r:id="rId13" imgW="116820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0" y="4831415"/>
                        <a:ext cx="1168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91366"/>
              </p:ext>
            </p:extLst>
          </p:nvPr>
        </p:nvGraphicFramePr>
        <p:xfrm>
          <a:off x="1552600" y="4765904"/>
          <a:ext cx="1409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name="Equation" r:id="rId15" imgW="1409400" imgH="495000" progId="Equation.DSMT4">
                  <p:embed/>
                </p:oleObj>
              </mc:Choice>
              <mc:Fallback>
                <p:oleObj name="Equation" r:id="rId15" imgW="1409400" imgH="4950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600" y="4765904"/>
                        <a:ext cx="1409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3144838" y="4750308"/>
            <a:ext cx="5964237" cy="538731"/>
            <a:chOff x="768" y="2350"/>
            <a:chExt cx="3984" cy="380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768" y="2361"/>
              <a:ext cx="398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当                                                 时，</a:t>
              </a:r>
            </a:p>
          </p:txBody>
        </p:sp>
        <p:graphicFrame>
          <p:nvGraphicFramePr>
            <p:cNvPr id="1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3249599"/>
                </p:ext>
              </p:extLst>
            </p:nvPr>
          </p:nvGraphicFramePr>
          <p:xfrm>
            <a:off x="1140" y="2350"/>
            <a:ext cx="243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7" name="Equation" r:id="rId17" imgW="3873240" imgH="571320" progId="Equation.DSMT4">
                    <p:embed/>
                  </p:oleObj>
                </mc:Choice>
                <mc:Fallback>
                  <p:oleObj name="Equation" r:id="rId17" imgW="3873240" imgH="57132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2350"/>
                          <a:ext cx="243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416626"/>
              </p:ext>
            </p:extLst>
          </p:nvPr>
        </p:nvGraphicFramePr>
        <p:xfrm>
          <a:off x="1528763" y="5289550"/>
          <a:ext cx="401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19" imgW="4012920" imgH="1015920" progId="Equation.DSMT4">
                  <p:embed/>
                </p:oleObj>
              </mc:Choice>
              <mc:Fallback>
                <p:oleObj name="Equation" r:id="rId19" imgW="4012920" imgH="10159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5289550"/>
                        <a:ext cx="4013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868144" y="5517232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故结论成立．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6040452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/>
      <p:bldP spid="8" grpId="0"/>
      <p:bldP spid="19" grpId="0" autoUpdateAnimBg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467544" y="188640"/>
            <a:ext cx="2350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求极限  </a:t>
            </a:r>
          </a:p>
        </p:txBody>
      </p:sp>
      <p:graphicFrame>
        <p:nvGraphicFramePr>
          <p:cNvPr id="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407388"/>
              </p:ext>
            </p:extLst>
          </p:nvPr>
        </p:nvGraphicFramePr>
        <p:xfrm>
          <a:off x="658813" y="765175"/>
          <a:ext cx="3022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3" imgW="3022560" imgH="1079280" progId="Equation.DSMT4">
                  <p:embed/>
                </p:oleObj>
              </mc:Choice>
              <mc:Fallback>
                <p:oleObj name="Equation" r:id="rId3" imgW="3022560" imgH="107928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765175"/>
                        <a:ext cx="30226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298630"/>
              </p:ext>
            </p:extLst>
          </p:nvPr>
        </p:nvGraphicFramePr>
        <p:xfrm>
          <a:off x="4918075" y="549275"/>
          <a:ext cx="37290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5" imgW="1612800" imgH="469800" progId="Equation.DSMT4">
                  <p:embed/>
                </p:oleObj>
              </mc:Choice>
              <mc:Fallback>
                <p:oleObj name="Equation" r:id="rId5" imgW="1612800" imgH="4698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549275"/>
                        <a:ext cx="3729038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32921"/>
              </p:ext>
            </p:extLst>
          </p:nvPr>
        </p:nvGraphicFramePr>
        <p:xfrm>
          <a:off x="658813" y="1762752"/>
          <a:ext cx="2994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" name="Equation" r:id="rId7" imgW="2997000" imgH="1155600" progId="Equation.DSMT4">
                  <p:embed/>
                </p:oleObj>
              </mc:Choice>
              <mc:Fallback>
                <p:oleObj name="Equation" r:id="rId7" imgW="2997000" imgH="1155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762752"/>
                        <a:ext cx="2994025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64502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98623"/>
              </p:ext>
            </p:extLst>
          </p:nvPr>
        </p:nvGraphicFramePr>
        <p:xfrm>
          <a:off x="1373561" y="3501008"/>
          <a:ext cx="590550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Equation" r:id="rId9" imgW="5905440" imgH="1079280" progId="Equation.DSMT4">
                  <p:embed/>
                </p:oleObj>
              </mc:Choice>
              <mc:Fallback>
                <p:oleObj name="Equation" r:id="rId9" imgW="5905440" imgH="107928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561" y="3501008"/>
                        <a:ext cx="5905501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88844"/>
              </p:ext>
            </p:extLst>
          </p:nvPr>
        </p:nvGraphicFramePr>
        <p:xfrm>
          <a:off x="7380312" y="3748471"/>
          <a:ext cx="13204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5" name="Equation" r:id="rId11" imgW="1320480" imgH="393480" progId="Equation.DSMT4">
                  <p:embed/>
                </p:oleObj>
              </mc:Choice>
              <mc:Fallback>
                <p:oleObj name="Equation" r:id="rId11" imgW="1320480" imgH="39348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3748471"/>
                        <a:ext cx="13204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37598"/>
              </p:ext>
            </p:extLst>
          </p:nvPr>
        </p:nvGraphicFramePr>
        <p:xfrm>
          <a:off x="1342059" y="4895627"/>
          <a:ext cx="26431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6" name="Equation" r:id="rId13" imgW="1143000" imgH="393480" progId="Equation.DSMT4">
                  <p:embed/>
                </p:oleObj>
              </mc:Choice>
              <mc:Fallback>
                <p:oleObj name="Equation" r:id="rId13" imgW="1143000" imgH="39348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059" y="4895627"/>
                        <a:ext cx="2643187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39586"/>
              </p:ext>
            </p:extLst>
          </p:nvPr>
        </p:nvGraphicFramePr>
        <p:xfrm>
          <a:off x="4006355" y="4679603"/>
          <a:ext cx="27320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Equation" r:id="rId15" imgW="1180800" imgH="457200" progId="Equation.DSMT4">
                  <p:embed/>
                </p:oleObj>
              </mc:Choice>
              <mc:Fallback>
                <p:oleObj name="Equation" r:id="rId15" imgW="1180800" imgH="4572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355" y="4679603"/>
                        <a:ext cx="2732087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86675" y="4895627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故极限为零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6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512" y="1732658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6816" y="3044279"/>
            <a:ext cx="82696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09600" indent="-609600" eaLnBrk="0" hangingPunct="0"/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7.1.2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二元函数的极限与连续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40466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§7.1</a:t>
            </a:r>
            <a:r>
              <a:rPr lang="zh-CN" altLang="en-US" sz="54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多元函数的极限与连续</a:t>
            </a:r>
          </a:p>
        </p:txBody>
      </p:sp>
      <p:sp>
        <p:nvSpPr>
          <p:cNvPr id="9" name="圆角矩形 8">
            <a:hlinkClick r:id="rId5" action="ppaction://hlinkpres?slideindex=11&amp;slidetitle=幻灯片 11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72398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2633"/>
              </p:ext>
            </p:extLst>
          </p:nvPr>
        </p:nvGraphicFramePr>
        <p:xfrm>
          <a:off x="1437983" y="836712"/>
          <a:ext cx="2882901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3" imgW="2882880" imgH="1155600" progId="Equation.DSMT4">
                  <p:embed/>
                </p:oleObj>
              </mc:Choice>
              <mc:Fallback>
                <p:oleObj name="Equation" r:id="rId3" imgW="2882880" imgH="1155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983" y="836712"/>
                        <a:ext cx="2882901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996178"/>
              </p:ext>
            </p:extLst>
          </p:nvPr>
        </p:nvGraphicFramePr>
        <p:xfrm>
          <a:off x="4427984" y="647459"/>
          <a:ext cx="2768400" cy="128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5" imgW="2768400" imgH="1282680" progId="Equation.DSMT4">
                  <p:embed/>
                </p:oleObj>
              </mc:Choice>
              <mc:Fallback>
                <p:oleObj name="Equation" r:id="rId5" imgW="2768400" imgH="128268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647459"/>
                        <a:ext cx="2768400" cy="1282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91043"/>
              </p:ext>
            </p:extLst>
          </p:nvPr>
        </p:nvGraphicFramePr>
        <p:xfrm>
          <a:off x="1187624" y="2564904"/>
          <a:ext cx="44958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7" imgW="1625600" imgH="647700" progId="Equation.DSMT4">
                  <p:embed/>
                </p:oleObj>
              </mc:Choice>
              <mc:Fallback>
                <p:oleObj name="Equation" r:id="rId7" imgW="1625600" imgH="647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4495800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418826"/>
              </p:ext>
            </p:extLst>
          </p:nvPr>
        </p:nvGraphicFramePr>
        <p:xfrm>
          <a:off x="5580112" y="3356992"/>
          <a:ext cx="1439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356992"/>
                        <a:ext cx="1439863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7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13880DA1-3864-41CC-81A7-17994B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32656"/>
            <a:ext cx="5219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幼圆"/>
                <a:ea typeface="幼圆"/>
              </a:rPr>
              <a:t>☆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5.</a:t>
            </a:r>
            <a:r>
              <a:rPr lang="en-US" altLang="zh-CN" sz="2800" b="1" dirty="0">
                <a:solidFill>
                  <a:srgbClr val="7030A0"/>
                </a:solidFill>
              </a:rPr>
              <a:t>   </a:t>
            </a:r>
            <a:r>
              <a:rPr lang="zh-CN" altLang="en-US" sz="2800" b="1" dirty="0"/>
              <a:t>证明下列极限不存在：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57869E93-35CD-415D-8E30-EFFA4CF65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49085"/>
              </p:ext>
            </p:extLst>
          </p:nvPr>
        </p:nvGraphicFramePr>
        <p:xfrm>
          <a:off x="5616478" y="115094"/>
          <a:ext cx="1689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3" imgW="1688760" imgH="1015920" progId="Equation.DSMT4">
                  <p:embed/>
                </p:oleObj>
              </mc:Choice>
              <mc:Fallback>
                <p:oleObj name="Equation" r:id="rId3" imgW="1688760" imgH="101592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478" y="115094"/>
                        <a:ext cx="16891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4">
            <a:extLst>
              <a:ext uri="{FF2B5EF4-FFF2-40B4-BE49-F238E27FC236}">
                <a16:creationId xmlns:a16="http://schemas.microsoft.com/office/drawing/2014/main" id="{B268A45D-B839-46C6-9A5F-79C4C648E878}"/>
              </a:ext>
            </a:extLst>
          </p:cNvPr>
          <p:cNvSpPr txBox="1"/>
          <p:nvPr/>
        </p:nvSpPr>
        <p:spPr>
          <a:xfrm>
            <a:off x="611560" y="112474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C8D1CA0B-44C1-4A97-9AE5-4B2FFB59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9" y="1077775"/>
            <a:ext cx="90328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当点</a:t>
            </a:r>
          </a:p>
        </p:txBody>
      </p:sp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7E3373C5-E72E-4ECA-9D30-E26758789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70387"/>
              </p:ext>
            </p:extLst>
          </p:nvPr>
        </p:nvGraphicFramePr>
        <p:xfrm>
          <a:off x="2846388" y="1167744"/>
          <a:ext cx="1028700" cy="39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5" imgW="1028520" imgH="393480" progId="Equation.DSMT4">
                  <p:embed/>
                </p:oleObj>
              </mc:Choice>
              <mc:Fallback>
                <p:oleObj name="Equation" r:id="rId5" imgW="1028520" imgH="3934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1167744"/>
                        <a:ext cx="1028700" cy="393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">
            <a:extLst>
              <a:ext uri="{FF2B5EF4-FFF2-40B4-BE49-F238E27FC236}">
                <a16:creationId xmlns:a16="http://schemas.microsoft.com/office/drawing/2014/main" id="{EEBC0C29-6AFF-4B5E-92B5-39FC8BAF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088" y="1095236"/>
            <a:ext cx="1265090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沿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轴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1FAEB0B1-0C18-4454-AC82-DD5DE8D0C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21555"/>
              </p:ext>
            </p:extLst>
          </p:nvPr>
        </p:nvGraphicFramePr>
        <p:xfrm>
          <a:off x="5075387" y="1197241"/>
          <a:ext cx="7743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7" imgW="774360" imgH="393480" progId="Equation.DSMT4">
                  <p:embed/>
                </p:oleObj>
              </mc:Choice>
              <mc:Fallback>
                <p:oleObj name="Equation" r:id="rId7" imgW="774360" imgH="393480" progId="Equation.DSMT4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387" y="1197241"/>
                        <a:ext cx="7743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2">
            <a:extLst>
              <a:ext uri="{FF2B5EF4-FFF2-40B4-BE49-F238E27FC236}">
                <a16:creationId xmlns:a16="http://schemas.microsoft.com/office/drawing/2014/main" id="{BB77A6A6-74D8-4FD4-8361-F7FB479D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1073011"/>
            <a:ext cx="2956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趋于点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D2337250-F622-465D-9F6B-6241F8337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300" y="5111606"/>
            <a:ext cx="1620957" cy="523220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不存在．</a:t>
            </a: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44F1D055-CBFF-4E59-84E0-71812C46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45" y="2991713"/>
            <a:ext cx="903288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当点</a:t>
            </a:r>
          </a:p>
        </p:txBody>
      </p:sp>
      <p:graphicFrame>
        <p:nvGraphicFramePr>
          <p:cNvPr id="39" name="Object 16">
            <a:extLst>
              <a:ext uri="{FF2B5EF4-FFF2-40B4-BE49-F238E27FC236}">
                <a16:creationId xmlns:a16="http://schemas.microsoft.com/office/drawing/2014/main" id="{40DE2B92-2831-4D91-AF67-967B9ED31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358957"/>
              </p:ext>
            </p:extLst>
          </p:nvPr>
        </p:nvGraphicFramePr>
        <p:xfrm>
          <a:off x="1579725" y="3056911"/>
          <a:ext cx="1028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725" y="3056911"/>
                        <a:ext cx="102852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7">
            <a:extLst>
              <a:ext uri="{FF2B5EF4-FFF2-40B4-BE49-F238E27FC236}">
                <a16:creationId xmlns:a16="http://schemas.microsoft.com/office/drawing/2014/main" id="{A52E1A6D-3048-4842-8EA4-66B1511A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0014" y="2958011"/>
            <a:ext cx="1451475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72598835-01B7-4961-AD88-4EA3CAF0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437" y="2996308"/>
            <a:ext cx="2956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趋于点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(0,0)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graphicFrame>
        <p:nvGraphicFramePr>
          <p:cNvPr id="42" name="Object 19">
            <a:extLst>
              <a:ext uri="{FF2B5EF4-FFF2-40B4-BE49-F238E27FC236}">
                <a16:creationId xmlns:a16="http://schemas.microsoft.com/office/drawing/2014/main" id="{9BD38819-41C9-4A3C-8C43-6904383DC5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964229"/>
              </p:ext>
            </p:extLst>
          </p:nvPr>
        </p:nvGraphicFramePr>
        <p:xfrm>
          <a:off x="3116263" y="3611563"/>
          <a:ext cx="2260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11" imgW="2260440" imgH="1079280" progId="Equation.DSMT4">
                  <p:embed/>
                </p:oleObj>
              </mc:Choice>
              <mc:Fallback>
                <p:oleObj name="Equation" r:id="rId11" imgW="2260440" imgH="1079280" progId="Equation.DSMT4">
                  <p:embed/>
                  <p:pic>
                    <p:nvPicPr>
                      <p:cNvPr id="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611563"/>
                        <a:ext cx="2260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>
            <a:extLst>
              <a:ext uri="{FF2B5EF4-FFF2-40B4-BE49-F238E27FC236}">
                <a16:creationId xmlns:a16="http://schemas.microsoft.com/office/drawing/2014/main" id="{6AAB1F1B-592D-455D-A14A-F80DCBA95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268630"/>
              </p:ext>
            </p:extLst>
          </p:nvPr>
        </p:nvGraphicFramePr>
        <p:xfrm>
          <a:off x="5620217" y="3515589"/>
          <a:ext cx="1866600" cy="113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13" imgW="1866600" imgH="1130040" progId="Equation.DSMT4">
                  <p:embed/>
                </p:oleObj>
              </mc:Choice>
              <mc:Fallback>
                <p:oleObj name="Equation" r:id="rId13" imgW="1866600" imgH="1130040" progId="Equation.DSMT4">
                  <p:embed/>
                  <p:pic>
                    <p:nvPicPr>
                      <p:cNvPr id="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217" y="3515589"/>
                        <a:ext cx="1866600" cy="113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>
            <a:extLst>
              <a:ext uri="{FF2B5EF4-FFF2-40B4-BE49-F238E27FC236}">
                <a16:creationId xmlns:a16="http://schemas.microsoft.com/office/drawing/2014/main" id="{6F0D02C6-F7D3-4466-8912-9E2C4A78E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458647"/>
              </p:ext>
            </p:extLst>
          </p:nvPr>
        </p:nvGraphicFramePr>
        <p:xfrm>
          <a:off x="7518945" y="3612350"/>
          <a:ext cx="55872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15" imgW="558720" imgH="825480" progId="Equation.DSMT4">
                  <p:embed/>
                </p:oleObj>
              </mc:Choice>
              <mc:Fallback>
                <p:oleObj name="Equation" r:id="rId15" imgW="558720" imgH="825480" progId="Equation.DSMT4">
                  <p:embed/>
                  <p:pic>
                    <p:nvPicPr>
                      <p:cNvPr id="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945" y="3612350"/>
                        <a:ext cx="558720" cy="825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2">
            <a:extLst>
              <a:ext uri="{FF2B5EF4-FFF2-40B4-BE49-F238E27FC236}">
                <a16:creationId xmlns:a16="http://schemas.microsoft.com/office/drawing/2014/main" id="{3E7ABD45-1EC7-49F1-9328-C7CF88696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331"/>
              </p:ext>
            </p:extLst>
          </p:nvPr>
        </p:nvGraphicFramePr>
        <p:xfrm>
          <a:off x="7761790" y="2014070"/>
          <a:ext cx="520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17" imgW="520560" imgH="393480" progId="Equation.DSMT4">
                  <p:embed/>
                </p:oleObj>
              </mc:Choice>
              <mc:Fallback>
                <p:oleObj name="Equation" r:id="rId17" imgW="520560" imgH="393480" progId="Equation.DSMT4">
                  <p:embed/>
                  <p:pic>
                    <p:nvPicPr>
                      <p:cNvPr id="2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790" y="2014070"/>
                        <a:ext cx="520560" cy="393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8">
            <a:extLst>
              <a:ext uri="{FF2B5EF4-FFF2-40B4-BE49-F238E27FC236}">
                <a16:creationId xmlns:a16="http://schemas.microsoft.com/office/drawing/2014/main" id="{CF95C87F-93D6-47CE-8EA3-181183289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767050"/>
              </p:ext>
            </p:extLst>
          </p:nvPr>
        </p:nvGraphicFramePr>
        <p:xfrm>
          <a:off x="2205532" y="1797313"/>
          <a:ext cx="2260440" cy="10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19" imgW="2260440" imgH="1079280" progId="Equation.DSMT4">
                  <p:embed/>
                </p:oleObj>
              </mc:Choice>
              <mc:Fallback>
                <p:oleObj name="Equation" r:id="rId19" imgW="2260440" imgH="1079280" progId="Equation.DSMT4">
                  <p:embed/>
                  <p:pic>
                    <p:nvPicPr>
                      <p:cNvPr id="23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532" y="1797313"/>
                        <a:ext cx="2260440" cy="1079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9">
            <a:extLst>
              <a:ext uri="{FF2B5EF4-FFF2-40B4-BE49-F238E27FC236}">
                <a16:creationId xmlns:a16="http://schemas.microsoft.com/office/drawing/2014/main" id="{83D49640-E53A-4CB1-B7FB-C9A952160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19807"/>
              </p:ext>
            </p:extLst>
          </p:nvPr>
        </p:nvGraphicFramePr>
        <p:xfrm>
          <a:off x="6642037" y="1983457"/>
          <a:ext cx="10017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21" imgW="1002960" imgH="863280" progId="Equation.DSMT4">
                  <p:embed/>
                </p:oleObj>
              </mc:Choice>
              <mc:Fallback>
                <p:oleObj name="Equation" r:id="rId21" imgW="1002960" imgH="863280" progId="Equation.DSMT4">
                  <p:embed/>
                  <p:pic>
                    <p:nvPicPr>
                      <p:cNvPr id="2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037" y="1983457"/>
                        <a:ext cx="1001713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1">
            <a:extLst>
              <a:ext uri="{FF2B5EF4-FFF2-40B4-BE49-F238E27FC236}">
                <a16:creationId xmlns:a16="http://schemas.microsoft.com/office/drawing/2014/main" id="{7B537FD5-5E39-42E4-A4B0-7A8BB8496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89364"/>
              </p:ext>
            </p:extLst>
          </p:nvPr>
        </p:nvGraphicFramePr>
        <p:xfrm>
          <a:off x="3163978" y="4859804"/>
          <a:ext cx="253523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23" imgW="1002960" imgH="507960" progId="Equation.DSMT4">
                  <p:embed/>
                </p:oleObj>
              </mc:Choice>
              <mc:Fallback>
                <p:oleObj name="Equation" r:id="rId23" imgW="1002960" imgH="507960" progId="Equation.DSMT4">
                  <p:embed/>
                  <p:pic>
                    <p:nvPicPr>
                      <p:cNvPr id="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978" y="4859804"/>
                        <a:ext cx="2535238" cy="12842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15D8221D-9DA9-4772-8EA9-1CEBF1DDE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86889"/>
              </p:ext>
            </p:extLst>
          </p:nvPr>
        </p:nvGraphicFramePr>
        <p:xfrm>
          <a:off x="4624388" y="1773238"/>
          <a:ext cx="1866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25" imgW="1866600" imgH="1079280" progId="Equation.DSMT4">
                  <p:embed/>
                </p:oleObj>
              </mc:Choice>
              <mc:Fallback>
                <p:oleObj name="Equation" r:id="rId25" imgW="1866600" imgH="107928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1773238"/>
                        <a:ext cx="1866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27">
            <a:extLst>
              <a:ext uri="{FF2B5EF4-FFF2-40B4-BE49-F238E27FC236}">
                <a16:creationId xmlns:a16="http://schemas.microsoft.com/office/drawing/2014/main" id="{FCBF0363-9758-47EF-B2A9-A1E849C06CED}"/>
              </a:ext>
            </a:extLst>
          </p:cNvPr>
          <p:cNvSpPr txBox="1"/>
          <p:nvPr/>
        </p:nvSpPr>
        <p:spPr>
          <a:xfrm>
            <a:off x="645335" y="49787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两者不等，故</a:t>
            </a:r>
          </a:p>
        </p:txBody>
      </p:sp>
    </p:spTree>
    <p:extLst>
      <p:ext uri="{BB962C8B-B14F-4D97-AF65-F5344CB8AC3E}">
        <p14:creationId xmlns:p14="http://schemas.microsoft.com/office/powerpoint/2010/main" val="32091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build="p" autoUpdateAnimBg="0"/>
      <p:bldP spid="36" grpId="0" build="p" autoUpdateAnimBg="0"/>
      <p:bldP spid="37" grpId="0" animBg="1"/>
      <p:bldP spid="38" grpId="0"/>
      <p:bldP spid="40" grpId="0" build="p" autoUpdateAnimBg="0"/>
      <p:bldP spid="41" grpId="0" build="p" autoUpdateAnimBg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>
            <a:extLst>
              <a:ext uri="{FF2B5EF4-FFF2-40B4-BE49-F238E27FC236}">
                <a16:creationId xmlns:a16="http://schemas.microsoft.com/office/drawing/2014/main" id="{1025057C-8B32-4388-A68F-A33A12D55C14}"/>
              </a:ext>
            </a:extLst>
          </p:cNvPr>
          <p:cNvSpPr txBox="1"/>
          <p:nvPr/>
        </p:nvSpPr>
        <p:spPr>
          <a:xfrm>
            <a:off x="539552" y="601524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8A8C4133-77EC-4F9F-B4BD-A6ABB7F56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316" y="56342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取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33CBA1C9-70CB-4903-B777-C4C6C106C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76437"/>
              </p:ext>
            </p:extLst>
          </p:nvPr>
        </p:nvGraphicFramePr>
        <p:xfrm>
          <a:off x="3500438" y="612775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3" imgW="1002960" imgH="393480" progId="Equation.DSMT4">
                  <p:embed/>
                </p:oleObj>
              </mc:Choice>
              <mc:Fallback>
                <p:oleObj name="Equation" r:id="rId3" imgW="1002960" imgH="39348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612775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744C4413-31E8-434F-8D4D-7BA9C3D5B8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77554"/>
              </p:ext>
            </p:extLst>
          </p:nvPr>
        </p:nvGraphicFramePr>
        <p:xfrm>
          <a:off x="2324100" y="1147942"/>
          <a:ext cx="224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5" imgW="2247840" imgH="1015920" progId="Equation.DSMT4">
                  <p:embed/>
                </p:oleObj>
              </mc:Choice>
              <mc:Fallback>
                <p:oleObj name="Equation" r:id="rId5" imgW="2247840" imgH="1015920" progId="Equation.DSMT4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147942"/>
                        <a:ext cx="2247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D052FDBA-3AB1-4234-BB5B-FAE8BDD57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252886"/>
              </p:ext>
            </p:extLst>
          </p:nvPr>
        </p:nvGraphicFramePr>
        <p:xfrm>
          <a:off x="4760926" y="1156767"/>
          <a:ext cx="2171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7" imgW="2171520" imgH="1015920" progId="Equation.DSMT4">
                  <p:embed/>
                </p:oleObj>
              </mc:Choice>
              <mc:Fallback>
                <p:oleObj name="Equation" r:id="rId7" imgW="2171520" imgH="101592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26" y="1156767"/>
                        <a:ext cx="2171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010E8680-20BA-4133-8C6A-3DB435CB0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31668"/>
              </p:ext>
            </p:extLst>
          </p:nvPr>
        </p:nvGraphicFramePr>
        <p:xfrm>
          <a:off x="7184008" y="1156767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9" imgW="1269720" imgH="838080" progId="Equation.DSMT4">
                  <p:embed/>
                </p:oleObj>
              </mc:Choice>
              <mc:Fallback>
                <p:oleObj name="Equation" r:id="rId9" imgW="1269720" imgH="83808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008" y="1156767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>
            <a:extLst>
              <a:ext uri="{FF2B5EF4-FFF2-40B4-BE49-F238E27FC236}">
                <a16:creationId xmlns:a16="http://schemas.microsoft.com/office/drawing/2014/main" id="{9217A13A-664B-4EC3-A208-A5AF54BB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452" y="2343804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其值随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的不同而变化，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06FE192-D374-4089-9E69-B0563784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33282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故极限不存在．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A2B6A419-27E3-48A1-8491-B764ABD7FCAD}"/>
              </a:ext>
            </a:extLst>
          </p:cNvPr>
          <p:cNvSpPr txBox="1"/>
          <p:nvPr/>
        </p:nvSpPr>
        <p:spPr>
          <a:xfrm>
            <a:off x="343166" y="2818944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证毕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D8EB21F7-D512-4D25-8866-CDA272D25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688616"/>
              </p:ext>
            </p:extLst>
          </p:nvPr>
        </p:nvGraphicFramePr>
        <p:xfrm>
          <a:off x="666750" y="4156723"/>
          <a:ext cx="781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Document" r:id="rId11" imgW="7218687" imgH="957527" progId="Word.Document.8">
                  <p:embed/>
                </p:oleObj>
              </mc:Choice>
              <mc:Fallback>
                <p:oleObj name="Document" r:id="rId11" imgW="7218687" imgH="957527" progId="Word.Document.8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56723"/>
                        <a:ext cx="781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>
            <a:extLst>
              <a:ext uri="{FF2B5EF4-FFF2-40B4-BE49-F238E27FC236}">
                <a16:creationId xmlns:a16="http://schemas.microsoft.com/office/drawing/2014/main" id="{3F7DB0F1-C6B9-4C80-BB33-0654D94C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432" y="3602538"/>
            <a:ext cx="655320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</a:rPr>
              <a:t>经验：</a:t>
            </a:r>
            <a:r>
              <a:rPr lang="zh-CN" altLang="en-US" sz="2800" b="1" dirty="0">
                <a:solidFill>
                  <a:srgbClr val="000000"/>
                </a:solidFill>
              </a:rPr>
              <a:t>确定极限</a:t>
            </a:r>
            <a:r>
              <a:rPr lang="zh-CN" altLang="en-US" sz="2800" b="1" dirty="0"/>
              <a:t>不存在</a:t>
            </a:r>
            <a:r>
              <a:rPr lang="zh-CN" altLang="en-US" sz="2800" b="1" dirty="0">
                <a:solidFill>
                  <a:srgbClr val="000000"/>
                </a:solidFill>
              </a:rPr>
              <a:t>的方法：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D8ECCD5A-9804-4ABF-B7B9-D25BC788DDE6}"/>
              </a:ext>
            </a:extLst>
          </p:cNvPr>
          <p:cNvSpPr txBox="1"/>
          <p:nvPr/>
        </p:nvSpPr>
        <p:spPr>
          <a:xfrm>
            <a:off x="611882" y="5221004"/>
            <a:ext cx="7600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	找两种不同趋近方式，但两极限不相等，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此时也可断言极限不存在．</a:t>
            </a:r>
          </a:p>
        </p:txBody>
      </p:sp>
    </p:spTree>
    <p:extLst>
      <p:ext uri="{BB962C8B-B14F-4D97-AF65-F5344CB8AC3E}">
        <p14:creationId xmlns:p14="http://schemas.microsoft.com/office/powerpoint/2010/main" val="36168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2" grpId="0" autoUpdateAnimBg="0"/>
      <p:bldP spid="23" grpId="0" autoUpdateAnimBg="0"/>
      <p:bldP spid="24" grpId="0"/>
      <p:bldP spid="26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732122" y="11663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二元连续函数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190" y="132993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61476"/>
              </p:ext>
            </p:extLst>
          </p:nvPr>
        </p:nvGraphicFramePr>
        <p:xfrm>
          <a:off x="1633209" y="1329938"/>
          <a:ext cx="42100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" imgW="4203360" imgH="634680" progId="Equation.DSMT4">
                  <p:embed/>
                </p:oleObj>
              </mc:Choice>
              <mc:Fallback>
                <p:oleObj name="Equation" r:id="rId3" imgW="4203360" imgH="6346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209" y="1329938"/>
                        <a:ext cx="42100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0895" y="1329938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5" y="2030854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                           处连续．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9028"/>
              </p:ext>
            </p:extLst>
          </p:nvPr>
        </p:nvGraphicFramePr>
        <p:xfrm>
          <a:off x="1042335" y="2047988"/>
          <a:ext cx="2019300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5" imgW="2019240" imgH="482400" progId="Equation.DSMT4">
                  <p:embed/>
                </p:oleObj>
              </mc:Choice>
              <mc:Fallback>
                <p:oleObj name="Equation" r:id="rId5" imgW="201924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335" y="2047988"/>
                        <a:ext cx="2019300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07320" y="203085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否则称为间断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07" y="2554074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结论：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171" y="3077294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一切二元初等函数在定义区域上连续．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48864"/>
              </p:ext>
            </p:extLst>
          </p:nvPr>
        </p:nvGraphicFramePr>
        <p:xfrm>
          <a:off x="2044009" y="3760467"/>
          <a:ext cx="215423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7" imgW="2758320" imgH="1455840" progId="Equation.3">
                  <p:embed/>
                </p:oleObj>
              </mc:Choice>
              <mc:Fallback>
                <p:oleObj name="Equation" r:id="rId7" imgW="2758320" imgH="14558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009" y="3760467"/>
                        <a:ext cx="2154238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33900" y="502501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宋体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宋体" charset="-122"/>
              </a:rPr>
              <a:t>: </a:t>
            </a:r>
            <a:r>
              <a:rPr lang="zh-CN" altLang="en-US" sz="2800" b="1">
                <a:latin typeface="宋体" charset="-122"/>
              </a:rPr>
              <a:t>原式</a:t>
            </a:r>
            <a:endParaRPr lang="zh-CN" altLang="en-US" sz="2800" b="1">
              <a:solidFill>
                <a:schemeClr val="tx2"/>
              </a:solidFill>
              <a:latin typeface="宋体" charset="-122"/>
            </a:endParaRP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76071"/>
              </p:ext>
            </p:extLst>
          </p:nvPr>
        </p:nvGraphicFramePr>
        <p:xfrm>
          <a:off x="2310300" y="4858330"/>
          <a:ext cx="29305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9" imgW="3666600" imgH="1422360" progId="Equation.3">
                  <p:embed/>
                </p:oleObj>
              </mc:Choice>
              <mc:Fallback>
                <p:oleObj name="Equation" r:id="rId9" imgW="3666600" imgH="142236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300" y="4858330"/>
                        <a:ext cx="29305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 txBox="1">
            <a:spLocks noChangeArrowheads="1"/>
          </p:cNvSpPr>
          <p:nvPr/>
        </p:nvSpPr>
        <p:spPr>
          <a:xfrm>
            <a:off x="633900" y="3843918"/>
            <a:ext cx="1676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宋体" charset="-122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7030A0"/>
                </a:solidFill>
                <a:latin typeface="宋体" charset="-122"/>
              </a:rPr>
              <a:t>.</a:t>
            </a:r>
            <a:r>
              <a:rPr lang="zh-CN" altLang="en-US" sz="2800" b="1" dirty="0">
                <a:latin typeface="宋体" charset="-122"/>
              </a:rPr>
              <a:t>求</a:t>
            </a:r>
          </a:p>
        </p:txBody>
      </p:sp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57130"/>
              </p:ext>
            </p:extLst>
          </p:nvPr>
        </p:nvGraphicFramePr>
        <p:xfrm>
          <a:off x="5312262" y="4977393"/>
          <a:ext cx="223678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11" imgW="2937600" imgH="1321560" progId="Equation.3">
                  <p:embed/>
                </p:oleObj>
              </mc:Choice>
              <mc:Fallback>
                <p:oleObj name="Equation" r:id="rId11" imgW="2937600" imgH="13215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262" y="4977393"/>
                        <a:ext cx="223678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78833"/>
              </p:ext>
            </p:extLst>
          </p:nvPr>
        </p:nvGraphicFramePr>
        <p:xfrm>
          <a:off x="7688750" y="493453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13" imgW="616680" imgH="985680" progId="Equation.3">
                  <p:embed/>
                </p:oleObj>
              </mc:Choice>
              <mc:Fallback>
                <p:oleObj name="Equation" r:id="rId13" imgW="616680" imgH="9856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750" y="4934530"/>
                        <a:ext cx="533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95536" y="682010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．二元函数的连续性和连续函数</a:t>
            </a:r>
          </a:p>
        </p:txBody>
      </p:sp>
    </p:spTree>
    <p:extLst>
      <p:ext uri="{BB962C8B-B14F-4D97-AF65-F5344CB8AC3E}">
        <p14:creationId xmlns:p14="http://schemas.microsoft.com/office/powerpoint/2010/main" val="6307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 animBg="1"/>
      <p:bldP spid="12" grpId="0"/>
      <p:bldP spid="14" grpId="0" autoUpdateAnimBg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69E4EA0-8A0C-4452-A03D-C94BCBCA0E3D}"/>
              </a:ext>
            </a:extLst>
          </p:cNvPr>
          <p:cNvSpPr txBox="1">
            <a:spLocks noChangeArrowheads="1"/>
          </p:cNvSpPr>
          <p:nvPr/>
        </p:nvSpPr>
        <p:spPr>
          <a:xfrm>
            <a:off x="648676" y="260648"/>
            <a:ext cx="745171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7.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讨论函数 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f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在</a:t>
            </a:r>
            <a:r>
              <a:rPr lang="en-US" altLang="zh-CN" sz="2800" i="1" dirty="0">
                <a:latin typeface="Times New Roman" pitchFamily="18" charset="0"/>
                <a:ea typeface="+mn-ea"/>
                <a:cs typeface="Times New Roman" pitchFamily="18" charset="0"/>
              </a:rPr>
              <a:t>O </a:t>
            </a:r>
            <a:r>
              <a:rPr lang="en-US" altLang="zh-CN" sz="2800" dirty="0">
                <a:latin typeface="Times New Roman" pitchFamily="18" charset="0"/>
                <a:ea typeface="+mn-ea"/>
                <a:cs typeface="Times New Roman" pitchFamily="18" charset="0"/>
              </a:rPr>
              <a:t>(0, 0) </a:t>
            </a:r>
            <a:r>
              <a: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点处的连续性</a:t>
            </a: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0EAD855-6A41-4530-83B2-D940B8043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936177"/>
              </p:ext>
            </p:extLst>
          </p:nvPr>
        </p:nvGraphicFramePr>
        <p:xfrm>
          <a:off x="899592" y="908720"/>
          <a:ext cx="50768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Equation" r:id="rId3" imgW="5067000" imgH="1549080" progId="Equation.DSMT4">
                  <p:embed/>
                </p:oleObj>
              </mc:Choice>
              <mc:Fallback>
                <p:oleObj name="Equation" r:id="rId3" imgW="5067000" imgH="15490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08720"/>
                        <a:ext cx="50768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F8BDCD1D-651D-4B86-BBBD-D34534E61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78897"/>
              </p:ext>
            </p:extLst>
          </p:nvPr>
        </p:nvGraphicFramePr>
        <p:xfrm>
          <a:off x="827584" y="2564904"/>
          <a:ext cx="5397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5" imgW="5397480" imgH="1549080" progId="Equation.DSMT4">
                  <p:embed/>
                </p:oleObj>
              </mc:Choice>
              <mc:Fallback>
                <p:oleObj name="Equation" r:id="rId5" imgW="5397480" imgH="15490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64904"/>
                        <a:ext cx="53975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2">
            <a:extLst>
              <a:ext uri="{FF2B5EF4-FFF2-40B4-BE49-F238E27FC236}">
                <a16:creationId xmlns:a16="http://schemas.microsoft.com/office/drawing/2014/main" id="{77431B01-1C04-4A7B-9FAA-E163460A1E9F}"/>
              </a:ext>
            </a:extLst>
          </p:cNvPr>
          <p:cNvSpPr txBox="1"/>
          <p:nvPr/>
        </p:nvSpPr>
        <p:spPr>
          <a:xfrm>
            <a:off x="827584" y="4187275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）极限不存在，故不连续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56AA20F9-C7E2-4157-996D-A34F1C99F22C}"/>
              </a:ext>
            </a:extLst>
          </p:cNvPr>
          <p:cNvSpPr txBox="1"/>
          <p:nvPr/>
        </p:nvSpPr>
        <p:spPr>
          <a:xfrm>
            <a:off x="827584" y="4710495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08AB819-A172-4ADF-85C0-9487F4DDF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153400"/>
              </p:ext>
            </p:extLst>
          </p:nvPr>
        </p:nvGraphicFramePr>
        <p:xfrm>
          <a:off x="1913138" y="4797152"/>
          <a:ext cx="40973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7" imgW="4114800" imgH="444240" progId="Equation.DSMT4">
                  <p:embed/>
                </p:oleObj>
              </mc:Choice>
              <mc:Fallback>
                <p:oleObj name="Equation" r:id="rId7" imgW="4114800" imgH="4442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38" y="4797152"/>
                        <a:ext cx="4097337" cy="4365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99884E5-7D6B-4623-B344-D562AED03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52630"/>
              </p:ext>
            </p:extLst>
          </p:nvPr>
        </p:nvGraphicFramePr>
        <p:xfrm>
          <a:off x="849660" y="5279698"/>
          <a:ext cx="2432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9" imgW="2438280" imgH="482400" progId="Equation.DSMT4">
                  <p:embed/>
                </p:oleObj>
              </mc:Choice>
              <mc:Fallback>
                <p:oleObj name="Equation" r:id="rId9" imgW="2438280" imgH="4824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60" y="5279698"/>
                        <a:ext cx="2432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2DB97570-F211-483A-95F6-F240DDA0A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97751"/>
              </p:ext>
            </p:extLst>
          </p:nvPr>
        </p:nvGraphicFramePr>
        <p:xfrm>
          <a:off x="3270902" y="5227414"/>
          <a:ext cx="2863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11" imgW="2869920" imgH="583920" progId="Equation.DSMT4">
                  <p:embed/>
                </p:oleObj>
              </mc:Choice>
              <mc:Fallback>
                <p:oleObj name="Equation" r:id="rId11" imgW="2869920" imgH="58392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902" y="5227414"/>
                        <a:ext cx="286385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EC6F370-06B5-438E-8853-B45358C62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79923"/>
              </p:ext>
            </p:extLst>
          </p:nvPr>
        </p:nvGraphicFramePr>
        <p:xfrm>
          <a:off x="6163022" y="5251222"/>
          <a:ext cx="2673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Equation" r:id="rId13" imgW="2666880" imgH="482400" progId="Equation.DSMT4">
                  <p:embed/>
                </p:oleObj>
              </mc:Choice>
              <mc:Fallback>
                <p:oleObj name="Equation" r:id="rId13" imgW="2666880" imgH="482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022" y="5251222"/>
                        <a:ext cx="26733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22">
            <a:extLst>
              <a:ext uri="{FF2B5EF4-FFF2-40B4-BE49-F238E27FC236}">
                <a16:creationId xmlns:a16="http://schemas.microsoft.com/office/drawing/2014/main" id="{EA00B789-2281-46A0-BABE-D8E7C29584A4}"/>
              </a:ext>
            </a:extLst>
          </p:cNvPr>
          <p:cNvSpPr txBox="1"/>
          <p:nvPr/>
        </p:nvSpPr>
        <p:spPr>
          <a:xfrm>
            <a:off x="395536" y="5805264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故连续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1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07087" y="260648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．有界闭区域上连续函数的性质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407509" y="1082427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（最大值和最小值定理）</a:t>
            </a:r>
          </a:p>
        </p:txBody>
      </p:sp>
      <p:sp>
        <p:nvSpPr>
          <p:cNvPr id="4" name="Rectangle 50"/>
          <p:cNvSpPr>
            <a:spLocks noChangeArrowheads="1"/>
          </p:cNvSpPr>
          <p:nvPr/>
        </p:nvSpPr>
        <p:spPr bwMode="auto">
          <a:xfrm>
            <a:off x="407509" y="1539627"/>
            <a:ext cx="8379217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上的连续函数，一定能够取得最大值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和最小值．</a:t>
            </a:r>
          </a:p>
        </p:txBody>
      </p:sp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407509" y="4066819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（介值定理）</a:t>
            </a: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407087" y="4533544"/>
            <a:ext cx="8512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上的连续函数，一定能够取得介于最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3"/>
          <p:cNvSpPr>
            <a:spLocks noChangeArrowheads="1"/>
          </p:cNvSpPr>
          <p:nvPr/>
        </p:nvSpPr>
        <p:spPr bwMode="auto">
          <a:xfrm>
            <a:off x="410349" y="5136561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大值和最小值之间的任何数值．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407509" y="2917767"/>
            <a:ext cx="3613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（有界性定理）</a:t>
            </a: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499584" y="3374967"/>
            <a:ext cx="6676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在有界闭区域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上的连续函数一定有界．</a:t>
            </a:r>
          </a:p>
        </p:txBody>
      </p:sp>
    </p:spTree>
    <p:extLst>
      <p:ext uri="{BB962C8B-B14F-4D97-AF65-F5344CB8AC3E}">
        <p14:creationId xmlns:p14="http://schemas.microsoft.com/office/powerpoint/2010/main" val="37501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82321" y="29443"/>
            <a:ext cx="8229600" cy="7060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练习</a:t>
            </a:r>
            <a:r>
              <a:rPr lang="en-US" altLang="zh-CN" b="1" dirty="0">
                <a:solidFill>
                  <a:srgbClr val="00B050"/>
                </a:solidFill>
                <a:latin typeface="隶书" pitchFamily="49" charset="-122"/>
                <a:ea typeface="隶书" pitchFamily="49" charset="-122"/>
              </a:rPr>
              <a:t>7.1.2</a:t>
            </a:r>
            <a:endParaRPr lang="zh-CN" altLang="en-US" b="1" dirty="0">
              <a:solidFill>
                <a:srgbClr val="00B05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650F39C4-8E80-4B1D-8728-F840351E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97" y="1123033"/>
            <a:ext cx="1810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+mn-ea"/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求极限</a:t>
            </a:r>
          </a:p>
        </p:txBody>
      </p:sp>
      <p:graphicFrame>
        <p:nvGraphicFramePr>
          <p:cNvPr id="18" name="Object 45">
            <a:extLst>
              <a:ext uri="{FF2B5EF4-FFF2-40B4-BE49-F238E27FC236}">
                <a16:creationId xmlns:a16="http://schemas.microsoft.com/office/drawing/2014/main" id="{45DF19F2-E83B-48DA-A00E-66F66F909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056372"/>
              </p:ext>
            </p:extLst>
          </p:nvPr>
        </p:nvGraphicFramePr>
        <p:xfrm>
          <a:off x="2051720" y="908720"/>
          <a:ext cx="20812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3" imgW="863280" imgH="507960" progId="Equation.DSMT4">
                  <p:embed/>
                </p:oleObj>
              </mc:Choice>
              <mc:Fallback>
                <p:oleObj name="Equation" r:id="rId3" imgW="863280" imgH="507960" progId="Equation.DSMT4">
                  <p:embed/>
                  <p:pic>
                    <p:nvPicPr>
                      <p:cNvPr id="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908720"/>
                        <a:ext cx="20812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>
            <a:extLst>
              <a:ext uri="{FF2B5EF4-FFF2-40B4-BE49-F238E27FC236}">
                <a16:creationId xmlns:a16="http://schemas.microsoft.com/office/drawing/2014/main" id="{9DDB3837-21DD-4376-80F5-ED51CA94EA07}"/>
              </a:ext>
            </a:extLst>
          </p:cNvPr>
          <p:cNvSpPr txBox="1"/>
          <p:nvPr/>
        </p:nvSpPr>
        <p:spPr>
          <a:xfrm>
            <a:off x="317427" y="2924944"/>
            <a:ext cx="4782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下列函数在何处是间断的：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91C417D-519B-4FCD-B5EF-4A49DBB24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17602"/>
              </p:ext>
            </p:extLst>
          </p:nvPr>
        </p:nvGraphicFramePr>
        <p:xfrm>
          <a:off x="520023" y="3634273"/>
          <a:ext cx="2092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5" imgW="2082600" imgH="901440" progId="Equation.DSMT4">
                  <p:embed/>
                </p:oleObj>
              </mc:Choice>
              <mc:Fallback>
                <p:oleObj name="Equation" r:id="rId5" imgW="2082600" imgH="90144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23" y="3634273"/>
                        <a:ext cx="20923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F424478-BB86-415B-92F5-7A9C39B3D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74753"/>
              </p:ext>
            </p:extLst>
          </p:nvPr>
        </p:nvGraphicFramePr>
        <p:xfrm>
          <a:off x="4299745" y="3524622"/>
          <a:ext cx="218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7" imgW="2184120" imgH="952200" progId="Equation.DSMT4">
                  <p:embed/>
                </p:oleObj>
              </mc:Choice>
              <mc:Fallback>
                <p:oleObj name="Equation" r:id="rId7" imgW="2184120" imgH="9522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745" y="3524622"/>
                        <a:ext cx="2184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0">
            <a:extLst>
              <a:ext uri="{FF2B5EF4-FFF2-40B4-BE49-F238E27FC236}">
                <a16:creationId xmlns:a16="http://schemas.microsoft.com/office/drawing/2014/main" id="{6C997EF0-0A6B-4260-B26A-A64F1ED8F9F0}"/>
              </a:ext>
            </a:extLst>
          </p:cNvPr>
          <p:cNvSpPr txBox="1"/>
          <p:nvPr/>
        </p:nvSpPr>
        <p:spPr>
          <a:xfrm>
            <a:off x="404212" y="21328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71CA1CDA-B55F-451E-A713-07E37CEB94E4}"/>
              </a:ext>
            </a:extLst>
          </p:cNvPr>
          <p:cNvSpPr txBox="1"/>
          <p:nvPr/>
        </p:nvSpPr>
        <p:spPr>
          <a:xfrm>
            <a:off x="299493" y="472685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答案：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C25E55D4-D49B-4374-BF4E-C4CD7DD5B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391743"/>
              </p:ext>
            </p:extLst>
          </p:nvPr>
        </p:nvGraphicFramePr>
        <p:xfrm>
          <a:off x="1606618" y="1988840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9" imgW="812520" imgH="393480" progId="Equation.DSMT4">
                  <p:embed/>
                </p:oleObj>
              </mc:Choice>
              <mc:Fallback>
                <p:oleObj name="Equation" r:id="rId9" imgW="81252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18" y="1988840"/>
                        <a:ext cx="189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BCB8222-F606-481E-9494-987426B1D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13468"/>
              </p:ext>
            </p:extLst>
          </p:nvPr>
        </p:nvGraphicFramePr>
        <p:xfrm>
          <a:off x="1331120" y="4745409"/>
          <a:ext cx="155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1" imgW="1549080" imgH="482400" progId="Equation.DSMT4">
                  <p:embed/>
                </p:oleObj>
              </mc:Choice>
              <mc:Fallback>
                <p:oleObj name="Equation" r:id="rId11" imgW="1549080" imgH="482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20" y="4745409"/>
                        <a:ext cx="1555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14">
            <a:extLst>
              <a:ext uri="{FF2B5EF4-FFF2-40B4-BE49-F238E27FC236}">
                <a16:creationId xmlns:a16="http://schemas.microsoft.com/office/drawing/2014/main" id="{A46439A8-A81D-4A16-BD53-ACF0A8070A43}"/>
              </a:ext>
            </a:extLst>
          </p:cNvPr>
          <p:cNvSpPr txBox="1"/>
          <p:nvPr/>
        </p:nvSpPr>
        <p:spPr>
          <a:xfrm>
            <a:off x="4187925" y="4726855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在曲线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41AE754-FE50-42B8-8A7C-11589B439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08547"/>
              </p:ext>
            </p:extLst>
          </p:nvPr>
        </p:nvGraphicFramePr>
        <p:xfrm>
          <a:off x="5865478" y="4771576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3" imgW="1066680" imgH="457200" progId="Equation.DSMT4">
                  <p:embed/>
                </p:oleObj>
              </mc:Choice>
              <mc:Fallback>
                <p:oleObj name="Equation" r:id="rId13" imgW="1066680" imgH="4572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5478" y="4771576"/>
                        <a:ext cx="1066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47" y="1323560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琥珀" pitchFamily="2" charset="-122"/>
                <a:ea typeface="华文琥珀" pitchFamily="2" charset="-122"/>
              </a:rPr>
              <a:t>本小节内容提要：</a:t>
            </a:r>
          </a:p>
        </p:txBody>
      </p:sp>
      <p:sp>
        <p:nvSpPr>
          <p:cNvPr id="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2335370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平面点集的基本概念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3285624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平面区域的表示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58447" y="188640"/>
            <a:ext cx="70539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7.1.1 </a:t>
            </a:r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多元函数的概念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TextBox 5">
            <a:hlinkClick r:id="rId5" action="ppaction://hlinksldjump"/>
          </p:cNvPr>
          <p:cNvSpPr txBox="1"/>
          <p:nvPr/>
        </p:nvSpPr>
        <p:spPr>
          <a:xfrm>
            <a:off x="758447" y="423587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三</a:t>
            </a: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多元函数的定义</a:t>
            </a:r>
          </a:p>
        </p:txBody>
      </p:sp>
    </p:spTree>
    <p:extLst>
      <p:ext uri="{BB962C8B-B14F-4D97-AF65-F5344CB8AC3E}">
        <p14:creationId xmlns:p14="http://schemas.microsoft.com/office/powerpoint/2010/main" val="13374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899592" y="76394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平面点集的基本概念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 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563019" y="661169"/>
            <a:ext cx="374441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邻域</a:t>
            </a:r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7C851397-4078-48E3-99CD-34C6C5FB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679" y="2478837"/>
            <a:ext cx="1676400" cy="1676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199FFD67-A3CC-4FB0-9799-0915B440F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06769"/>
              </p:ext>
            </p:extLst>
          </p:nvPr>
        </p:nvGraphicFramePr>
        <p:xfrm>
          <a:off x="7791450" y="31591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3" imgW="355320" imgH="431640" progId="Equation.DSMT4">
                  <p:embed/>
                </p:oleObj>
              </mc:Choice>
              <mc:Fallback>
                <p:oleObj name="Equation" r:id="rId3" imgW="355320" imgH="43164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159125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9">
            <a:extLst>
              <a:ext uri="{FF2B5EF4-FFF2-40B4-BE49-F238E27FC236}">
                <a16:creationId xmlns:a16="http://schemas.microsoft.com/office/drawing/2014/main" id="{5A5714D0-1F68-4A1C-99E1-1352570E0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7317" y="3337675"/>
            <a:ext cx="838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C01D893C-344B-44EA-940E-692ED5B1B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00026"/>
              </p:ext>
            </p:extLst>
          </p:nvPr>
        </p:nvGraphicFramePr>
        <p:xfrm>
          <a:off x="7162117" y="2931275"/>
          <a:ext cx="265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公式" r:id="rId5" imgW="266400" imgH="342720" progId="Equation.3">
                  <p:embed/>
                </p:oleObj>
              </mc:Choice>
              <mc:Fallback>
                <p:oleObj name="公式" r:id="rId5" imgW="266400" imgH="34272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117" y="2931275"/>
                        <a:ext cx="265112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77EF2C60-8935-4C11-B2EE-FDF97AB1F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4571"/>
              </p:ext>
            </p:extLst>
          </p:nvPr>
        </p:nvGraphicFramePr>
        <p:xfrm>
          <a:off x="1070051" y="3067403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051" y="3067403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872446A0-36C6-449C-B137-D7A0326E4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4035"/>
              </p:ext>
            </p:extLst>
          </p:nvPr>
        </p:nvGraphicFramePr>
        <p:xfrm>
          <a:off x="2479751" y="3029303"/>
          <a:ext cx="2222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9" imgW="2222280" imgH="533160" progId="Equation.DSMT4">
                  <p:embed/>
                </p:oleObj>
              </mc:Choice>
              <mc:Fallback>
                <p:oleObj name="Equation" r:id="rId9" imgW="2222280" imgH="533160" progId="Equation.DSMT4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51" y="3029303"/>
                        <a:ext cx="22225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AB24AA1A-1E39-49A2-B483-BF7BFAF4B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21198"/>
              </p:ext>
            </p:extLst>
          </p:nvPr>
        </p:nvGraphicFramePr>
        <p:xfrm>
          <a:off x="1093788" y="3730625"/>
          <a:ext cx="51323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1" imgW="5130720" imgH="736560" progId="Equation.DSMT4">
                  <p:embed/>
                </p:oleObj>
              </mc:Choice>
              <mc:Fallback>
                <p:oleObj name="Equation" r:id="rId11" imgW="5130720" imgH="736560" progId="Equation.DSMT4">
                  <p:embed/>
                  <p:pic>
                    <p:nvPicPr>
                      <p:cNvPr id="1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3730625"/>
                        <a:ext cx="5132387" cy="736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32C27BD0-F9BF-42FA-B01A-D29B43AB4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07705"/>
              </p:ext>
            </p:extLst>
          </p:nvPr>
        </p:nvGraphicFramePr>
        <p:xfrm>
          <a:off x="6785879" y="3293225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13" imgW="190440" imgH="190440" progId="Equation.DSMT4">
                  <p:embed/>
                </p:oleObj>
              </mc:Choice>
              <mc:Fallback>
                <p:oleObj name="Equation" r:id="rId13" imgW="190440" imgH="190440" progId="Equation.DSMT4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879" y="3293225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4">
            <a:extLst>
              <a:ext uri="{FF2B5EF4-FFF2-40B4-BE49-F238E27FC236}">
                <a16:creationId xmlns:a16="http://schemas.microsoft.com/office/drawing/2014/main" id="{5E5AF68C-84B6-46E5-AE73-17B99CB53EE6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5238656"/>
            <a:ext cx="4794250" cy="846138"/>
            <a:chOff x="2163" y="3435"/>
            <a:chExt cx="3020" cy="533"/>
          </a:xfrm>
        </p:grpSpPr>
        <p:graphicFrame>
          <p:nvGraphicFramePr>
            <p:cNvPr id="32" name="Object 20">
              <a:extLst>
                <a:ext uri="{FF2B5EF4-FFF2-40B4-BE49-F238E27FC236}">
                  <a16:creationId xmlns:a16="http://schemas.microsoft.com/office/drawing/2014/main" id="{CC4AB425-54FE-4D46-B136-9F2AFE962B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396012"/>
                </p:ext>
              </p:extLst>
            </p:nvPr>
          </p:nvGraphicFramePr>
          <p:xfrm>
            <a:off x="2163" y="3435"/>
            <a:ext cx="302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3" name="Equation" r:id="rId15" imgW="4051080" imgH="685800" progId="Equation.DSMT4">
                    <p:embed/>
                  </p:oleObj>
                </mc:Choice>
                <mc:Fallback>
                  <p:oleObj name="Equation" r:id="rId15" imgW="4051080" imgH="685800" progId="Equation.DSMT4">
                    <p:embed/>
                    <p:pic>
                      <p:nvPicPr>
                        <p:cNvPr id="1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3435"/>
                          <a:ext cx="302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1">
              <a:extLst>
                <a:ext uri="{FF2B5EF4-FFF2-40B4-BE49-F238E27FC236}">
                  <a16:creationId xmlns:a16="http://schemas.microsoft.com/office/drawing/2014/main" id="{986350E6-B41A-42A2-8D76-7DE6F70355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07309"/>
                </p:ext>
              </p:extLst>
            </p:nvPr>
          </p:nvGraphicFramePr>
          <p:xfrm>
            <a:off x="3606" y="3607"/>
            <a:ext cx="129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" name="Equation" r:id="rId17" imgW="1726920" imgH="482400" progId="Equation.DSMT4">
                    <p:embed/>
                  </p:oleObj>
                </mc:Choice>
                <mc:Fallback>
                  <p:oleObj name="Equation" r:id="rId17" imgW="1726920" imgH="482400" progId="Equation.DSMT4">
                    <p:embed/>
                    <p:pic>
                      <p:nvPicPr>
                        <p:cNvPr id="1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07"/>
                          <a:ext cx="129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Text Box 22">
            <a:extLst>
              <a:ext uri="{FF2B5EF4-FFF2-40B4-BE49-F238E27FC236}">
                <a16:creationId xmlns:a16="http://schemas.microsoft.com/office/drawing/2014/main" id="{D784EFC9-96B6-44A9-AA46-E8AF4A70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30" y="4657284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若不需要强调邻域半径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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也可写成</a:t>
            </a:r>
          </a:p>
        </p:txBody>
      </p:sp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B37E7F2E-B7A4-47C3-AC8E-CBAC8DE445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63779"/>
              </p:ext>
            </p:extLst>
          </p:nvPr>
        </p:nvGraphicFramePr>
        <p:xfrm>
          <a:off x="6808697" y="4706508"/>
          <a:ext cx="1066680" cy="44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Equation" r:id="rId19" imgW="1066680" imgH="444240" progId="Equation.DSMT4">
                  <p:embed/>
                </p:oleObj>
              </mc:Choice>
              <mc:Fallback>
                <p:oleObj name="Equation" r:id="rId19" imgW="1066680" imgH="444240" progId="Equation.DSMT4">
                  <p:embed/>
                  <p:pic>
                    <p:nvPicPr>
                      <p:cNvPr id="1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697" y="4706508"/>
                        <a:ext cx="1066680" cy="444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6">
            <a:extLst>
              <a:ext uri="{FF2B5EF4-FFF2-40B4-BE49-F238E27FC236}">
                <a16:creationId xmlns:a16="http://schemas.microsoft.com/office/drawing/2014/main" id="{A647B0EF-B93E-4619-9E78-A1FFA6FD0EC1}"/>
              </a:ext>
            </a:extLst>
          </p:cNvPr>
          <p:cNvSpPr txBox="1"/>
          <p:nvPr/>
        </p:nvSpPr>
        <p:spPr>
          <a:xfrm>
            <a:off x="1241350" y="1193775"/>
            <a:ext cx="770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平面上的一个点，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 是某个正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1ADE384-BE63-4E7B-A2C8-849ABBD3A7DC}"/>
              </a:ext>
            </a:extLst>
          </p:cNvPr>
          <p:cNvSpPr txBox="1"/>
          <p:nvPr/>
        </p:nvSpPr>
        <p:spPr>
          <a:xfrm>
            <a:off x="403549" y="1849929"/>
            <a:ext cx="885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数，与点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距离小于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的点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的全体，称为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D89B0FA3-B336-4AB7-9EB7-AF649EDC44B5}"/>
              </a:ext>
            </a:extLst>
          </p:cNvPr>
          <p:cNvSpPr txBox="1"/>
          <p:nvPr/>
        </p:nvSpPr>
        <p:spPr>
          <a:xfrm>
            <a:off x="385626" y="2389500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 邻域，记为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7506D280-1086-493C-AF96-4AC96B093C18}"/>
              </a:ext>
            </a:extLst>
          </p:cNvPr>
          <p:cNvSpPr txBox="1"/>
          <p:nvPr/>
        </p:nvSpPr>
        <p:spPr>
          <a:xfrm>
            <a:off x="1267643" y="546811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去心邻域：</a:t>
            </a:r>
          </a:p>
        </p:txBody>
      </p:sp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EE52DE99-909D-4DAB-AF47-8BEA64A6B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34366"/>
              </p:ext>
            </p:extLst>
          </p:nvPr>
        </p:nvGraphicFramePr>
        <p:xfrm>
          <a:off x="7663801" y="3294416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Equation" r:id="rId21" imgW="190440" imgH="190440" progId="Equation.DSMT4">
                  <p:embed/>
                </p:oleObj>
              </mc:Choice>
              <mc:Fallback>
                <p:oleObj name="Equation" r:id="rId21" imgW="190440" imgH="190440" progId="Equation.DSMT4">
                  <p:embed/>
                  <p:pic>
                    <p:nvPicPr>
                      <p:cNvPr id="23" name="Object 7">
                        <a:extLst>
                          <a:ext uri="{FF2B5EF4-FFF2-40B4-BE49-F238E27FC236}">
                            <a16:creationId xmlns:a16="http://schemas.microsoft.com/office/drawing/2014/main" id="{2972AAC7-65F0-4433-907F-B1C4A14F34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801" y="3294416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4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62614" y="260648"/>
            <a:ext cx="8329866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内点、外点和边界点，聚点和孤立点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54BC369B-91BF-416B-A8C3-DF20F60DEEE5}"/>
              </a:ext>
            </a:extLst>
          </p:cNvPr>
          <p:cNvSpPr txBox="1"/>
          <p:nvPr/>
        </p:nvSpPr>
        <p:spPr>
          <a:xfrm>
            <a:off x="904758" y="919527"/>
            <a:ext cx="812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是平面上的一个点集，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是平面上的一个点．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4FB40FEC-F8E6-4998-A40E-E89112CFB811}"/>
              </a:ext>
            </a:extLst>
          </p:cNvPr>
          <p:cNvSpPr txBox="1"/>
          <p:nvPr/>
        </p:nvSpPr>
        <p:spPr>
          <a:xfrm>
            <a:off x="323528" y="146966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如果存在点 的某一邻域</a:t>
            </a:r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EC35BAEC-22A5-48EA-8E5A-CA04C0893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36337"/>
              </p:ext>
            </p:extLst>
          </p:nvPr>
        </p:nvGraphicFramePr>
        <p:xfrm>
          <a:off x="4110038" y="1538288"/>
          <a:ext cx="15160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Equation" r:id="rId3" imgW="1523880" imgH="393480" progId="Equation.DSMT4">
                  <p:embed/>
                </p:oleObj>
              </mc:Choice>
              <mc:Fallback>
                <p:oleObj name="Equation" r:id="rId3" imgW="1523880" imgH="393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1538288"/>
                        <a:ext cx="151606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6">
            <a:extLst>
              <a:ext uri="{FF2B5EF4-FFF2-40B4-BE49-F238E27FC236}">
                <a16:creationId xmlns:a16="http://schemas.microsoft.com/office/drawing/2014/main" id="{6B3D6A83-9E2E-4AA1-BEE2-8DC0283DC2C6}"/>
              </a:ext>
            </a:extLst>
          </p:cNvPr>
          <p:cNvSpPr txBox="1"/>
          <p:nvPr/>
        </p:nvSpPr>
        <p:spPr>
          <a:xfrm>
            <a:off x="5724128" y="1469668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内点．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8597D3C5-FF7A-4E78-9A91-6B5C58FBF6CF}"/>
              </a:ext>
            </a:extLst>
          </p:cNvPr>
          <p:cNvSpPr txBox="1"/>
          <p:nvPr/>
        </p:nvSpPr>
        <p:spPr>
          <a:xfrm>
            <a:off x="1043608" y="1992888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的内点总属于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．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D999128C-1139-42F9-A328-FEE5126895BC}"/>
              </a:ext>
            </a:extLst>
          </p:cNvPr>
          <p:cNvSpPr txBox="1"/>
          <p:nvPr/>
        </p:nvSpPr>
        <p:spPr>
          <a:xfrm>
            <a:off x="1043608" y="2516108"/>
            <a:ext cx="51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如果存在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的某一邻域            ，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D8773877-20D5-41E6-ABA7-11E40694B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928"/>
              </p:ext>
            </p:extLst>
          </p:nvPr>
        </p:nvGraphicFramePr>
        <p:xfrm>
          <a:off x="4733451" y="2584042"/>
          <a:ext cx="806451" cy="387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Equation" r:id="rId5" imgW="799920" imgH="393480" progId="Equation.DSMT4">
                  <p:embed/>
                </p:oleObj>
              </mc:Choice>
              <mc:Fallback>
                <p:oleObj name="Equation" r:id="rId5" imgW="799920" imgH="3934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451" y="2584042"/>
                        <a:ext cx="806451" cy="387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7BCBAC3-B150-40D6-9520-880A503B2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94686"/>
              </p:ext>
            </p:extLst>
          </p:nvPr>
        </p:nvGraphicFramePr>
        <p:xfrm>
          <a:off x="1136183" y="3129031"/>
          <a:ext cx="2197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Equation" r:id="rId7" imgW="2197080" imgH="393480" progId="Equation.DSMT4">
                  <p:embed/>
                </p:oleObj>
              </mc:Choice>
              <mc:Fallback>
                <p:oleObj name="Equation" r:id="rId7" imgW="2197080" imgH="39348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183" y="3129031"/>
                        <a:ext cx="21971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13">
            <a:extLst>
              <a:ext uri="{FF2B5EF4-FFF2-40B4-BE49-F238E27FC236}">
                <a16:creationId xmlns:a16="http://schemas.microsoft.com/office/drawing/2014/main" id="{DEE73AFF-C618-4985-A8CF-A51DAD40DDEC}"/>
              </a:ext>
            </a:extLst>
          </p:cNvPr>
          <p:cNvSpPr txBox="1"/>
          <p:nvPr/>
        </p:nvSpPr>
        <p:spPr>
          <a:xfrm>
            <a:off x="323528" y="3039328"/>
            <a:ext cx="656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使得                          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外点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EBB34E77-DBA4-4809-9769-7908715D96A4}"/>
              </a:ext>
            </a:extLst>
          </p:cNvPr>
          <p:cNvSpPr txBox="1"/>
          <p:nvPr/>
        </p:nvSpPr>
        <p:spPr>
          <a:xfrm>
            <a:off x="1043608" y="3589469"/>
            <a:ext cx="4448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的任何邻域中既存在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76E45A36-437D-454C-B54C-46EBBD0433DB}"/>
              </a:ext>
            </a:extLst>
          </p:cNvPr>
          <p:cNvSpPr txBox="1"/>
          <p:nvPr/>
        </p:nvSpPr>
        <p:spPr>
          <a:xfrm>
            <a:off x="395536" y="4633854"/>
            <a:ext cx="3688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0108B4E2-3C46-4AB2-B3CB-0BABF883354B}"/>
              </a:ext>
            </a:extLst>
          </p:cNvPr>
          <p:cNvGrpSpPr>
            <a:grpSpLocks/>
          </p:cNvGrpSpPr>
          <p:nvPr/>
        </p:nvGrpSpPr>
        <p:grpSpPr bwMode="auto">
          <a:xfrm>
            <a:off x="6504894" y="2017206"/>
            <a:ext cx="2558841" cy="2386732"/>
            <a:chOff x="9647" y="14082"/>
            <a:chExt cx="1398" cy="1416"/>
          </a:xfrm>
        </p:grpSpPr>
        <p:grpSp>
          <p:nvGrpSpPr>
            <p:cNvPr id="51" name="Group 11">
              <a:extLst>
                <a:ext uri="{FF2B5EF4-FFF2-40B4-BE49-F238E27FC236}">
                  <a16:creationId xmlns:a16="http://schemas.microsoft.com/office/drawing/2014/main" id="{4668888C-471E-442F-A4FA-F9CD9D968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8" y="14082"/>
              <a:ext cx="1227" cy="1416"/>
              <a:chOff x="10103" y="10322"/>
              <a:chExt cx="1227" cy="1416"/>
            </a:xfrm>
          </p:grpSpPr>
          <p:grpSp>
            <p:nvGrpSpPr>
              <p:cNvPr id="53" name="Group 12">
                <a:extLst>
                  <a:ext uri="{FF2B5EF4-FFF2-40B4-BE49-F238E27FC236}">
                    <a16:creationId xmlns:a16="http://schemas.microsoft.com/office/drawing/2014/main" id="{314F2255-A5DF-4873-9E10-3775A3169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03" y="10322"/>
                <a:ext cx="846" cy="1314"/>
                <a:chOff x="5954" y="9848"/>
                <a:chExt cx="846" cy="1314"/>
              </a:xfrm>
            </p:grpSpPr>
            <p:sp>
              <p:nvSpPr>
                <p:cNvPr id="60" name="Oval 13" descr="浅色下对角线">
                  <a:extLst>
                    <a:ext uri="{FF2B5EF4-FFF2-40B4-BE49-F238E27FC236}">
                      <a16:creationId xmlns:a16="http://schemas.microsoft.com/office/drawing/2014/main" id="{54FBAA29-783B-497A-BA68-0FC943595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05531">
                  <a:off x="5954" y="9848"/>
                  <a:ext cx="846" cy="1314"/>
                </a:xfrm>
                <a:prstGeom prst="ellipse">
                  <a:avLst/>
                </a:pr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" name="对象 60">
                  <a:extLst>
                    <a:ext uri="{FF2B5EF4-FFF2-40B4-BE49-F238E27FC236}">
                      <a16:creationId xmlns:a16="http://schemas.microsoft.com/office/drawing/2014/main" id="{A3A5657E-02C8-4F28-8588-56CE6DA8110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54" y="10118"/>
                <a:ext cx="99" cy="1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3" name="Equation" r:id="rId9" imgW="152280" imgH="164880" progId="Equation.DSMT4">
                        <p:embed/>
                      </p:oleObj>
                    </mc:Choice>
                    <mc:Fallback>
                      <p:oleObj name="Equation" r:id="rId9" imgW="152280" imgH="164880" progId="Equation.DSMT4">
                        <p:embed/>
                        <p:pic>
                          <p:nvPicPr>
                            <p:cNvPr id="28" name="对象 27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54" y="10118"/>
                              <a:ext cx="99" cy="148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2" name="Oval 15">
                  <a:extLst>
                    <a:ext uri="{FF2B5EF4-FFF2-40B4-BE49-F238E27FC236}">
                      <a16:creationId xmlns:a16="http://schemas.microsoft.com/office/drawing/2014/main" id="{DFCA73FD-2457-4937-B1B7-2329D1039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84" y="10399"/>
                  <a:ext cx="399" cy="53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3" name="对象 62">
                  <a:extLst>
                    <a:ext uri="{FF2B5EF4-FFF2-40B4-BE49-F238E27FC236}">
                      <a16:creationId xmlns:a16="http://schemas.microsoft.com/office/drawing/2014/main" id="{EB8386D5-A40F-4E7D-8F35-02CE2872B3D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202" y="10550"/>
                <a:ext cx="137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4" name="Equation" r:id="rId11" imgW="152280" imgH="228600" progId="Equation.DSMT4">
                        <p:embed/>
                      </p:oleObj>
                    </mc:Choice>
                    <mc:Fallback>
                      <p:oleObj name="Equation" r:id="rId11" imgW="152280" imgH="228600" progId="Equation.DSMT4">
                        <p:embed/>
                        <p:pic>
                          <p:nvPicPr>
                            <p:cNvPr id="30" name="对象 2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02" y="10550"/>
                              <a:ext cx="137" cy="281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4" name="对象 63">
                  <a:extLst>
                    <a:ext uri="{FF2B5EF4-FFF2-40B4-BE49-F238E27FC236}">
                      <a16:creationId xmlns:a16="http://schemas.microsoft.com/office/drawing/2014/main" id="{4E11CA40-E6F1-4087-B6AF-B6835061427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146" y="10620"/>
                <a:ext cx="75" cy="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05" name="Equation" r:id="rId13" imgW="114120" imgH="126720" progId="Equation.DSMT4">
                        <p:embed/>
                      </p:oleObj>
                    </mc:Choice>
                    <mc:Fallback>
                      <p:oleObj name="Equation" r:id="rId13" imgW="114120" imgH="126720" progId="Equation.DSMT4">
                        <p:embed/>
                        <p:pic>
                          <p:nvPicPr>
                            <p:cNvPr id="31" name="对象 30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46" y="10620"/>
                              <a:ext cx="75" cy="114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4" name="Oval 19">
                <a:extLst>
                  <a:ext uri="{FF2B5EF4-FFF2-40B4-BE49-F238E27FC236}">
                    <a16:creationId xmlns:a16="http://schemas.microsoft.com/office/drawing/2014/main" id="{03B7DDA2-3C1A-4563-A70D-0628C73B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9" y="11303"/>
                <a:ext cx="418" cy="435"/>
              </a:xfrm>
              <a:prstGeom prst="ellipse">
                <a:avLst/>
              </a:prstGeom>
              <a:solidFill>
                <a:srgbClr val="FFFFFF">
                  <a:alpha val="50000"/>
                </a:srgbClr>
              </a:solidFill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77A49FFE-250C-440E-9546-1740B4605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7690375"/>
                  </p:ext>
                </p:extLst>
              </p:nvPr>
            </p:nvGraphicFramePr>
            <p:xfrm>
              <a:off x="10999" y="10837"/>
              <a:ext cx="22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6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22" name="对象 2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99" y="10837"/>
                            <a:ext cx="221" cy="31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extLst>
                  <a:ext uri="{FF2B5EF4-FFF2-40B4-BE49-F238E27FC236}">
                    <a16:creationId xmlns:a16="http://schemas.microsoft.com/office/drawing/2014/main" id="{C71C856A-5D2F-4865-9AE5-8A7DC7750A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5579187"/>
                  </p:ext>
                </p:extLst>
              </p:nvPr>
            </p:nvGraphicFramePr>
            <p:xfrm>
              <a:off x="10917" y="11013"/>
              <a:ext cx="110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7" name="Equation" r:id="rId17" imgW="114120" imgH="126720" progId="Equation.DSMT4">
                      <p:embed/>
                    </p:oleObj>
                  </mc:Choice>
                  <mc:Fallback>
                    <p:oleObj name="Equation" r:id="rId17" imgW="114120" imgH="126720" progId="Equation.DSMT4">
                      <p:embed/>
                      <p:pic>
                        <p:nvPicPr>
                          <p:cNvPr id="23" name="对象 2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17" y="11013"/>
                            <a:ext cx="110" cy="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extLst>
                  <a:ext uri="{FF2B5EF4-FFF2-40B4-BE49-F238E27FC236}">
                    <a16:creationId xmlns:a16="http://schemas.microsoft.com/office/drawing/2014/main" id="{47C256CD-D8F0-4BE1-91E2-0BE42AB99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2852610"/>
                  </p:ext>
                </p:extLst>
              </p:nvPr>
            </p:nvGraphicFramePr>
            <p:xfrm>
              <a:off x="11109" y="11367"/>
              <a:ext cx="22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8" name="Equation" r:id="rId19" imgW="164880" imgH="228600" progId="Equation.DSMT4">
                      <p:embed/>
                    </p:oleObj>
                  </mc:Choice>
                  <mc:Fallback>
                    <p:oleObj name="Equation" r:id="rId19" imgW="164880" imgH="228600" progId="Equation.DSMT4">
                      <p:embed/>
                      <p:pic>
                        <p:nvPicPr>
                          <p:cNvPr id="24" name="对象 23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09" y="11367"/>
                            <a:ext cx="221" cy="31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>
                <a:extLst>
                  <a:ext uri="{FF2B5EF4-FFF2-40B4-BE49-F238E27FC236}">
                    <a16:creationId xmlns:a16="http://schemas.microsoft.com/office/drawing/2014/main" id="{AFECE9D4-9D63-48A3-85FF-02EB880E76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8158619"/>
                  </p:ext>
                </p:extLst>
              </p:nvPr>
            </p:nvGraphicFramePr>
            <p:xfrm>
              <a:off x="10997" y="11463"/>
              <a:ext cx="110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09" name="Equation" r:id="rId21" imgW="114120" imgH="126720" progId="Equation.DSMT4">
                      <p:embed/>
                    </p:oleObj>
                  </mc:Choice>
                  <mc:Fallback>
                    <p:oleObj name="Equation" r:id="rId21" imgW="114120" imgH="126720" progId="Equation.DSMT4">
                      <p:embed/>
                      <p:pic>
                        <p:nvPicPr>
                          <p:cNvPr id="25" name="对象 2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97" y="11463"/>
                            <a:ext cx="110" cy="9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" name="Oval 24">
                <a:extLst>
                  <a:ext uri="{FF2B5EF4-FFF2-40B4-BE49-F238E27FC236}">
                    <a16:creationId xmlns:a16="http://schemas.microsoft.com/office/drawing/2014/main" id="{397739C0-9DE7-4DB7-A61B-98527FDB3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9" y="10833"/>
                <a:ext cx="429" cy="4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50000"/>
                      </a:srgb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B9A3110A-8621-48C3-A2C0-B78F9AF0B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47" y="14500"/>
            <a:ext cx="22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7" y="14500"/>
                          <a:ext cx="22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32">
            <a:extLst>
              <a:ext uri="{FF2B5EF4-FFF2-40B4-BE49-F238E27FC236}">
                <a16:creationId xmlns:a16="http://schemas.microsoft.com/office/drawing/2014/main" id="{37A197F6-D4F8-44D8-9556-475E2C51BEC4}"/>
              </a:ext>
            </a:extLst>
          </p:cNvPr>
          <p:cNvSpPr txBox="1"/>
          <p:nvPr/>
        </p:nvSpPr>
        <p:spPr>
          <a:xfrm>
            <a:off x="395536" y="4085768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的点，又存在不属于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的点，</a:t>
            </a:r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A93AA35B-A30B-42BB-8B08-49164040444E}"/>
              </a:ext>
            </a:extLst>
          </p:cNvPr>
          <p:cNvSpPr txBox="1"/>
          <p:nvPr/>
        </p:nvSpPr>
        <p:spPr>
          <a:xfrm>
            <a:off x="562614" y="5200056"/>
            <a:ext cx="517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的一切边界点的全体称为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</a:p>
        </p:txBody>
      </p:sp>
      <p:sp>
        <p:nvSpPr>
          <p:cNvPr id="67" name="TextBox 34">
            <a:extLst>
              <a:ext uri="{FF2B5EF4-FFF2-40B4-BE49-F238E27FC236}">
                <a16:creationId xmlns:a16="http://schemas.microsoft.com/office/drawing/2014/main" id="{6F63D316-9156-4D10-A455-E9FF249CC192}"/>
              </a:ext>
            </a:extLst>
          </p:cNvPr>
          <p:cNvSpPr txBox="1"/>
          <p:nvPr/>
        </p:nvSpPr>
        <p:spPr>
          <a:xfrm>
            <a:off x="5544760" y="5200067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边界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，记为</a:t>
            </a:r>
          </a:p>
        </p:txBody>
      </p: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DE3067BB-0A85-4460-BB14-9B7FD4414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95875"/>
              </p:ext>
            </p:extLst>
          </p:nvPr>
        </p:nvGraphicFramePr>
        <p:xfrm>
          <a:off x="7603109" y="5299741"/>
          <a:ext cx="501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Equation" r:id="rId24" imgW="495000" imgH="317160" progId="Equation.DSMT4">
                  <p:embed/>
                </p:oleObj>
              </mc:Choice>
              <mc:Fallback>
                <p:oleObj name="Equation" r:id="rId24" imgW="495000" imgH="317160" progId="Equation.DSMT4">
                  <p:embed/>
                  <p:pic>
                    <p:nvPicPr>
                      <p:cNvPr id="37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109" y="5299741"/>
                        <a:ext cx="5016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37">
            <a:extLst>
              <a:ext uri="{FF2B5EF4-FFF2-40B4-BE49-F238E27FC236}">
                <a16:creationId xmlns:a16="http://schemas.microsoft.com/office/drawing/2014/main" id="{AA77AA1A-B7C7-4862-9A75-B32D9CACEF4D}"/>
              </a:ext>
            </a:extLst>
          </p:cNvPr>
          <p:cNvSpPr txBox="1"/>
          <p:nvPr/>
        </p:nvSpPr>
        <p:spPr>
          <a:xfrm>
            <a:off x="661375" y="5689545"/>
            <a:ext cx="6793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上图中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为内点，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为外点，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为边界点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/>
      <p:bldP spid="47" grpId="0"/>
      <p:bldP spid="48" grpId="0"/>
      <p:bldP spid="49" grpId="0"/>
      <p:bldP spid="65" grpId="0"/>
      <p:bldP spid="66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07E6EE1D-41E3-4DF4-B5AE-7385756BDB23}"/>
              </a:ext>
            </a:extLst>
          </p:cNvPr>
          <p:cNvSpPr txBox="1"/>
          <p:nvPr/>
        </p:nvSpPr>
        <p:spPr>
          <a:xfrm>
            <a:off x="747365" y="189490"/>
            <a:ext cx="798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是一个点集，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是平面上的一个点，如果点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DC30FC6F-7A52-4889-A58B-15D28AF16E1B}"/>
              </a:ext>
            </a:extLst>
          </p:cNvPr>
          <p:cNvSpPr txBox="1"/>
          <p:nvPr/>
        </p:nvSpPr>
        <p:spPr>
          <a:xfrm>
            <a:off x="64486" y="758032"/>
            <a:ext cx="8667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的任何一个邻域内总有无限多个点属于点集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1DE8525C-9292-4469-9527-DEF66E714E8E}"/>
              </a:ext>
            </a:extLst>
          </p:cNvPr>
          <p:cNvSpPr txBox="1"/>
          <p:nvPr/>
        </p:nvSpPr>
        <p:spPr>
          <a:xfrm>
            <a:off x="31184" y="1335160"/>
            <a:ext cx="925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聚点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的聚点的全体称为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导集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，记为       ．</a:t>
            </a:r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B6C9E51F-50DD-4D63-9E82-F71C499BD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90578"/>
              </p:ext>
            </p:extLst>
          </p:nvPr>
        </p:nvGraphicFramePr>
        <p:xfrm>
          <a:off x="7964905" y="1357128"/>
          <a:ext cx="42545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Equation" r:id="rId3" imgW="419040" imgH="368280" progId="Equation.DSMT4">
                  <p:embed/>
                </p:oleObj>
              </mc:Choice>
              <mc:Fallback>
                <p:oleObj name="Equation" r:id="rId3" imgW="419040" imgH="3682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905" y="1357128"/>
                        <a:ext cx="42545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6">
            <a:extLst>
              <a:ext uri="{FF2B5EF4-FFF2-40B4-BE49-F238E27FC236}">
                <a16:creationId xmlns:a16="http://schemas.microsoft.com/office/drawing/2014/main" id="{A70E5031-9132-45FB-BD72-8EEF8E078396}"/>
              </a:ext>
            </a:extLst>
          </p:cNvPr>
          <p:cNvSpPr txBox="1"/>
          <p:nvPr/>
        </p:nvSpPr>
        <p:spPr>
          <a:xfrm>
            <a:off x="709892" y="1825828"/>
            <a:ext cx="8261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中的点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不是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的聚点，则称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孤立点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D38DFEF5-8DB6-48AA-A86F-F313B80C828E}"/>
              </a:ext>
            </a:extLst>
          </p:cNvPr>
          <p:cNvSpPr txBox="1">
            <a:spLocks noChangeArrowheads="1"/>
          </p:cNvSpPr>
          <p:nvPr/>
        </p:nvSpPr>
        <p:spPr>
          <a:xfrm>
            <a:off x="553864" y="2337664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开集和闭集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118509E2-39CC-4A19-8064-E5B626D0C651}"/>
              </a:ext>
            </a:extLst>
          </p:cNvPr>
          <p:cNvSpPr txBox="1"/>
          <p:nvPr/>
        </p:nvSpPr>
        <p:spPr>
          <a:xfrm>
            <a:off x="747365" y="3001496"/>
            <a:ext cx="7511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的一切内点的全体称为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内部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，记作     ．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04128FAE-A4AA-4E5D-9788-70106123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8341"/>
              </p:ext>
            </p:extLst>
          </p:nvPr>
        </p:nvGraphicFramePr>
        <p:xfrm>
          <a:off x="7372855" y="3059478"/>
          <a:ext cx="400051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" name="Equation" r:id="rId5" imgW="406080" imgH="368280" progId="Equation.DSMT4">
                  <p:embed/>
                </p:oleObj>
              </mc:Choice>
              <mc:Fallback>
                <p:oleObj name="Equation" r:id="rId5" imgW="406080" imgH="36828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855" y="3059478"/>
                        <a:ext cx="400051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12">
            <a:extLst>
              <a:ext uri="{FF2B5EF4-FFF2-40B4-BE49-F238E27FC236}">
                <a16:creationId xmlns:a16="http://schemas.microsoft.com/office/drawing/2014/main" id="{79DD8CE7-9FE8-4807-847E-E4AFFC7BF8FC}"/>
              </a:ext>
            </a:extLst>
          </p:cNvPr>
          <p:cNvSpPr txBox="1"/>
          <p:nvPr/>
        </p:nvSpPr>
        <p:spPr>
          <a:xfrm>
            <a:off x="774380" y="349212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8D93D875-4EC2-4D86-A846-5AA62BF62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438240"/>
              </p:ext>
            </p:extLst>
          </p:nvPr>
        </p:nvGraphicFramePr>
        <p:xfrm>
          <a:off x="1680397" y="3556881"/>
          <a:ext cx="11128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Equation" r:id="rId7" imgW="1104840" imgH="393480" progId="Equation.DSMT4">
                  <p:embed/>
                </p:oleObj>
              </mc:Choice>
              <mc:Fallback>
                <p:oleObj name="Equation" r:id="rId7" imgW="1104840" imgH="3934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397" y="3556881"/>
                        <a:ext cx="11128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15">
            <a:extLst>
              <a:ext uri="{FF2B5EF4-FFF2-40B4-BE49-F238E27FC236}">
                <a16:creationId xmlns:a16="http://schemas.microsoft.com/office/drawing/2014/main" id="{0F85476F-27D4-4566-8544-16BCB09B0874}"/>
              </a:ext>
            </a:extLst>
          </p:cNvPr>
          <p:cNvSpPr txBox="1"/>
          <p:nvPr/>
        </p:nvSpPr>
        <p:spPr>
          <a:xfrm>
            <a:off x="437848" y="4051024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开集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53" name="TextBox 16">
            <a:extLst>
              <a:ext uri="{FF2B5EF4-FFF2-40B4-BE49-F238E27FC236}">
                <a16:creationId xmlns:a16="http://schemas.microsoft.com/office/drawing/2014/main" id="{C8B46F36-04D4-4AB4-9EEB-C4FCE9AB490B}"/>
              </a:ext>
            </a:extLst>
          </p:cNvPr>
          <p:cNvSpPr txBox="1"/>
          <p:nvPr/>
        </p:nvSpPr>
        <p:spPr>
          <a:xfrm>
            <a:off x="781294" y="454164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</a:t>
            </a:r>
          </a:p>
        </p:txBody>
      </p:sp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50E9455D-4372-43E8-A504-174B1778F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691080"/>
              </p:ext>
            </p:extLst>
          </p:nvPr>
        </p:nvGraphicFramePr>
        <p:xfrm>
          <a:off x="1644969" y="4634983"/>
          <a:ext cx="1199000" cy="3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Equation" r:id="rId9" imgW="1168200" imgH="330120" progId="Equation.DSMT4">
                  <p:embed/>
                </p:oleObj>
              </mc:Choice>
              <mc:Fallback>
                <p:oleObj name="Equation" r:id="rId9" imgW="1168200" imgH="33012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969" y="4634983"/>
                        <a:ext cx="1199000" cy="3365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19">
            <a:extLst>
              <a:ext uri="{FF2B5EF4-FFF2-40B4-BE49-F238E27FC236}">
                <a16:creationId xmlns:a16="http://schemas.microsoft.com/office/drawing/2014/main" id="{7B63C622-0055-4839-8B22-E43B9B81611A}"/>
              </a:ext>
            </a:extLst>
          </p:cNvPr>
          <p:cNvSpPr txBox="1"/>
          <p:nvPr/>
        </p:nvSpPr>
        <p:spPr>
          <a:xfrm>
            <a:off x="499289" y="5053528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闭集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56" name="Group 12">
            <a:extLst>
              <a:ext uri="{FF2B5EF4-FFF2-40B4-BE49-F238E27FC236}">
                <a16:creationId xmlns:a16="http://schemas.microsoft.com/office/drawing/2014/main" id="{1BFEFC3F-0BB0-4F4C-A8EE-57B13BD59ED7}"/>
              </a:ext>
            </a:extLst>
          </p:cNvPr>
          <p:cNvGrpSpPr>
            <a:grpSpLocks/>
          </p:cNvGrpSpPr>
          <p:nvPr/>
        </p:nvGrpSpPr>
        <p:grpSpPr bwMode="auto">
          <a:xfrm>
            <a:off x="4130068" y="3680079"/>
            <a:ext cx="4824536" cy="2304256"/>
            <a:chOff x="6977" y="3024"/>
            <a:chExt cx="4267" cy="1917"/>
          </a:xfrm>
        </p:grpSpPr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A6DE1051-19C4-4BF5-9C92-1FCEA99A3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6" y="3208"/>
              <a:ext cx="3819" cy="1703"/>
              <a:chOff x="431" y="11293"/>
              <a:chExt cx="7479" cy="3365"/>
            </a:xfrm>
          </p:grpSpPr>
          <p:grpSp>
            <p:nvGrpSpPr>
              <p:cNvPr id="62" name="Group 15">
                <a:extLst>
                  <a:ext uri="{FF2B5EF4-FFF2-40B4-BE49-F238E27FC236}">
                    <a16:creationId xmlns:a16="http://schemas.microsoft.com/office/drawing/2014/main" id="{6659FFEB-F67B-430C-B03D-850E458A0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" y="11293"/>
                <a:ext cx="3518" cy="3270"/>
                <a:chOff x="2362" y="7816"/>
                <a:chExt cx="2307" cy="2153"/>
              </a:xfrm>
            </p:grpSpPr>
            <p:sp>
              <p:nvSpPr>
                <p:cNvPr id="69" name="AutoShape 16" descr="浅色下对角线">
                  <a:extLst>
                    <a:ext uri="{FF2B5EF4-FFF2-40B4-BE49-F238E27FC236}">
                      <a16:creationId xmlns:a16="http://schemas.microsoft.com/office/drawing/2014/main" id="{0AA4F563-7924-46CE-89EC-8B5BCE3FB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2" y="8172"/>
                  <a:ext cx="1594" cy="1580"/>
                </a:xfrm>
                <a:custGeom>
                  <a:avLst/>
                  <a:gdLst>
                    <a:gd name="G0" fmla="+- 5956 0 0"/>
                    <a:gd name="G1" fmla="+- 21600 0 5956"/>
                    <a:gd name="G2" fmla="+- 21600 0 595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956" y="10800"/>
                      </a:moveTo>
                      <a:cubicBezTo>
                        <a:pt x="5956" y="13475"/>
                        <a:pt x="8125" y="15644"/>
                        <a:pt x="10800" y="15644"/>
                      </a:cubicBezTo>
                      <a:cubicBezTo>
                        <a:pt x="13475" y="15644"/>
                        <a:pt x="15644" y="13475"/>
                        <a:pt x="15644" y="10800"/>
                      </a:cubicBezTo>
                      <a:cubicBezTo>
                        <a:pt x="15644" y="8125"/>
                        <a:pt x="13475" y="5956"/>
                        <a:pt x="10800" y="5956"/>
                      </a:cubicBezTo>
                      <a:cubicBezTo>
                        <a:pt x="8125" y="5956"/>
                        <a:pt x="5956" y="8125"/>
                        <a:pt x="5956" y="10800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Line 17">
                  <a:extLst>
                    <a:ext uri="{FF2B5EF4-FFF2-40B4-BE49-F238E27FC236}">
                      <a16:creationId xmlns:a16="http://schemas.microsoft.com/office/drawing/2014/main" id="{A36B0128-2215-4C46-91D2-B31182996D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" y="8962"/>
                  <a:ext cx="23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18">
                  <a:extLst>
                    <a:ext uri="{FF2B5EF4-FFF2-40B4-BE49-F238E27FC236}">
                      <a16:creationId xmlns:a16="http://schemas.microsoft.com/office/drawing/2014/main" id="{B4617201-000F-45F6-BE1A-2BCC401B9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7895"/>
                  <a:ext cx="0" cy="20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" name="对象 71">
                  <a:extLst>
                    <a:ext uri="{FF2B5EF4-FFF2-40B4-BE49-F238E27FC236}">
                      <a16:creationId xmlns:a16="http://schemas.microsoft.com/office/drawing/2014/main" id="{3700166D-750F-48B5-891E-26D7B935992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870262"/>
                    </p:ext>
                  </p:extLst>
                </p:nvPr>
              </p:nvGraphicFramePr>
              <p:xfrm>
                <a:off x="3567" y="7816"/>
                <a:ext cx="261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0" name="Equation" r:id="rId11" imgW="139680" imgH="164880" progId="Equation.DSMT4">
                        <p:embed/>
                      </p:oleObj>
                    </mc:Choice>
                    <mc:Fallback>
                      <p:oleObj name="Equation" r:id="rId11" imgW="139680" imgH="164880" progId="Equation.DSMT4">
                        <p:embed/>
                        <p:pic>
                          <p:nvPicPr>
                            <p:cNvPr id="39" name="对象 38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7" y="7816"/>
                              <a:ext cx="261" cy="32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" name="对象 72">
                  <a:extLst>
                    <a:ext uri="{FF2B5EF4-FFF2-40B4-BE49-F238E27FC236}">
                      <a16:creationId xmlns:a16="http://schemas.microsoft.com/office/drawing/2014/main" id="{5D0C2346-226E-4EEA-9739-67A8F77958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5001568"/>
                    </p:ext>
                  </p:extLst>
                </p:nvPr>
              </p:nvGraphicFramePr>
              <p:xfrm>
                <a:off x="3215" y="8963"/>
                <a:ext cx="157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1" name="Equation" r:id="rId13" imgW="152280" imgH="177480" progId="Equation.DSMT4">
                        <p:embed/>
                      </p:oleObj>
                    </mc:Choice>
                    <mc:Fallback>
                      <p:oleObj name="Equation" r:id="rId13" imgW="152280" imgH="177480" progId="Equation.DSMT4">
                        <p:embed/>
                        <p:pic>
                          <p:nvPicPr>
                            <p:cNvPr id="40" name="对象 39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5" y="8963"/>
                              <a:ext cx="157" cy="1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3" name="Group 21">
                <a:extLst>
                  <a:ext uri="{FF2B5EF4-FFF2-40B4-BE49-F238E27FC236}">
                    <a16:creationId xmlns:a16="http://schemas.microsoft.com/office/drawing/2014/main" id="{1CE4DA3F-B327-4F9E-8D73-D64389D4D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" y="11388"/>
                <a:ext cx="3518" cy="3270"/>
                <a:chOff x="2362" y="11191"/>
                <a:chExt cx="2307" cy="2153"/>
              </a:xfrm>
            </p:grpSpPr>
            <p:sp>
              <p:nvSpPr>
                <p:cNvPr id="64" name="AutoShape 22" descr="浅色下对角线">
                  <a:extLst>
                    <a:ext uri="{FF2B5EF4-FFF2-40B4-BE49-F238E27FC236}">
                      <a16:creationId xmlns:a16="http://schemas.microsoft.com/office/drawing/2014/main" id="{455267CE-C61E-438D-8872-8D5DA7FCC5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2" y="11547"/>
                  <a:ext cx="1594" cy="1580"/>
                </a:xfrm>
                <a:custGeom>
                  <a:avLst/>
                  <a:gdLst>
                    <a:gd name="G0" fmla="+- 5956 0 0"/>
                    <a:gd name="G1" fmla="+- 21600 0 5956"/>
                    <a:gd name="G2" fmla="+- 21600 0 5956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5956" y="10800"/>
                      </a:moveTo>
                      <a:cubicBezTo>
                        <a:pt x="5956" y="13475"/>
                        <a:pt x="8125" y="15644"/>
                        <a:pt x="10800" y="15644"/>
                      </a:cubicBezTo>
                      <a:cubicBezTo>
                        <a:pt x="13475" y="15644"/>
                        <a:pt x="15644" y="13475"/>
                        <a:pt x="15644" y="10800"/>
                      </a:cubicBezTo>
                      <a:cubicBezTo>
                        <a:pt x="15644" y="8125"/>
                        <a:pt x="13475" y="5956"/>
                        <a:pt x="10800" y="5956"/>
                      </a:cubicBezTo>
                      <a:cubicBezTo>
                        <a:pt x="8125" y="5956"/>
                        <a:pt x="5956" y="8125"/>
                        <a:pt x="5956" y="10800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23">
                  <a:extLst>
                    <a:ext uri="{FF2B5EF4-FFF2-40B4-BE49-F238E27FC236}">
                      <a16:creationId xmlns:a16="http://schemas.microsoft.com/office/drawing/2014/main" id="{148F3421-5AE0-493D-8031-5FFE0ACB2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62" y="12337"/>
                  <a:ext cx="230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24">
                  <a:extLst>
                    <a:ext uri="{FF2B5EF4-FFF2-40B4-BE49-F238E27FC236}">
                      <a16:creationId xmlns:a16="http://schemas.microsoft.com/office/drawing/2014/main" id="{E6D0FE36-07E2-469B-BB4D-4AE7F1F7B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11270"/>
                  <a:ext cx="0" cy="207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465776E5-73A9-447D-BF5A-883CFE0A08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9022297"/>
                    </p:ext>
                  </p:extLst>
                </p:nvPr>
              </p:nvGraphicFramePr>
              <p:xfrm>
                <a:off x="3567" y="11191"/>
                <a:ext cx="261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2" name="Equation" r:id="rId15" imgW="139680" imgH="164880" progId="Equation.DSMT4">
                        <p:embed/>
                      </p:oleObj>
                    </mc:Choice>
                    <mc:Fallback>
                      <p:oleObj name="Equation" r:id="rId15" imgW="139680" imgH="164880" progId="Equation.DSMT4">
                        <p:embed/>
                        <p:pic>
                          <p:nvPicPr>
                            <p:cNvPr id="34" name="对象 33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67" y="11191"/>
                              <a:ext cx="261" cy="328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8" name="对象 67">
                  <a:extLst>
                    <a:ext uri="{FF2B5EF4-FFF2-40B4-BE49-F238E27FC236}">
                      <a16:creationId xmlns:a16="http://schemas.microsoft.com/office/drawing/2014/main" id="{C2D221C2-C91F-42D1-A8F0-968EAE6F602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64896933"/>
                    </p:ext>
                  </p:extLst>
                </p:nvPr>
              </p:nvGraphicFramePr>
              <p:xfrm>
                <a:off x="3269" y="12333"/>
                <a:ext cx="157" cy="1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23" name="Equation" r:id="rId17" imgW="152280" imgH="177480" progId="Equation.DSMT4">
                        <p:embed/>
                      </p:oleObj>
                    </mc:Choice>
                    <mc:Fallback>
                      <p:oleObj name="Equation" r:id="rId17" imgW="152280" imgH="177480" progId="Equation.DSMT4">
                        <p:embed/>
                        <p:pic>
                          <p:nvPicPr>
                            <p:cNvPr id="35" name="对象 34"/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9" y="12333"/>
                              <a:ext cx="157" cy="18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5F1CA893-4547-421D-BAC4-6FA6125C5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77" y="3024"/>
            <a:ext cx="210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" name="Equation" r:id="rId19" imgW="1688760" imgH="279360" progId="Equation.DSMT4">
                    <p:embed/>
                  </p:oleObj>
                </mc:Choice>
                <mc:Fallback>
                  <p:oleObj name="Equation" r:id="rId19" imgW="1688760" imgH="27936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" y="3024"/>
                          <a:ext cx="210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857B3582-78FB-4B15-8159-FBA0F0190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7" y="3035"/>
            <a:ext cx="211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5" name="Equation" r:id="rId21" imgW="1701720" imgH="279360" progId="Equation.DSMT4">
                    <p:embed/>
                  </p:oleObj>
                </mc:Choice>
                <mc:Fallback>
                  <p:oleObj name="Equation" r:id="rId21" imgW="1701720" imgH="279360" progId="Equation.DSMT4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7" y="3035"/>
                          <a:ext cx="211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49E56D0E-4A69-4788-891D-79C545C974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57" y="4625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" name="Equation" r:id="rId23" imgW="241200" imgH="253800" progId="Equation.DSMT4">
                    <p:embed/>
                  </p:oleObj>
                </mc:Choice>
                <mc:Fallback>
                  <p:oleObj name="Equation" r:id="rId23" imgW="241200" imgH="25380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" y="4625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026710AA-1DA2-42E3-B60A-AB25808E96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7" y="4605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7" name="Equation" r:id="rId25" imgW="241200" imgH="253800" progId="Equation.DSMT4">
                    <p:embed/>
                  </p:oleObj>
                </mc:Choice>
                <mc:Fallback>
                  <p:oleObj name="Equation" r:id="rId25" imgW="241200" imgH="2538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7" y="4605"/>
                          <a:ext cx="3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Box 40">
            <a:extLst>
              <a:ext uri="{FF2B5EF4-FFF2-40B4-BE49-F238E27FC236}">
                <a16:creationId xmlns:a16="http://schemas.microsoft.com/office/drawing/2014/main" id="{57E40530-7EB7-42C6-910A-88B71A02E8EA}"/>
              </a:ext>
            </a:extLst>
          </p:cNvPr>
          <p:cNvSpPr txBox="1"/>
          <p:nvPr/>
        </p:nvSpPr>
        <p:spPr>
          <a:xfrm>
            <a:off x="510854" y="5681367"/>
            <a:ext cx="471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右图中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为开集，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为闭集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C4F7C768-9DC9-4F6C-A330-5DD905A73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13326"/>
              </p:ext>
            </p:extLst>
          </p:nvPr>
        </p:nvGraphicFramePr>
        <p:xfrm>
          <a:off x="8493125" y="508635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"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96214032-1C9E-434C-82D9-222A68220B7A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5" y="5086350"/>
                        <a:ext cx="209550" cy="257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030E8BC2-3E87-42DF-BFB5-F3E6904C3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043498"/>
              </p:ext>
            </p:extLst>
          </p:nvPr>
        </p:nvGraphicFramePr>
        <p:xfrm>
          <a:off x="6233170" y="498814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29" imgW="126720" imgH="139680" progId="Equation.DSMT4">
                  <p:embed/>
                </p:oleObj>
              </mc:Choice>
              <mc:Fallback>
                <p:oleObj name="Equation" r:id="rId29" imgW="126720" imgH="13968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0BAAF8E3-D207-45B1-B600-ECC1698F70CF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70" y="4988140"/>
                        <a:ext cx="209550" cy="257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5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47" grpId="0" animBg="1"/>
      <p:bldP spid="48" grpId="0"/>
      <p:bldP spid="50" grpId="0"/>
      <p:bldP spid="52" grpId="0"/>
      <p:bldP spid="53" grpId="0"/>
      <p:bldP spid="55" grpId="0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53864" y="260648"/>
            <a:ext cx="8007540" cy="685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6600">
                        <a:gamma/>
                        <a:shade val="46275"/>
                        <a:invGamma/>
                      </a:srgbClr>
                    </a:gs>
                    <a:gs pos="50000">
                      <a:srgbClr val="336600"/>
                    </a:gs>
                    <a:gs pos="100000">
                      <a:srgbClr val="33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4.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连通集和区域、有界集和无界集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946448"/>
            <a:ext cx="7375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是平面区域，如果对于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内任何两点，都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6966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可用折线连结起来且该折线上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92888"/>
            <a:ext cx="5572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的点都属于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，则称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连通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的．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369092" y="1745734"/>
            <a:ext cx="1711481" cy="1539250"/>
            <a:chOff x="2362" y="9181"/>
            <a:chExt cx="1574" cy="1343"/>
          </a:xfrm>
        </p:grpSpPr>
        <p:sp>
          <p:nvSpPr>
            <p:cNvPr id="9" name="AutoShape 4" descr="浅色下对角线"/>
            <p:cNvSpPr>
              <a:spLocks noChangeArrowheads="1"/>
            </p:cNvSpPr>
            <p:nvPr/>
          </p:nvSpPr>
          <p:spPr bwMode="auto">
            <a:xfrm>
              <a:off x="2362" y="9181"/>
              <a:ext cx="1574" cy="1343"/>
            </a:xfrm>
            <a:custGeom>
              <a:avLst/>
              <a:gdLst>
                <a:gd name="G0" fmla="+- 5347 0 0"/>
                <a:gd name="G1" fmla="*/ G0 2 1"/>
                <a:gd name="G2" fmla="+- 21600 0 G1"/>
                <a:gd name="G3" fmla="*/ G2 G2 1"/>
                <a:gd name="G4" fmla="*/ G0 G0 1"/>
                <a:gd name="G5" fmla="+- G3 0 G4"/>
                <a:gd name="G6" fmla="*/ G5 1 8"/>
                <a:gd name="G7" fmla="sqrt G6"/>
                <a:gd name="G8" fmla="*/ G4 1 8"/>
                <a:gd name="G9" fmla="sqrt G8"/>
                <a:gd name="G10" fmla="+- G7 G9 0"/>
                <a:gd name="G11" fmla="+- G7 0 G9"/>
                <a:gd name="G12" fmla="+- G10 10800 0"/>
                <a:gd name="G13" fmla="+- 10800 0 G10"/>
                <a:gd name="G14" fmla="+- G11 10800 0"/>
                <a:gd name="G15" fmla="+- 10800 0 G11"/>
                <a:gd name="G16" fmla="+- 21600 0 G0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6051" y="12270"/>
                  </a:moveTo>
                  <a:cubicBezTo>
                    <a:pt x="16185" y="11791"/>
                    <a:pt x="16253" y="11297"/>
                    <a:pt x="16253" y="10800"/>
                  </a:cubicBezTo>
                  <a:cubicBezTo>
                    <a:pt x="16253" y="7788"/>
                    <a:pt x="13811" y="5347"/>
                    <a:pt x="10800" y="5347"/>
                  </a:cubicBezTo>
                  <a:cubicBezTo>
                    <a:pt x="10302" y="5346"/>
                    <a:pt x="9808" y="5414"/>
                    <a:pt x="9329" y="5548"/>
                  </a:cubicBezTo>
                  <a:close/>
                  <a:moveTo>
                    <a:pt x="5548" y="9329"/>
                  </a:moveTo>
                  <a:cubicBezTo>
                    <a:pt x="5414" y="9808"/>
                    <a:pt x="5347" y="10302"/>
                    <a:pt x="5347" y="10799"/>
                  </a:cubicBezTo>
                  <a:cubicBezTo>
                    <a:pt x="5347" y="13811"/>
                    <a:pt x="7788" y="16253"/>
                    <a:pt x="10800" y="16253"/>
                  </a:cubicBezTo>
                  <a:cubicBezTo>
                    <a:pt x="11297" y="16253"/>
                    <a:pt x="11791" y="16185"/>
                    <a:pt x="12270" y="16051"/>
                  </a:cubicBezTo>
                  <a:close/>
                </a:path>
              </a:pathLst>
            </a:cu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723" y="9319"/>
              <a:ext cx="938" cy="652"/>
              <a:chOff x="4204" y="3156"/>
              <a:chExt cx="572" cy="396"/>
            </a:xfrm>
          </p:grpSpPr>
          <p:graphicFrame>
            <p:nvGraphicFramePr>
              <p:cNvPr id="11" name="对象 10"/>
              <p:cNvGraphicFramePr>
                <a:graphicFrameLocks noChangeAspect="1"/>
              </p:cNvGraphicFramePr>
              <p:nvPr/>
            </p:nvGraphicFramePr>
            <p:xfrm>
              <a:off x="4416" y="3472"/>
              <a:ext cx="72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6" name="Equation" r:id="rId3" imgW="114102" imgH="126780" progId="Equation.DSMT4">
                      <p:embed/>
                    </p:oleObj>
                  </mc:Choice>
                  <mc:Fallback>
                    <p:oleObj name="Equation" r:id="rId3" imgW="114102" imgH="126780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472"/>
                            <a:ext cx="72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4704" y="3264"/>
              <a:ext cx="72" cy="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7" name="Equation" r:id="rId5" imgW="114102" imgH="126780" progId="Equation.DSMT4">
                      <p:embed/>
                    </p:oleObj>
                  </mc:Choice>
                  <mc:Fallback>
                    <p:oleObj name="Equation" r:id="rId5" imgW="114102" imgH="126780" progId="Equation.DSMT4">
                      <p:embed/>
                      <p:pic>
                        <p:nvPicPr>
                          <p:cNvPr id="0" name="Picture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3264"/>
                            <a:ext cx="72" cy="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H="1" flipV="1">
                <a:off x="4204" y="3292"/>
                <a:ext cx="24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4224" y="3156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288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899592" y="263691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连通的开集称为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开区域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592" y="316013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如果一个集合是一个开区域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9592" y="4206572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开区域、闭区域或开区域连同其部分边界点的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512" y="3683352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加上它的全部边界，则称之为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闭区域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472979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集合统称为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区域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20030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6" grpId="0"/>
      <p:bldP spid="17" grpId="0"/>
      <p:bldP spid="19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2" descr="宽上对角线">
            <a:extLst>
              <a:ext uri="{FF2B5EF4-FFF2-40B4-BE49-F238E27FC236}">
                <a16:creationId xmlns:a16="http://schemas.microsoft.com/office/drawing/2014/main" id="{4DF99E48-2E2D-444B-BBC2-D62B9BAD48AD}"/>
              </a:ext>
            </a:extLst>
          </p:cNvPr>
          <p:cNvSpPr>
            <a:spLocks noChangeArrowheads="1"/>
          </p:cNvSpPr>
          <p:nvPr/>
        </p:nvSpPr>
        <p:spPr bwMode="auto">
          <a:xfrm rot="2316437">
            <a:off x="1788318" y="3599292"/>
            <a:ext cx="2438400" cy="1001713"/>
          </a:xfrm>
          <a:prstGeom prst="rect">
            <a:avLst/>
          </a:prstGeom>
          <a:pattFill prst="wdUpDiag">
            <a:fgClr>
              <a:schemeClr val="accent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5CA261A6-BAC6-4273-89AD-B5D14DAED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740986"/>
              </p:ext>
            </p:extLst>
          </p:nvPr>
        </p:nvGraphicFramePr>
        <p:xfrm>
          <a:off x="5175250" y="4624388"/>
          <a:ext cx="250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3" imgW="2501640" imgH="393480" progId="Equation.DSMT4">
                  <p:embed/>
                </p:oleObj>
              </mc:Choice>
              <mc:Fallback>
                <p:oleObj name="Equation" r:id="rId3" imgW="2501640" imgH="393480" progId="Equation.DSMT4">
                  <p:embed/>
                  <p:pic>
                    <p:nvPicPr>
                      <p:cNvPr id="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4624388"/>
                        <a:ext cx="2501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">
            <a:extLst>
              <a:ext uri="{FF2B5EF4-FFF2-40B4-BE49-F238E27FC236}">
                <a16:creationId xmlns:a16="http://schemas.microsoft.com/office/drawing/2014/main" id="{A4D13035-F184-4B9B-9863-19D91C11B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3" y="3780267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/>
              <a:t>有界闭区域；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ADD35FB0-7F51-4E5E-A50E-A26E15DFB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1143" y="3551667"/>
            <a:ext cx="2590800" cy="213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5736E6AD-D837-49E4-9315-ADB8B36F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5166155"/>
            <a:ext cx="3069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/>
              <a:t>无界开区域．</a:t>
            </a:r>
          </a:p>
        </p:txBody>
      </p:sp>
      <p:grpSp>
        <p:nvGrpSpPr>
          <p:cNvPr id="29" name="Group 20">
            <a:extLst>
              <a:ext uri="{FF2B5EF4-FFF2-40B4-BE49-F238E27FC236}">
                <a16:creationId xmlns:a16="http://schemas.microsoft.com/office/drawing/2014/main" id="{9D2C0507-17F5-4E7E-9968-1105CF2F796E}"/>
              </a:ext>
            </a:extLst>
          </p:cNvPr>
          <p:cNvGrpSpPr>
            <a:grpSpLocks/>
          </p:cNvGrpSpPr>
          <p:nvPr/>
        </p:nvGrpSpPr>
        <p:grpSpPr bwMode="auto">
          <a:xfrm>
            <a:off x="1150143" y="2980167"/>
            <a:ext cx="3605213" cy="2552700"/>
            <a:chOff x="720" y="1848"/>
            <a:chExt cx="2271" cy="1608"/>
          </a:xfrm>
        </p:grpSpPr>
        <p:grpSp>
          <p:nvGrpSpPr>
            <p:cNvPr id="30" name="Group 11">
              <a:extLst>
                <a:ext uri="{FF2B5EF4-FFF2-40B4-BE49-F238E27FC236}">
                  <a16:creationId xmlns:a16="http://schemas.microsoft.com/office/drawing/2014/main" id="{43B2E09E-5D21-48F6-A0ED-593FCD12A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064"/>
              <a:ext cx="2112" cy="1392"/>
              <a:chOff x="2688" y="2592"/>
              <a:chExt cx="2112" cy="1392"/>
            </a:xfrm>
          </p:grpSpPr>
          <p:sp>
            <p:nvSpPr>
              <p:cNvPr id="34" name="Line 9">
                <a:extLst>
                  <a:ext uri="{FF2B5EF4-FFF2-40B4-BE49-F238E27FC236}">
                    <a16:creationId xmlns:a16="http://schemas.microsoft.com/office/drawing/2014/main" id="{D75E3D25-8A7D-4F56-B8E6-7F643AB7D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60"/>
                <a:ext cx="2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C6859930-BDC1-480A-B707-14BFF7866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592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aphicFrame>
          <p:nvGraphicFramePr>
            <p:cNvPr id="31" name="Object 17">
              <a:extLst>
                <a:ext uri="{FF2B5EF4-FFF2-40B4-BE49-F238E27FC236}">
                  <a16:creationId xmlns:a16="http://schemas.microsoft.com/office/drawing/2014/main" id="{E3CA765E-B516-4905-BF5F-8D416B78CF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77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8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77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8">
              <a:extLst>
                <a:ext uri="{FF2B5EF4-FFF2-40B4-BE49-F238E27FC236}">
                  <a16:creationId xmlns:a16="http://schemas.microsoft.com/office/drawing/2014/main" id="{EDD57646-31A7-4346-93A8-B7455168A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848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9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48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6E01C23D-0B82-44A4-9089-4C05F69D84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2" y="28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0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1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28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Text Box 22">
            <a:extLst>
              <a:ext uri="{FF2B5EF4-FFF2-40B4-BE49-F238E27FC236}">
                <a16:creationId xmlns:a16="http://schemas.microsoft.com/office/drawing/2014/main" id="{F0906E96-9D40-4A68-B17E-BDDA919B6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343" y="2484867"/>
            <a:ext cx="154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例如，</a:t>
            </a:r>
          </a:p>
        </p:txBody>
      </p:sp>
      <p:graphicFrame>
        <p:nvGraphicFramePr>
          <p:cNvPr id="37" name="Object 32">
            <a:extLst>
              <a:ext uri="{FF2B5EF4-FFF2-40B4-BE49-F238E27FC236}">
                <a16:creationId xmlns:a16="http://schemas.microsoft.com/office/drawing/2014/main" id="{47EB87BE-5140-4AAD-9850-C9D455821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6746"/>
              </p:ext>
            </p:extLst>
          </p:nvPr>
        </p:nvGraphicFramePr>
        <p:xfrm>
          <a:off x="4311650" y="3189288"/>
          <a:ext cx="3263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Equation" r:id="rId11" imgW="3263760" imgH="457200" progId="Equation.DSMT4">
                  <p:embed/>
                </p:oleObj>
              </mc:Choice>
              <mc:Fallback>
                <p:oleObj name="Equation" r:id="rId11" imgW="3263760" imgH="457200" progId="Equation.DSMT4">
                  <p:embed/>
                  <p:pic>
                    <p:nvPicPr>
                      <p:cNvPr id="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3189288"/>
                        <a:ext cx="3263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18">
            <a:extLst>
              <a:ext uri="{FF2B5EF4-FFF2-40B4-BE49-F238E27FC236}">
                <a16:creationId xmlns:a16="http://schemas.microsoft.com/office/drawing/2014/main" id="{14C1D73F-24DA-47DB-B3FD-42C9E82B4E7E}"/>
              </a:ext>
            </a:extLst>
          </p:cNvPr>
          <p:cNvSpPr txBox="1"/>
          <p:nvPr/>
        </p:nvSpPr>
        <p:spPr>
          <a:xfrm>
            <a:off x="1114375" y="171679"/>
            <a:ext cx="788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对于点集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，如果存在正数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，使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中一切点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0238DE04-90BB-4A04-B01C-7EA6EA4F0BE0}"/>
              </a:ext>
            </a:extLst>
          </p:cNvPr>
          <p:cNvSpPr txBox="1"/>
          <p:nvPr/>
        </p:nvSpPr>
        <p:spPr>
          <a:xfrm>
            <a:off x="323528" y="783868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与原点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之间的距离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不超过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 ，即</a:t>
            </a: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8E3D81C-F99F-4BD6-BC63-3AC43E93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7747"/>
              </p:ext>
            </p:extLst>
          </p:nvPr>
        </p:nvGraphicFramePr>
        <p:xfrm>
          <a:off x="2509043" y="1311176"/>
          <a:ext cx="2768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13" imgW="2768400" imgH="482400" progId="Equation.DSMT4">
                  <p:embed/>
                </p:oleObj>
              </mc:Choice>
              <mc:Fallback>
                <p:oleObj name="Equation" r:id="rId13" imgW="2768400" imgH="4824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043" y="1311176"/>
                        <a:ext cx="27686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22">
            <a:extLst>
              <a:ext uri="{FF2B5EF4-FFF2-40B4-BE49-F238E27FC236}">
                <a16:creationId xmlns:a16="http://schemas.microsoft.com/office/drawing/2014/main" id="{276D7420-5C8D-4AE2-B199-C6B6E38A5189}"/>
              </a:ext>
            </a:extLst>
          </p:cNvPr>
          <p:cNvSpPr txBox="1"/>
          <p:nvPr/>
        </p:nvSpPr>
        <p:spPr>
          <a:xfrm>
            <a:off x="539552" y="1844824"/>
            <a:ext cx="6405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则称 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有界点集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，否则称为</a:t>
            </a:r>
            <a:r>
              <a:rPr lang="zh-CN" altLang="en-US" sz="28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无界点集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1592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utoUpdateAnimBg="0"/>
      <p:bldP spid="27" grpId="0" animBg="1"/>
      <p:bldP spid="28" grpId="0" autoUpdateAnimBg="0"/>
      <p:bldP spid="36" grpId="0" autoUpdateAnimBg="0"/>
      <p:bldP spid="38" grpId="0"/>
      <p:bldP spid="39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496" y="116632"/>
            <a:ext cx="46063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二．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平面区域的表示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197" y="327713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如图，当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59044"/>
              </p:ext>
            </p:extLst>
          </p:nvPr>
        </p:nvGraphicFramePr>
        <p:xfrm>
          <a:off x="2651513" y="3267253"/>
          <a:ext cx="364490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3" imgW="3632040" imgH="482400" progId="Equation.DSMT4">
                  <p:embed/>
                </p:oleObj>
              </mc:Choice>
              <mc:Fallback>
                <p:oleObj name="Equation" r:id="rId3" imgW="3632040" imgH="482400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513" y="3267253"/>
                        <a:ext cx="364490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72226" y="323298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时，曲线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90449"/>
              </p:ext>
            </p:extLst>
          </p:nvPr>
        </p:nvGraphicFramePr>
        <p:xfrm>
          <a:off x="7812360" y="3206993"/>
          <a:ext cx="1504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3206993"/>
                        <a:ext cx="1504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80268"/>
              </p:ext>
            </p:extLst>
          </p:nvPr>
        </p:nvGraphicFramePr>
        <p:xfrm>
          <a:off x="531321" y="4110700"/>
          <a:ext cx="1422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7" imgW="1422360" imgH="482400" progId="Equation.DSMT4">
                  <p:embed/>
                </p:oleObj>
              </mc:Choice>
              <mc:Fallback>
                <p:oleObj name="Equation" r:id="rId7" imgW="1422360" imgH="482400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21" y="4110700"/>
                        <a:ext cx="1422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3489" y="411070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在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89208"/>
              </p:ext>
            </p:extLst>
          </p:nvPr>
        </p:nvGraphicFramePr>
        <p:xfrm>
          <a:off x="2479673" y="4091466"/>
          <a:ext cx="1250951" cy="48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9" imgW="1257120" imgH="482400" progId="Equation.DSMT4">
                  <p:embed/>
                </p:oleObj>
              </mc:Choice>
              <mc:Fallback>
                <p:oleObj name="Equation" r:id="rId9" imgW="1257120" imgH="482400" progId="Equation.DSMT4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3" y="4091466"/>
                        <a:ext cx="1250951" cy="488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3633" y="409146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所围的闭区域就可以表示为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33619"/>
              </p:ext>
            </p:extLst>
          </p:nvPr>
        </p:nvGraphicFramePr>
        <p:xfrm>
          <a:off x="1762942" y="4873296"/>
          <a:ext cx="5757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11" imgW="5765760" imgH="609480" progId="Equation.DSMT4">
                  <p:embed/>
                </p:oleObj>
              </mc:Choice>
              <mc:Fallback>
                <p:oleObj name="Equation" r:id="rId11" imgW="5765760" imgH="60948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942" y="4873296"/>
                        <a:ext cx="57578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15410" y="5714092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这种表示，称为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X-</a:t>
            </a:r>
            <a:r>
              <a:rPr lang="zh-CN" alt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型区域表示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3730624" y="409768"/>
            <a:ext cx="2987824" cy="2655585"/>
            <a:chOff x="4944" y="8730"/>
            <a:chExt cx="2361" cy="1953"/>
          </a:xfrm>
        </p:grpSpPr>
        <p:grpSp>
          <p:nvGrpSpPr>
            <p:cNvPr id="20" name="Group 12"/>
            <p:cNvGrpSpPr>
              <a:grpSpLocks/>
            </p:cNvGrpSpPr>
            <p:nvPr/>
          </p:nvGrpSpPr>
          <p:grpSpPr bwMode="auto">
            <a:xfrm>
              <a:off x="4944" y="8994"/>
              <a:ext cx="2361" cy="1689"/>
              <a:chOff x="5372" y="8931"/>
              <a:chExt cx="2361" cy="1689"/>
            </a:xfrm>
          </p:grpSpPr>
          <p:grpSp>
            <p:nvGrpSpPr>
              <p:cNvPr id="26" name="Group 15"/>
              <p:cNvGrpSpPr>
                <a:grpSpLocks/>
              </p:cNvGrpSpPr>
              <p:nvPr/>
            </p:nvGrpSpPr>
            <p:grpSpPr bwMode="auto">
              <a:xfrm>
                <a:off x="5372" y="8931"/>
                <a:ext cx="2361" cy="1689"/>
                <a:chOff x="4998" y="9456"/>
                <a:chExt cx="2361" cy="1689"/>
              </a:xfrm>
            </p:grpSpPr>
            <p:sp>
              <p:nvSpPr>
                <p:cNvPr id="27" name="Freeform 16" descr="浅色下对角线"/>
                <p:cNvSpPr>
                  <a:spLocks/>
                </p:cNvSpPr>
                <p:nvPr/>
              </p:nvSpPr>
              <p:spPr bwMode="auto">
                <a:xfrm>
                  <a:off x="5683" y="9798"/>
                  <a:ext cx="1322" cy="1158"/>
                </a:xfrm>
                <a:custGeom>
                  <a:avLst/>
                  <a:gdLst>
                    <a:gd name="T0" fmla="*/ 5 w 1322"/>
                    <a:gd name="T1" fmla="*/ 447 h 1158"/>
                    <a:gd name="T2" fmla="*/ 95 w 1322"/>
                    <a:gd name="T3" fmla="*/ 303 h 1158"/>
                    <a:gd name="T4" fmla="*/ 187 w 1322"/>
                    <a:gd name="T5" fmla="*/ 162 h 1158"/>
                    <a:gd name="T6" fmla="*/ 287 w 1322"/>
                    <a:gd name="T7" fmla="*/ 63 h 1158"/>
                    <a:gd name="T8" fmla="*/ 367 w 1322"/>
                    <a:gd name="T9" fmla="*/ 33 h 1158"/>
                    <a:gd name="T10" fmla="*/ 431 w 1322"/>
                    <a:gd name="T11" fmla="*/ 66 h 1158"/>
                    <a:gd name="T12" fmla="*/ 533 w 1322"/>
                    <a:gd name="T13" fmla="*/ 207 h 1158"/>
                    <a:gd name="T14" fmla="*/ 659 w 1322"/>
                    <a:gd name="T15" fmla="*/ 375 h 1158"/>
                    <a:gd name="T16" fmla="*/ 745 w 1322"/>
                    <a:gd name="T17" fmla="*/ 414 h 1158"/>
                    <a:gd name="T18" fmla="*/ 863 w 1322"/>
                    <a:gd name="T19" fmla="*/ 387 h 1158"/>
                    <a:gd name="T20" fmla="*/ 1021 w 1322"/>
                    <a:gd name="T21" fmla="*/ 267 h 1158"/>
                    <a:gd name="T22" fmla="*/ 1177 w 1322"/>
                    <a:gd name="T23" fmla="*/ 120 h 1158"/>
                    <a:gd name="T24" fmla="*/ 1277 w 1322"/>
                    <a:gd name="T25" fmla="*/ 63 h 1158"/>
                    <a:gd name="T26" fmla="*/ 1297 w 1322"/>
                    <a:gd name="T27" fmla="*/ 51 h 1158"/>
                    <a:gd name="T28" fmla="*/ 1315 w 1322"/>
                    <a:gd name="T29" fmla="*/ 69 h 1158"/>
                    <a:gd name="T30" fmla="*/ 1315 w 1322"/>
                    <a:gd name="T31" fmla="*/ 99 h 1158"/>
                    <a:gd name="T32" fmla="*/ 1315 w 1322"/>
                    <a:gd name="T33" fmla="*/ 663 h 1158"/>
                    <a:gd name="T34" fmla="*/ 1273 w 1322"/>
                    <a:gd name="T35" fmla="*/ 675 h 1158"/>
                    <a:gd name="T36" fmla="*/ 1243 w 1322"/>
                    <a:gd name="T37" fmla="*/ 690 h 1158"/>
                    <a:gd name="T38" fmla="*/ 1043 w 1322"/>
                    <a:gd name="T39" fmla="*/ 765 h 1158"/>
                    <a:gd name="T40" fmla="*/ 877 w 1322"/>
                    <a:gd name="T41" fmla="*/ 837 h 1158"/>
                    <a:gd name="T42" fmla="*/ 757 w 1322"/>
                    <a:gd name="T43" fmla="*/ 903 h 1158"/>
                    <a:gd name="T44" fmla="*/ 661 w 1322"/>
                    <a:gd name="T45" fmla="*/ 993 h 1158"/>
                    <a:gd name="T46" fmla="*/ 589 w 1322"/>
                    <a:gd name="T47" fmla="*/ 1080 h 1158"/>
                    <a:gd name="T48" fmla="*/ 511 w 1322"/>
                    <a:gd name="T49" fmla="*/ 1143 h 1158"/>
                    <a:gd name="T50" fmla="*/ 437 w 1322"/>
                    <a:gd name="T51" fmla="*/ 1152 h 1158"/>
                    <a:gd name="T52" fmla="*/ 367 w 1322"/>
                    <a:gd name="T53" fmla="*/ 1107 h 1158"/>
                    <a:gd name="T54" fmla="*/ 275 w 1322"/>
                    <a:gd name="T55" fmla="*/ 978 h 1158"/>
                    <a:gd name="T56" fmla="*/ 127 w 1322"/>
                    <a:gd name="T57" fmla="*/ 723 h 1158"/>
                    <a:gd name="T58" fmla="*/ 5 w 1322"/>
                    <a:gd name="T59" fmla="*/ 447 h 1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1322" h="1158">
                      <a:moveTo>
                        <a:pt x="5" y="447"/>
                      </a:moveTo>
                      <a:cubicBezTo>
                        <a:pt x="0" y="377"/>
                        <a:pt x="65" y="350"/>
                        <a:pt x="95" y="303"/>
                      </a:cubicBezTo>
                      <a:cubicBezTo>
                        <a:pt x="125" y="256"/>
                        <a:pt x="155" y="202"/>
                        <a:pt x="187" y="162"/>
                      </a:cubicBezTo>
                      <a:cubicBezTo>
                        <a:pt x="219" y="122"/>
                        <a:pt x="257" y="84"/>
                        <a:pt x="287" y="63"/>
                      </a:cubicBezTo>
                      <a:cubicBezTo>
                        <a:pt x="317" y="42"/>
                        <a:pt x="343" y="32"/>
                        <a:pt x="367" y="33"/>
                      </a:cubicBezTo>
                      <a:cubicBezTo>
                        <a:pt x="391" y="34"/>
                        <a:pt x="403" y="37"/>
                        <a:pt x="431" y="66"/>
                      </a:cubicBezTo>
                      <a:cubicBezTo>
                        <a:pt x="459" y="95"/>
                        <a:pt x="495" y="156"/>
                        <a:pt x="533" y="207"/>
                      </a:cubicBezTo>
                      <a:cubicBezTo>
                        <a:pt x="571" y="258"/>
                        <a:pt x="624" y="341"/>
                        <a:pt x="659" y="375"/>
                      </a:cubicBezTo>
                      <a:cubicBezTo>
                        <a:pt x="694" y="409"/>
                        <a:pt x="711" y="412"/>
                        <a:pt x="745" y="414"/>
                      </a:cubicBezTo>
                      <a:cubicBezTo>
                        <a:pt x="779" y="416"/>
                        <a:pt x="817" y="411"/>
                        <a:pt x="863" y="387"/>
                      </a:cubicBezTo>
                      <a:cubicBezTo>
                        <a:pt x="909" y="363"/>
                        <a:pt x="969" y="311"/>
                        <a:pt x="1021" y="267"/>
                      </a:cubicBezTo>
                      <a:cubicBezTo>
                        <a:pt x="1073" y="223"/>
                        <a:pt x="1134" y="154"/>
                        <a:pt x="1177" y="120"/>
                      </a:cubicBezTo>
                      <a:cubicBezTo>
                        <a:pt x="1220" y="86"/>
                        <a:pt x="1257" y="74"/>
                        <a:pt x="1277" y="63"/>
                      </a:cubicBezTo>
                      <a:cubicBezTo>
                        <a:pt x="1297" y="52"/>
                        <a:pt x="1291" y="50"/>
                        <a:pt x="1297" y="51"/>
                      </a:cubicBezTo>
                      <a:cubicBezTo>
                        <a:pt x="1303" y="52"/>
                        <a:pt x="1312" y="61"/>
                        <a:pt x="1315" y="69"/>
                      </a:cubicBezTo>
                      <a:cubicBezTo>
                        <a:pt x="1318" y="77"/>
                        <a:pt x="1315" y="0"/>
                        <a:pt x="1315" y="99"/>
                      </a:cubicBezTo>
                      <a:cubicBezTo>
                        <a:pt x="1315" y="198"/>
                        <a:pt x="1322" y="567"/>
                        <a:pt x="1315" y="663"/>
                      </a:cubicBezTo>
                      <a:cubicBezTo>
                        <a:pt x="1308" y="759"/>
                        <a:pt x="1285" y="671"/>
                        <a:pt x="1273" y="675"/>
                      </a:cubicBezTo>
                      <a:cubicBezTo>
                        <a:pt x="1261" y="679"/>
                        <a:pt x="1281" y="675"/>
                        <a:pt x="1243" y="690"/>
                      </a:cubicBezTo>
                      <a:cubicBezTo>
                        <a:pt x="1205" y="705"/>
                        <a:pt x="1104" y="741"/>
                        <a:pt x="1043" y="765"/>
                      </a:cubicBezTo>
                      <a:cubicBezTo>
                        <a:pt x="982" y="789"/>
                        <a:pt x="925" y="814"/>
                        <a:pt x="877" y="837"/>
                      </a:cubicBezTo>
                      <a:cubicBezTo>
                        <a:pt x="829" y="860"/>
                        <a:pt x="793" y="877"/>
                        <a:pt x="757" y="903"/>
                      </a:cubicBezTo>
                      <a:cubicBezTo>
                        <a:pt x="721" y="929"/>
                        <a:pt x="689" y="964"/>
                        <a:pt x="661" y="993"/>
                      </a:cubicBezTo>
                      <a:cubicBezTo>
                        <a:pt x="633" y="1022"/>
                        <a:pt x="614" y="1055"/>
                        <a:pt x="589" y="1080"/>
                      </a:cubicBezTo>
                      <a:cubicBezTo>
                        <a:pt x="564" y="1105"/>
                        <a:pt x="536" y="1131"/>
                        <a:pt x="511" y="1143"/>
                      </a:cubicBezTo>
                      <a:cubicBezTo>
                        <a:pt x="486" y="1155"/>
                        <a:pt x="461" y="1158"/>
                        <a:pt x="437" y="1152"/>
                      </a:cubicBezTo>
                      <a:cubicBezTo>
                        <a:pt x="413" y="1146"/>
                        <a:pt x="394" y="1136"/>
                        <a:pt x="367" y="1107"/>
                      </a:cubicBezTo>
                      <a:cubicBezTo>
                        <a:pt x="340" y="1078"/>
                        <a:pt x="315" y="1042"/>
                        <a:pt x="275" y="978"/>
                      </a:cubicBezTo>
                      <a:cubicBezTo>
                        <a:pt x="235" y="914"/>
                        <a:pt x="170" y="812"/>
                        <a:pt x="127" y="723"/>
                      </a:cubicBezTo>
                      <a:cubicBezTo>
                        <a:pt x="84" y="634"/>
                        <a:pt x="10" y="517"/>
                        <a:pt x="5" y="447"/>
                      </a:cubicBez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/>
              </p:nvGraphicFramePr>
              <p:xfrm>
                <a:off x="7097" y="10885"/>
                <a:ext cx="183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5" name="Equation" r:id="rId13" imgW="126835" imgH="139518" progId="Equation.DSMT4">
                        <p:embed/>
                      </p:oleObj>
                    </mc:Choice>
                    <mc:Fallback>
                      <p:oleObj name="Equation" r:id="rId13" imgW="126835" imgH="139518" progId="Equation.DSMT4">
                        <p:embed/>
                        <p:pic>
                          <p:nvPicPr>
                            <p:cNvPr id="0" name="Picture 2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97" y="10885"/>
                              <a:ext cx="183" cy="14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5518" y="9456"/>
                  <a:ext cx="8" cy="15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>
                  <a:off x="4998" y="10845"/>
                  <a:ext cx="2361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1" name="对象 30"/>
                <p:cNvGraphicFramePr>
                  <a:graphicFrameLocks noChangeAspect="1"/>
                </p:cNvGraphicFramePr>
                <p:nvPr/>
              </p:nvGraphicFramePr>
              <p:xfrm>
                <a:off x="5622" y="9525"/>
                <a:ext cx="201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6" name="Equation" r:id="rId15" imgW="139579" imgH="164957" progId="Equation.DSMT4">
                        <p:embed/>
                      </p:oleObj>
                    </mc:Choice>
                    <mc:Fallback>
                      <p:oleObj name="Equation" r:id="rId15" imgW="139579" imgH="164957" progId="Equation.DSMT4">
                        <p:embed/>
                        <p:pic>
                          <p:nvPicPr>
                            <p:cNvPr id="0" name="Picture 2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22" y="9525"/>
                              <a:ext cx="201" cy="171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" name="Freeform 21"/>
                <p:cNvSpPr>
                  <a:spLocks/>
                </p:cNvSpPr>
                <p:nvPr/>
              </p:nvSpPr>
              <p:spPr bwMode="auto">
                <a:xfrm>
                  <a:off x="5684" y="9818"/>
                  <a:ext cx="1328" cy="436"/>
                </a:xfrm>
                <a:custGeom>
                  <a:avLst/>
                  <a:gdLst>
                    <a:gd name="T0" fmla="*/ 0 w 1328"/>
                    <a:gd name="T1" fmla="*/ 436 h 436"/>
                    <a:gd name="T2" fmla="*/ 360 w 1328"/>
                    <a:gd name="T3" fmla="*/ 7 h 436"/>
                    <a:gd name="T4" fmla="*/ 750 w 1328"/>
                    <a:gd name="T5" fmla="*/ 391 h 436"/>
                    <a:gd name="T6" fmla="*/ 1216 w 1328"/>
                    <a:gd name="T7" fmla="*/ 61 h 436"/>
                    <a:gd name="T8" fmla="*/ 1328 w 1328"/>
                    <a:gd name="T9" fmla="*/ 52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8" h="436">
                      <a:moveTo>
                        <a:pt x="0" y="436"/>
                      </a:moveTo>
                      <a:cubicBezTo>
                        <a:pt x="117" y="225"/>
                        <a:pt x="235" y="14"/>
                        <a:pt x="360" y="7"/>
                      </a:cubicBezTo>
                      <a:cubicBezTo>
                        <a:pt x="485" y="0"/>
                        <a:pt x="607" y="382"/>
                        <a:pt x="750" y="391"/>
                      </a:cubicBezTo>
                      <a:cubicBezTo>
                        <a:pt x="893" y="400"/>
                        <a:pt x="1120" y="117"/>
                        <a:pt x="1216" y="61"/>
                      </a:cubicBezTo>
                      <a:cubicBezTo>
                        <a:pt x="1312" y="5"/>
                        <a:pt x="1320" y="28"/>
                        <a:pt x="1328" y="52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auto">
                <a:xfrm>
                  <a:off x="5692" y="10245"/>
                  <a:ext cx="0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auto">
                <a:xfrm>
                  <a:off x="7006" y="9855"/>
                  <a:ext cx="0" cy="97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24"/>
                <p:cNvSpPr>
                  <a:spLocks/>
                </p:cNvSpPr>
                <p:nvPr/>
              </p:nvSpPr>
              <p:spPr bwMode="auto">
                <a:xfrm>
                  <a:off x="5692" y="10269"/>
                  <a:ext cx="1312" cy="749"/>
                </a:xfrm>
                <a:custGeom>
                  <a:avLst/>
                  <a:gdLst>
                    <a:gd name="T0" fmla="*/ 0 w 1312"/>
                    <a:gd name="T1" fmla="*/ 0 h 749"/>
                    <a:gd name="T2" fmla="*/ 412 w 1312"/>
                    <a:gd name="T3" fmla="*/ 681 h 749"/>
                    <a:gd name="T4" fmla="*/ 796 w 1312"/>
                    <a:gd name="T5" fmla="*/ 411 h 749"/>
                    <a:gd name="T6" fmla="*/ 1312 w 1312"/>
                    <a:gd name="T7" fmla="*/ 201 h 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12" h="749">
                      <a:moveTo>
                        <a:pt x="0" y="0"/>
                      </a:moveTo>
                      <a:cubicBezTo>
                        <a:pt x="139" y="306"/>
                        <a:pt x="279" y="613"/>
                        <a:pt x="412" y="681"/>
                      </a:cubicBezTo>
                      <a:cubicBezTo>
                        <a:pt x="545" y="749"/>
                        <a:pt x="646" y="491"/>
                        <a:pt x="796" y="411"/>
                      </a:cubicBezTo>
                      <a:cubicBezTo>
                        <a:pt x="946" y="331"/>
                        <a:pt x="1129" y="266"/>
                        <a:pt x="1312" y="201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6" name="对象 35"/>
                <p:cNvGraphicFramePr>
                  <a:graphicFrameLocks noChangeAspect="1"/>
                </p:cNvGraphicFramePr>
                <p:nvPr/>
              </p:nvGraphicFramePr>
              <p:xfrm>
                <a:off x="5952" y="9720"/>
                <a:ext cx="9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7" name="Equation" r:id="rId17" imgW="647419" imgH="253890" progId="Equation.DSMT4">
                        <p:embed/>
                      </p:oleObj>
                    </mc:Choice>
                    <mc:Fallback>
                      <p:oleObj name="Equation" r:id="rId17" imgW="647419" imgH="253890" progId="Equation.DSMT4">
                        <p:embed/>
                        <p:pic>
                          <p:nvPicPr>
                            <p:cNvPr id="0" name="Picture 26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52" y="9720"/>
                              <a:ext cx="9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/>
                <p:cNvGraphicFramePr>
                  <a:graphicFrameLocks noChangeAspect="1"/>
                </p:cNvGraphicFramePr>
                <p:nvPr/>
              </p:nvGraphicFramePr>
              <p:xfrm>
                <a:off x="5938" y="10881"/>
                <a:ext cx="91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8" name="Equation" r:id="rId19" imgW="634725" imgH="253890" progId="Equation.DSMT4">
                        <p:embed/>
                      </p:oleObj>
                    </mc:Choice>
                    <mc:Fallback>
                      <p:oleObj name="Equation" r:id="rId19" imgW="634725" imgH="253890" progId="Equation.DSMT4">
                        <p:embed/>
                        <p:pic>
                          <p:nvPicPr>
                            <p:cNvPr id="0" name="Picture 2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38" y="10881"/>
                              <a:ext cx="913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FF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/>
                <p:cNvGraphicFramePr>
                  <a:graphicFrameLocks noChangeAspect="1"/>
                </p:cNvGraphicFramePr>
                <p:nvPr/>
              </p:nvGraphicFramePr>
              <p:xfrm>
                <a:off x="5676" y="10869"/>
                <a:ext cx="183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519" name="Equation" r:id="rId21" imgW="126835" imgH="139518" progId="Equation.DSMT4">
                        <p:embed/>
                      </p:oleObj>
                    </mc:Choice>
                    <mc:Fallback>
                      <p:oleObj name="Equation" r:id="rId21" imgW="126835" imgH="139518" progId="Equation.DSMT4">
                        <p:embed/>
                        <p:pic>
                          <p:nvPicPr>
                            <p:cNvPr id="0" name="Picture 2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6" y="10869"/>
                              <a:ext cx="183" cy="14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 flipV="1">
                <a:off x="6794" y="8940"/>
                <a:ext cx="0" cy="13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29"/>
              <p:cNvSpPr>
                <a:spLocks noChangeShapeType="1"/>
              </p:cNvSpPr>
              <p:nvPr/>
            </p:nvSpPr>
            <p:spPr bwMode="auto">
              <a:xfrm flipV="1">
                <a:off x="6784" y="9675"/>
                <a:ext cx="2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5826" y="8730"/>
              <a:ext cx="132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X-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型区域</a:t>
              </a:r>
              <a:endParaRPr kumimoji="0" 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17130"/>
              </p:ext>
            </p:extLst>
          </p:nvPr>
        </p:nvGraphicFramePr>
        <p:xfrm>
          <a:off x="6146793" y="2693147"/>
          <a:ext cx="231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793" y="2693147"/>
                        <a:ext cx="231775" cy="250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1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636</TotalTime>
  <Words>1263</Words>
  <Application>Microsoft Office PowerPoint</Application>
  <PresentationFormat>全屏显示(4:3)</PresentationFormat>
  <Paragraphs>196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仿宋</vt:lpstr>
      <vt:lpstr>黑体</vt:lpstr>
      <vt:lpstr>华文琥珀</vt:lpstr>
      <vt:lpstr>华文新魏</vt:lpstr>
      <vt:lpstr>楷体</vt:lpstr>
      <vt:lpstr>隶书</vt:lpstr>
      <vt:lpstr>宋体</vt:lpstr>
      <vt:lpstr>幼圆</vt:lpstr>
      <vt:lpstr>Arial</vt:lpstr>
      <vt:lpstr>Calibri</vt:lpstr>
      <vt:lpstr>Symbol</vt:lpstr>
      <vt:lpstr>Times New Roman</vt:lpstr>
      <vt:lpstr>Wingdings</vt:lpstr>
      <vt:lpstr>严4</vt:lpstr>
      <vt:lpstr>Equation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WANG</cp:lastModifiedBy>
  <cp:revision>53</cp:revision>
  <dcterms:created xsi:type="dcterms:W3CDTF">2019-06-06T15:05:35Z</dcterms:created>
  <dcterms:modified xsi:type="dcterms:W3CDTF">2021-10-08T15:41:14Z</dcterms:modified>
</cp:coreProperties>
</file>