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g@480w_270h_1c" ContentType="image/jpe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hp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0" r:id="rId2"/>
    <p:sldId id="294" r:id="rId3"/>
    <p:sldId id="8969" r:id="rId4"/>
    <p:sldId id="8971" r:id="rId5"/>
    <p:sldId id="8970" r:id="rId6"/>
    <p:sldId id="8972" r:id="rId7"/>
    <p:sldId id="8973" r:id="rId8"/>
    <p:sldId id="8974" r:id="rId9"/>
    <p:sldId id="8975" r:id="rId10"/>
    <p:sldId id="8976" r:id="rId11"/>
    <p:sldId id="8977" r:id="rId12"/>
    <p:sldId id="8978" r:id="rId13"/>
    <p:sldId id="8979" r:id="rId14"/>
    <p:sldId id="8993" r:id="rId15"/>
    <p:sldId id="8992" r:id="rId16"/>
    <p:sldId id="8980" r:id="rId17"/>
    <p:sldId id="8981" r:id="rId18"/>
    <p:sldId id="8982" r:id="rId19"/>
    <p:sldId id="8983" r:id="rId20"/>
    <p:sldId id="8984" r:id="rId21"/>
    <p:sldId id="8986" r:id="rId22"/>
    <p:sldId id="8987" r:id="rId23"/>
    <p:sldId id="8988" r:id="rId24"/>
    <p:sldId id="8989" r:id="rId25"/>
    <p:sldId id="8991" r:id="rId26"/>
    <p:sldId id="8954" r:id="rId27"/>
    <p:sldId id="8990" r:id="rId28"/>
    <p:sldId id="8877" r:id="rId29"/>
    <p:sldId id="34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537"/>
    <a:srgbClr val="2B6B6F"/>
    <a:srgbClr val="ED7D31"/>
    <a:srgbClr val="276063"/>
    <a:srgbClr val="215153"/>
    <a:srgbClr val="358387"/>
    <a:srgbClr val="73460C"/>
    <a:srgbClr val="EEEDED"/>
    <a:srgbClr val="7F7F7F"/>
    <a:srgbClr val="6FC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1" autoAdjust="0"/>
    <p:restoredTop sz="86852"/>
  </p:normalViewPr>
  <p:slideViewPr>
    <p:cSldViewPr snapToGrid="0">
      <p:cViewPr varScale="1">
        <p:scale>
          <a:sx n="91" d="100"/>
          <a:sy n="91" d="100"/>
        </p:scale>
        <p:origin x="92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33.wmf"/><Relationship Id="rId7" Type="http://schemas.openxmlformats.org/officeDocument/2006/relationships/image" Target="../media/image135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44.wmf"/><Relationship Id="rId11" Type="http://schemas.openxmlformats.org/officeDocument/2006/relationships/image" Target="../media/image148.wmf"/><Relationship Id="rId5" Type="http://schemas.openxmlformats.org/officeDocument/2006/relationships/image" Target="../media/image143.wmf"/><Relationship Id="rId10" Type="http://schemas.openxmlformats.org/officeDocument/2006/relationships/image" Target="../media/image147.wmf"/><Relationship Id="rId4" Type="http://schemas.openxmlformats.org/officeDocument/2006/relationships/image" Target="../media/image134.wmf"/><Relationship Id="rId9" Type="http://schemas.openxmlformats.org/officeDocument/2006/relationships/image" Target="../media/image1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66.wmf"/><Relationship Id="rId7" Type="http://schemas.openxmlformats.org/officeDocument/2006/relationships/image" Target="../media/image176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10" Type="http://schemas.openxmlformats.org/officeDocument/2006/relationships/image" Target="../media/image179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80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6.wmf"/><Relationship Id="rId11" Type="http://schemas.openxmlformats.org/officeDocument/2006/relationships/image" Target="../media/image187.wmf"/><Relationship Id="rId5" Type="http://schemas.openxmlformats.org/officeDocument/2006/relationships/image" Target="../media/image182.wmf"/><Relationship Id="rId10" Type="http://schemas.openxmlformats.org/officeDocument/2006/relationships/image" Target="../media/image186.wmf"/><Relationship Id="rId4" Type="http://schemas.openxmlformats.org/officeDocument/2006/relationships/image" Target="../media/image181.wmf"/><Relationship Id="rId9" Type="http://schemas.openxmlformats.org/officeDocument/2006/relationships/image" Target="../media/image18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e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20" Type="http://schemas.openxmlformats.org/officeDocument/2006/relationships/image" Target="../media/image53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19" Type="http://schemas.openxmlformats.org/officeDocument/2006/relationships/image" Target="../media/image52.wmf"/><Relationship Id="rId4" Type="http://schemas.openxmlformats.org/officeDocument/2006/relationships/image" Target="../media/image37.wmf"/><Relationship Id="rId9" Type="http://schemas.openxmlformats.org/officeDocument/2006/relationships/image" Target="../media/image42.e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wmf"/><Relationship Id="rId3" Type="http://schemas.openxmlformats.org/officeDocument/2006/relationships/image" Target="../media/image47.wmf"/><Relationship Id="rId7" Type="http://schemas.openxmlformats.org/officeDocument/2006/relationships/image" Target="../media/image56.wmf"/><Relationship Id="rId12" Type="http://schemas.openxmlformats.org/officeDocument/2006/relationships/image" Target="../media/image61.emf"/><Relationship Id="rId2" Type="http://schemas.openxmlformats.org/officeDocument/2006/relationships/image" Target="../media/image46.wmf"/><Relationship Id="rId16" Type="http://schemas.openxmlformats.org/officeDocument/2006/relationships/image" Target="../media/image65.wmf"/><Relationship Id="rId1" Type="http://schemas.openxmlformats.org/officeDocument/2006/relationships/image" Target="../media/image54.wmf"/><Relationship Id="rId6" Type="http://schemas.openxmlformats.org/officeDocument/2006/relationships/image" Target="../media/image55.wmf"/><Relationship Id="rId11" Type="http://schemas.openxmlformats.org/officeDocument/2006/relationships/image" Target="../media/image60.emf"/><Relationship Id="rId5" Type="http://schemas.openxmlformats.org/officeDocument/2006/relationships/image" Target="../media/image49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48.wmf"/><Relationship Id="rId9" Type="http://schemas.openxmlformats.org/officeDocument/2006/relationships/image" Target="../media/image58.emf"/><Relationship Id="rId14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e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C2A7-2ABA-453A-A450-9CAAB063949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F4E63-29DE-44A2-A6E4-4041A8594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4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5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00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39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15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21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48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85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80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54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1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92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15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11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32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15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9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45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58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08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3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2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7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9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2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8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71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02C48-7442-42A1-A2D3-5C71B52522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1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23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7F2C9-5F71-455E-B143-252E49A56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9366C-915A-4774-9D8A-030CE720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16447-502C-4FA7-9BE4-412654D9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354-CDDB-4B1F-8A36-844E9884F05C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63161-F0B4-455D-9026-778197E4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A4173-683B-46C2-9AFD-2D5400F5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7883-9426-48E3-BAD2-F14673DEA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97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B6735-8867-344D-9C95-C7D2E2C0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47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0744F-E4B9-3A4D-B537-EE2B83B4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052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C1118-BDD4-0346-8A38-969912B5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650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6D9A7-3A3A-3F42-B0A0-BCE306BA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4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87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0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9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6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2.wmf"/><Relationship Id="rId12" Type="http://schemas.openxmlformats.org/officeDocument/2006/relationships/image" Target="../media/image101.png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00.png"/><Relationship Id="rId5" Type="http://schemas.openxmlformats.org/officeDocument/2006/relationships/image" Target="../media/image98.png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9.png"/><Relationship Id="rId4" Type="http://schemas.openxmlformats.org/officeDocument/2006/relationships/image" Target="../media/image97.png"/><Relationship Id="rId9" Type="http://schemas.openxmlformats.org/officeDocument/2006/relationships/image" Target="../media/image93.wmf"/><Relationship Id="rId14" Type="http://schemas.openxmlformats.org/officeDocument/2006/relationships/image" Target="../media/image9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oleObject" Target="../embeddings/oleObject10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3.wmf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3.bin"/><Relationship Id="rId5" Type="http://schemas.openxmlformats.org/officeDocument/2006/relationships/image" Target="../media/image102.wmf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4.wmf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24.wmf"/><Relationship Id="rId18" Type="http://schemas.openxmlformats.org/officeDocument/2006/relationships/oleObject" Target="../embeddings/oleObject113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28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26.wmf"/><Relationship Id="rId25" Type="http://schemas.openxmlformats.org/officeDocument/2006/relationships/image" Target="../media/image1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23.wmf"/><Relationship Id="rId24" Type="http://schemas.openxmlformats.org/officeDocument/2006/relationships/oleObject" Target="../embeddings/oleObject116.bin"/><Relationship Id="rId5" Type="http://schemas.openxmlformats.org/officeDocument/2006/relationships/image" Target="../media/image120.wmf"/><Relationship Id="rId15" Type="http://schemas.openxmlformats.org/officeDocument/2006/relationships/image" Target="../media/image125.wmf"/><Relationship Id="rId23" Type="http://schemas.openxmlformats.org/officeDocument/2006/relationships/image" Target="../media/image129.w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27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39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37.wmf"/><Relationship Id="rId25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34.wmf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23" Type="http://schemas.openxmlformats.org/officeDocument/2006/relationships/image" Target="../media/image140.w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38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32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46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35.wmf"/><Relationship Id="rId25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34.wmf"/><Relationship Id="rId24" Type="http://schemas.openxmlformats.org/officeDocument/2006/relationships/oleObject" Target="../embeddings/oleObject135.bin"/><Relationship Id="rId5" Type="http://schemas.openxmlformats.org/officeDocument/2006/relationships/image" Target="../media/image131.wmf"/><Relationship Id="rId15" Type="http://schemas.openxmlformats.org/officeDocument/2006/relationships/image" Target="../media/image144.wmf"/><Relationship Id="rId23" Type="http://schemas.openxmlformats.org/officeDocument/2006/relationships/image" Target="../media/image147.w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45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53.wmf"/><Relationship Id="rId18" Type="http://schemas.openxmlformats.org/officeDocument/2006/relationships/image" Target="../media/image148.png"/><Relationship Id="rId3" Type="http://schemas.openxmlformats.org/officeDocument/2006/relationships/notesSlide" Target="../notesSlides/notesSlide19.xml"/><Relationship Id="rId21" Type="http://schemas.openxmlformats.org/officeDocument/2006/relationships/oleObject" Target="../embeddings/oleObject144.bin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2.bin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52.wmf"/><Relationship Id="rId24" Type="http://schemas.openxmlformats.org/officeDocument/2006/relationships/image" Target="../media/image158.wmf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23" Type="http://schemas.openxmlformats.org/officeDocument/2006/relationships/oleObject" Target="../embeddings/oleObject145.bin"/><Relationship Id="rId10" Type="http://schemas.openxmlformats.org/officeDocument/2006/relationships/oleObject" Target="../embeddings/oleObject139.bin"/><Relationship Id="rId19" Type="http://schemas.openxmlformats.org/officeDocument/2006/relationships/oleObject" Target="../embeddings/oleObject143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41.bin"/><Relationship Id="rId22" Type="http://schemas.openxmlformats.org/officeDocument/2006/relationships/image" Target="../media/image15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63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62.wmf"/><Relationship Id="rId5" Type="http://schemas.openxmlformats.org/officeDocument/2006/relationships/image" Target="../media/image159.wmf"/><Relationship Id="rId15" Type="http://schemas.openxmlformats.org/officeDocument/2006/relationships/image" Target="../media/image164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5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68.wmf"/><Relationship Id="rId18" Type="http://schemas.openxmlformats.org/officeDocument/2006/relationships/oleObject" Target="../embeddings/oleObject159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172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7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67.wmf"/><Relationship Id="rId5" Type="http://schemas.openxmlformats.org/officeDocument/2006/relationships/image" Target="../media/image159.wmf"/><Relationship Id="rId15" Type="http://schemas.openxmlformats.org/officeDocument/2006/relationships/image" Target="../media/image169.wmf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171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5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74.wmf"/><Relationship Id="rId18" Type="http://schemas.openxmlformats.org/officeDocument/2006/relationships/oleObject" Target="../embeddings/oleObject167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78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7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73.wmf"/><Relationship Id="rId5" Type="http://schemas.openxmlformats.org/officeDocument/2006/relationships/image" Target="../media/image159.wmf"/><Relationship Id="rId15" Type="http://schemas.openxmlformats.org/officeDocument/2006/relationships/image" Target="../media/image175.wmf"/><Relationship Id="rId23" Type="http://schemas.openxmlformats.org/officeDocument/2006/relationships/image" Target="../media/image179.w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77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6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82.w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85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83.wmf"/><Relationship Id="rId25" Type="http://schemas.openxmlformats.org/officeDocument/2006/relationships/image" Target="../media/image1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81.wmf"/><Relationship Id="rId24" Type="http://schemas.openxmlformats.org/officeDocument/2006/relationships/oleObject" Target="../embeddings/oleObject179.bin"/><Relationship Id="rId5" Type="http://schemas.openxmlformats.org/officeDocument/2006/relationships/image" Target="../media/image159.wmf"/><Relationship Id="rId15" Type="http://schemas.openxmlformats.org/officeDocument/2006/relationships/image" Target="../media/image166.wmf"/><Relationship Id="rId23" Type="http://schemas.openxmlformats.org/officeDocument/2006/relationships/image" Target="../media/image186.w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84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8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93.wmf"/><Relationship Id="rId18" Type="http://schemas.openxmlformats.org/officeDocument/2006/relationships/oleObject" Target="../embeddings/oleObject188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197.wmf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9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7.bin"/><Relationship Id="rId20" Type="http://schemas.openxmlformats.org/officeDocument/2006/relationships/oleObject" Target="../embeddings/oleObject189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92.wmf"/><Relationship Id="rId5" Type="http://schemas.openxmlformats.org/officeDocument/2006/relationships/image" Target="../media/image189.wmf"/><Relationship Id="rId15" Type="http://schemas.openxmlformats.org/officeDocument/2006/relationships/image" Target="../media/image194.wmf"/><Relationship Id="rId23" Type="http://schemas.openxmlformats.org/officeDocument/2006/relationships/image" Target="../media/image198.wmf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196.w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186.bin"/><Relationship Id="rId22" Type="http://schemas.openxmlformats.org/officeDocument/2006/relationships/oleObject" Target="../embeddings/oleObject19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h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jpg@480w_270h_1c"/><Relationship Id="rId5" Type="http://schemas.openxmlformats.org/officeDocument/2006/relationships/image" Target="../media/image204.jpg@480w_270h_1c"/><Relationship Id="rId4" Type="http://schemas.openxmlformats.org/officeDocument/2006/relationships/image" Target="../media/image203.ph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22.xml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9.wmf"/><Relationship Id="rId25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6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9" Type="http://schemas.openxmlformats.org/officeDocument/2006/relationships/image" Target="../media/image51.wmf"/><Relationship Id="rId21" Type="http://schemas.openxmlformats.org/officeDocument/2006/relationships/image" Target="../media/image42.emf"/><Relationship Id="rId34" Type="http://schemas.openxmlformats.org/officeDocument/2006/relationships/oleObject" Target="../embeddings/oleObject44.bin"/><Relationship Id="rId42" Type="http://schemas.openxmlformats.org/officeDocument/2006/relationships/oleObject" Target="../embeddings/oleObject48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46.wmf"/><Relationship Id="rId41" Type="http://schemas.openxmlformats.org/officeDocument/2006/relationships/image" Target="../media/image52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50.wmf"/><Relationship Id="rId40" Type="http://schemas.openxmlformats.org/officeDocument/2006/relationships/oleObject" Target="../embeddings/oleObject47.bin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41.emf"/><Relationship Id="rId31" Type="http://schemas.openxmlformats.org/officeDocument/2006/relationships/image" Target="../media/image47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45.w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49.wmf"/><Relationship Id="rId43" Type="http://schemas.openxmlformats.org/officeDocument/2006/relationships/image" Target="../media/image53.wmf"/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7.xml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0.emf"/><Relationship Id="rId25" Type="http://schemas.openxmlformats.org/officeDocument/2006/relationships/image" Target="../media/image44.wmf"/><Relationship Id="rId33" Type="http://schemas.openxmlformats.org/officeDocument/2006/relationships/image" Target="../media/image48.wmf"/><Relationship Id="rId38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2.bin"/><Relationship Id="rId39" Type="http://schemas.openxmlformats.org/officeDocument/2006/relationships/image" Target="../media/image65.wmf"/><Relationship Id="rId21" Type="http://schemas.openxmlformats.org/officeDocument/2006/relationships/oleObject" Target="../embeddings/oleObject58.bin"/><Relationship Id="rId34" Type="http://schemas.openxmlformats.org/officeDocument/2006/relationships/oleObject" Target="../embeddings/oleObject66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6.wmf"/><Relationship Id="rId25" Type="http://schemas.openxmlformats.org/officeDocument/2006/relationships/image" Target="../media/image58.emf"/><Relationship Id="rId33" Type="http://schemas.openxmlformats.org/officeDocument/2006/relationships/image" Target="../media/image62.wmf"/><Relationship Id="rId38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60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61.bin"/><Relationship Id="rId32" Type="http://schemas.openxmlformats.org/officeDocument/2006/relationships/oleObject" Target="../embeddings/oleObject65.bin"/><Relationship Id="rId37" Type="http://schemas.openxmlformats.org/officeDocument/2006/relationships/image" Target="../media/image64.wmf"/><Relationship Id="rId5" Type="http://schemas.openxmlformats.org/officeDocument/2006/relationships/image" Target="../media/image54.wmf"/><Relationship Id="rId15" Type="http://schemas.openxmlformats.org/officeDocument/2006/relationships/image" Target="../media/image55.wmf"/><Relationship Id="rId23" Type="http://schemas.openxmlformats.org/officeDocument/2006/relationships/oleObject" Target="../embeddings/oleObject60.bin"/><Relationship Id="rId28" Type="http://schemas.openxmlformats.org/officeDocument/2006/relationships/oleObject" Target="../embeddings/oleObject63.bin"/><Relationship Id="rId36" Type="http://schemas.openxmlformats.org/officeDocument/2006/relationships/oleObject" Target="../embeddings/oleObject67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7.emf"/><Relationship Id="rId31" Type="http://schemas.openxmlformats.org/officeDocument/2006/relationships/image" Target="../media/image61.e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64.bin"/><Relationship Id="rId35" Type="http://schemas.openxmlformats.org/officeDocument/2006/relationships/image" Target="../media/image63.wmf"/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6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2.wmf"/><Relationship Id="rId25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23" Type="http://schemas.openxmlformats.org/officeDocument/2006/relationships/image" Target="../media/image75.e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DB5BF3B8-2A91-4EC4-BB1E-82D49401A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03" b="20199"/>
          <a:stretch/>
        </p:blipFill>
        <p:spPr>
          <a:xfrm>
            <a:off x="0" y="857250"/>
            <a:ext cx="9144000" cy="2406995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73B706F6-1B2A-4510-9CF9-4993781F644F}"/>
              </a:ext>
            </a:extLst>
          </p:cNvPr>
          <p:cNvSpPr/>
          <p:nvPr/>
        </p:nvSpPr>
        <p:spPr>
          <a:xfrm>
            <a:off x="0" y="860875"/>
            <a:ext cx="9144000" cy="240337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7" name="组合 36"/>
          <p:cNvGrpSpPr/>
          <p:nvPr/>
        </p:nvGrpSpPr>
        <p:grpSpPr>
          <a:xfrm>
            <a:off x="7638202" y="1340559"/>
            <a:ext cx="935831" cy="871538"/>
            <a:chOff x="4124325" y="2390775"/>
            <a:chExt cx="1247775" cy="116205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4124325" y="2390775"/>
              <a:ext cx="12477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124325" y="2390775"/>
              <a:ext cx="0" cy="72124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124325" y="3552825"/>
              <a:ext cx="12477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372100" y="2390775"/>
              <a:ext cx="0" cy="11620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7427461" y="1194114"/>
            <a:ext cx="421481" cy="407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18597" y="1816126"/>
            <a:ext cx="177163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2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65E7216-B479-4DCA-BCDD-C8A7D2C5453C}"/>
              </a:ext>
            </a:extLst>
          </p:cNvPr>
          <p:cNvGrpSpPr/>
          <p:nvPr/>
        </p:nvGrpSpPr>
        <p:grpSpPr>
          <a:xfrm>
            <a:off x="617891" y="3599990"/>
            <a:ext cx="1407512" cy="1954711"/>
            <a:chOff x="270497" y="3802570"/>
            <a:chExt cx="1876683" cy="2606281"/>
          </a:xfrm>
        </p:grpSpPr>
        <p:grpSp>
          <p:nvGrpSpPr>
            <p:cNvPr id="44" name="组合 43"/>
            <p:cNvGrpSpPr/>
            <p:nvPr/>
          </p:nvGrpSpPr>
          <p:grpSpPr>
            <a:xfrm>
              <a:off x="270497" y="4531490"/>
              <a:ext cx="1876683" cy="1877361"/>
              <a:chOff x="1159656" y="2885824"/>
              <a:chExt cx="1876927" cy="187692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159656" y="2885824"/>
                <a:ext cx="1876927" cy="1876927"/>
              </a:xfrm>
              <a:prstGeom prst="ellipse">
                <a:avLst/>
              </a:prstGeom>
              <a:noFill/>
              <a:ln w="63500" cap="flat" cmpd="sng" algn="ctr">
                <a:solidFill>
                  <a:srgbClr val="2B6B6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 b="1" ker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文本框 54"/>
              <p:cNvSpPr txBox="1"/>
              <p:nvPr/>
            </p:nvSpPr>
            <p:spPr>
              <a:xfrm>
                <a:off x="1479794" y="3080518"/>
                <a:ext cx="1172145" cy="61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 kern="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6.1</a:t>
                </a:r>
                <a:endParaRPr lang="zh-CN" altLang="en-US" sz="2400" b="1" kern="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文本框 55"/>
              <p:cNvSpPr txBox="1"/>
              <p:nvPr/>
            </p:nvSpPr>
            <p:spPr>
              <a:xfrm>
                <a:off x="1222779" y="3627531"/>
                <a:ext cx="1797282" cy="55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向量代数</a:t>
                </a:r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774846" y="3802570"/>
              <a:ext cx="874686" cy="875003"/>
            </a:xfrm>
            <a:prstGeom prst="ellipse">
              <a:avLst/>
            </a:prstGeom>
            <a:solidFill>
              <a:srgbClr val="2B6B6F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350" b="1" ker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5F2A9C-8D64-4D09-9435-D5F9A520BA59}"/>
              </a:ext>
            </a:extLst>
          </p:cNvPr>
          <p:cNvGrpSpPr/>
          <p:nvPr/>
        </p:nvGrpSpPr>
        <p:grpSpPr>
          <a:xfrm>
            <a:off x="2784793" y="3635313"/>
            <a:ext cx="1407512" cy="1919388"/>
            <a:chOff x="3000383" y="3801011"/>
            <a:chExt cx="1876683" cy="2559184"/>
          </a:xfrm>
          <a:solidFill>
            <a:schemeClr val="accent2"/>
          </a:solidFill>
        </p:grpSpPr>
        <p:grpSp>
          <p:nvGrpSpPr>
            <p:cNvPr id="48" name="组合 47"/>
            <p:cNvGrpSpPr/>
            <p:nvPr/>
          </p:nvGrpSpPr>
          <p:grpSpPr>
            <a:xfrm>
              <a:off x="3000383" y="4482834"/>
              <a:ext cx="1876683" cy="1877361"/>
              <a:chOff x="3813209" y="2885824"/>
              <a:chExt cx="1876927" cy="1876927"/>
            </a:xfrm>
            <a:grpFill/>
          </p:grpSpPr>
          <p:sp>
            <p:nvSpPr>
              <p:cNvPr id="49" name="椭圆 48"/>
              <p:cNvSpPr/>
              <p:nvPr/>
            </p:nvSpPr>
            <p:spPr>
              <a:xfrm>
                <a:off x="3813209" y="2885824"/>
                <a:ext cx="1876927" cy="1876927"/>
              </a:xfrm>
              <a:prstGeom prst="ellipse">
                <a:avLst/>
              </a:prstGeom>
              <a:noFill/>
              <a:ln w="63500" cap="flat" cmpd="sng" algn="ctr">
                <a:solidFill>
                  <a:srgbClr val="2B6B6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 b="1" ker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文本框 69"/>
              <p:cNvSpPr txBox="1"/>
              <p:nvPr/>
            </p:nvSpPr>
            <p:spPr>
              <a:xfrm>
                <a:off x="4155842" y="3080516"/>
                <a:ext cx="1127736" cy="61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 kern="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6.2</a:t>
                </a:r>
                <a:endParaRPr lang="zh-CN" altLang="en-US" sz="2400" b="1" kern="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文本框 70"/>
              <p:cNvSpPr txBox="1"/>
              <p:nvPr/>
            </p:nvSpPr>
            <p:spPr>
              <a:xfrm>
                <a:off x="3821069" y="3642991"/>
                <a:ext cx="1797282" cy="984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100" b="1" kern="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平面和直线的方程</a:t>
                </a:r>
              </a:p>
            </p:txBody>
          </p:sp>
        </p:grpSp>
        <p:sp>
          <p:nvSpPr>
            <p:cNvPr id="64" name="椭圆 63"/>
            <p:cNvSpPr/>
            <p:nvPr/>
          </p:nvSpPr>
          <p:spPr bwMode="auto">
            <a:xfrm>
              <a:off x="3503097" y="3801011"/>
              <a:ext cx="876244" cy="87656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350" b="1" ker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DC8CF7B-BD96-40D9-B011-118A929D398C}"/>
              </a:ext>
            </a:extLst>
          </p:cNvPr>
          <p:cNvGrpSpPr/>
          <p:nvPr/>
        </p:nvGrpSpPr>
        <p:grpSpPr>
          <a:xfrm>
            <a:off x="4951695" y="3636482"/>
            <a:ext cx="1407512" cy="1918219"/>
            <a:chOff x="5730270" y="3802570"/>
            <a:chExt cx="1876683" cy="2557625"/>
          </a:xfrm>
        </p:grpSpPr>
        <p:grpSp>
          <p:nvGrpSpPr>
            <p:cNvPr id="52" name="组合 51"/>
            <p:cNvGrpSpPr/>
            <p:nvPr/>
          </p:nvGrpSpPr>
          <p:grpSpPr>
            <a:xfrm>
              <a:off x="5730270" y="4482834"/>
              <a:ext cx="1876683" cy="1877361"/>
              <a:chOff x="6560892" y="2885824"/>
              <a:chExt cx="1876927" cy="1876927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6560892" y="2885824"/>
                <a:ext cx="1876927" cy="1876927"/>
              </a:xfrm>
              <a:prstGeom prst="ellipse">
                <a:avLst/>
              </a:prstGeom>
              <a:noFill/>
              <a:ln w="63500" cap="flat" cmpd="sng" algn="ctr">
                <a:solidFill>
                  <a:srgbClr val="2B6B6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 b="1" ker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文本框 78"/>
              <p:cNvSpPr txBox="1"/>
              <p:nvPr/>
            </p:nvSpPr>
            <p:spPr>
              <a:xfrm>
                <a:off x="6959176" y="3080516"/>
                <a:ext cx="1041281" cy="61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 kern="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6.3</a:t>
                </a:r>
                <a:endParaRPr lang="zh-CN" altLang="en-US" sz="2400" b="1" kern="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文本框 79"/>
              <p:cNvSpPr txBox="1"/>
              <p:nvPr/>
            </p:nvSpPr>
            <p:spPr>
              <a:xfrm>
                <a:off x="6618471" y="3642991"/>
                <a:ext cx="1797282" cy="984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100" b="1" kern="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rPr>
                  <a:t>曲面和曲线的方程</a:t>
                </a: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6232904" y="3802570"/>
              <a:ext cx="874686" cy="875003"/>
              <a:chOff x="8786744" y="-803101"/>
              <a:chExt cx="1343026" cy="1343025"/>
            </a:xfrm>
          </p:grpSpPr>
          <p:sp>
            <p:nvSpPr>
              <p:cNvPr id="70" name="椭圆 69"/>
              <p:cNvSpPr/>
              <p:nvPr/>
            </p:nvSpPr>
            <p:spPr bwMode="auto">
              <a:xfrm>
                <a:off x="8786744" y="-803101"/>
                <a:ext cx="1343026" cy="13430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 cap="flat" cmpd="sng" algn="ctr">
                <a:solidFill>
                  <a:srgbClr val="FEFEF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b="1" ker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9050352" y="-539635"/>
                <a:ext cx="815289" cy="815260"/>
              </a:xfrm>
              <a:custGeom>
                <a:avLst/>
                <a:gdLst>
                  <a:gd name="T0" fmla="*/ 477377 w 135"/>
                  <a:gd name="T1" fmla="*/ 0 h 135"/>
                  <a:gd name="T2" fmla="*/ 523950 w 135"/>
                  <a:gd name="T3" fmla="*/ 131957 h 135"/>
                  <a:gd name="T4" fmla="*/ 345419 w 135"/>
                  <a:gd name="T5" fmla="*/ 174649 h 135"/>
                  <a:gd name="T6" fmla="*/ 310489 w 135"/>
                  <a:gd name="T7" fmla="*/ 174649 h 135"/>
                  <a:gd name="T8" fmla="*/ 256153 w 135"/>
                  <a:gd name="T9" fmla="*/ 131957 h 135"/>
                  <a:gd name="T10" fmla="*/ 302727 w 135"/>
                  <a:gd name="T11" fmla="*/ 0 h 135"/>
                  <a:gd name="T12" fmla="*/ 306608 w 135"/>
                  <a:gd name="T13" fmla="*/ 326012 h 135"/>
                  <a:gd name="T14" fmla="*/ 341538 w 135"/>
                  <a:gd name="T15" fmla="*/ 236747 h 135"/>
                  <a:gd name="T16" fmla="*/ 236748 w 135"/>
                  <a:gd name="T17" fmla="*/ 182412 h 135"/>
                  <a:gd name="T18" fmla="*/ 205699 w 135"/>
                  <a:gd name="T19" fmla="*/ 182412 h 135"/>
                  <a:gd name="T20" fmla="*/ 209580 w 135"/>
                  <a:gd name="T21" fmla="*/ 147482 h 135"/>
                  <a:gd name="T22" fmla="*/ 217342 w 135"/>
                  <a:gd name="T23" fmla="*/ 124195 h 135"/>
                  <a:gd name="T24" fmla="*/ 217342 w 135"/>
                  <a:gd name="T25" fmla="*/ 120314 h 135"/>
                  <a:gd name="T26" fmla="*/ 201818 w 135"/>
                  <a:gd name="T27" fmla="*/ 73741 h 135"/>
                  <a:gd name="T28" fmla="*/ 128077 w 135"/>
                  <a:gd name="T29" fmla="*/ 120314 h 135"/>
                  <a:gd name="T30" fmla="*/ 124196 w 135"/>
                  <a:gd name="T31" fmla="*/ 120314 h 135"/>
                  <a:gd name="T32" fmla="*/ 128077 w 135"/>
                  <a:gd name="T33" fmla="*/ 139719 h 135"/>
                  <a:gd name="T34" fmla="*/ 143601 w 135"/>
                  <a:gd name="T35" fmla="*/ 166887 h 135"/>
                  <a:gd name="T36" fmla="*/ 124196 w 135"/>
                  <a:gd name="T37" fmla="*/ 186293 h 135"/>
                  <a:gd name="T38" fmla="*/ 81503 w 135"/>
                  <a:gd name="T39" fmla="*/ 236747 h 135"/>
                  <a:gd name="T40" fmla="*/ 0 w 135"/>
                  <a:gd name="T41" fmla="*/ 267796 h 135"/>
                  <a:gd name="T42" fmla="*/ 69860 w 135"/>
                  <a:gd name="T43" fmla="*/ 326012 h 135"/>
                  <a:gd name="T44" fmla="*/ 275559 w 135"/>
                  <a:gd name="T45" fmla="*/ 523948 h 135"/>
                  <a:gd name="T46" fmla="*/ 159126 w 135"/>
                  <a:gd name="T47" fmla="*/ 236747 h 135"/>
                  <a:gd name="T48" fmla="*/ 163007 w 135"/>
                  <a:gd name="T49" fmla="*/ 197936 h 135"/>
                  <a:gd name="T50" fmla="*/ 174650 w 135"/>
                  <a:gd name="T51" fmla="*/ 186293 h 135"/>
                  <a:gd name="T52" fmla="*/ 186293 w 135"/>
                  <a:gd name="T53" fmla="*/ 197936 h 135"/>
                  <a:gd name="T54" fmla="*/ 190174 w 135"/>
                  <a:gd name="T55" fmla="*/ 236747 h 135"/>
                  <a:gd name="T56" fmla="*/ 314370 w 135"/>
                  <a:gd name="T57" fmla="*/ 38811 h 135"/>
                  <a:gd name="T58" fmla="*/ 477377 w 135"/>
                  <a:gd name="T59" fmla="*/ 50454 h 135"/>
                  <a:gd name="T60" fmla="*/ 314370 w 135"/>
                  <a:gd name="T61" fmla="*/ 38811 h 135"/>
                  <a:gd name="T62" fmla="*/ 314370 w 135"/>
                  <a:gd name="T63" fmla="*/ 128076 h 135"/>
                  <a:gd name="T64" fmla="*/ 477377 w 135"/>
                  <a:gd name="T65" fmla="*/ 116433 h 135"/>
                  <a:gd name="T66" fmla="*/ 314370 w 135"/>
                  <a:gd name="T67" fmla="*/ 77622 h 135"/>
                  <a:gd name="T68" fmla="*/ 477377 w 135"/>
                  <a:gd name="T69" fmla="*/ 89265 h 135"/>
                  <a:gd name="T70" fmla="*/ 314370 w 135"/>
                  <a:gd name="T71" fmla="*/ 77622 h 13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35"/>
                  <a:gd name="T109" fmla="*/ 0 h 135"/>
                  <a:gd name="T110" fmla="*/ 135 w 135"/>
                  <a:gd name="T111" fmla="*/ 135 h 135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35" h="135">
                    <a:moveTo>
                      <a:pt x="78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30" y="0"/>
                      <a:pt x="135" y="5"/>
                      <a:pt x="135" y="12"/>
                    </a:cubicBezTo>
                    <a:cubicBezTo>
                      <a:pt x="135" y="34"/>
                      <a:pt x="135" y="34"/>
                      <a:pt x="135" y="34"/>
                    </a:cubicBezTo>
                    <a:cubicBezTo>
                      <a:pt x="135" y="40"/>
                      <a:pt x="130" y="45"/>
                      <a:pt x="123" y="45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78" y="45"/>
                      <a:pt x="78" y="45"/>
                      <a:pt x="78" y="45"/>
                    </a:cubicBezTo>
                    <a:cubicBezTo>
                      <a:pt x="71" y="45"/>
                      <a:pt x="66" y="40"/>
                      <a:pt x="66" y="34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5"/>
                      <a:pt x="71" y="0"/>
                      <a:pt x="78" y="0"/>
                    </a:cubicBezTo>
                    <a:close/>
                    <a:moveTo>
                      <a:pt x="71" y="84"/>
                    </a:moveTo>
                    <a:cubicBezTo>
                      <a:pt x="79" y="84"/>
                      <a:pt x="79" y="84"/>
                      <a:pt x="79" y="84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7" y="56"/>
                      <a:pt x="64" y="50"/>
                      <a:pt x="61" y="47"/>
                    </a:cubicBezTo>
                    <a:cubicBezTo>
                      <a:pt x="60" y="47"/>
                      <a:pt x="58" y="47"/>
                      <a:pt x="57" y="47"/>
                    </a:cubicBezTo>
                    <a:cubicBezTo>
                      <a:pt x="55" y="48"/>
                      <a:pt x="54" y="47"/>
                      <a:pt x="53" y="47"/>
                    </a:cubicBezTo>
                    <a:cubicBezTo>
                      <a:pt x="52" y="46"/>
                      <a:pt x="52" y="44"/>
                      <a:pt x="51" y="42"/>
                    </a:cubicBezTo>
                    <a:cubicBezTo>
                      <a:pt x="53" y="41"/>
                      <a:pt x="54" y="39"/>
                      <a:pt x="54" y="38"/>
                    </a:cubicBezTo>
                    <a:cubicBezTo>
                      <a:pt x="55" y="37"/>
                      <a:pt x="55" y="37"/>
                      <a:pt x="56" y="36"/>
                    </a:cubicBezTo>
                    <a:cubicBezTo>
                      <a:pt x="56" y="35"/>
                      <a:pt x="56" y="33"/>
                      <a:pt x="56" y="32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6" y="25"/>
                      <a:pt x="55" y="21"/>
                      <a:pt x="52" y="19"/>
                    </a:cubicBezTo>
                    <a:cubicBezTo>
                      <a:pt x="48" y="16"/>
                      <a:pt x="40" y="16"/>
                      <a:pt x="35" y="19"/>
                    </a:cubicBezTo>
                    <a:cubicBezTo>
                      <a:pt x="33" y="22"/>
                      <a:pt x="32" y="25"/>
                      <a:pt x="33" y="31"/>
                    </a:cubicBezTo>
                    <a:cubicBezTo>
                      <a:pt x="33" y="31"/>
                      <a:pt x="33" y="31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3"/>
                      <a:pt x="32" y="35"/>
                      <a:pt x="33" y="36"/>
                    </a:cubicBezTo>
                    <a:cubicBezTo>
                      <a:pt x="33" y="37"/>
                      <a:pt x="34" y="37"/>
                      <a:pt x="34" y="38"/>
                    </a:cubicBezTo>
                    <a:cubicBezTo>
                      <a:pt x="35" y="40"/>
                      <a:pt x="36" y="41"/>
                      <a:pt x="37" y="43"/>
                    </a:cubicBezTo>
                    <a:cubicBezTo>
                      <a:pt x="37" y="44"/>
                      <a:pt x="36" y="46"/>
                      <a:pt x="36" y="47"/>
                    </a:cubicBezTo>
                    <a:cubicBezTo>
                      <a:pt x="35" y="48"/>
                      <a:pt x="34" y="48"/>
                      <a:pt x="32" y="48"/>
                    </a:cubicBezTo>
                    <a:cubicBezTo>
                      <a:pt x="31" y="48"/>
                      <a:pt x="29" y="48"/>
                      <a:pt x="27" y="48"/>
                    </a:cubicBezTo>
                    <a:cubicBezTo>
                      <a:pt x="23" y="51"/>
                      <a:pt x="22" y="56"/>
                      <a:pt x="21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18" y="135"/>
                      <a:pt x="18" y="135"/>
                      <a:pt x="18" y="135"/>
                    </a:cubicBezTo>
                    <a:cubicBezTo>
                      <a:pt x="71" y="135"/>
                      <a:pt x="71" y="135"/>
                      <a:pt x="71" y="135"/>
                    </a:cubicBezTo>
                    <a:cubicBezTo>
                      <a:pt x="71" y="84"/>
                      <a:pt x="71" y="84"/>
                      <a:pt x="71" y="84"/>
                    </a:cubicBezTo>
                    <a:close/>
                    <a:moveTo>
                      <a:pt x="41" y="61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1" y="61"/>
                      <a:pt x="41" y="61"/>
                      <a:pt x="41" y="61"/>
                    </a:cubicBezTo>
                    <a:close/>
                    <a:moveTo>
                      <a:pt x="81" y="10"/>
                    </a:moveTo>
                    <a:cubicBezTo>
                      <a:pt x="81" y="13"/>
                      <a:pt x="81" y="13"/>
                      <a:pt x="81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81" y="10"/>
                      <a:pt x="81" y="10"/>
                      <a:pt x="81" y="10"/>
                    </a:cubicBezTo>
                    <a:close/>
                    <a:moveTo>
                      <a:pt x="81" y="30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123" y="33"/>
                      <a:pt x="123" y="33"/>
                      <a:pt x="123" y="33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20"/>
                    </a:moveTo>
                    <a:cubicBezTo>
                      <a:pt x="81" y="23"/>
                      <a:pt x="81" y="23"/>
                      <a:pt x="81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0"/>
                      <a:pt x="123" y="20"/>
                      <a:pt x="123" y="20"/>
                    </a:cubicBezTo>
                    <a:lnTo>
                      <a:pt x="81" y="2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350" b="1" ker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34FDA96-4B6D-4D16-AD6F-28697BA299BE}"/>
              </a:ext>
            </a:extLst>
          </p:cNvPr>
          <p:cNvGrpSpPr/>
          <p:nvPr/>
        </p:nvGrpSpPr>
        <p:grpSpPr>
          <a:xfrm>
            <a:off x="7118597" y="3599990"/>
            <a:ext cx="1407512" cy="1954711"/>
            <a:chOff x="270497" y="3802570"/>
            <a:chExt cx="1876683" cy="2606281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AA27D0CF-5DA5-4356-91F3-38CC862764AC}"/>
                </a:ext>
              </a:extLst>
            </p:cNvPr>
            <p:cNvGrpSpPr/>
            <p:nvPr/>
          </p:nvGrpSpPr>
          <p:grpSpPr>
            <a:xfrm>
              <a:off x="270497" y="4531490"/>
              <a:ext cx="1876683" cy="1877361"/>
              <a:chOff x="1159656" y="2885824"/>
              <a:chExt cx="1876927" cy="1876927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7ECCA8D9-D520-46A5-BE7E-10E7DB29C39A}"/>
                  </a:ext>
                </a:extLst>
              </p:cNvPr>
              <p:cNvSpPr/>
              <p:nvPr/>
            </p:nvSpPr>
            <p:spPr>
              <a:xfrm>
                <a:off x="1159656" y="2885824"/>
                <a:ext cx="1876927" cy="1876927"/>
              </a:xfrm>
              <a:prstGeom prst="ellipse">
                <a:avLst/>
              </a:prstGeom>
              <a:solidFill>
                <a:schemeClr val="accent2"/>
              </a:solidFill>
              <a:ln w="63500" cap="flat" cmpd="sng" algn="ctr">
                <a:solidFill>
                  <a:srgbClr val="2B6B6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 b="1" ker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6" name="文本框 54">
                <a:extLst>
                  <a:ext uri="{FF2B5EF4-FFF2-40B4-BE49-F238E27FC236}">
                    <a16:creationId xmlns:a16="http://schemas.microsoft.com/office/drawing/2014/main" id="{C311DFF5-1C6F-4EED-B1B6-043641909860}"/>
                  </a:ext>
                </a:extLst>
              </p:cNvPr>
              <p:cNvSpPr txBox="1"/>
              <p:nvPr/>
            </p:nvSpPr>
            <p:spPr>
              <a:xfrm>
                <a:off x="1571060" y="3012120"/>
                <a:ext cx="1030085" cy="61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 kern="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6.4</a:t>
                </a:r>
                <a:endParaRPr lang="zh-CN" altLang="en-US" sz="2400" b="1" kern="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7" name="文本框 55">
                <a:extLst>
                  <a:ext uri="{FF2B5EF4-FFF2-40B4-BE49-F238E27FC236}">
                    <a16:creationId xmlns:a16="http://schemas.microsoft.com/office/drawing/2014/main" id="{95D7A3E2-499A-4FC8-ADD7-F02AB2BB20EC}"/>
                  </a:ext>
                </a:extLst>
              </p:cNvPr>
              <p:cNvSpPr txBox="1"/>
              <p:nvPr/>
            </p:nvSpPr>
            <p:spPr>
              <a:xfrm>
                <a:off x="1222779" y="3627531"/>
                <a:ext cx="1797282" cy="55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本章回顾</a:t>
                </a:r>
              </a:p>
            </p:txBody>
          </p:sp>
        </p:grpSp>
        <p:grpSp>
          <p:nvGrpSpPr>
            <p:cNvPr id="72" name="组合 54">
              <a:extLst>
                <a:ext uri="{FF2B5EF4-FFF2-40B4-BE49-F238E27FC236}">
                  <a16:creationId xmlns:a16="http://schemas.microsoft.com/office/drawing/2014/main" id="{6DB19642-AD6B-4317-84C4-2182C49F36BD}"/>
                </a:ext>
              </a:extLst>
            </p:cNvPr>
            <p:cNvGrpSpPr/>
            <p:nvPr/>
          </p:nvGrpSpPr>
          <p:grpSpPr>
            <a:xfrm>
              <a:off x="774846" y="3802570"/>
              <a:ext cx="874686" cy="875003"/>
              <a:chOff x="1937290" y="4414479"/>
              <a:chExt cx="1224000" cy="1223998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3160CC52-47D9-496C-96E8-885C5ABCE3EB}"/>
                  </a:ext>
                </a:extLst>
              </p:cNvPr>
              <p:cNvSpPr/>
              <p:nvPr/>
            </p:nvSpPr>
            <p:spPr>
              <a:xfrm>
                <a:off x="1937290" y="4414479"/>
                <a:ext cx="1224000" cy="1223998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 b="1" ker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4" name="Freeform 9">
                <a:extLst>
                  <a:ext uri="{FF2B5EF4-FFF2-40B4-BE49-F238E27FC236}">
                    <a16:creationId xmlns:a16="http://schemas.microsoft.com/office/drawing/2014/main" id="{429BA980-7C51-4FEC-B328-1C2E9B5A93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7772" y="4718596"/>
                <a:ext cx="803035" cy="615763"/>
              </a:xfrm>
              <a:custGeom>
                <a:avLst/>
                <a:gdLst>
                  <a:gd name="T0" fmla="*/ 16 w 104"/>
                  <a:gd name="T1" fmla="*/ 2 h 79"/>
                  <a:gd name="T2" fmla="*/ 27 w 104"/>
                  <a:gd name="T3" fmla="*/ 4 h 79"/>
                  <a:gd name="T4" fmla="*/ 19 w 104"/>
                  <a:gd name="T5" fmla="*/ 48 h 79"/>
                  <a:gd name="T6" fmla="*/ 4 w 104"/>
                  <a:gd name="T7" fmla="*/ 45 h 79"/>
                  <a:gd name="T8" fmla="*/ 16 w 104"/>
                  <a:gd name="T9" fmla="*/ 2 h 79"/>
                  <a:gd name="T10" fmla="*/ 18 w 104"/>
                  <a:gd name="T11" fmla="*/ 65 h 79"/>
                  <a:gd name="T12" fmla="*/ 16 w 104"/>
                  <a:gd name="T13" fmla="*/ 72 h 79"/>
                  <a:gd name="T14" fmla="*/ 101 w 104"/>
                  <a:gd name="T15" fmla="*/ 72 h 79"/>
                  <a:gd name="T16" fmla="*/ 104 w 104"/>
                  <a:gd name="T17" fmla="*/ 72 h 79"/>
                  <a:gd name="T18" fmla="*/ 104 w 104"/>
                  <a:gd name="T19" fmla="*/ 68 h 79"/>
                  <a:gd name="T20" fmla="*/ 104 w 104"/>
                  <a:gd name="T21" fmla="*/ 26 h 79"/>
                  <a:gd name="T22" fmla="*/ 104 w 104"/>
                  <a:gd name="T23" fmla="*/ 24 h 79"/>
                  <a:gd name="T24" fmla="*/ 103 w 104"/>
                  <a:gd name="T25" fmla="*/ 23 h 79"/>
                  <a:gd name="T26" fmla="*/ 90 w 104"/>
                  <a:gd name="T27" fmla="*/ 10 h 79"/>
                  <a:gd name="T28" fmla="*/ 89 w 104"/>
                  <a:gd name="T29" fmla="*/ 9 h 79"/>
                  <a:gd name="T30" fmla="*/ 87 w 104"/>
                  <a:gd name="T31" fmla="*/ 9 h 79"/>
                  <a:gd name="T32" fmla="*/ 31 w 104"/>
                  <a:gd name="T33" fmla="*/ 9 h 79"/>
                  <a:gd name="T34" fmla="*/ 31 w 104"/>
                  <a:gd name="T35" fmla="*/ 17 h 79"/>
                  <a:gd name="T36" fmla="*/ 84 w 104"/>
                  <a:gd name="T37" fmla="*/ 17 h 79"/>
                  <a:gd name="T38" fmla="*/ 83 w 104"/>
                  <a:gd name="T39" fmla="*/ 28 h 79"/>
                  <a:gd name="T40" fmla="*/ 83 w 104"/>
                  <a:gd name="T41" fmla="*/ 30 h 79"/>
                  <a:gd name="T42" fmla="*/ 85 w 104"/>
                  <a:gd name="T43" fmla="*/ 30 h 79"/>
                  <a:gd name="T44" fmla="*/ 97 w 104"/>
                  <a:gd name="T45" fmla="*/ 29 h 79"/>
                  <a:gd name="T46" fmla="*/ 97 w 104"/>
                  <a:gd name="T47" fmla="*/ 65 h 79"/>
                  <a:gd name="T48" fmla="*/ 18 w 104"/>
                  <a:gd name="T49" fmla="*/ 65 h 79"/>
                  <a:gd name="T50" fmla="*/ 95 w 104"/>
                  <a:gd name="T51" fmla="*/ 26 h 79"/>
                  <a:gd name="T52" fmla="*/ 86 w 104"/>
                  <a:gd name="T53" fmla="*/ 26 h 79"/>
                  <a:gd name="T54" fmla="*/ 87 w 104"/>
                  <a:gd name="T55" fmla="*/ 18 h 79"/>
                  <a:gd name="T56" fmla="*/ 95 w 104"/>
                  <a:gd name="T57" fmla="*/ 26 h 79"/>
                  <a:gd name="T58" fmla="*/ 32 w 104"/>
                  <a:gd name="T59" fmla="*/ 43 h 79"/>
                  <a:gd name="T60" fmla="*/ 74 w 104"/>
                  <a:gd name="T61" fmla="*/ 43 h 79"/>
                  <a:gd name="T62" fmla="*/ 74 w 104"/>
                  <a:gd name="T63" fmla="*/ 45 h 79"/>
                  <a:gd name="T64" fmla="*/ 32 w 104"/>
                  <a:gd name="T65" fmla="*/ 45 h 79"/>
                  <a:gd name="T66" fmla="*/ 32 w 104"/>
                  <a:gd name="T67" fmla="*/ 43 h 79"/>
                  <a:gd name="T68" fmla="*/ 32 w 104"/>
                  <a:gd name="T69" fmla="*/ 32 h 79"/>
                  <a:gd name="T70" fmla="*/ 71 w 104"/>
                  <a:gd name="T71" fmla="*/ 32 h 79"/>
                  <a:gd name="T72" fmla="*/ 71 w 104"/>
                  <a:gd name="T73" fmla="*/ 35 h 79"/>
                  <a:gd name="T74" fmla="*/ 32 w 104"/>
                  <a:gd name="T75" fmla="*/ 35 h 79"/>
                  <a:gd name="T76" fmla="*/ 32 w 104"/>
                  <a:gd name="T77" fmla="*/ 32 h 79"/>
                  <a:gd name="T78" fmla="*/ 32 w 104"/>
                  <a:gd name="T79" fmla="*/ 22 h 79"/>
                  <a:gd name="T80" fmla="*/ 71 w 104"/>
                  <a:gd name="T81" fmla="*/ 22 h 79"/>
                  <a:gd name="T82" fmla="*/ 71 w 104"/>
                  <a:gd name="T83" fmla="*/ 25 h 79"/>
                  <a:gd name="T84" fmla="*/ 32 w 104"/>
                  <a:gd name="T85" fmla="*/ 25 h 79"/>
                  <a:gd name="T86" fmla="*/ 32 w 104"/>
                  <a:gd name="T87" fmla="*/ 22 h 79"/>
                  <a:gd name="T88" fmla="*/ 3 w 104"/>
                  <a:gd name="T89" fmla="*/ 66 h 79"/>
                  <a:gd name="T90" fmla="*/ 9 w 104"/>
                  <a:gd name="T91" fmla="*/ 68 h 79"/>
                  <a:gd name="T92" fmla="*/ 9 w 104"/>
                  <a:gd name="T93" fmla="*/ 74 h 79"/>
                  <a:gd name="T94" fmla="*/ 5 w 104"/>
                  <a:gd name="T95" fmla="*/ 79 h 79"/>
                  <a:gd name="T96" fmla="*/ 2 w 104"/>
                  <a:gd name="T97" fmla="*/ 78 h 79"/>
                  <a:gd name="T98" fmla="*/ 0 w 104"/>
                  <a:gd name="T99" fmla="*/ 72 h 79"/>
                  <a:gd name="T100" fmla="*/ 3 w 104"/>
                  <a:gd name="T101" fmla="*/ 66 h 79"/>
                  <a:gd name="T102" fmla="*/ 4 w 104"/>
                  <a:gd name="T103" fmla="*/ 48 h 79"/>
                  <a:gd name="T104" fmla="*/ 2 w 104"/>
                  <a:gd name="T105" fmla="*/ 65 h 79"/>
                  <a:gd name="T106" fmla="*/ 12 w 104"/>
                  <a:gd name="T107" fmla="*/ 67 h 79"/>
                  <a:gd name="T108" fmla="*/ 17 w 104"/>
                  <a:gd name="T109" fmla="*/ 51 h 79"/>
                  <a:gd name="T110" fmla="*/ 4 w 104"/>
                  <a:gd name="T111" fmla="*/ 4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4" h="79">
                    <a:moveTo>
                      <a:pt x="16" y="2"/>
                    </a:moveTo>
                    <a:cubicBezTo>
                      <a:pt x="21" y="0"/>
                      <a:pt x="24" y="1"/>
                      <a:pt x="27" y="4"/>
                    </a:cubicBezTo>
                    <a:cubicBezTo>
                      <a:pt x="26" y="20"/>
                      <a:pt x="23" y="35"/>
                      <a:pt x="19" y="48"/>
                    </a:cubicBezTo>
                    <a:cubicBezTo>
                      <a:pt x="14" y="47"/>
                      <a:pt x="9" y="46"/>
                      <a:pt x="4" y="45"/>
                    </a:cubicBezTo>
                    <a:cubicBezTo>
                      <a:pt x="6" y="29"/>
                      <a:pt x="10" y="15"/>
                      <a:pt x="16" y="2"/>
                    </a:cubicBezTo>
                    <a:close/>
                    <a:moveTo>
                      <a:pt x="18" y="65"/>
                    </a:moveTo>
                    <a:cubicBezTo>
                      <a:pt x="16" y="72"/>
                      <a:pt x="16" y="72"/>
                      <a:pt x="16" y="72"/>
                    </a:cubicBezTo>
                    <a:cubicBezTo>
                      <a:pt x="69" y="72"/>
                      <a:pt x="74" y="72"/>
                      <a:pt x="101" y="72"/>
                    </a:cubicBezTo>
                    <a:cubicBezTo>
                      <a:pt x="104" y="72"/>
                      <a:pt x="104" y="72"/>
                      <a:pt x="104" y="72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12"/>
                      <a:pt x="31" y="14"/>
                      <a:pt x="31" y="17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5" y="30"/>
                      <a:pt x="85" y="30"/>
                      <a:pt x="85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79" y="65"/>
                      <a:pt x="57" y="65"/>
                      <a:pt x="18" y="65"/>
                    </a:cubicBezTo>
                    <a:close/>
                    <a:moveTo>
                      <a:pt x="95" y="26"/>
                    </a:moveTo>
                    <a:cubicBezTo>
                      <a:pt x="86" y="26"/>
                      <a:pt x="86" y="26"/>
                      <a:pt x="86" y="26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95" y="26"/>
                      <a:pt x="95" y="26"/>
                      <a:pt x="95" y="26"/>
                    </a:cubicBezTo>
                    <a:close/>
                    <a:moveTo>
                      <a:pt x="32" y="43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3"/>
                      <a:pt x="32" y="43"/>
                      <a:pt x="32" y="43"/>
                    </a:cubicBezTo>
                    <a:close/>
                    <a:moveTo>
                      <a:pt x="32" y="32"/>
                    </a:move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2"/>
                      <a:pt x="32" y="32"/>
                      <a:pt x="32" y="32"/>
                    </a:cubicBezTo>
                    <a:close/>
                    <a:moveTo>
                      <a:pt x="32" y="22"/>
                    </a:move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2" y="22"/>
                      <a:pt x="32" y="22"/>
                      <a:pt x="32" y="22"/>
                    </a:cubicBezTo>
                    <a:close/>
                    <a:moveTo>
                      <a:pt x="3" y="66"/>
                    </a:moveTo>
                    <a:cubicBezTo>
                      <a:pt x="9" y="68"/>
                      <a:pt x="9" y="68"/>
                      <a:pt x="9" y="68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4" y="79"/>
                      <a:pt x="3" y="79"/>
                      <a:pt x="2" y="78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3" y="66"/>
                      <a:pt x="3" y="66"/>
                      <a:pt x="3" y="66"/>
                    </a:cubicBezTo>
                    <a:close/>
                    <a:moveTo>
                      <a:pt x="4" y="48"/>
                    </a:moveTo>
                    <a:cubicBezTo>
                      <a:pt x="3" y="53"/>
                      <a:pt x="3" y="59"/>
                      <a:pt x="2" y="65"/>
                    </a:cubicBezTo>
                    <a:cubicBezTo>
                      <a:pt x="5" y="65"/>
                      <a:pt x="9" y="66"/>
                      <a:pt x="12" y="67"/>
                    </a:cubicBezTo>
                    <a:cubicBezTo>
                      <a:pt x="14" y="61"/>
                      <a:pt x="15" y="56"/>
                      <a:pt x="17" y="51"/>
                    </a:cubicBezTo>
                    <a:cubicBezTo>
                      <a:pt x="13" y="50"/>
                      <a:pt x="9" y="49"/>
                      <a:pt x="4" y="4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>
                  <a:defRPr/>
                </a:pPr>
                <a:endParaRPr lang="zh-CN" altLang="en-US" sz="1350" b="1" ker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3" name="图形 2" descr="打开的书">
            <a:extLst>
              <a:ext uri="{FF2B5EF4-FFF2-40B4-BE49-F238E27FC236}">
                <a16:creationId xmlns:a16="http://schemas.microsoft.com/office/drawing/2014/main" id="{BBB2D9A8-460B-435E-B376-6E6F0F4AE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922" y="3689165"/>
            <a:ext cx="439077" cy="439077"/>
          </a:xfrm>
          <a:prstGeom prst="rect">
            <a:avLst/>
          </a:prstGeom>
        </p:spPr>
      </p:pic>
      <p:pic>
        <p:nvPicPr>
          <p:cNvPr id="8" name="图形 7" descr="教室">
            <a:extLst>
              <a:ext uri="{FF2B5EF4-FFF2-40B4-BE49-F238E27FC236}">
                <a16:creationId xmlns:a16="http://schemas.microsoft.com/office/drawing/2014/main" id="{BDF4A19B-4222-4FA2-A5AF-1D7A55E09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9860" y="3730301"/>
            <a:ext cx="490742" cy="490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391"/>
    </mc:Choice>
    <mc:Fallback xmlns="">
      <p:transition advTm="53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1EE0B38C-C331-445C-B569-F98ECC1B0CA7}"/>
              </a:ext>
            </a:extLst>
          </p:cNvPr>
          <p:cNvSpPr txBox="1"/>
          <p:nvPr/>
        </p:nvSpPr>
        <p:spPr>
          <a:xfrm>
            <a:off x="2736088" y="64924"/>
            <a:ext cx="3517567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0" h="0"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．平面与直线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EBED98E-CEFE-44DD-B43F-C7DCA608683E}"/>
              </a:ext>
            </a:extLst>
          </p:cNvPr>
          <p:cNvSpPr/>
          <p:nvPr/>
        </p:nvSpPr>
        <p:spPr>
          <a:xfrm>
            <a:off x="13538" y="66032"/>
            <a:ext cx="2684294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章知识要点   </a:t>
            </a:r>
          </a:p>
        </p:txBody>
      </p:sp>
      <p:graphicFrame>
        <p:nvGraphicFramePr>
          <p:cNvPr id="31" name="Object 9">
            <a:extLst>
              <a:ext uri="{FF2B5EF4-FFF2-40B4-BE49-F238E27FC236}">
                <a16:creationId xmlns:a16="http://schemas.microsoft.com/office/drawing/2014/main" id="{34A95B26-64D0-432A-9EDA-93012734E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109547"/>
              </p:ext>
            </p:extLst>
          </p:nvPr>
        </p:nvGraphicFramePr>
        <p:xfrm>
          <a:off x="766982" y="975494"/>
          <a:ext cx="39608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0" name="Equation" r:id="rId4" imgW="4101840" imgH="901440" progId="Equation.DSMT4">
                  <p:embed/>
                </p:oleObj>
              </mc:Choice>
              <mc:Fallback>
                <p:oleObj name="Equation" r:id="rId4" imgW="4101840" imgH="90144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82" y="975494"/>
                        <a:ext cx="3960812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">
            <a:extLst>
              <a:ext uri="{FF2B5EF4-FFF2-40B4-BE49-F238E27FC236}">
                <a16:creationId xmlns:a16="http://schemas.microsoft.com/office/drawing/2014/main" id="{2196DD5B-239A-4751-926F-EF9B22EC3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34493"/>
              </p:ext>
            </p:extLst>
          </p:nvPr>
        </p:nvGraphicFramePr>
        <p:xfrm>
          <a:off x="5116533" y="1176189"/>
          <a:ext cx="36306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1" name="Equation" r:id="rId6" imgW="3759120" imgH="393480" progId="Equation.DSMT4">
                  <p:embed/>
                </p:oleObj>
              </mc:Choice>
              <mc:Fallback>
                <p:oleObj name="Equation" r:id="rId6" imgW="3759120" imgH="39348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33" y="1176189"/>
                        <a:ext cx="3630613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1">
            <a:extLst>
              <a:ext uri="{FF2B5EF4-FFF2-40B4-BE49-F238E27FC236}">
                <a16:creationId xmlns:a16="http://schemas.microsoft.com/office/drawing/2014/main" id="{FC0DD2C1-64A6-4A01-B3ED-8AA4B520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77" y="457051"/>
            <a:ext cx="5008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直线与平面的夹角</a:t>
            </a:r>
          </a:p>
        </p:txBody>
      </p:sp>
      <p:graphicFrame>
        <p:nvGraphicFramePr>
          <p:cNvPr id="36" name="Object 2">
            <a:extLst>
              <a:ext uri="{FF2B5EF4-FFF2-40B4-BE49-F238E27FC236}">
                <a16:creationId xmlns:a16="http://schemas.microsoft.com/office/drawing/2014/main" id="{08B753E0-906A-4E18-A325-F0BCDD833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191832"/>
              </p:ext>
            </p:extLst>
          </p:nvPr>
        </p:nvGraphicFramePr>
        <p:xfrm>
          <a:off x="1184444" y="1895872"/>
          <a:ext cx="52736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2" name="Equation" r:id="rId8" imgW="5435280" imgH="1002960" progId="Equation.DSMT4">
                  <p:embed/>
                </p:oleObj>
              </mc:Choice>
              <mc:Fallback>
                <p:oleObj name="Equation" r:id="rId8" imgW="5435280" imgH="1002960" progId="Equation.DSMT4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444" y="1895872"/>
                        <a:ext cx="527367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">
            <a:extLst>
              <a:ext uri="{FF2B5EF4-FFF2-40B4-BE49-F238E27FC236}">
                <a16:creationId xmlns:a16="http://schemas.microsoft.com/office/drawing/2014/main" id="{BA197633-0117-48D0-8591-6153F8533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201902"/>
              </p:ext>
            </p:extLst>
          </p:nvPr>
        </p:nvGraphicFramePr>
        <p:xfrm>
          <a:off x="6937544" y="1935559"/>
          <a:ext cx="1473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3" name="Equation" r:id="rId10" imgW="1765080" imgH="825480" progId="Equation.DSMT4">
                  <p:embed/>
                </p:oleObj>
              </mc:Choice>
              <mc:Fallback>
                <p:oleObj name="Equation" r:id="rId10" imgW="1765080" imgH="825480" progId="Equation.DSMT4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544" y="1935559"/>
                        <a:ext cx="14732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">
            <a:extLst>
              <a:ext uri="{FF2B5EF4-FFF2-40B4-BE49-F238E27FC236}">
                <a16:creationId xmlns:a16="http://schemas.microsoft.com/office/drawing/2014/main" id="{46C2CCC9-4407-4CBF-A40A-24E6EE206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980781"/>
              </p:ext>
            </p:extLst>
          </p:nvPr>
        </p:nvGraphicFramePr>
        <p:xfrm>
          <a:off x="1354307" y="3342084"/>
          <a:ext cx="1778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4" name="Equation" r:id="rId12" imgW="1777680" imgH="393480" progId="Equation.DSMT4">
                  <p:embed/>
                </p:oleObj>
              </mc:Choice>
              <mc:Fallback>
                <p:oleObj name="Equation" r:id="rId12" imgW="1777680" imgH="393480" progId="Equation.DSMT4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307" y="3342084"/>
                        <a:ext cx="17780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>
            <a:extLst>
              <a:ext uri="{FF2B5EF4-FFF2-40B4-BE49-F238E27FC236}">
                <a16:creationId xmlns:a16="http://schemas.microsoft.com/office/drawing/2014/main" id="{5F473081-59E4-4535-8CEA-23D0F60B4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720442"/>
              </p:ext>
            </p:extLst>
          </p:nvPr>
        </p:nvGraphicFramePr>
        <p:xfrm>
          <a:off x="3532357" y="3048397"/>
          <a:ext cx="2717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5" name="Equation" r:id="rId14" imgW="2717640" imgH="901440" progId="Equation.DSMT4">
                  <p:embed/>
                </p:oleObj>
              </mc:Choice>
              <mc:Fallback>
                <p:oleObj name="Equation" r:id="rId14" imgW="2717640" imgH="901440" progId="Equation.DSMT4">
                  <p:embed/>
                  <p:pic>
                    <p:nvPicPr>
                      <p:cNvPr id="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357" y="3048397"/>
                        <a:ext cx="2717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9">
            <a:extLst>
              <a:ext uri="{FF2B5EF4-FFF2-40B4-BE49-F238E27FC236}">
                <a16:creationId xmlns:a16="http://schemas.microsoft.com/office/drawing/2014/main" id="{2DD6994B-E055-452A-93A7-D162FA8B6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459068"/>
              </p:ext>
            </p:extLst>
          </p:nvPr>
        </p:nvGraphicFramePr>
        <p:xfrm>
          <a:off x="1449383" y="4241627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6" name="Equation" r:id="rId16" imgW="1638000" imgH="393480" progId="Equation.DSMT4">
                  <p:embed/>
                </p:oleObj>
              </mc:Choice>
              <mc:Fallback>
                <p:oleObj name="Equation" r:id="rId16" imgW="1638000" imgH="393480" progId="Equation.DSMT4">
                  <p:embed/>
                  <p:pic>
                    <p:nvPicPr>
                      <p:cNvPr id="1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3" y="4241627"/>
                        <a:ext cx="1638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1">
            <a:extLst>
              <a:ext uri="{FF2B5EF4-FFF2-40B4-BE49-F238E27FC236}">
                <a16:creationId xmlns:a16="http://schemas.microsoft.com/office/drawing/2014/main" id="{1064EB54-95F5-443A-948A-A7848A2D1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972832"/>
              </p:ext>
            </p:extLst>
          </p:nvPr>
        </p:nvGraphicFramePr>
        <p:xfrm>
          <a:off x="3621257" y="4242197"/>
          <a:ext cx="3594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7" name="Equation" r:id="rId18" imgW="3593880" imgH="393480" progId="Equation.DSMT4">
                  <p:embed/>
                </p:oleObj>
              </mc:Choice>
              <mc:Fallback>
                <p:oleObj name="Equation" r:id="rId18" imgW="3593880" imgH="393480" progId="Equation.DSMT4">
                  <p:embed/>
                  <p:pic>
                    <p:nvPicPr>
                      <p:cNvPr id="2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257" y="4242197"/>
                        <a:ext cx="3594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21">
            <a:extLst>
              <a:ext uri="{FF2B5EF4-FFF2-40B4-BE49-F238E27FC236}">
                <a16:creationId xmlns:a16="http://schemas.microsoft.com/office/drawing/2014/main" id="{226F8A0E-CE8B-42E1-A308-6F6631F1455D}"/>
              </a:ext>
            </a:extLst>
          </p:cNvPr>
          <p:cNvSpPr txBox="1"/>
          <p:nvPr/>
        </p:nvSpPr>
        <p:spPr bwMode="auto">
          <a:xfrm>
            <a:off x="796052" y="4901441"/>
            <a:ext cx="281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）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点到平面的距离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A0716ABA-F9ED-4357-B731-3C8A50072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075920"/>
              </p:ext>
            </p:extLst>
          </p:nvPr>
        </p:nvGraphicFramePr>
        <p:xfrm>
          <a:off x="2933919" y="5496669"/>
          <a:ext cx="3213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8" name="Equation" r:id="rId20" imgW="3213000" imgH="990360" progId="Equation.DSMT4">
                  <p:embed/>
                </p:oleObj>
              </mc:Choice>
              <mc:Fallback>
                <p:oleObj name="Equation" r:id="rId20" imgW="3213000" imgH="99036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919" y="5496669"/>
                        <a:ext cx="3213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36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EBED98E-CEFE-44DD-B43F-C7DCA608683E}"/>
              </a:ext>
            </a:extLst>
          </p:cNvPr>
          <p:cNvSpPr/>
          <p:nvPr/>
        </p:nvSpPr>
        <p:spPr>
          <a:xfrm>
            <a:off x="13538" y="66032"/>
            <a:ext cx="2684294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章知识要点   </a:t>
            </a: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DAD3D1AA-DC7A-4083-A8A6-D65EDFEFA222}"/>
              </a:ext>
            </a:extLst>
          </p:cNvPr>
          <p:cNvSpPr txBox="1"/>
          <p:nvPr/>
        </p:nvSpPr>
        <p:spPr>
          <a:xfrm>
            <a:off x="0" y="493550"/>
            <a:ext cx="3842339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0" h="0"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空间曲面和曲线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18156C03-EFAD-41FD-84FE-ABCC0E029DE0}"/>
              </a:ext>
            </a:extLst>
          </p:cNvPr>
          <p:cNvSpPr txBox="1"/>
          <p:nvPr/>
        </p:nvSpPr>
        <p:spPr bwMode="auto">
          <a:xfrm>
            <a:off x="629638" y="1081694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）柱面</a:t>
            </a:r>
          </a:p>
        </p:txBody>
      </p:sp>
      <p:sp>
        <p:nvSpPr>
          <p:cNvPr id="53" name="TextBox 10">
            <a:extLst>
              <a:ext uri="{FF2B5EF4-FFF2-40B4-BE49-F238E27FC236}">
                <a16:creationId xmlns:a16="http://schemas.microsoft.com/office/drawing/2014/main" id="{40DB833A-36B0-4EE2-AF6A-84BCF22B39D8}"/>
              </a:ext>
            </a:extLst>
          </p:cNvPr>
          <p:cNvSpPr txBox="1"/>
          <p:nvPr/>
        </p:nvSpPr>
        <p:spPr bwMode="auto">
          <a:xfrm>
            <a:off x="629638" y="1604914"/>
            <a:ext cx="3459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母线平行于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轴的柱面为</a:t>
            </a:r>
          </a:p>
        </p:txBody>
      </p:sp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D834A375-BD44-45BC-8B12-6163E5807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730449"/>
              </p:ext>
            </p:extLst>
          </p:nvPr>
        </p:nvGraphicFramePr>
        <p:xfrm>
          <a:off x="4035974" y="1672660"/>
          <a:ext cx="1582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4" name="Equation" r:id="rId4" imgW="1574640" imgH="393480" progId="Equation.DSMT4">
                  <p:embed/>
                </p:oleObj>
              </mc:Choice>
              <mc:Fallback>
                <p:oleObj name="Equation" r:id="rId4" imgW="1574640" imgH="3934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974" y="1672660"/>
                        <a:ext cx="15827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13">
            <a:extLst>
              <a:ext uri="{FF2B5EF4-FFF2-40B4-BE49-F238E27FC236}">
                <a16:creationId xmlns:a16="http://schemas.microsoft.com/office/drawing/2014/main" id="{4488C780-C060-40A6-B96D-E727FE71922D}"/>
              </a:ext>
            </a:extLst>
          </p:cNvPr>
          <p:cNvSpPr txBox="1"/>
          <p:nvPr/>
        </p:nvSpPr>
        <p:spPr bwMode="auto">
          <a:xfrm>
            <a:off x="5677449" y="1604914"/>
            <a:ext cx="1818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缺少字母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14">
            <a:extLst>
              <a:ext uri="{FF2B5EF4-FFF2-40B4-BE49-F238E27FC236}">
                <a16:creationId xmlns:a16="http://schemas.microsoft.com/office/drawing/2014/main" id="{BCC5EE27-D912-428F-977D-8C974B800EF8}"/>
              </a:ext>
            </a:extLst>
          </p:cNvPr>
          <p:cNvSpPr txBox="1"/>
          <p:nvPr/>
        </p:nvSpPr>
        <p:spPr bwMode="auto">
          <a:xfrm>
            <a:off x="629638" y="2225111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）旋转面</a:t>
            </a:r>
          </a:p>
        </p:txBody>
      </p: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941881AC-75B6-45A9-814D-07F3204BA5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53994"/>
              </p:ext>
            </p:extLst>
          </p:nvPr>
        </p:nvGraphicFramePr>
        <p:xfrm>
          <a:off x="2359438" y="2654723"/>
          <a:ext cx="438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5" name="Equation" r:id="rId6" imgW="4381200" imgH="1015920" progId="Equation.DSMT4">
                  <p:embed/>
                </p:oleObj>
              </mc:Choice>
              <mc:Fallback>
                <p:oleObj name="Equation" r:id="rId6" imgW="4381200" imgH="101592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438" y="2654723"/>
                        <a:ext cx="4381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A8A0C219-7A05-4117-9DF4-FE3C7133E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67430"/>
              </p:ext>
            </p:extLst>
          </p:nvPr>
        </p:nvGraphicFramePr>
        <p:xfrm>
          <a:off x="1008504" y="3797446"/>
          <a:ext cx="692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6" name="Equation" r:id="rId8" imgW="6921360" imgH="444240" progId="Equation.DSMT4">
                  <p:embed/>
                </p:oleObj>
              </mc:Choice>
              <mc:Fallback>
                <p:oleObj name="Equation" r:id="rId8" imgW="6921360" imgH="44424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04" y="3797446"/>
                        <a:ext cx="6921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52F93289-EE01-4270-A255-9C384C75F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08792"/>
              </p:ext>
            </p:extLst>
          </p:nvPr>
        </p:nvGraphicFramePr>
        <p:xfrm>
          <a:off x="3052485" y="4241946"/>
          <a:ext cx="284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7" name="Equation" r:id="rId10" imgW="2844720" imgH="571320" progId="Equation.DSMT4">
                  <p:embed/>
                </p:oleObj>
              </mc:Choice>
              <mc:Fallback>
                <p:oleObj name="Equation" r:id="rId10" imgW="2844720" imgH="57132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485" y="4241946"/>
                        <a:ext cx="2844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A66576D5-FA1A-4F20-90BC-7F4F49B2E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01234"/>
              </p:ext>
            </p:extLst>
          </p:nvPr>
        </p:nvGraphicFramePr>
        <p:xfrm>
          <a:off x="946493" y="4962026"/>
          <a:ext cx="701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8" name="Equation" r:id="rId12" imgW="7010280" imgH="444240" progId="Equation.DSMT4">
                  <p:embed/>
                </p:oleObj>
              </mc:Choice>
              <mc:Fallback>
                <p:oleObj name="Equation" r:id="rId12" imgW="7010280" imgH="44424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493" y="4962026"/>
                        <a:ext cx="7010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178FF1D9-FF1B-4871-AB60-3AB65E1E8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92401"/>
              </p:ext>
            </p:extLst>
          </p:nvPr>
        </p:nvGraphicFramePr>
        <p:xfrm>
          <a:off x="3052485" y="5466082"/>
          <a:ext cx="2844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9" name="Equation" r:id="rId14" imgW="2844720" imgH="545760" progId="Equation.DSMT4">
                  <p:embed/>
                </p:oleObj>
              </mc:Choice>
              <mc:Fallback>
                <p:oleObj name="Equation" r:id="rId14" imgW="2844720" imgH="54576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485" y="5466082"/>
                        <a:ext cx="2844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9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2" grpId="0"/>
      <p:bldP spid="53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1EE0B38C-C331-445C-B569-F98ECC1B0CA7}"/>
              </a:ext>
            </a:extLst>
          </p:cNvPr>
          <p:cNvSpPr txBox="1"/>
          <p:nvPr/>
        </p:nvSpPr>
        <p:spPr>
          <a:xfrm>
            <a:off x="2736088" y="64924"/>
            <a:ext cx="3517567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0" h="0"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空间曲面和曲线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EBED98E-CEFE-44DD-B43F-C7DCA608683E}"/>
              </a:ext>
            </a:extLst>
          </p:cNvPr>
          <p:cNvSpPr/>
          <p:nvPr/>
        </p:nvSpPr>
        <p:spPr>
          <a:xfrm>
            <a:off x="13538" y="66032"/>
            <a:ext cx="2684294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章知识要点   </a:t>
            </a: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52E259AB-EB4D-4A7E-A716-2C2E7BF0C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3181350" cy="229711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9C296731-C9BB-477A-96C1-8AE284670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43" y="715772"/>
            <a:ext cx="3048000" cy="22828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7">
            <a:extLst>
              <a:ext uri="{FF2B5EF4-FFF2-40B4-BE49-F238E27FC236}">
                <a16:creationId xmlns:a16="http://schemas.microsoft.com/office/drawing/2014/main" id="{B62B0873-412F-431B-98F5-248187727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3" y="764704"/>
            <a:ext cx="274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）椭球面</a:t>
            </a: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B0166F9B-C1C2-4681-A21B-391EA7FC3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967747"/>
              </p:ext>
            </p:extLst>
          </p:nvPr>
        </p:nvGraphicFramePr>
        <p:xfrm>
          <a:off x="899592" y="2192572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3" name="Equation" r:id="rId6" imgW="2336760" imgH="888840" progId="Equation.DSMT4">
                  <p:embed/>
                </p:oleObj>
              </mc:Choice>
              <mc:Fallback>
                <p:oleObj name="Equation" r:id="rId6" imgW="2336760" imgH="88884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92572"/>
                        <a:ext cx="2336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937C3E16-8BC8-4914-AC1B-2099AAD00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419023"/>
              </p:ext>
            </p:extLst>
          </p:nvPr>
        </p:nvGraphicFramePr>
        <p:xfrm>
          <a:off x="4894436" y="2110904"/>
          <a:ext cx="1803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4" name="Equation" r:id="rId8" imgW="1803240" imgH="952200" progId="Equation.DSMT4">
                  <p:embed/>
                </p:oleObj>
              </mc:Choice>
              <mc:Fallback>
                <p:oleObj name="Equation" r:id="rId8" imgW="1803240" imgH="952200" progId="Equation.DSMT4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436" y="2110904"/>
                        <a:ext cx="18034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4">
            <a:extLst>
              <a:ext uri="{FF2B5EF4-FFF2-40B4-BE49-F238E27FC236}">
                <a16:creationId xmlns:a16="http://schemas.microsoft.com/office/drawing/2014/main" id="{9B2B23D7-A62F-47C4-9267-DCA53301E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336" y="701140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）椭圆抛物面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440205F-B41F-430B-B93C-6F8A77AD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2" y="3356992"/>
            <a:ext cx="2098675" cy="2641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B8E399F9-2ED9-4468-A66E-0A088A16C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50642"/>
            <a:ext cx="2381250" cy="2667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E80825CA-EF92-4A7F-BEFA-F17DE1DFF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2" y="3369692"/>
            <a:ext cx="2287588" cy="26479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 Box 8">
            <a:extLst>
              <a:ext uri="{FF2B5EF4-FFF2-40B4-BE49-F238E27FC236}">
                <a16:creationId xmlns:a16="http://schemas.microsoft.com/office/drawing/2014/main" id="{F8899339-F4EF-4F6E-8DFC-2C1509208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0" y="3300439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）马鞍面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B412575C-9051-41DB-8835-2A3374C0F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3268762"/>
            <a:ext cx="2592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）单叶双曲面</a:t>
            </a:r>
          </a:p>
        </p:txBody>
      </p:sp>
      <p:graphicFrame>
        <p:nvGraphicFramePr>
          <p:cNvPr id="29" name="Object 11">
            <a:extLst>
              <a:ext uri="{FF2B5EF4-FFF2-40B4-BE49-F238E27FC236}">
                <a16:creationId xmlns:a16="http://schemas.microsoft.com/office/drawing/2014/main" id="{1B80BCC1-47D7-4537-8895-87B141157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20203"/>
              </p:ext>
            </p:extLst>
          </p:nvPr>
        </p:nvGraphicFramePr>
        <p:xfrm>
          <a:off x="3179763" y="5438775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5" name="Equation" r:id="rId13" imgW="2336760" imgH="888840" progId="Equation.DSMT4">
                  <p:embed/>
                </p:oleObj>
              </mc:Choice>
              <mc:Fallback>
                <p:oleObj name="Equation" r:id="rId13" imgW="2336760" imgH="888840" progId="Equation.DSMT4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5438775"/>
                        <a:ext cx="2336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2">
            <a:extLst>
              <a:ext uri="{FF2B5EF4-FFF2-40B4-BE49-F238E27FC236}">
                <a16:creationId xmlns:a16="http://schemas.microsoft.com/office/drawing/2014/main" id="{D1514A3B-4BA9-447B-8808-79678BF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341" y="3278457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）圆锥面</a:t>
            </a:r>
          </a:p>
        </p:txBody>
      </p:sp>
      <p:graphicFrame>
        <p:nvGraphicFramePr>
          <p:cNvPr id="44" name="Object 13">
            <a:extLst>
              <a:ext uri="{FF2B5EF4-FFF2-40B4-BE49-F238E27FC236}">
                <a16:creationId xmlns:a16="http://schemas.microsoft.com/office/drawing/2014/main" id="{9D9AA3B3-83AC-44A7-B5AA-A3A08723D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907227"/>
              </p:ext>
            </p:extLst>
          </p:nvPr>
        </p:nvGraphicFramePr>
        <p:xfrm>
          <a:off x="5959475" y="5583238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6" name="Equation" r:id="rId15" imgW="1726920" imgH="457200" progId="Equation.DSMT4">
                  <p:embed/>
                </p:oleObj>
              </mc:Choice>
              <mc:Fallback>
                <p:oleObj name="Equation" r:id="rId15" imgW="1726920" imgH="457200" progId="Equation.DSMT4">
                  <p:embed/>
                  <p:pic>
                    <p:nvPicPr>
                      <p:cNvPr id="1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5583238"/>
                        <a:ext cx="172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18">
            <a:extLst>
              <a:ext uri="{FF2B5EF4-FFF2-40B4-BE49-F238E27FC236}">
                <a16:creationId xmlns:a16="http://schemas.microsoft.com/office/drawing/2014/main" id="{5BFB6040-0BE1-4858-9750-FB3EA5CAD8DF}"/>
              </a:ext>
            </a:extLst>
          </p:cNvPr>
          <p:cNvSpPr txBox="1"/>
          <p:nvPr/>
        </p:nvSpPr>
        <p:spPr bwMode="auto">
          <a:xfrm>
            <a:off x="632198" y="419472"/>
            <a:ext cx="2903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）二次曲面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例）</a:t>
            </a:r>
          </a:p>
        </p:txBody>
      </p:sp>
      <p:graphicFrame>
        <p:nvGraphicFramePr>
          <p:cNvPr id="46" name="Object 7">
            <a:extLst>
              <a:ext uri="{FF2B5EF4-FFF2-40B4-BE49-F238E27FC236}">
                <a16:creationId xmlns:a16="http://schemas.microsoft.com/office/drawing/2014/main" id="{D385A53D-3A39-4D0C-81D3-E24FEEBFF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4431"/>
              </p:ext>
            </p:extLst>
          </p:nvPr>
        </p:nvGraphicFramePr>
        <p:xfrm>
          <a:off x="583407" y="5304371"/>
          <a:ext cx="237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7" name="Equation" r:id="rId17" imgW="2374560" imgH="952200" progId="Equation.DSMT4">
                  <p:embed/>
                </p:oleObj>
              </mc:Choice>
              <mc:Fallback>
                <p:oleObj name="Equation" r:id="rId17" imgW="2374560" imgH="952200" progId="Equation.DSMT4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7" y="5304371"/>
                        <a:ext cx="2374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7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/>
      <p:bldP spid="23" grpId="0"/>
      <p:bldP spid="27" grpId="0"/>
      <p:bldP spid="28" grpId="0"/>
      <p:bldP spid="30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1EE0B38C-C331-445C-B569-F98ECC1B0CA7}"/>
              </a:ext>
            </a:extLst>
          </p:cNvPr>
          <p:cNvSpPr txBox="1"/>
          <p:nvPr/>
        </p:nvSpPr>
        <p:spPr>
          <a:xfrm>
            <a:off x="2736088" y="64924"/>
            <a:ext cx="3517567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0" h="0"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空间曲面和曲线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EBED98E-CEFE-44DD-B43F-C7DCA608683E}"/>
              </a:ext>
            </a:extLst>
          </p:cNvPr>
          <p:cNvSpPr/>
          <p:nvPr/>
        </p:nvSpPr>
        <p:spPr>
          <a:xfrm>
            <a:off x="13538" y="66032"/>
            <a:ext cx="2684294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章知识要点   </a:t>
            </a:r>
          </a:p>
        </p:txBody>
      </p:sp>
      <p:sp>
        <p:nvSpPr>
          <p:cNvPr id="31" name="Text Box 2050">
            <a:extLst>
              <a:ext uri="{FF2B5EF4-FFF2-40B4-BE49-F238E27FC236}">
                <a16:creationId xmlns:a16="http://schemas.microsoft.com/office/drawing/2014/main" id="{4B757D92-E19C-466E-A523-6BDF926EC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24" y="512044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）空间曲线方程</a:t>
            </a:r>
          </a:p>
        </p:txBody>
      </p:sp>
      <p:graphicFrame>
        <p:nvGraphicFramePr>
          <p:cNvPr id="32" name="Object 2051">
            <a:extLst>
              <a:ext uri="{FF2B5EF4-FFF2-40B4-BE49-F238E27FC236}">
                <a16:creationId xmlns:a16="http://schemas.microsoft.com/office/drawing/2014/main" id="{C4895BF0-CC79-4B15-9AC5-29CD5F648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997161"/>
              </p:ext>
            </p:extLst>
          </p:nvPr>
        </p:nvGraphicFramePr>
        <p:xfrm>
          <a:off x="4753565" y="892034"/>
          <a:ext cx="208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2" name="Equation" r:id="rId4" imgW="2082600" imgH="1015920" progId="Equation.DSMT4">
                  <p:embed/>
                </p:oleObj>
              </mc:Choice>
              <mc:Fallback>
                <p:oleObj name="Equation" r:id="rId4" imgW="2082600" imgH="1015920" progId="Equation.DSMT4">
                  <p:embed/>
                  <p:pic>
                    <p:nvPicPr>
                      <p:cNvPr id="3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565" y="892034"/>
                        <a:ext cx="2082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052">
            <a:extLst>
              <a:ext uri="{FF2B5EF4-FFF2-40B4-BE49-F238E27FC236}">
                <a16:creationId xmlns:a16="http://schemas.microsoft.com/office/drawing/2014/main" id="{0CF8E3B4-12DA-4C13-8A32-056C0069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565" y="1251288"/>
            <a:ext cx="510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  <a:cs typeface="Times New Roman" pitchFamily="18" charset="0"/>
              </a:rPr>
              <a:t>）空间曲线的一般方程</a:t>
            </a:r>
          </a:p>
        </p:txBody>
      </p:sp>
      <p:graphicFrame>
        <p:nvGraphicFramePr>
          <p:cNvPr id="36" name="Object 2061">
            <a:extLst>
              <a:ext uri="{FF2B5EF4-FFF2-40B4-BE49-F238E27FC236}">
                <a16:creationId xmlns:a16="http://schemas.microsoft.com/office/drawing/2014/main" id="{F7379344-0865-424F-AF92-E86BC8A8F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036660"/>
              </p:ext>
            </p:extLst>
          </p:nvPr>
        </p:nvGraphicFramePr>
        <p:xfrm>
          <a:off x="4772359" y="2005718"/>
          <a:ext cx="13589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3" name="Equation" r:id="rId6" imgW="1358640" imgH="1549080" progId="Equation.DSMT4">
                  <p:embed/>
                </p:oleObj>
              </mc:Choice>
              <mc:Fallback>
                <p:oleObj name="Equation" r:id="rId6" imgW="1358640" imgH="1549080" progId="Equation.DSMT4">
                  <p:embed/>
                  <p:pic>
                    <p:nvPicPr>
                      <p:cNvPr id="5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359" y="2005718"/>
                        <a:ext cx="13589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062">
            <a:extLst>
              <a:ext uri="{FF2B5EF4-FFF2-40B4-BE49-F238E27FC236}">
                <a16:creationId xmlns:a16="http://schemas.microsoft.com/office/drawing/2014/main" id="{5F95838E-1D26-4CF4-BE2B-210371AA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565" y="2437766"/>
            <a:ext cx="4082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  <a:cs typeface="Times New Roman" pitchFamily="18" charset="0"/>
              </a:rPr>
              <a:t>）空间曲线的参数方程</a:t>
            </a:r>
          </a:p>
        </p:txBody>
      </p:sp>
      <p:pic>
        <p:nvPicPr>
          <p:cNvPr id="38" name="Picture 2067">
            <a:extLst>
              <a:ext uri="{FF2B5EF4-FFF2-40B4-BE49-F238E27FC236}">
                <a16:creationId xmlns:a16="http://schemas.microsoft.com/office/drawing/2014/main" id="{24253342-F3D1-4AAF-808F-BF9EB819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09" y="943556"/>
            <a:ext cx="2014537" cy="42672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 Box 2050">
            <a:extLst>
              <a:ext uri="{FF2B5EF4-FFF2-40B4-BE49-F238E27FC236}">
                <a16:creationId xmlns:a16="http://schemas.microsoft.com/office/drawing/2014/main" id="{46C6EFE7-F081-4E50-AD71-A1F935BE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6" y="3468931"/>
            <a:ext cx="55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7030A0"/>
                </a:solidFill>
              </a:rPr>
              <a:t>）</a:t>
            </a:r>
            <a:r>
              <a:rPr lang="en-US" altLang="zh-CN" sz="2400" b="1" dirty="0">
                <a:solidFill>
                  <a:srgbClr val="7030A0"/>
                </a:solidFill>
              </a:rPr>
              <a:t>  </a:t>
            </a:r>
            <a:r>
              <a:rPr lang="zh-CN" altLang="en-US" sz="2400" b="1" dirty="0">
                <a:solidFill>
                  <a:srgbClr val="7030A0"/>
                </a:solidFill>
              </a:rPr>
              <a:t>空间曲线在坐标面上的投影</a:t>
            </a:r>
          </a:p>
        </p:txBody>
      </p:sp>
      <p:graphicFrame>
        <p:nvGraphicFramePr>
          <p:cNvPr id="40" name="Object 2051">
            <a:extLst>
              <a:ext uri="{FF2B5EF4-FFF2-40B4-BE49-F238E27FC236}">
                <a16:creationId xmlns:a16="http://schemas.microsoft.com/office/drawing/2014/main" id="{4688D63A-A641-4E50-B303-CF8309CF2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512101"/>
              </p:ext>
            </p:extLst>
          </p:nvPr>
        </p:nvGraphicFramePr>
        <p:xfrm>
          <a:off x="4048459" y="3957486"/>
          <a:ext cx="208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4" name="Equation" r:id="rId9" imgW="2082600" imgH="1015920" progId="Equation.DSMT4">
                  <p:embed/>
                </p:oleObj>
              </mc:Choice>
              <mc:Fallback>
                <p:oleObj name="Equation" r:id="rId9" imgW="2082600" imgH="1015920" progId="Equation.DSMT4">
                  <p:embed/>
                  <p:pic>
                    <p:nvPicPr>
                      <p:cNvPr id="9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459" y="3957486"/>
                        <a:ext cx="2082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2052">
            <a:extLst>
              <a:ext uri="{FF2B5EF4-FFF2-40B4-BE49-F238E27FC236}">
                <a16:creationId xmlns:a16="http://schemas.microsoft.com/office/drawing/2014/main" id="{615E5159-E088-432D-87F2-56C5F8C2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6" y="5013025"/>
            <a:ext cx="495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消去变量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后得：</a:t>
            </a:r>
          </a:p>
        </p:txBody>
      </p:sp>
      <p:graphicFrame>
        <p:nvGraphicFramePr>
          <p:cNvPr id="42" name="Object 2053">
            <a:extLst>
              <a:ext uri="{FF2B5EF4-FFF2-40B4-BE49-F238E27FC236}">
                <a16:creationId xmlns:a16="http://schemas.microsoft.com/office/drawing/2014/main" id="{D77A27FF-940D-4AF6-8B51-EEF7073E4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13232"/>
              </p:ext>
            </p:extLst>
          </p:nvPr>
        </p:nvGraphicFramePr>
        <p:xfrm>
          <a:off x="2730962" y="5043038"/>
          <a:ext cx="1651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5" name="Equation" r:id="rId11" imgW="1650960" imgH="393480" progId="Equation.DSMT4">
                  <p:embed/>
                </p:oleObj>
              </mc:Choice>
              <mc:Fallback>
                <p:oleObj name="Equation" r:id="rId11" imgW="1650960" imgH="393480" progId="Equation.DSMT4">
                  <p:embed/>
                  <p:pic>
                    <p:nvPicPr>
                      <p:cNvPr id="11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962" y="5043038"/>
                        <a:ext cx="16510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057">
            <a:extLst>
              <a:ext uri="{FF2B5EF4-FFF2-40B4-BE49-F238E27FC236}">
                <a16:creationId xmlns:a16="http://schemas.microsoft.com/office/drawing/2014/main" id="{9B3A569F-50DC-4DFF-9AB5-C413FBD84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24" y="4174824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设空间曲线的一般方程：</a:t>
            </a:r>
          </a:p>
        </p:txBody>
      </p:sp>
      <p:graphicFrame>
        <p:nvGraphicFramePr>
          <p:cNvPr id="47" name="Object 2058">
            <a:extLst>
              <a:ext uri="{FF2B5EF4-FFF2-40B4-BE49-F238E27FC236}">
                <a16:creationId xmlns:a16="http://schemas.microsoft.com/office/drawing/2014/main" id="{0F48EBAA-A4C3-4BF6-B6C9-D97573884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16014"/>
              </p:ext>
            </p:extLst>
          </p:nvPr>
        </p:nvGraphicFramePr>
        <p:xfrm>
          <a:off x="5301625" y="5311096"/>
          <a:ext cx="184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6" name="Equation" r:id="rId13" imgW="1841400" imgH="1015920" progId="Equation.DSMT4">
                  <p:embed/>
                </p:oleObj>
              </mc:Choice>
              <mc:Fallback>
                <p:oleObj name="Equation" r:id="rId13" imgW="1841400" imgH="1015920" progId="Equation.DSMT4">
                  <p:embed/>
                  <p:pic>
                    <p:nvPicPr>
                      <p:cNvPr id="13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625" y="5311096"/>
                        <a:ext cx="1841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2060">
            <a:extLst>
              <a:ext uri="{FF2B5EF4-FFF2-40B4-BE49-F238E27FC236}">
                <a16:creationId xmlns:a16="http://schemas.microsoft.com/office/drawing/2014/main" id="{5F2EBB61-EEF1-41F0-91A8-AEE70576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84" y="5552396"/>
            <a:ext cx="594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曲线在       面上的投影曲线为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" name="Object 2061">
            <a:extLst>
              <a:ext uri="{FF2B5EF4-FFF2-40B4-BE49-F238E27FC236}">
                <a16:creationId xmlns:a16="http://schemas.microsoft.com/office/drawing/2014/main" id="{AD601354-A3CA-48C3-B2EC-F53F517B8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132633"/>
              </p:ext>
            </p:extLst>
          </p:nvPr>
        </p:nvGraphicFramePr>
        <p:xfrm>
          <a:off x="1342233" y="5653441"/>
          <a:ext cx="727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7" name="Equation" r:id="rId15" imgW="634680" imgH="393480" progId="Equation.DSMT4">
                  <p:embed/>
                </p:oleObj>
              </mc:Choice>
              <mc:Fallback>
                <p:oleObj name="Equation" r:id="rId15" imgW="634680" imgH="393480" progId="Equation.DSMT4">
                  <p:embed/>
                  <p:pic>
                    <p:nvPicPr>
                      <p:cNvPr id="15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233" y="5653441"/>
                        <a:ext cx="7270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3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  <p:bldP spid="37" grpId="0"/>
      <p:bldP spid="39" grpId="0"/>
      <p:bldP spid="41" grpId="0"/>
      <p:bldP spid="43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D34603B9-E2A2-4616-B31A-C634B203C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55570"/>
            <a:ext cx="4968899" cy="52322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思考与讨论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0" y="1810446"/>
            <a:ext cx="9143998" cy="1851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6E3FC82-AF9A-4495-80DA-861D42F5E275}"/>
                  </a:ext>
                </a:extLst>
              </p:cNvPr>
              <p:cNvSpPr/>
              <p:nvPr/>
            </p:nvSpPr>
            <p:spPr>
              <a:xfrm>
                <a:off x="2001391" y="1730299"/>
                <a:ext cx="5577232" cy="201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练习题</a:t>
                </a:r>
                <a:r>
                  <a:rPr lang="en-US" altLang="zh-CN" sz="2400" b="1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.</a:t>
                </a:r>
                <a:r>
                  <a:rPr lang="en-US" altLang="zh-CN" sz="24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:r>
                  <a:rPr lang="zh-CN" altLang="zh-CN" sz="24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已知直线</a:t>
                </a:r>
                <a:r>
                  <a:rPr lang="en-US" altLang="zh-CN" sz="24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zh-CN" sz="24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，</a:t>
                </a:r>
                <a:endParaRPr lang="en-US" altLang="zh-CN" sz="2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−1=0,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−2=0.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:r>
                  <a:rPr lang="zh-CN" altLang="zh-CN" sz="24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证明</a:t>
                </a:r>
                <a:r>
                  <a:rPr lang="en-US" altLang="zh-CN" sz="24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.</a:t>
                </a:r>
                <a:endParaRPr lang="zh-CN" altLang="en-US" sz="2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6E3FC82-AF9A-4495-80DA-861D42F5E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91" y="1730299"/>
                <a:ext cx="5577232" cy="2011384"/>
              </a:xfrm>
              <a:prstGeom prst="rect">
                <a:avLst/>
              </a:prstGeom>
              <a:blipFill>
                <a:blip r:embed="rId3"/>
                <a:stretch>
                  <a:fillRect l="-1639" r="-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8BB598B8-1B3C-462D-8019-2FBA71641D5B}"/>
              </a:ext>
            </a:extLst>
          </p:cNvPr>
          <p:cNvSpPr/>
          <p:nvPr/>
        </p:nvSpPr>
        <p:spPr>
          <a:xfrm>
            <a:off x="0" y="3741683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这个问题有多少种方法？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0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13538" y="423158"/>
            <a:ext cx="9096618" cy="870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6E3FC82-AF9A-4495-80DA-861D42F5E275}"/>
                  </a:ext>
                </a:extLst>
              </p:cNvPr>
              <p:cNvSpPr/>
              <p:nvPr/>
            </p:nvSpPr>
            <p:spPr>
              <a:xfrm>
                <a:off x="33844" y="257163"/>
                <a:ext cx="9116924" cy="1036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练习题</a:t>
                </a:r>
                <a:r>
                  <a:rPr lang="en-US" altLang="zh-CN" sz="2000" b="1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.</a:t>
                </a:r>
                <a:r>
                  <a:rPr lang="en-US" altLang="zh-CN" sz="20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:r>
                  <a:rPr lang="zh-CN" altLang="zh-CN" sz="20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已知直线</a:t>
                </a:r>
                <a:r>
                  <a:rPr lang="en-US" altLang="zh-CN" sz="20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zh-CN" sz="20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−1=0,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−2=0.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:r>
                  <a:rPr lang="zh-CN" altLang="zh-CN" sz="20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证明</a:t>
                </a:r>
                <a:r>
                  <a:rPr lang="en-US" altLang="zh-CN" sz="20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 sz="20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.</a:t>
                </a:r>
                <a:endParaRPr lang="zh-CN" altLang="en-US" sz="20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6E3FC82-AF9A-4495-80DA-861D42F5E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4" y="257163"/>
                <a:ext cx="9116924" cy="1036374"/>
              </a:xfrm>
              <a:prstGeom prst="rect">
                <a:avLst/>
              </a:prstGeom>
              <a:blipFill>
                <a:blip r:embed="rId3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8BB598B8-1B3C-462D-8019-2FBA71641D5B}"/>
              </a:ext>
            </a:extLst>
          </p:cNvPr>
          <p:cNvSpPr/>
          <p:nvPr/>
        </p:nvSpPr>
        <p:spPr>
          <a:xfrm>
            <a:off x="13538" y="1319867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这个问题有多少种方法？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5BFC17-6FD4-462A-9846-BC307B391F28}"/>
              </a:ext>
            </a:extLst>
          </p:cNvPr>
          <p:cNvSpPr/>
          <p:nvPr/>
        </p:nvSpPr>
        <p:spPr>
          <a:xfrm>
            <a:off x="13538" y="66032"/>
            <a:ext cx="2684294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思考与讨论  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FBE34E-7BA8-417E-8AD7-C0D1C3019D6F}"/>
              </a:ext>
            </a:extLst>
          </p:cNvPr>
          <p:cNvSpPr txBox="1"/>
          <p:nvPr/>
        </p:nvSpPr>
        <p:spPr>
          <a:xfrm>
            <a:off x="123589" y="17815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解法一：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2F03513-EFA2-48C9-9CD9-480009F07A8A}"/>
                  </a:ext>
                </a:extLst>
              </p:cNvPr>
              <p:cNvSpPr/>
              <p:nvPr/>
            </p:nvSpPr>
            <p:spPr>
              <a:xfrm>
                <a:off x="57273" y="2316054"/>
                <a:ext cx="2640559" cy="313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162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的方向向量</a:t>
                </a:r>
                <a:endParaRPr lang="en-US" altLang="zh-CN" sz="2000" kern="100" dirty="0">
                  <a:solidFill>
                    <a:srgbClr val="0000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indent="26162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−1,2,3</m:t>
                        </m:r>
                      </m:e>
                    </m:d>
                  </m:oMath>
                </a14:m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；</a:t>
                </a:r>
                <a:endParaRPr lang="en-US" altLang="zh-CN" sz="2000" kern="100" dirty="0">
                  <a:solidFill>
                    <a:srgbClr val="0000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indent="26162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的方向向量</a:t>
                </a:r>
                <a:endParaRPr lang="en-US" altLang="zh-CN" sz="2000" kern="100" dirty="0">
                  <a:solidFill>
                    <a:srgbClr val="0000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indent="26162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altLang="zh-CN" sz="2000" b="1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altLang="zh-CN" sz="2000" b="1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indent="26162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1,−2,−3</m:t>
                        </m:r>
                      </m:e>
                    </m:d>
                  </m:oMath>
                </a14:m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，</a:t>
                </a:r>
                <a:endParaRPr lang="en-US" altLang="zh-CN" sz="2000" kern="100" dirty="0">
                  <a:solidFill>
                    <a:srgbClr val="0000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2F03513-EFA2-48C9-9CD9-480009F07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3" y="2316054"/>
                <a:ext cx="2640559" cy="3135089"/>
              </a:xfrm>
              <a:prstGeom prst="rect">
                <a:avLst/>
              </a:prstGeom>
              <a:blipFill>
                <a:blip r:embed="rId4"/>
                <a:stretch>
                  <a:fillRect b="-2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7D92F2-326A-42B1-907F-73CD8CB58937}"/>
                  </a:ext>
                </a:extLst>
              </p:cNvPr>
              <p:cNvSpPr/>
              <p:nvPr/>
            </p:nvSpPr>
            <p:spPr>
              <a:xfrm>
                <a:off x="-182875" y="5445911"/>
                <a:ext cx="3120854" cy="505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6162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，故</a:t>
                </a:r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∥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.</a:t>
                </a:r>
                <a:endParaRPr lang="zh-CN" altLang="zh-CN" sz="2000" kern="1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7D92F2-326A-42B1-907F-73CD8CB58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875" y="5445911"/>
                <a:ext cx="3120854" cy="505395"/>
              </a:xfrm>
              <a:prstGeom prst="rect">
                <a:avLst/>
              </a:prstGeom>
              <a:blipFill>
                <a:blip r:embed="rId5"/>
                <a:stretch>
                  <a:fillRect r="-1172" b="-20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B008B4D-39C2-4659-9478-05A2CDD8CECD}"/>
              </a:ext>
            </a:extLst>
          </p:cNvPr>
          <p:cNvCxnSpPr/>
          <p:nvPr/>
        </p:nvCxnSpPr>
        <p:spPr>
          <a:xfrm>
            <a:off x="2984938" y="1796095"/>
            <a:ext cx="0" cy="506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173E659-F53F-4C6D-8DAA-D9C671E14968}"/>
              </a:ext>
            </a:extLst>
          </p:cNvPr>
          <p:cNvSpPr txBox="1"/>
          <p:nvPr/>
        </p:nvSpPr>
        <p:spPr>
          <a:xfrm>
            <a:off x="2992492" y="18163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解法二：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53EC431-07E3-4137-A388-123221BED96C}"/>
                  </a:ext>
                </a:extLst>
              </p:cNvPr>
              <p:cNvSpPr/>
              <p:nvPr/>
            </p:nvSpPr>
            <p:spPr>
              <a:xfrm>
                <a:off x="2992492" y="2081762"/>
                <a:ext cx="2288588" cy="1890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过</a:t>
                </a:r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的两个平面的法向量分别为</a:t>
                </a:r>
                <a:endParaRPr lang="en-US" altLang="zh-CN" sz="2000" kern="100" dirty="0">
                  <a:solidFill>
                    <a:srgbClr val="0000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2,1,0</m:t>
                        </m:r>
                      </m:e>
                    </m:d>
                  </m:oMath>
                </a14:m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3,0,1</m:t>
                        </m:r>
                      </m:e>
                    </m:d>
                  </m:oMath>
                </a14:m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，</a:t>
                </a:r>
                <a:endParaRPr lang="zh-CN" altLang="en-US" sz="20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53EC431-07E3-4137-A388-123221BED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92" y="2081762"/>
                <a:ext cx="2288588" cy="1890389"/>
              </a:xfrm>
              <a:prstGeom prst="rect">
                <a:avLst/>
              </a:prstGeom>
              <a:blipFill>
                <a:blip r:embed="rId6"/>
                <a:stretch>
                  <a:fillRect l="-2933" b="-4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DBF1A3B-4A86-4594-ADD5-E1900592548D}"/>
                  </a:ext>
                </a:extLst>
              </p:cNvPr>
              <p:cNvSpPr/>
              <p:nvPr/>
            </p:nvSpPr>
            <p:spPr>
              <a:xfrm>
                <a:off x="2984938" y="4022522"/>
                <a:ext cx="2734082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显然</a:t>
                </a:r>
                <a:endParaRPr lang="en-US" altLang="zh-CN" sz="2000" kern="100" dirty="0">
                  <a:solidFill>
                    <a:srgbClr val="0000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000" kern="100" dirty="0">
                  <a:solidFill>
                    <a:srgbClr val="0000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∥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DBF1A3B-4A86-4594-ADD5-E19005925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938" y="4022522"/>
                <a:ext cx="2734082" cy="1015663"/>
              </a:xfrm>
              <a:prstGeom prst="rect">
                <a:avLst/>
              </a:prstGeom>
              <a:blipFill>
                <a:blip r:embed="rId7"/>
                <a:stretch>
                  <a:fillRect l="-2455" t="-3614" r="-1339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164B02A7-48F9-4D07-85E5-48B7778E5266}"/>
              </a:ext>
            </a:extLst>
          </p:cNvPr>
          <p:cNvGrpSpPr/>
          <p:nvPr/>
        </p:nvGrpSpPr>
        <p:grpSpPr>
          <a:xfrm>
            <a:off x="3031898" y="4743308"/>
            <a:ext cx="2808061" cy="1920262"/>
            <a:chOff x="5087888" y="1125687"/>
            <a:chExt cx="2808061" cy="192026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3BE7AAC-DEB9-4DFB-B312-D2FA4A7C1073}"/>
                </a:ext>
              </a:extLst>
            </p:cNvPr>
            <p:cNvGrpSpPr/>
            <p:nvPr/>
          </p:nvGrpSpPr>
          <p:grpSpPr>
            <a:xfrm>
              <a:off x="5087888" y="1125687"/>
              <a:ext cx="2808061" cy="1663024"/>
              <a:chOff x="5066785" y="631367"/>
              <a:chExt cx="2808061" cy="1663024"/>
            </a:xfrm>
          </p:grpSpPr>
          <p:sp>
            <p:nvSpPr>
              <p:cNvPr id="22" name="流程图: 数据 21">
                <a:extLst>
                  <a:ext uri="{FF2B5EF4-FFF2-40B4-BE49-F238E27FC236}">
                    <a16:creationId xmlns:a16="http://schemas.microsoft.com/office/drawing/2014/main" id="{E1152576-ACF5-4B32-9B45-FAFA3BDEF253}"/>
                  </a:ext>
                </a:extLst>
              </p:cNvPr>
              <p:cNvSpPr/>
              <p:nvPr/>
            </p:nvSpPr>
            <p:spPr>
              <a:xfrm rot="4973581">
                <a:off x="6287724" y="707269"/>
                <a:ext cx="1229621" cy="1944623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A010CD49-A396-406D-8EC7-B2B570816291}"/>
                  </a:ext>
                </a:extLst>
              </p:cNvPr>
              <p:cNvSpPr/>
              <p:nvPr/>
            </p:nvSpPr>
            <p:spPr>
              <a:xfrm rot="4969758">
                <a:off x="4693434" y="1048694"/>
                <a:ext cx="1548301" cy="801599"/>
              </a:xfrm>
              <a:prstGeom prst="parallelogram">
                <a:avLst>
                  <a:gd name="adj" fmla="val 7367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A0A8F743-6A80-4272-86EF-B504BDD0075B}"/>
                  </a:ext>
                </a:extLst>
              </p:cNvPr>
              <p:cNvCxnSpPr/>
              <p:nvPr/>
            </p:nvCxnSpPr>
            <p:spPr>
              <a:xfrm flipV="1">
                <a:off x="5740910" y="824079"/>
                <a:ext cx="576064" cy="74718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CD4150E0-B013-4EFA-8F7B-DACB783F4A2A}"/>
                  </a:ext>
                </a:extLst>
              </p:cNvPr>
              <p:cNvCxnSpPr/>
              <p:nvPr/>
            </p:nvCxnSpPr>
            <p:spPr>
              <a:xfrm flipV="1">
                <a:off x="6096000" y="631367"/>
                <a:ext cx="0" cy="922673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DF3CB41-6A5E-40C9-B8A1-732C8EFED71F}"/>
                  </a:ext>
                </a:extLst>
              </p:cNvPr>
              <p:cNvCxnSpPr/>
              <p:nvPr/>
            </p:nvCxnSpPr>
            <p:spPr>
              <a:xfrm flipH="1" flipV="1">
                <a:off x="6171819" y="707470"/>
                <a:ext cx="156389" cy="1132071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810C856-EAEA-4B63-9B5B-80B56691848F}"/>
                  </a:ext>
                </a:extLst>
              </p:cNvPr>
              <p:cNvCxnSpPr/>
              <p:nvPr/>
            </p:nvCxnSpPr>
            <p:spPr>
              <a:xfrm flipH="1" flipV="1">
                <a:off x="5821588" y="1091145"/>
                <a:ext cx="156389" cy="113207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97BFD9F3-806D-4B8A-951F-C6BA2ECCE382}"/>
                    </a:ext>
                  </a:extLst>
                </p:cNvPr>
                <p:cNvSpPr/>
                <p:nvPr/>
              </p:nvSpPr>
              <p:spPr>
                <a:xfrm>
                  <a:off x="6311647" y="2134153"/>
                  <a:ext cx="5051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97BFD9F3-806D-4B8A-951F-C6BA2ECCE3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647" y="2134153"/>
                  <a:ext cx="50513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9DA4D04-6BA9-4B95-909A-ED708A7F82B1}"/>
                    </a:ext>
                  </a:extLst>
                </p:cNvPr>
                <p:cNvSpPr/>
                <p:nvPr/>
              </p:nvSpPr>
              <p:spPr>
                <a:xfrm>
                  <a:off x="5882730" y="2645839"/>
                  <a:ext cx="51110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9DA4D04-6BA9-4B95-909A-ED708A7F8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730" y="2645839"/>
                  <a:ext cx="511102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DAD619-34F2-40DB-9326-F668CA44C580}"/>
              </a:ext>
            </a:extLst>
          </p:cNvPr>
          <p:cNvCxnSpPr/>
          <p:nvPr/>
        </p:nvCxnSpPr>
        <p:spPr>
          <a:xfrm>
            <a:off x="5908555" y="1781532"/>
            <a:ext cx="0" cy="5076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C568677-4F90-42AA-AF11-723245259D5F}"/>
              </a:ext>
            </a:extLst>
          </p:cNvPr>
          <p:cNvSpPr txBox="1"/>
          <p:nvPr/>
        </p:nvSpPr>
        <p:spPr>
          <a:xfrm>
            <a:off x="5888110" y="17991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解法三：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97D286B-A388-4113-9EDF-2F038C3600A6}"/>
                  </a:ext>
                </a:extLst>
              </p:cNvPr>
              <p:cNvSpPr/>
              <p:nvPr/>
            </p:nvSpPr>
            <p:spPr>
              <a:xfrm>
                <a:off x="5984226" y="1999180"/>
                <a:ext cx="2734082" cy="2920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162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将</a:t>
                </a:r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表示为：</a:t>
                </a:r>
                <a:endParaRPr lang="en-US" altLang="zh-CN" sz="2000" kern="100" dirty="0">
                  <a:solidFill>
                    <a:srgbClr val="0000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indent="26162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r>
                                <a:rPr lang="en-US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+3=0,</m:t>
                              </m:r>
                            </m:e>
                            <m:e>
                              <m:r>
                                <a:rPr lang="en-US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&amp;3</m:t>
                              </m:r>
                              <m:r>
                                <a:rPr lang="en-US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+5=0.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kern="100" dirty="0">
                  <a:solidFill>
                    <a:srgbClr val="0000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  <a:p>
                <a:pPr indent="26162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它所经过的两个平面分别与</a:t>
                </a:r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 </a:t>
                </a:r>
                <a:r>
                  <a:rPr lang="zh-CN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所经过的两平面平行，故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 sz="2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∥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solidFill>
                      <a:srgbClr val="000000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.</a:t>
                </a:r>
                <a:endParaRPr lang="zh-CN" altLang="zh-CN" sz="2000" kern="1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97D286B-A388-4113-9EDF-2F038C360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226" y="1999180"/>
                <a:ext cx="2734082" cy="2920223"/>
              </a:xfrm>
              <a:prstGeom prst="rect">
                <a:avLst/>
              </a:prstGeom>
              <a:blipFill>
                <a:blip r:embed="rId10"/>
                <a:stretch>
                  <a:fillRect l="-2455" r="-2232" b="-2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F4026373-12B1-41E2-ABC2-4418FA1AAF9D}"/>
              </a:ext>
            </a:extLst>
          </p:cNvPr>
          <p:cNvGrpSpPr/>
          <p:nvPr/>
        </p:nvGrpSpPr>
        <p:grpSpPr>
          <a:xfrm>
            <a:off x="5418372" y="4480977"/>
            <a:ext cx="3141274" cy="2370007"/>
            <a:chOff x="5087888" y="675942"/>
            <a:chExt cx="3141274" cy="237000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0C221E2-35C9-4C22-8324-9FFC154B6541}"/>
                </a:ext>
              </a:extLst>
            </p:cNvPr>
            <p:cNvGrpSpPr/>
            <p:nvPr/>
          </p:nvGrpSpPr>
          <p:grpSpPr>
            <a:xfrm>
              <a:off x="5087888" y="1169663"/>
              <a:ext cx="2808061" cy="1876286"/>
              <a:chOff x="5087888" y="1169663"/>
              <a:chExt cx="2808061" cy="1876286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0FD3BBB6-2D65-491A-B4F0-EC2EF6F0948E}"/>
                  </a:ext>
                </a:extLst>
              </p:cNvPr>
              <p:cNvGrpSpPr/>
              <p:nvPr/>
            </p:nvGrpSpPr>
            <p:grpSpPr>
              <a:xfrm>
                <a:off x="5087888" y="1169663"/>
                <a:ext cx="2808061" cy="1619048"/>
                <a:chOff x="5066785" y="675343"/>
                <a:chExt cx="2808061" cy="1619048"/>
              </a:xfrm>
            </p:grpSpPr>
            <p:sp>
              <p:nvSpPr>
                <p:cNvPr id="43" name="流程图: 数据 42">
                  <a:extLst>
                    <a:ext uri="{FF2B5EF4-FFF2-40B4-BE49-F238E27FC236}">
                      <a16:creationId xmlns:a16="http://schemas.microsoft.com/office/drawing/2014/main" id="{EFCCD778-58F9-4A92-A39C-68ACFAE526AE}"/>
                    </a:ext>
                  </a:extLst>
                </p:cNvPr>
                <p:cNvSpPr/>
                <p:nvPr/>
              </p:nvSpPr>
              <p:spPr>
                <a:xfrm rot="4973581">
                  <a:off x="6287724" y="707269"/>
                  <a:ext cx="1229621" cy="1944623"/>
                </a:xfrm>
                <a:prstGeom prst="flowChartInputOutp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" name="平行四边形 43">
                  <a:extLst>
                    <a:ext uri="{FF2B5EF4-FFF2-40B4-BE49-F238E27FC236}">
                      <a16:creationId xmlns:a16="http://schemas.microsoft.com/office/drawing/2014/main" id="{DFE37B60-F27F-4AA5-8D31-64B393F60E1D}"/>
                    </a:ext>
                  </a:extLst>
                </p:cNvPr>
                <p:cNvSpPr/>
                <p:nvPr/>
              </p:nvSpPr>
              <p:spPr>
                <a:xfrm rot="4969758">
                  <a:off x="4693434" y="1048694"/>
                  <a:ext cx="1548301" cy="801599"/>
                </a:xfrm>
                <a:prstGeom prst="parallelogram">
                  <a:avLst>
                    <a:gd name="adj" fmla="val 7367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A371E5E5-E31B-4970-943F-C58FE8D41248}"/>
                    </a:ext>
                  </a:extLst>
                </p:cNvPr>
                <p:cNvCxnSpPr/>
                <p:nvPr/>
              </p:nvCxnSpPr>
              <p:spPr>
                <a:xfrm flipH="1" flipV="1">
                  <a:off x="5821588" y="1091145"/>
                  <a:ext cx="156389" cy="1132071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13FA9313-E26D-4688-9FED-156285A7E799}"/>
                    </a:ext>
                  </a:extLst>
                </p:cNvPr>
                <p:cNvCxnSpPr/>
                <p:nvPr/>
              </p:nvCxnSpPr>
              <p:spPr>
                <a:xfrm flipH="1" flipV="1">
                  <a:off x="6171819" y="707470"/>
                  <a:ext cx="156389" cy="1132071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F7BD567B-C059-4D73-9D74-DFC888A6D0DE}"/>
                      </a:ext>
                    </a:extLst>
                  </p:cNvPr>
                  <p:cNvSpPr/>
                  <p:nvPr/>
                </p:nvSpPr>
                <p:spPr>
                  <a:xfrm>
                    <a:off x="6311647" y="2134153"/>
                    <a:ext cx="50513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F7BD567B-C059-4D73-9D74-DFC888A6D0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1647" y="2134153"/>
                    <a:ext cx="505138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5BEA4359-F7A8-404D-8735-231BFBE72606}"/>
                      </a:ext>
                    </a:extLst>
                  </p:cNvPr>
                  <p:cNvSpPr/>
                  <p:nvPr/>
                </p:nvSpPr>
                <p:spPr>
                  <a:xfrm>
                    <a:off x="5882730" y="2645839"/>
                    <a:ext cx="51110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5BEA4359-F7A8-404D-8735-231BFBE726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2730" y="2645839"/>
                    <a:ext cx="511102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F7FAC5E9-C46C-465C-8D7A-9E00298FE3F0}"/>
                </a:ext>
              </a:extLst>
            </p:cNvPr>
            <p:cNvSpPr/>
            <p:nvPr/>
          </p:nvSpPr>
          <p:spPr>
            <a:xfrm rot="4969758">
              <a:off x="5057633" y="1049293"/>
              <a:ext cx="1548301" cy="801599"/>
            </a:xfrm>
            <a:prstGeom prst="parallelogram">
              <a:avLst>
                <a:gd name="adj" fmla="val 73676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9" name="流程图: 数据 38">
              <a:extLst>
                <a:ext uri="{FF2B5EF4-FFF2-40B4-BE49-F238E27FC236}">
                  <a16:creationId xmlns:a16="http://schemas.microsoft.com/office/drawing/2014/main" id="{81654F1E-1618-4CD4-9C87-A7CF488FEFB1}"/>
                </a:ext>
              </a:extLst>
            </p:cNvPr>
            <p:cNvSpPr/>
            <p:nvPr/>
          </p:nvSpPr>
          <p:spPr>
            <a:xfrm rot="4924192">
              <a:off x="6642040" y="695185"/>
              <a:ext cx="1229621" cy="1944623"/>
            </a:xfrm>
            <a:prstGeom prst="flowChartInputOutp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82572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2" grpId="0" animBg="1"/>
      <p:bldP spid="11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D34603B9-E2A2-4616-B31A-C634B203C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55570"/>
            <a:ext cx="4968899" cy="52322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0" y="1072746"/>
            <a:ext cx="9143999" cy="6032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EF1B73-6C75-4C71-8F81-9FBC2624E791}"/>
              </a:ext>
            </a:extLst>
          </p:cNvPr>
          <p:cNvSpPr/>
          <p:nvPr/>
        </p:nvSpPr>
        <p:spPr>
          <a:xfrm>
            <a:off x="0" y="5785254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注：应用向量的数量积的性质，将模用数量积表示。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5D8B6D63-4833-4276-B97E-5406A761EDBD}"/>
              </a:ext>
            </a:extLst>
          </p:cNvPr>
          <p:cNvSpPr txBox="1"/>
          <p:nvPr/>
        </p:nvSpPr>
        <p:spPr bwMode="auto">
          <a:xfrm>
            <a:off x="212167" y="1134191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4EFE31F8-4E77-4B55-A14E-A3C5ACDC2C20}"/>
              </a:ext>
            </a:extLst>
          </p:cNvPr>
          <p:cNvSpPr txBox="1"/>
          <p:nvPr/>
        </p:nvSpPr>
        <p:spPr bwMode="auto">
          <a:xfrm>
            <a:off x="2300399" y="1134191"/>
            <a:ext cx="2244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是任意实数，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AD5736C8-8B3D-4722-9197-FCE3D833D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434034"/>
              </p:ext>
            </p:extLst>
          </p:nvPr>
        </p:nvGraphicFramePr>
        <p:xfrm>
          <a:off x="1047222" y="1152585"/>
          <a:ext cx="1277938" cy="50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6" name="Equation" r:id="rId4" imgW="1307880" imgH="495000" progId="Equation.DSMT4">
                  <p:embed/>
                </p:oleObj>
              </mc:Choice>
              <mc:Fallback>
                <p:oleObj name="Equation" r:id="rId4" imgW="1307880" imgH="4950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222" y="1152585"/>
                        <a:ext cx="1277938" cy="504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8">
            <a:extLst>
              <a:ext uri="{FF2B5EF4-FFF2-40B4-BE49-F238E27FC236}">
                <a16:creationId xmlns:a16="http://schemas.microsoft.com/office/drawing/2014/main" id="{13222ADE-5AE7-459B-B1BB-1A7D081D1DD1}"/>
              </a:ext>
            </a:extLst>
          </p:cNvPr>
          <p:cNvSpPr txBox="1"/>
          <p:nvPr/>
        </p:nvSpPr>
        <p:spPr bwMode="auto">
          <a:xfrm>
            <a:off x="4458220" y="1143254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试比较</a:t>
            </a:r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B4F4BCC3-78C4-4AD2-A21A-2649A0AAB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547233"/>
              </p:ext>
            </p:extLst>
          </p:nvPr>
        </p:nvGraphicFramePr>
        <p:xfrm>
          <a:off x="5551932" y="1070688"/>
          <a:ext cx="28797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7" name="Equation" r:id="rId6" imgW="2946240" imgH="634680" progId="Equation.DSMT4">
                  <p:embed/>
                </p:oleObj>
              </mc:Choice>
              <mc:Fallback>
                <p:oleObj name="Equation" r:id="rId6" imgW="2946240" imgH="6346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932" y="1070688"/>
                        <a:ext cx="287972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10">
            <a:extLst>
              <a:ext uri="{FF2B5EF4-FFF2-40B4-BE49-F238E27FC236}">
                <a16:creationId xmlns:a16="http://schemas.microsoft.com/office/drawing/2014/main" id="{CF487825-B167-4981-AD49-4C7D926439CC}"/>
              </a:ext>
            </a:extLst>
          </p:cNvPr>
          <p:cNvSpPr txBox="1"/>
          <p:nvPr/>
        </p:nvSpPr>
        <p:spPr bwMode="auto">
          <a:xfrm>
            <a:off x="356183" y="178226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50" name="TextBox 11">
            <a:extLst>
              <a:ext uri="{FF2B5EF4-FFF2-40B4-BE49-F238E27FC236}">
                <a16:creationId xmlns:a16="http://schemas.microsoft.com/office/drawing/2014/main" id="{117F0658-C372-494F-BB94-1EFFAA090927}"/>
              </a:ext>
            </a:extLst>
          </p:cNvPr>
          <p:cNvSpPr txBox="1"/>
          <p:nvPr/>
        </p:nvSpPr>
        <p:spPr bwMode="auto">
          <a:xfrm>
            <a:off x="1262200" y="178226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只需比较</a:t>
            </a:r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094A37CB-C8B0-4646-9AB9-0B8157CF52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6828"/>
              </p:ext>
            </p:extLst>
          </p:nvPr>
        </p:nvGraphicFramePr>
        <p:xfrm>
          <a:off x="2813050" y="1701800"/>
          <a:ext cx="19002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8" name="Equation" r:id="rId8" imgW="1942920" imgH="609480" progId="Equation.DSMT4">
                  <p:embed/>
                </p:oleObj>
              </mc:Choice>
              <mc:Fallback>
                <p:oleObj name="Equation" r:id="rId8" imgW="1942920" imgH="6094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1701800"/>
                        <a:ext cx="190023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DC83E7CC-85AA-4A51-812A-561700633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694021"/>
              </p:ext>
            </p:extLst>
          </p:nvPr>
        </p:nvGraphicFramePr>
        <p:xfrm>
          <a:off x="809191" y="2387845"/>
          <a:ext cx="42576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9" name="Equation" r:id="rId10" imgW="4356000" imgH="698400" progId="Equation.DSMT4">
                  <p:embed/>
                </p:oleObj>
              </mc:Choice>
              <mc:Fallback>
                <p:oleObj name="Equation" r:id="rId10" imgW="4356000" imgH="698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91" y="2387845"/>
                        <a:ext cx="4257675" cy="7096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7F76CF60-7577-4C82-8F49-6E4052BDF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70499"/>
              </p:ext>
            </p:extLst>
          </p:nvPr>
        </p:nvGraphicFramePr>
        <p:xfrm>
          <a:off x="2300399" y="3105808"/>
          <a:ext cx="32146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0" name="Equation" r:id="rId12" imgW="3288960" imgH="419040" progId="Equation.DSMT4">
                  <p:embed/>
                </p:oleObj>
              </mc:Choice>
              <mc:Fallback>
                <p:oleObj name="Equation" r:id="rId12" imgW="3288960" imgH="4190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399" y="3105808"/>
                        <a:ext cx="321468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9E2D5EBD-0848-42ED-8992-A430FBC4E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28167"/>
              </p:ext>
            </p:extLst>
          </p:nvPr>
        </p:nvGraphicFramePr>
        <p:xfrm>
          <a:off x="2293752" y="3753880"/>
          <a:ext cx="20113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1" name="Equation" r:id="rId14" imgW="2057400" imgH="419040" progId="Equation.DSMT4">
                  <p:embed/>
                </p:oleObj>
              </mc:Choice>
              <mc:Fallback>
                <p:oleObj name="Equation" r:id="rId14" imgW="2057400" imgH="4190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752" y="3753880"/>
                        <a:ext cx="20113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0989DC05-5EB8-472C-A65C-319599FC9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094418"/>
              </p:ext>
            </p:extLst>
          </p:nvPr>
        </p:nvGraphicFramePr>
        <p:xfrm>
          <a:off x="2459009" y="4329944"/>
          <a:ext cx="8445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2" name="Equation" r:id="rId16" imgW="863280" imgH="419040" progId="Equation.DSMT4">
                  <p:embed/>
                </p:oleObj>
              </mc:Choice>
              <mc:Fallback>
                <p:oleObj name="Equation" r:id="rId16" imgW="863280" imgH="4190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09" y="4329944"/>
                        <a:ext cx="84455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85FD2F01-A6FA-42FC-A7CD-17F4FBB7F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5806"/>
              </p:ext>
            </p:extLst>
          </p:nvPr>
        </p:nvGraphicFramePr>
        <p:xfrm>
          <a:off x="3316597" y="4257440"/>
          <a:ext cx="7953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3" name="Equation" r:id="rId18" imgW="812520" imgH="698400" progId="Equation.DSMT4">
                  <p:embed/>
                </p:oleObj>
              </mc:Choice>
              <mc:Fallback>
                <p:oleObj name="Equation" r:id="rId18" imgW="812520" imgH="6984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597" y="4257440"/>
                        <a:ext cx="795338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18">
            <a:extLst>
              <a:ext uri="{FF2B5EF4-FFF2-40B4-BE49-F238E27FC236}">
                <a16:creationId xmlns:a16="http://schemas.microsoft.com/office/drawing/2014/main" id="{15675CDB-2392-4E4B-8070-72359E7CC6B1}"/>
              </a:ext>
            </a:extLst>
          </p:cNvPr>
          <p:cNvSpPr txBox="1"/>
          <p:nvPr/>
        </p:nvSpPr>
        <p:spPr bwMode="auto">
          <a:xfrm>
            <a:off x="898574" y="515277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所以，</a:t>
            </a:r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15CD7F03-0D18-4EF9-96B6-A6BED815C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18375"/>
              </p:ext>
            </p:extLst>
          </p:nvPr>
        </p:nvGraphicFramePr>
        <p:xfrm>
          <a:off x="2006571" y="4978016"/>
          <a:ext cx="17494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44" name="Equation" r:id="rId20" imgW="1790640" imgH="634680" progId="Equation.DSMT4">
                  <p:embed/>
                </p:oleObj>
              </mc:Choice>
              <mc:Fallback>
                <p:oleObj name="Equation" r:id="rId20" imgW="1790640" imgH="63468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571" y="4978016"/>
                        <a:ext cx="17494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组合 58">
            <a:extLst>
              <a:ext uri="{FF2B5EF4-FFF2-40B4-BE49-F238E27FC236}">
                <a16:creationId xmlns:a16="http://schemas.microsoft.com/office/drawing/2014/main" id="{A683F473-0B73-48FF-AE9C-35F2DBEDDFC8}"/>
              </a:ext>
            </a:extLst>
          </p:cNvPr>
          <p:cNvGrpSpPr/>
          <p:nvPr/>
        </p:nvGrpSpPr>
        <p:grpSpPr>
          <a:xfrm>
            <a:off x="6134110" y="2737902"/>
            <a:ext cx="1715368" cy="2088232"/>
            <a:chOff x="6516216" y="3284984"/>
            <a:chExt cx="1715368" cy="2088232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1E12C457-6984-45D8-B24D-CAF9C9E77676}"/>
                </a:ext>
              </a:extLst>
            </p:cNvPr>
            <p:cNvGrpSpPr/>
            <p:nvPr/>
          </p:nvGrpSpPr>
          <p:grpSpPr>
            <a:xfrm>
              <a:off x="6516216" y="3284984"/>
              <a:ext cx="1440160" cy="2088232"/>
              <a:chOff x="6516216" y="3284984"/>
              <a:chExt cx="1440160" cy="2088232"/>
            </a:xfrm>
          </p:grpSpPr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7F289F29-28EB-4862-BCD5-0C744BFB1D31}"/>
                  </a:ext>
                </a:extLst>
              </p:cNvPr>
              <p:cNvCxnSpPr/>
              <p:nvPr/>
            </p:nvCxnSpPr>
            <p:spPr>
              <a:xfrm>
                <a:off x="6516216" y="5373216"/>
                <a:ext cx="1440160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2EA5CF3F-5343-4A8C-95B4-EC86EAE2320C}"/>
                  </a:ext>
                </a:extLst>
              </p:cNvPr>
              <p:cNvCxnSpPr/>
              <p:nvPr/>
            </p:nvCxnSpPr>
            <p:spPr>
              <a:xfrm flipV="1">
                <a:off x="7956376" y="4437112"/>
                <a:ext cx="0" cy="93610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40D4BE57-AD5D-44D4-BC37-4C35901454E9}"/>
                  </a:ext>
                </a:extLst>
              </p:cNvPr>
              <p:cNvCxnSpPr/>
              <p:nvPr/>
            </p:nvCxnSpPr>
            <p:spPr>
              <a:xfrm flipV="1">
                <a:off x="7956376" y="3284984"/>
                <a:ext cx="0" cy="2088232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7CE0E50C-E44D-4A3E-B2EF-19AC7C7CC428}"/>
                  </a:ext>
                </a:extLst>
              </p:cNvPr>
              <p:cNvCxnSpPr/>
              <p:nvPr/>
            </p:nvCxnSpPr>
            <p:spPr>
              <a:xfrm flipV="1">
                <a:off x="6516216" y="3284984"/>
                <a:ext cx="1440160" cy="20882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4" name="对象 73">
              <a:extLst>
                <a:ext uri="{FF2B5EF4-FFF2-40B4-BE49-F238E27FC236}">
                  <a16:creationId xmlns:a16="http://schemas.microsoft.com/office/drawing/2014/main" id="{C0361079-82F7-4DA9-8929-B6FB7EF27E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5582886"/>
                </p:ext>
              </p:extLst>
            </p:nvPr>
          </p:nvGraphicFramePr>
          <p:xfrm>
            <a:off x="7256393" y="4952059"/>
            <a:ext cx="228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45" name="Equation" r:id="rId22" imgW="228600" imgH="419040" progId="Equation.DSMT4">
                    <p:embed/>
                  </p:oleObj>
                </mc:Choice>
                <mc:Fallback>
                  <p:oleObj name="Equation" r:id="rId22" imgW="228600" imgH="41904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6393" y="4952059"/>
                          <a:ext cx="228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39B0DA4F-9EFF-4693-9F2B-A2EF4F910A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732751"/>
                </p:ext>
              </p:extLst>
            </p:nvPr>
          </p:nvGraphicFramePr>
          <p:xfrm>
            <a:off x="8028384" y="4695614"/>
            <a:ext cx="203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46" name="Equation" r:id="rId24" imgW="203040" imgH="419040" progId="Equation.DSMT4">
                    <p:embed/>
                  </p:oleObj>
                </mc:Choice>
                <mc:Fallback>
                  <p:oleObj name="Equation" r:id="rId24" imgW="203040" imgH="419040" progId="Equation.DSMT4">
                    <p:embed/>
                    <p:pic>
                      <p:nvPicPr>
                        <p:cNvPr id="32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8384" y="4695614"/>
                          <a:ext cx="203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295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49" grpId="0"/>
      <p:bldP spid="50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0" y="452651"/>
            <a:ext cx="9143998" cy="95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EF1B73-6C75-4C71-8F81-9FBC2624E791}"/>
              </a:ext>
            </a:extLst>
          </p:cNvPr>
          <p:cNvSpPr/>
          <p:nvPr/>
        </p:nvSpPr>
        <p:spPr>
          <a:xfrm>
            <a:off x="19463" y="5470015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注：用“表示定理”直接表示向量是一个很好的方法。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709524-3E01-4B37-A346-A66CFC756298}"/>
              </a:ext>
            </a:extLst>
          </p:cNvPr>
          <p:cNvSpPr/>
          <p:nvPr/>
        </p:nvSpPr>
        <p:spPr>
          <a:xfrm>
            <a:off x="13538" y="66032"/>
            <a:ext cx="1993032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综合例题   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56EB0FBA-E9F5-4117-A6AD-47C133EF2CF4}"/>
              </a:ext>
            </a:extLst>
          </p:cNvPr>
          <p:cNvSpPr txBox="1"/>
          <p:nvPr/>
        </p:nvSpPr>
        <p:spPr bwMode="auto">
          <a:xfrm>
            <a:off x="622070" y="42666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8CCC3C03-73E3-4BE4-A77F-CD315ECA8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026198"/>
              </p:ext>
            </p:extLst>
          </p:nvPr>
        </p:nvGraphicFramePr>
        <p:xfrm>
          <a:off x="1764149" y="495826"/>
          <a:ext cx="40513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2" name="Equation" r:id="rId4" imgW="4051080" imgH="393480" progId="Equation.DSMT4">
                  <p:embed/>
                </p:oleObj>
              </mc:Choice>
              <mc:Fallback>
                <p:oleObj name="Equation" r:id="rId4" imgW="4051080" imgH="3934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149" y="495826"/>
                        <a:ext cx="40513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4">
            <a:extLst>
              <a:ext uri="{FF2B5EF4-FFF2-40B4-BE49-F238E27FC236}">
                <a16:creationId xmlns:a16="http://schemas.microsoft.com/office/drawing/2014/main" id="{3602B265-6C42-49B9-ABDC-7BA37EDFF0F4}"/>
              </a:ext>
            </a:extLst>
          </p:cNvPr>
          <p:cNvSpPr txBox="1"/>
          <p:nvPr/>
        </p:nvSpPr>
        <p:spPr bwMode="auto">
          <a:xfrm>
            <a:off x="5887351" y="43801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91250B80-5FA4-4289-AB5C-5A05794AE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797492"/>
              </p:ext>
            </p:extLst>
          </p:nvPr>
        </p:nvGraphicFramePr>
        <p:xfrm>
          <a:off x="6432693" y="517857"/>
          <a:ext cx="5207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3" name="Equation" r:id="rId6" imgW="520560" imgH="368280" progId="Equation.DSMT4">
                  <p:embed/>
                </p:oleObj>
              </mc:Choice>
              <mc:Fallback>
                <p:oleObj name="Equation" r:id="rId6" imgW="520560" imgH="3682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693" y="517857"/>
                        <a:ext cx="5207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6">
            <a:extLst>
              <a:ext uri="{FF2B5EF4-FFF2-40B4-BE49-F238E27FC236}">
                <a16:creationId xmlns:a16="http://schemas.microsoft.com/office/drawing/2014/main" id="{D58BF9F8-9689-412D-BBBE-985E4C96B9C5}"/>
              </a:ext>
            </a:extLst>
          </p:cNvPr>
          <p:cNvSpPr txBox="1"/>
          <p:nvPr/>
        </p:nvSpPr>
        <p:spPr bwMode="auto">
          <a:xfrm>
            <a:off x="7039479" y="43801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确定的平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1AF3968A-DDDD-4F31-BC3E-D9D7B6D79FE2}"/>
              </a:ext>
            </a:extLst>
          </p:cNvPr>
          <p:cNvSpPr txBox="1"/>
          <p:nvPr/>
        </p:nvSpPr>
        <p:spPr bwMode="auto">
          <a:xfrm>
            <a:off x="406046" y="949888"/>
            <a:ext cx="4108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面内与    垂直的单位向量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CBE739EE-524A-496C-9642-17119714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113221"/>
              </p:ext>
            </p:extLst>
          </p:nvPr>
        </p:nvGraphicFramePr>
        <p:xfrm>
          <a:off x="1434112" y="1061077"/>
          <a:ext cx="228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4" name="Equation" r:id="rId8" imgW="228600" imgH="241200" progId="Equation.DSMT4">
                  <p:embed/>
                </p:oleObj>
              </mc:Choice>
              <mc:Fallback>
                <p:oleObj name="Equation" r:id="rId8" imgW="228600" imgH="2412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112" y="1061077"/>
                        <a:ext cx="2286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89342569-359A-4209-9DDA-4C06C99D3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981617"/>
              </p:ext>
            </p:extLst>
          </p:nvPr>
        </p:nvGraphicFramePr>
        <p:xfrm>
          <a:off x="3930271" y="1071658"/>
          <a:ext cx="2032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5" name="Equation" r:id="rId10" imgW="203040" imgH="241200" progId="Equation.DSMT4">
                  <p:embed/>
                </p:oleObj>
              </mc:Choice>
              <mc:Fallback>
                <p:oleObj name="Equation" r:id="rId10" imgW="203040" imgH="241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271" y="1071658"/>
                        <a:ext cx="2032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10">
            <a:extLst>
              <a:ext uri="{FF2B5EF4-FFF2-40B4-BE49-F238E27FC236}">
                <a16:creationId xmlns:a16="http://schemas.microsoft.com/office/drawing/2014/main" id="{B1AE88FF-09A1-4097-9246-FED06662BF49}"/>
              </a:ext>
            </a:extLst>
          </p:cNvPr>
          <p:cNvSpPr txBox="1"/>
          <p:nvPr/>
        </p:nvSpPr>
        <p:spPr bwMode="auto">
          <a:xfrm>
            <a:off x="838094" y="1552949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657E3A63-9035-4685-875B-10D065024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05249"/>
              </p:ext>
            </p:extLst>
          </p:nvPr>
        </p:nvGraphicFramePr>
        <p:xfrm>
          <a:off x="2158012" y="1588747"/>
          <a:ext cx="5207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6" name="Equation" r:id="rId12" imgW="520560" imgH="368280" progId="Equation.DSMT4">
                  <p:embed/>
                </p:oleObj>
              </mc:Choice>
              <mc:Fallback>
                <p:oleObj name="Equation" r:id="rId12" imgW="520560" imgH="3682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012" y="1588747"/>
                        <a:ext cx="5207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13">
            <a:extLst>
              <a:ext uri="{FF2B5EF4-FFF2-40B4-BE49-F238E27FC236}">
                <a16:creationId xmlns:a16="http://schemas.microsoft.com/office/drawing/2014/main" id="{ECF536FE-90AC-401A-93D3-E5AAFD8AEEF1}"/>
              </a:ext>
            </a:extLst>
          </p:cNvPr>
          <p:cNvSpPr txBox="1"/>
          <p:nvPr/>
        </p:nvSpPr>
        <p:spPr bwMode="auto">
          <a:xfrm>
            <a:off x="2736746" y="1531320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确定的平面内的向量可以表示为</a:t>
            </a:r>
          </a:p>
        </p:txBody>
      </p: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2975672E-A947-490E-AFE1-FDDEE0D4E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504822"/>
              </p:ext>
            </p:extLst>
          </p:nvPr>
        </p:nvGraphicFramePr>
        <p:xfrm>
          <a:off x="3370698" y="2090748"/>
          <a:ext cx="18859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7" name="Equation" r:id="rId14" imgW="1892160" imgH="380880" progId="Equation.DSMT4">
                  <p:embed/>
                </p:oleObj>
              </mc:Choice>
              <mc:Fallback>
                <p:oleObj name="Equation" r:id="rId14" imgW="1892160" imgH="3808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698" y="2090748"/>
                        <a:ext cx="1885950" cy="3746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16">
            <a:extLst>
              <a:ext uri="{FF2B5EF4-FFF2-40B4-BE49-F238E27FC236}">
                <a16:creationId xmlns:a16="http://schemas.microsoft.com/office/drawing/2014/main" id="{ECEB29AB-187C-4357-BE22-81A2317C1E78}"/>
              </a:ext>
            </a:extLst>
          </p:cNvPr>
          <p:cNvSpPr txBox="1"/>
          <p:nvPr/>
        </p:nvSpPr>
        <p:spPr bwMode="auto">
          <a:xfrm>
            <a:off x="622070" y="258690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2F3B1FFD-A3D8-4C2F-A126-1000EA384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01583"/>
              </p:ext>
            </p:extLst>
          </p:nvPr>
        </p:nvGraphicFramePr>
        <p:xfrm>
          <a:off x="1167412" y="2636765"/>
          <a:ext cx="990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8" name="Equation" r:id="rId16" imgW="990360" imgH="355320" progId="Equation.DSMT4">
                  <p:embed/>
                </p:oleObj>
              </mc:Choice>
              <mc:Fallback>
                <p:oleObj name="Equation" r:id="rId16" imgW="990360" imgH="35532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412" y="2636765"/>
                        <a:ext cx="990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14FE2DDA-4FDF-4C5A-8231-26E26B11E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61470"/>
              </p:ext>
            </p:extLst>
          </p:nvPr>
        </p:nvGraphicFramePr>
        <p:xfrm>
          <a:off x="2288498" y="2644090"/>
          <a:ext cx="14827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9" name="Equation" r:id="rId18" imgW="1473120" imgH="380880" progId="Equation.DSMT4">
                  <p:embed/>
                </p:oleObj>
              </mc:Choice>
              <mc:Fallback>
                <p:oleObj name="Equation" r:id="rId18" imgW="1473120" imgH="38088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498" y="2644090"/>
                        <a:ext cx="14827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1715B75B-70F8-4EDA-A959-19A02F0E3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01047"/>
              </p:ext>
            </p:extLst>
          </p:nvPr>
        </p:nvGraphicFramePr>
        <p:xfrm>
          <a:off x="3223855" y="3144710"/>
          <a:ext cx="21796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0" name="Equation" r:id="rId20" imgW="2171520" imgH="431640" progId="Equation.DSMT4">
                  <p:embed/>
                </p:oleObj>
              </mc:Choice>
              <mc:Fallback>
                <p:oleObj name="Equation" r:id="rId20" imgW="2171520" imgH="4316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55" y="3144710"/>
                        <a:ext cx="21796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23">
            <a:extLst>
              <a:ext uri="{FF2B5EF4-FFF2-40B4-BE49-F238E27FC236}">
                <a16:creationId xmlns:a16="http://schemas.microsoft.com/office/drawing/2014/main" id="{79720ADC-7E36-42FD-A7FC-4DE7CDD18773}"/>
              </a:ext>
            </a:extLst>
          </p:cNvPr>
          <p:cNvSpPr txBox="1"/>
          <p:nvPr/>
        </p:nvSpPr>
        <p:spPr bwMode="auto">
          <a:xfrm>
            <a:off x="622070" y="366665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取</a:t>
            </a:r>
          </a:p>
        </p:txBody>
      </p:sp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CC710562-0A2B-4250-A4AD-98F935365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348132"/>
              </p:ext>
            </p:extLst>
          </p:nvPr>
        </p:nvGraphicFramePr>
        <p:xfrm>
          <a:off x="1124550" y="3724040"/>
          <a:ext cx="17049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1" name="Equation" r:id="rId22" imgW="1714320" imgH="393480" progId="Equation.DSMT4">
                  <p:embed/>
                </p:oleObj>
              </mc:Choice>
              <mc:Fallback>
                <p:oleObj name="Equation" r:id="rId22" imgW="1714320" imgH="39348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550" y="3724040"/>
                        <a:ext cx="17049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0A8775DF-692F-4D79-AE47-1575CB1DA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829339"/>
              </p:ext>
            </p:extLst>
          </p:nvPr>
        </p:nvGraphicFramePr>
        <p:xfrm>
          <a:off x="3029860" y="3691753"/>
          <a:ext cx="42449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2" name="Equation" r:id="rId24" imgW="4254480" imgH="444240" progId="Equation.DSMT4">
                  <p:embed/>
                </p:oleObj>
              </mc:Choice>
              <mc:Fallback>
                <p:oleObj name="Equation" r:id="rId24" imgW="4254480" imgH="44424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860" y="3691753"/>
                        <a:ext cx="424497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413F32CA-7396-4CD3-8E63-A93BE0271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287879"/>
              </p:ext>
            </p:extLst>
          </p:nvPr>
        </p:nvGraphicFramePr>
        <p:xfrm>
          <a:off x="2811899" y="4348234"/>
          <a:ext cx="3003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3" name="Equation" r:id="rId26" imgW="3009600" imgH="888840" progId="Equation.DSMT4">
                  <p:embed/>
                </p:oleObj>
              </mc:Choice>
              <mc:Fallback>
                <p:oleObj name="Equation" r:id="rId26" imgW="3009600" imgH="88884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899" y="4348234"/>
                        <a:ext cx="30035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30">
            <a:extLst>
              <a:ext uri="{FF2B5EF4-FFF2-40B4-BE49-F238E27FC236}">
                <a16:creationId xmlns:a16="http://schemas.microsoft.com/office/drawing/2014/main" id="{E88B75D9-C5E1-43F5-8BA0-496DAC5A4405}"/>
              </a:ext>
            </a:extLst>
          </p:cNvPr>
          <p:cNvSpPr txBox="1"/>
          <p:nvPr/>
        </p:nvSpPr>
        <p:spPr bwMode="auto">
          <a:xfrm>
            <a:off x="622070" y="4530747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</p:spTree>
    <p:extLst>
      <p:ext uri="{BB962C8B-B14F-4D97-AF65-F5344CB8AC3E}">
        <p14:creationId xmlns:p14="http://schemas.microsoft.com/office/powerpoint/2010/main" val="342064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42" grpId="0"/>
      <p:bldP spid="60" grpId="0"/>
      <p:bldP spid="62" grpId="0"/>
      <p:bldP spid="66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0" y="452651"/>
            <a:ext cx="9028488" cy="6475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EF1B73-6C75-4C71-8F81-9FBC2624E791}"/>
              </a:ext>
            </a:extLst>
          </p:cNvPr>
          <p:cNvSpPr/>
          <p:nvPr/>
        </p:nvSpPr>
        <p:spPr>
          <a:xfrm>
            <a:off x="19463" y="5470015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注：用几何直观求出向量的关键元素“方向”是常见的方法。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709524-3E01-4B37-A346-A66CFC756298}"/>
              </a:ext>
            </a:extLst>
          </p:cNvPr>
          <p:cNvSpPr/>
          <p:nvPr/>
        </p:nvSpPr>
        <p:spPr>
          <a:xfrm>
            <a:off x="13538" y="66032"/>
            <a:ext cx="1993032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综合例题   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56EB0FBA-E9F5-4117-A6AD-47C133EF2CF4}"/>
              </a:ext>
            </a:extLst>
          </p:cNvPr>
          <p:cNvSpPr txBox="1"/>
          <p:nvPr/>
        </p:nvSpPr>
        <p:spPr bwMode="auto">
          <a:xfrm>
            <a:off x="622070" y="42666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8CCC3C03-73E3-4BE4-A77F-CD315ECA8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534215"/>
              </p:ext>
            </p:extLst>
          </p:nvPr>
        </p:nvGraphicFramePr>
        <p:xfrm>
          <a:off x="1692646" y="464083"/>
          <a:ext cx="40513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4" name="Equation" r:id="rId4" imgW="4051080" imgH="393480" progId="Equation.DSMT4">
                  <p:embed/>
                </p:oleObj>
              </mc:Choice>
              <mc:Fallback>
                <p:oleObj name="Equation" r:id="rId4" imgW="4051080" imgH="39348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8CCC3C03-73E3-4BE4-A77F-CD315ECA8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646" y="464083"/>
                        <a:ext cx="40513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4">
            <a:extLst>
              <a:ext uri="{FF2B5EF4-FFF2-40B4-BE49-F238E27FC236}">
                <a16:creationId xmlns:a16="http://schemas.microsoft.com/office/drawing/2014/main" id="{3602B265-6C42-49B9-ABDC-7BA37EDFF0F4}"/>
              </a:ext>
            </a:extLst>
          </p:cNvPr>
          <p:cNvSpPr txBox="1"/>
          <p:nvPr/>
        </p:nvSpPr>
        <p:spPr bwMode="auto">
          <a:xfrm>
            <a:off x="5887351" y="43801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91250B80-5FA4-4289-AB5C-5A05794AEBA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432693" y="517857"/>
          <a:ext cx="5207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5" name="Equation" r:id="rId6" imgW="520560" imgH="368280" progId="Equation.DSMT4">
                  <p:embed/>
                </p:oleObj>
              </mc:Choice>
              <mc:Fallback>
                <p:oleObj name="Equation" r:id="rId6" imgW="520560" imgH="36828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91250B80-5FA4-4289-AB5C-5A05794AE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693" y="517857"/>
                        <a:ext cx="5207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6">
            <a:extLst>
              <a:ext uri="{FF2B5EF4-FFF2-40B4-BE49-F238E27FC236}">
                <a16:creationId xmlns:a16="http://schemas.microsoft.com/office/drawing/2014/main" id="{D58BF9F8-9689-412D-BBBE-985E4C96B9C5}"/>
              </a:ext>
            </a:extLst>
          </p:cNvPr>
          <p:cNvSpPr txBox="1"/>
          <p:nvPr/>
        </p:nvSpPr>
        <p:spPr bwMode="auto">
          <a:xfrm>
            <a:off x="7039479" y="43801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确定的平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1AF3968A-DDDD-4F31-BC3E-D9D7B6D79FE2}"/>
              </a:ext>
            </a:extLst>
          </p:cNvPr>
          <p:cNvSpPr txBox="1"/>
          <p:nvPr/>
        </p:nvSpPr>
        <p:spPr bwMode="auto">
          <a:xfrm>
            <a:off x="136198" y="675912"/>
            <a:ext cx="4108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面内与    垂直的单位向量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CBE739EE-524A-496C-9642-17119714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88568"/>
              </p:ext>
            </p:extLst>
          </p:nvPr>
        </p:nvGraphicFramePr>
        <p:xfrm>
          <a:off x="1176068" y="823377"/>
          <a:ext cx="228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6" name="Equation" r:id="rId8" imgW="228600" imgH="241200" progId="Equation.DSMT4">
                  <p:embed/>
                </p:oleObj>
              </mc:Choice>
              <mc:Fallback>
                <p:oleObj name="Equation" r:id="rId8" imgW="228600" imgH="2412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CBE739EE-524A-496C-9642-171197146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068" y="823377"/>
                        <a:ext cx="228600" cy="238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89342569-359A-4209-9DDA-4C06C99D3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875477"/>
              </p:ext>
            </p:extLst>
          </p:nvPr>
        </p:nvGraphicFramePr>
        <p:xfrm>
          <a:off x="3650959" y="823377"/>
          <a:ext cx="2032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7" name="Equation" r:id="rId10" imgW="203040" imgH="241200" progId="Equation.DSMT4">
                  <p:embed/>
                </p:oleObj>
              </mc:Choice>
              <mc:Fallback>
                <p:oleObj name="Equation" r:id="rId10" imgW="20304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89342569-359A-4209-9DDA-4C06C99D3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959" y="823377"/>
                        <a:ext cx="2032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1">
            <a:extLst>
              <a:ext uri="{FF2B5EF4-FFF2-40B4-BE49-F238E27FC236}">
                <a16:creationId xmlns:a16="http://schemas.microsoft.com/office/drawing/2014/main" id="{A7241C74-0A74-42C3-9A14-FC0A8F66FEB5}"/>
              </a:ext>
            </a:extLst>
          </p:cNvPr>
          <p:cNvSpPr txBox="1"/>
          <p:nvPr/>
        </p:nvSpPr>
        <p:spPr bwMode="auto">
          <a:xfrm>
            <a:off x="797375" y="1167610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D0EDB057-F9EE-43D9-B3E6-1BE2F5658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347426"/>
              </p:ext>
            </p:extLst>
          </p:nvPr>
        </p:nvGraphicFramePr>
        <p:xfrm>
          <a:off x="1918692" y="1121412"/>
          <a:ext cx="4383087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8" name="Equation" r:id="rId12" imgW="4940280" imgH="1346040" progId="Equation.DSMT4">
                  <p:embed/>
                </p:oleObj>
              </mc:Choice>
              <mc:Fallback>
                <p:oleObj name="Equation" r:id="rId12" imgW="4940280" imgH="13460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692" y="1121412"/>
                        <a:ext cx="4383087" cy="1350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7207E929-2557-4C8B-B305-DD1C398E8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605558"/>
              </p:ext>
            </p:extLst>
          </p:nvPr>
        </p:nvGraphicFramePr>
        <p:xfrm>
          <a:off x="3362115" y="2399285"/>
          <a:ext cx="37973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9" name="Equation" r:id="rId14" imgW="3797280" imgH="1346040" progId="Equation.DSMT4">
                  <p:embed/>
                </p:oleObj>
              </mc:Choice>
              <mc:Fallback>
                <p:oleObj name="Equation" r:id="rId14" imgW="3797280" imgH="13460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115" y="2399285"/>
                        <a:ext cx="379730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0BA2DB86-200F-407F-A410-6D59ADAFA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816948"/>
              </p:ext>
            </p:extLst>
          </p:nvPr>
        </p:nvGraphicFramePr>
        <p:xfrm>
          <a:off x="655368" y="3715563"/>
          <a:ext cx="5207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0" name="Equation" r:id="rId16" imgW="520560" imgH="368280" progId="Equation.DSMT4">
                  <p:embed/>
                </p:oleObj>
              </mc:Choice>
              <mc:Fallback>
                <p:oleObj name="Equation" r:id="rId16" imgW="520560" imgH="36828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68" y="3715563"/>
                        <a:ext cx="5207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7">
            <a:extLst>
              <a:ext uri="{FF2B5EF4-FFF2-40B4-BE49-F238E27FC236}">
                <a16:creationId xmlns:a16="http://schemas.microsoft.com/office/drawing/2014/main" id="{C8FD4F96-D438-4F9E-BF83-E1F80F4AB034}"/>
              </a:ext>
            </a:extLst>
          </p:cNvPr>
          <p:cNvSpPr txBox="1"/>
          <p:nvPr/>
        </p:nvSpPr>
        <p:spPr bwMode="auto">
          <a:xfrm>
            <a:off x="1102003" y="370024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确定的平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B9EF4F57-F60B-4C1C-854E-C47ACEAE93C2}"/>
              </a:ext>
            </a:extLst>
          </p:cNvPr>
          <p:cNvSpPr txBox="1"/>
          <p:nvPr/>
        </p:nvSpPr>
        <p:spPr bwMode="auto">
          <a:xfrm>
            <a:off x="2306222" y="3689725"/>
            <a:ext cx="4570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面内与    垂直的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一个向量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可取为 </a:t>
            </a:r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A4D10C0D-F776-46D1-A1A9-1965C88FF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18108"/>
              </p:ext>
            </p:extLst>
          </p:nvPr>
        </p:nvGraphicFramePr>
        <p:xfrm>
          <a:off x="3362115" y="3832550"/>
          <a:ext cx="228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1" name="Equation" r:id="rId18" imgW="228600" imgH="241200" progId="Equation.DSMT4">
                  <p:embed/>
                </p:oleObj>
              </mc:Choice>
              <mc:Fallback>
                <p:oleObj name="Equation" r:id="rId18" imgW="228600" imgH="241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115" y="3832550"/>
                        <a:ext cx="2286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CC2E056C-C76D-477B-B0EF-D64E40322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294018"/>
              </p:ext>
            </p:extLst>
          </p:nvPr>
        </p:nvGraphicFramePr>
        <p:xfrm>
          <a:off x="2807016" y="4221088"/>
          <a:ext cx="2393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2" name="Equation" r:id="rId20" imgW="2387520" imgH="393480" progId="Equation.DSMT4">
                  <p:embed/>
                </p:oleObj>
              </mc:Choice>
              <mc:Fallback>
                <p:oleObj name="Equation" r:id="rId20" imgW="2387520" imgH="3934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16" y="4221088"/>
                        <a:ext cx="23939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ED11208-12A3-452B-960E-86FBBA9C6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475292"/>
              </p:ext>
            </p:extLst>
          </p:nvPr>
        </p:nvGraphicFramePr>
        <p:xfrm>
          <a:off x="2807016" y="4660372"/>
          <a:ext cx="25971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3" name="Equation" r:id="rId22" imgW="2603160" imgH="774360" progId="Equation.DSMT4">
                  <p:embed/>
                </p:oleObj>
              </mc:Choice>
              <mc:Fallback>
                <p:oleObj name="Equation" r:id="rId22" imgW="2603160" imgH="77436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16" y="4660372"/>
                        <a:ext cx="259715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13">
            <a:extLst>
              <a:ext uri="{FF2B5EF4-FFF2-40B4-BE49-F238E27FC236}">
                <a16:creationId xmlns:a16="http://schemas.microsoft.com/office/drawing/2014/main" id="{ACB71A2F-9C75-4E12-8744-163E35927590}"/>
              </a:ext>
            </a:extLst>
          </p:cNvPr>
          <p:cNvSpPr txBox="1"/>
          <p:nvPr/>
        </p:nvSpPr>
        <p:spPr bwMode="auto">
          <a:xfrm>
            <a:off x="667735" y="490757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504718C3-C237-482E-850C-0BE87BAA9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08223"/>
              </p:ext>
            </p:extLst>
          </p:nvPr>
        </p:nvGraphicFramePr>
        <p:xfrm>
          <a:off x="1952415" y="2829979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4" name="Equation" r:id="rId24" imgW="1409400" imgH="393480" progId="Equation.DSMT4">
                  <p:embed/>
                </p:oleObj>
              </mc:Choice>
              <mc:Fallback>
                <p:oleObj name="Equation" r:id="rId24" imgW="1409400" imgH="3934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415" y="2829979"/>
                        <a:ext cx="14097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69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29" grpId="0"/>
      <p:bldP spid="46" grpId="0"/>
      <p:bldP spid="47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-1" y="452651"/>
            <a:ext cx="9143999" cy="12716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EF1B73-6C75-4C71-8F81-9FBC2624E791}"/>
              </a:ext>
            </a:extLst>
          </p:cNvPr>
          <p:cNvSpPr/>
          <p:nvPr/>
        </p:nvSpPr>
        <p:spPr>
          <a:xfrm>
            <a:off x="-2" y="5940167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注：为什么本题需要“检验”？因为平面束方程是“漏”一个面的。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709524-3E01-4B37-A346-A66CFC756298}"/>
              </a:ext>
            </a:extLst>
          </p:cNvPr>
          <p:cNvSpPr/>
          <p:nvPr/>
        </p:nvSpPr>
        <p:spPr>
          <a:xfrm>
            <a:off x="13538" y="66032"/>
            <a:ext cx="1993032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综合例题   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CBCAF231-199D-45BA-BC5B-86E8940DD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85" y="536998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03C4DCF2-9D16-4A5F-8344-C7B8CD73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822895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400" b="1" dirty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4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89A8EE26-B421-46F5-A950-A3653A325E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8118"/>
              </p:ext>
            </p:extLst>
          </p:nvPr>
        </p:nvGraphicFramePr>
        <p:xfrm>
          <a:off x="1175406" y="438363"/>
          <a:ext cx="7988057" cy="87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5" name="Equation" r:id="rId4" imgW="3492360" imgH="457200" progId="Equation.DSMT4">
                  <p:embed/>
                </p:oleObj>
              </mc:Choice>
              <mc:Fallback>
                <p:oleObj name="Equation" r:id="rId4" imgW="3492360" imgH="4572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406" y="438363"/>
                        <a:ext cx="7988057" cy="8784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5">
            <a:extLst>
              <a:ext uri="{FF2B5EF4-FFF2-40B4-BE49-F238E27FC236}">
                <a16:creationId xmlns:a16="http://schemas.microsoft.com/office/drawing/2014/main" id="{6B4E7C98-0703-45C6-8E51-F8FC9E2F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323" y="1808607"/>
            <a:ext cx="48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过已知直线的平面束方程为</a:t>
            </a:r>
          </a:p>
        </p:txBody>
      </p:sp>
      <p:graphicFrame>
        <p:nvGraphicFramePr>
          <p:cNvPr id="53" name="Object 6">
            <a:extLst>
              <a:ext uri="{FF2B5EF4-FFF2-40B4-BE49-F238E27FC236}">
                <a16:creationId xmlns:a16="http://schemas.microsoft.com/office/drawing/2014/main" id="{A4660222-8F68-4E1A-8141-ED489A8FB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00533"/>
              </p:ext>
            </p:extLst>
          </p:nvPr>
        </p:nvGraphicFramePr>
        <p:xfrm>
          <a:off x="5027988" y="1847938"/>
          <a:ext cx="4000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6" name="Equation" r:id="rId6" imgW="4000320" imgH="393480" progId="Equation.DSMT4">
                  <p:embed/>
                </p:oleObj>
              </mc:Choice>
              <mc:Fallback>
                <p:oleObj name="Equation" r:id="rId6" imgW="4000320" imgH="39348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988" y="1847938"/>
                        <a:ext cx="40005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>
            <a:extLst>
              <a:ext uri="{FF2B5EF4-FFF2-40B4-BE49-F238E27FC236}">
                <a16:creationId xmlns:a16="http://schemas.microsoft.com/office/drawing/2014/main" id="{77A6B0B3-E6A9-4F04-8796-C702686B8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013553"/>
              </p:ext>
            </p:extLst>
          </p:nvPr>
        </p:nvGraphicFramePr>
        <p:xfrm>
          <a:off x="2355850" y="2428875"/>
          <a:ext cx="443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7" name="Equation" r:id="rId8" imgW="4431960" imgH="368280" progId="Equation.DSMT4">
                  <p:embed/>
                </p:oleObj>
              </mc:Choice>
              <mc:Fallback>
                <p:oleObj name="Equation" r:id="rId8" imgW="4431960" imgH="36828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428875"/>
                        <a:ext cx="4432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8">
            <a:extLst>
              <a:ext uri="{FF2B5EF4-FFF2-40B4-BE49-F238E27FC236}">
                <a16:creationId xmlns:a16="http://schemas.microsoft.com/office/drawing/2014/main" id="{ED63BE52-697A-4E15-AF7D-4BD246DF0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163733"/>
              </p:ext>
            </p:extLst>
          </p:nvPr>
        </p:nvGraphicFramePr>
        <p:xfrm>
          <a:off x="856134" y="2931761"/>
          <a:ext cx="3543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8" name="Equation" r:id="rId10" imgW="3543120" imgH="431640" progId="Equation.DSMT4">
                  <p:embed/>
                </p:oleObj>
              </mc:Choice>
              <mc:Fallback>
                <p:oleObj name="Equation" r:id="rId10" imgW="3543120" imgH="4316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34" y="2931761"/>
                        <a:ext cx="3543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9">
            <a:extLst>
              <a:ext uri="{FF2B5EF4-FFF2-40B4-BE49-F238E27FC236}">
                <a16:creationId xmlns:a16="http://schemas.microsoft.com/office/drawing/2014/main" id="{3E0C45DC-B38B-43F1-8682-30C7796DA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93082"/>
              </p:ext>
            </p:extLst>
          </p:nvPr>
        </p:nvGraphicFramePr>
        <p:xfrm>
          <a:off x="856134" y="3439589"/>
          <a:ext cx="4559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9" name="Equation" r:id="rId12" imgW="4559040" imgH="431640" progId="Equation.DSMT4">
                  <p:embed/>
                </p:oleObj>
              </mc:Choice>
              <mc:Fallback>
                <p:oleObj name="Equation" r:id="rId12" imgW="4559040" imgH="43164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34" y="3439589"/>
                        <a:ext cx="4559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2">
            <a:extLst>
              <a:ext uri="{FF2B5EF4-FFF2-40B4-BE49-F238E27FC236}">
                <a16:creationId xmlns:a16="http://schemas.microsoft.com/office/drawing/2014/main" id="{02F88110-28BB-4610-864D-FAA142D8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97" y="4057629"/>
            <a:ext cx="1461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由题设知</a:t>
            </a:r>
          </a:p>
        </p:txBody>
      </p:sp>
      <p:graphicFrame>
        <p:nvGraphicFramePr>
          <p:cNvPr id="58" name="Object 3">
            <a:extLst>
              <a:ext uri="{FF2B5EF4-FFF2-40B4-BE49-F238E27FC236}">
                <a16:creationId xmlns:a16="http://schemas.microsoft.com/office/drawing/2014/main" id="{5A3D005E-E709-4E12-B3B2-D76E3438A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75591"/>
              </p:ext>
            </p:extLst>
          </p:nvPr>
        </p:nvGraphicFramePr>
        <p:xfrm>
          <a:off x="1776884" y="3856683"/>
          <a:ext cx="170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0" name="Equation" r:id="rId14" imgW="1701720" imgH="888840" progId="Equation.DSMT4">
                  <p:embed/>
                </p:oleObj>
              </mc:Choice>
              <mc:Fallback>
                <p:oleObj name="Equation" r:id="rId14" imgW="1701720" imgH="88884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884" y="3856683"/>
                        <a:ext cx="1701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4">
            <a:extLst>
              <a:ext uri="{FF2B5EF4-FFF2-40B4-BE49-F238E27FC236}">
                <a16:creationId xmlns:a16="http://schemas.microsoft.com/office/drawing/2014/main" id="{9ACC0501-F7FF-469C-957A-9CF83DF283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518811"/>
              </p:ext>
            </p:extLst>
          </p:nvPr>
        </p:nvGraphicFramePr>
        <p:xfrm>
          <a:off x="3478684" y="3905121"/>
          <a:ext cx="54752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1" name="Equation" r:id="rId16" imgW="5473440" imgH="927000" progId="Equation.DSMT4">
                  <p:embed/>
                </p:oleObj>
              </mc:Choice>
              <mc:Fallback>
                <p:oleObj name="Equation" r:id="rId16" imgW="5473440" imgH="92700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684" y="3905121"/>
                        <a:ext cx="547528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BC3BF0-E72D-46D8-953F-9B13818F5C10}"/>
                  </a:ext>
                </a:extLst>
              </p:cNvPr>
              <p:cNvSpPr/>
              <p:nvPr/>
            </p:nvSpPr>
            <p:spPr>
              <a:xfrm>
                <a:off x="196729" y="1033018"/>
                <a:ext cx="3410071" cy="72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组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成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400" b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400" b="1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角的平面方程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BC3BF0-E72D-46D8-953F-9B13818F5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9" y="1033018"/>
                <a:ext cx="3410071" cy="7230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6">
            <a:extLst>
              <a:ext uri="{FF2B5EF4-FFF2-40B4-BE49-F238E27FC236}">
                <a16:creationId xmlns:a16="http://schemas.microsoft.com/office/drawing/2014/main" id="{81D151D5-EFC7-4597-BC6C-95FE4ACF4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75" y="4906144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由此解得</a:t>
            </a:r>
          </a:p>
        </p:txBody>
      </p:sp>
      <p:graphicFrame>
        <p:nvGraphicFramePr>
          <p:cNvPr id="62" name="Object 7">
            <a:extLst>
              <a:ext uri="{FF2B5EF4-FFF2-40B4-BE49-F238E27FC236}">
                <a16:creationId xmlns:a16="http://schemas.microsoft.com/office/drawing/2014/main" id="{9DBBEDB9-C511-40EC-91DA-D10AF5772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00974"/>
              </p:ext>
            </p:extLst>
          </p:nvPr>
        </p:nvGraphicFramePr>
        <p:xfrm>
          <a:off x="2015548" y="4816005"/>
          <a:ext cx="1028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2" name="Equation" r:id="rId19" imgW="1028520" imgH="723600" progId="Equation.DSMT4">
                  <p:embed/>
                </p:oleObj>
              </mc:Choice>
              <mc:Fallback>
                <p:oleObj name="Equation" r:id="rId19" imgW="1028520" imgH="72360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548" y="4816005"/>
                        <a:ext cx="1028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8">
            <a:extLst>
              <a:ext uri="{FF2B5EF4-FFF2-40B4-BE49-F238E27FC236}">
                <a16:creationId xmlns:a16="http://schemas.microsoft.com/office/drawing/2014/main" id="{1DD436AC-9AC8-4D89-B276-52BE260C0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816" y="4959793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代回平面束方程得</a:t>
            </a:r>
          </a:p>
        </p:txBody>
      </p:sp>
      <p:graphicFrame>
        <p:nvGraphicFramePr>
          <p:cNvPr id="64" name="Object 9">
            <a:extLst>
              <a:ext uri="{FF2B5EF4-FFF2-40B4-BE49-F238E27FC236}">
                <a16:creationId xmlns:a16="http://schemas.microsoft.com/office/drawing/2014/main" id="{E627CB4E-CD7B-4DFB-8BB9-3BC158C0F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963022"/>
              </p:ext>
            </p:extLst>
          </p:nvPr>
        </p:nvGraphicFramePr>
        <p:xfrm>
          <a:off x="5817683" y="5029346"/>
          <a:ext cx="3035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3" name="Equation" r:id="rId21" imgW="3035160" imgH="393480" progId="Equation.DSMT4">
                  <p:embed/>
                </p:oleObj>
              </mc:Choice>
              <mc:Fallback>
                <p:oleObj name="Equation" r:id="rId21" imgW="3035160" imgH="39348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683" y="5029346"/>
                        <a:ext cx="3035300" cy="392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9">
            <a:extLst>
              <a:ext uri="{FF2B5EF4-FFF2-40B4-BE49-F238E27FC236}">
                <a16:creationId xmlns:a16="http://schemas.microsoft.com/office/drawing/2014/main" id="{3C499349-2C30-4709-9DE5-421981E77BF8}"/>
              </a:ext>
            </a:extLst>
          </p:cNvPr>
          <p:cNvSpPr txBox="1"/>
          <p:nvPr/>
        </p:nvSpPr>
        <p:spPr bwMode="auto">
          <a:xfrm>
            <a:off x="549185" y="5494810"/>
            <a:ext cx="1415772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经检验，</a:t>
            </a:r>
          </a:p>
        </p:txBody>
      </p: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EABADBD1-759A-48D1-BC12-9C885E18B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25468"/>
              </p:ext>
            </p:extLst>
          </p:nvPr>
        </p:nvGraphicFramePr>
        <p:xfrm>
          <a:off x="2776408" y="5595265"/>
          <a:ext cx="173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4" name="Equation" r:id="rId23" imgW="1739880" imgH="317160" progId="Equation.DSMT4">
                  <p:embed/>
                </p:oleObj>
              </mc:Choice>
              <mc:Fallback>
                <p:oleObj name="Equation" r:id="rId23" imgW="1739880" imgH="31716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408" y="5595265"/>
                        <a:ext cx="1739900" cy="317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11">
            <a:extLst>
              <a:ext uri="{FF2B5EF4-FFF2-40B4-BE49-F238E27FC236}">
                <a16:creationId xmlns:a16="http://schemas.microsoft.com/office/drawing/2014/main" id="{7FFAA14F-11C6-485F-A886-35D19200725B}"/>
              </a:ext>
            </a:extLst>
          </p:cNvPr>
          <p:cNvSpPr txBox="1"/>
          <p:nvPr/>
        </p:nvSpPr>
        <p:spPr bwMode="auto">
          <a:xfrm>
            <a:off x="4516308" y="5549030"/>
            <a:ext cx="18004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也满足条件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12">
            <a:extLst>
              <a:ext uri="{FF2B5EF4-FFF2-40B4-BE49-F238E27FC236}">
                <a16:creationId xmlns:a16="http://schemas.microsoft.com/office/drawing/2014/main" id="{73829931-795E-40D9-8860-60362328E08E}"/>
              </a:ext>
            </a:extLst>
          </p:cNvPr>
          <p:cNvSpPr txBox="1"/>
          <p:nvPr/>
        </p:nvSpPr>
        <p:spPr bwMode="auto">
          <a:xfrm>
            <a:off x="2007824" y="549481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平面</a:t>
            </a:r>
          </a:p>
        </p:txBody>
      </p:sp>
    </p:spTree>
    <p:extLst>
      <p:ext uri="{BB962C8B-B14F-4D97-AF65-F5344CB8AC3E}">
        <p14:creationId xmlns:p14="http://schemas.microsoft.com/office/powerpoint/2010/main" val="24313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28" grpId="0" autoUpdateAnimBg="0"/>
      <p:bldP spid="43" grpId="0" autoUpdateAnimBg="0"/>
      <p:bldP spid="57" grpId="0"/>
      <p:bldP spid="61" grpId="0" autoUpdateAnimBg="0"/>
      <p:bldP spid="63" grpId="0" autoUpdateAnimBg="0"/>
      <p:bldP spid="65" grpId="0" animBg="1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数据 2"/>
          <p:cNvSpPr/>
          <p:nvPr/>
        </p:nvSpPr>
        <p:spPr>
          <a:xfrm rot="10800000">
            <a:off x="2920851" y="2139580"/>
            <a:ext cx="6243621" cy="116797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8480 w 10000"/>
              <a:gd name="connsiteY3-8" fmla="*/ 10000 h 10000"/>
              <a:gd name="connsiteX4-9" fmla="*/ 0 w 10000"/>
              <a:gd name="connsiteY4-10" fmla="*/ 10000 h 10000"/>
              <a:gd name="connsiteX0-11" fmla="*/ 0 w 10000"/>
              <a:gd name="connsiteY0-12" fmla="*/ 10000 h 10000"/>
              <a:gd name="connsiteX1-13" fmla="*/ 2000 w 10000"/>
              <a:gd name="connsiteY1-14" fmla="*/ 0 h 10000"/>
              <a:gd name="connsiteX2-15" fmla="*/ 10000 w 10000"/>
              <a:gd name="connsiteY2-16" fmla="*/ 0 h 10000"/>
              <a:gd name="connsiteX3-17" fmla="*/ 8567 w 10000"/>
              <a:gd name="connsiteY3-18" fmla="*/ 10000 h 10000"/>
              <a:gd name="connsiteX4-19" fmla="*/ 0 w 10000"/>
              <a:gd name="connsiteY4-20" fmla="*/ 10000 h 10000"/>
              <a:gd name="connsiteX0-21" fmla="*/ 0 w 8030"/>
              <a:gd name="connsiteY0-22" fmla="*/ 10155 h 10155"/>
              <a:gd name="connsiteX1-23" fmla="*/ 30 w 8030"/>
              <a:gd name="connsiteY1-24" fmla="*/ 0 h 10155"/>
              <a:gd name="connsiteX2-25" fmla="*/ 8030 w 8030"/>
              <a:gd name="connsiteY2-26" fmla="*/ 0 h 10155"/>
              <a:gd name="connsiteX3-27" fmla="*/ 6597 w 8030"/>
              <a:gd name="connsiteY3-28" fmla="*/ 10000 h 10155"/>
              <a:gd name="connsiteX4-29" fmla="*/ 0 w 8030"/>
              <a:gd name="connsiteY4-30" fmla="*/ 10155 h 101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30" h="10155">
                <a:moveTo>
                  <a:pt x="0" y="10155"/>
                </a:moveTo>
                <a:lnTo>
                  <a:pt x="30" y="0"/>
                </a:lnTo>
                <a:lnTo>
                  <a:pt x="8030" y="0"/>
                </a:lnTo>
                <a:lnTo>
                  <a:pt x="6597" y="10000"/>
                </a:lnTo>
                <a:lnTo>
                  <a:pt x="0" y="10155"/>
                </a:lnTo>
                <a:close/>
              </a:path>
            </a:pathLst>
          </a:cu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流程图: 数据 2"/>
          <p:cNvSpPr/>
          <p:nvPr/>
        </p:nvSpPr>
        <p:spPr>
          <a:xfrm rot="10800000">
            <a:off x="0" y="3726318"/>
            <a:ext cx="4688898" cy="1159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8480 w 10000"/>
              <a:gd name="connsiteY3-8" fmla="*/ 10000 h 10000"/>
              <a:gd name="connsiteX4-9" fmla="*/ 0 w 10000"/>
              <a:gd name="connsiteY4-10" fmla="*/ 10000 h 10000"/>
              <a:gd name="connsiteX0-11" fmla="*/ 0 w 10000"/>
              <a:gd name="connsiteY0-12" fmla="*/ 10000 h 10000"/>
              <a:gd name="connsiteX1-13" fmla="*/ 2000 w 10000"/>
              <a:gd name="connsiteY1-14" fmla="*/ 0 h 10000"/>
              <a:gd name="connsiteX2-15" fmla="*/ 10000 w 10000"/>
              <a:gd name="connsiteY2-16" fmla="*/ 0 h 10000"/>
              <a:gd name="connsiteX3-17" fmla="*/ 8567 w 10000"/>
              <a:gd name="connsiteY3-18" fmla="*/ 10000 h 10000"/>
              <a:gd name="connsiteX4-19" fmla="*/ 0 w 10000"/>
              <a:gd name="connsiteY4-20" fmla="*/ 10000 h 10000"/>
              <a:gd name="connsiteX0-21" fmla="*/ 0 w 8567"/>
              <a:gd name="connsiteY0-22" fmla="*/ 10077 h 10077"/>
              <a:gd name="connsiteX1-23" fmla="*/ 2000 w 8567"/>
              <a:gd name="connsiteY1-24" fmla="*/ 77 h 10077"/>
              <a:gd name="connsiteX2-25" fmla="*/ 7158 w 8567"/>
              <a:gd name="connsiteY2-26" fmla="*/ 0 h 10077"/>
              <a:gd name="connsiteX3-27" fmla="*/ 8567 w 8567"/>
              <a:gd name="connsiteY3-28" fmla="*/ 10077 h 10077"/>
              <a:gd name="connsiteX4-29" fmla="*/ 0 w 8567"/>
              <a:gd name="connsiteY4-30" fmla="*/ 10077 h 10077"/>
              <a:gd name="connsiteX0-31" fmla="*/ 0 w 8355"/>
              <a:gd name="connsiteY0-32" fmla="*/ 10000 h 10000"/>
              <a:gd name="connsiteX1-33" fmla="*/ 2335 w 8355"/>
              <a:gd name="connsiteY1-34" fmla="*/ 76 h 10000"/>
              <a:gd name="connsiteX2-35" fmla="*/ 8355 w 8355"/>
              <a:gd name="connsiteY2-36" fmla="*/ 0 h 10000"/>
              <a:gd name="connsiteX3-37" fmla="*/ 8286 w 8355"/>
              <a:gd name="connsiteY3-38" fmla="*/ 9846 h 10000"/>
              <a:gd name="connsiteX4-39" fmla="*/ 0 w 8355"/>
              <a:gd name="connsiteY4-40" fmla="*/ 10000 h 10000"/>
              <a:gd name="connsiteX0-41" fmla="*/ 0 w 10000"/>
              <a:gd name="connsiteY0-42" fmla="*/ 10000 h 10000"/>
              <a:gd name="connsiteX1-43" fmla="*/ 2795 w 10000"/>
              <a:gd name="connsiteY1-44" fmla="*/ 76 h 10000"/>
              <a:gd name="connsiteX2-45" fmla="*/ 10000 w 10000"/>
              <a:gd name="connsiteY2-46" fmla="*/ 0 h 10000"/>
              <a:gd name="connsiteX3-47" fmla="*/ 9993 w 10000"/>
              <a:gd name="connsiteY3-48" fmla="*/ 9846 h 10000"/>
              <a:gd name="connsiteX4-49" fmla="*/ 0 w 10000"/>
              <a:gd name="connsiteY4-5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795" y="76"/>
                </a:lnTo>
                <a:lnTo>
                  <a:pt x="10000" y="0"/>
                </a:lnTo>
                <a:cubicBezTo>
                  <a:pt x="9998" y="3282"/>
                  <a:pt x="9995" y="6564"/>
                  <a:pt x="9993" y="9846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流程图: 数据 2"/>
          <p:cNvSpPr/>
          <p:nvPr/>
        </p:nvSpPr>
        <p:spPr>
          <a:xfrm rot="10800000">
            <a:off x="-16975" y="2624055"/>
            <a:ext cx="8035048" cy="16098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8480 w 10000"/>
              <a:gd name="connsiteY3-8" fmla="*/ 10000 h 10000"/>
              <a:gd name="connsiteX4-9" fmla="*/ 0 w 10000"/>
              <a:gd name="connsiteY4-10" fmla="*/ 10000 h 10000"/>
              <a:gd name="connsiteX0-11" fmla="*/ 0 w 10000"/>
              <a:gd name="connsiteY0-12" fmla="*/ 10000 h 10000"/>
              <a:gd name="connsiteX1-13" fmla="*/ 2000 w 10000"/>
              <a:gd name="connsiteY1-14" fmla="*/ 0 h 10000"/>
              <a:gd name="connsiteX2-15" fmla="*/ 10000 w 10000"/>
              <a:gd name="connsiteY2-16" fmla="*/ 0 h 10000"/>
              <a:gd name="connsiteX3-17" fmla="*/ 8567 w 10000"/>
              <a:gd name="connsiteY3-18" fmla="*/ 10000 h 10000"/>
              <a:gd name="connsiteX4-19" fmla="*/ 0 w 10000"/>
              <a:gd name="connsiteY4-20" fmla="*/ 10000 h 10000"/>
              <a:gd name="connsiteX0-21" fmla="*/ 0 w 9178"/>
              <a:gd name="connsiteY0-22" fmla="*/ 10000 h 10000"/>
              <a:gd name="connsiteX1-23" fmla="*/ 1178 w 9178"/>
              <a:gd name="connsiteY1-24" fmla="*/ 0 h 10000"/>
              <a:gd name="connsiteX2-25" fmla="*/ 9178 w 9178"/>
              <a:gd name="connsiteY2-26" fmla="*/ 0 h 10000"/>
              <a:gd name="connsiteX3-27" fmla="*/ 7745 w 9178"/>
              <a:gd name="connsiteY3-28" fmla="*/ 10000 h 10000"/>
              <a:gd name="connsiteX4-29" fmla="*/ 0 w 9178"/>
              <a:gd name="connsiteY4-30" fmla="*/ 10000 h 10000"/>
              <a:gd name="connsiteX0-31" fmla="*/ 0 w 8474"/>
              <a:gd name="connsiteY0-32" fmla="*/ 10000 h 10000"/>
              <a:gd name="connsiteX1-33" fmla="*/ 1284 w 8474"/>
              <a:gd name="connsiteY1-34" fmla="*/ 0 h 10000"/>
              <a:gd name="connsiteX2-35" fmla="*/ 8474 w 8474"/>
              <a:gd name="connsiteY2-36" fmla="*/ 0 h 10000"/>
              <a:gd name="connsiteX3-37" fmla="*/ 8439 w 8474"/>
              <a:gd name="connsiteY3-38" fmla="*/ 10000 h 10000"/>
              <a:gd name="connsiteX4-39" fmla="*/ 0 w 8474"/>
              <a:gd name="connsiteY4-40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74" h="10000">
                <a:moveTo>
                  <a:pt x="0" y="10000"/>
                </a:moveTo>
                <a:lnTo>
                  <a:pt x="1284" y="0"/>
                </a:lnTo>
                <a:lnTo>
                  <a:pt x="8474" y="0"/>
                </a:lnTo>
                <a:cubicBezTo>
                  <a:pt x="8462" y="3333"/>
                  <a:pt x="8451" y="6667"/>
                  <a:pt x="8439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016" y="3645731"/>
            <a:ext cx="8779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2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982" y="2791787"/>
            <a:ext cx="1494320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3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6.4</a:t>
            </a:r>
            <a:endParaRPr lang="zh-CN" altLang="en-US" sz="735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4703" y="3056164"/>
            <a:ext cx="1831256" cy="577073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本章回顾</a:t>
            </a:r>
          </a:p>
        </p:txBody>
      </p:sp>
      <p:sp>
        <p:nvSpPr>
          <p:cNvPr id="9" name="Freeform 7"/>
          <p:cNvSpPr/>
          <p:nvPr/>
        </p:nvSpPr>
        <p:spPr bwMode="auto">
          <a:xfrm>
            <a:off x="8467362" y="2533556"/>
            <a:ext cx="484929" cy="485459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8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-1" y="452651"/>
            <a:ext cx="9143999" cy="12716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EF1B73-6C75-4C71-8F81-9FBC2624E791}"/>
              </a:ext>
            </a:extLst>
          </p:cNvPr>
          <p:cNvSpPr/>
          <p:nvPr/>
        </p:nvSpPr>
        <p:spPr>
          <a:xfrm>
            <a:off x="-2" y="5940167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注：此法通过垂直平面求了垂足的坐标。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709524-3E01-4B37-A346-A66CFC756298}"/>
              </a:ext>
            </a:extLst>
          </p:cNvPr>
          <p:cNvSpPr/>
          <p:nvPr/>
        </p:nvSpPr>
        <p:spPr>
          <a:xfrm>
            <a:off x="13538" y="66032"/>
            <a:ext cx="1993032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综合例题   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D124404D-2EC2-441E-BD44-38C87A79CAE6}"/>
              </a:ext>
            </a:extLst>
          </p:cNvPr>
          <p:cNvSpPr txBox="1"/>
          <p:nvPr/>
        </p:nvSpPr>
        <p:spPr bwMode="auto">
          <a:xfrm>
            <a:off x="889666" y="69273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设点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EA3FBB2-4463-49B4-8793-BC6800C2EB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497076"/>
              </p:ext>
            </p:extLst>
          </p:nvPr>
        </p:nvGraphicFramePr>
        <p:xfrm>
          <a:off x="2194882" y="759384"/>
          <a:ext cx="15684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6" name="Equation" r:id="rId4" imgW="1562040" imgH="393480" progId="Equation.DSMT4">
                  <p:embed/>
                </p:oleObj>
              </mc:Choice>
              <mc:Fallback>
                <p:oleObj name="Equation" r:id="rId4" imgW="1562040" imgH="393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882" y="759384"/>
                        <a:ext cx="15684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6">
            <a:extLst>
              <a:ext uri="{FF2B5EF4-FFF2-40B4-BE49-F238E27FC236}">
                <a16:creationId xmlns:a16="http://schemas.microsoft.com/office/drawing/2014/main" id="{AA124365-7355-41D0-9E95-B26F27477D10}"/>
              </a:ext>
            </a:extLst>
          </p:cNvPr>
          <p:cNvSpPr txBox="1"/>
          <p:nvPr/>
        </p:nvSpPr>
        <p:spPr bwMode="auto">
          <a:xfrm>
            <a:off x="3763332" y="68220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和直线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D20BFF4-2446-4C56-A102-83CB3B0731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66883"/>
              </p:ext>
            </p:extLst>
          </p:nvPr>
        </p:nvGraphicFramePr>
        <p:xfrm>
          <a:off x="4839799" y="360795"/>
          <a:ext cx="1841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7" name="Equation" r:id="rId6" imgW="1841400" imgH="1346040" progId="Equation.DSMT4">
                  <p:embed/>
                </p:oleObj>
              </mc:Choice>
              <mc:Fallback>
                <p:oleObj name="Equation" r:id="rId6" imgW="1841400" imgH="13460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799" y="360795"/>
                        <a:ext cx="18415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8">
            <a:extLst>
              <a:ext uri="{FF2B5EF4-FFF2-40B4-BE49-F238E27FC236}">
                <a16:creationId xmlns:a16="http://schemas.microsoft.com/office/drawing/2014/main" id="{F0564908-F0A2-4AA3-BC32-198EAF2E751D}"/>
              </a:ext>
            </a:extLst>
          </p:cNvPr>
          <p:cNvSpPr txBox="1"/>
          <p:nvPr/>
        </p:nvSpPr>
        <p:spPr bwMode="auto">
          <a:xfrm>
            <a:off x="266905" y="1201232"/>
            <a:ext cx="3305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求点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到直线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的距离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9DBB1AB5-D486-48D2-B742-3BDF1CFE6765}"/>
              </a:ext>
            </a:extLst>
          </p:cNvPr>
          <p:cNvSpPr txBox="1"/>
          <p:nvPr/>
        </p:nvSpPr>
        <p:spPr bwMode="auto">
          <a:xfrm>
            <a:off x="1075870" y="1859074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1E60830C-42EE-4137-9306-29C93F0AC3A7}"/>
              </a:ext>
            </a:extLst>
          </p:cNvPr>
          <p:cNvSpPr txBox="1"/>
          <p:nvPr/>
        </p:nvSpPr>
        <p:spPr bwMode="auto">
          <a:xfrm>
            <a:off x="2284577" y="1835476"/>
            <a:ext cx="56204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过点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且垂直于直线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的平面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的方程为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E266743-8038-420F-9B19-2F2D45AB23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1157"/>
              </p:ext>
            </p:extLst>
          </p:nvPr>
        </p:nvGraphicFramePr>
        <p:xfrm>
          <a:off x="1463617" y="2487908"/>
          <a:ext cx="4933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8" name="Equation" r:id="rId8" imgW="4927320" imgH="393480" progId="Equation.DSMT4">
                  <p:embed/>
                </p:oleObj>
              </mc:Choice>
              <mc:Fallback>
                <p:oleObj name="Equation" r:id="rId8" imgW="4927320" imgH="3934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17" y="2487908"/>
                        <a:ext cx="493395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13">
            <a:extLst>
              <a:ext uri="{FF2B5EF4-FFF2-40B4-BE49-F238E27FC236}">
                <a16:creationId xmlns:a16="http://schemas.microsoft.com/office/drawing/2014/main" id="{84CC3F29-0EE7-477D-A8DA-9F50F3AA21BE}"/>
              </a:ext>
            </a:extLst>
          </p:cNvPr>
          <p:cNvSpPr txBox="1"/>
          <p:nvPr/>
        </p:nvSpPr>
        <p:spPr bwMode="auto">
          <a:xfrm>
            <a:off x="715830" y="2992038"/>
            <a:ext cx="5056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将已知直线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的参数方程代入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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，有</a:t>
            </a: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791A45A-4C0F-4D92-83F5-3A8D9D024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252013"/>
              </p:ext>
            </p:extLst>
          </p:nvPr>
        </p:nvGraphicFramePr>
        <p:xfrm>
          <a:off x="1393110" y="3580008"/>
          <a:ext cx="5683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9" name="Equation" r:id="rId10" imgW="5689440" imgH="393480" progId="Equation.DSMT4">
                  <p:embed/>
                </p:oleObj>
              </mc:Choice>
              <mc:Fallback>
                <p:oleObj name="Equation" r:id="rId10" imgW="5689440" imgH="3934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110" y="3580008"/>
                        <a:ext cx="5683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0674D4B8-F88B-494D-8F19-1F5DA9D22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653028"/>
              </p:ext>
            </p:extLst>
          </p:nvPr>
        </p:nvGraphicFramePr>
        <p:xfrm>
          <a:off x="3380302" y="4050494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0" name="Equation" r:id="rId12" imgW="1714320" imgH="431640" progId="Equation.DSMT4">
                  <p:embed/>
                </p:oleObj>
              </mc:Choice>
              <mc:Fallback>
                <p:oleObj name="Equation" r:id="rId12" imgW="1714320" imgH="4316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302" y="4050494"/>
                        <a:ext cx="171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17">
            <a:extLst>
              <a:ext uri="{FF2B5EF4-FFF2-40B4-BE49-F238E27FC236}">
                <a16:creationId xmlns:a16="http://schemas.microsoft.com/office/drawing/2014/main" id="{633AFB33-ED76-4731-B3C9-8EC99A50AD52}"/>
              </a:ext>
            </a:extLst>
          </p:cNvPr>
          <p:cNvSpPr txBox="1"/>
          <p:nvPr/>
        </p:nvSpPr>
        <p:spPr bwMode="auto">
          <a:xfrm>
            <a:off x="1069201" y="4554550"/>
            <a:ext cx="2440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的交点为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E5BE26B0-6E3F-47BC-91AC-022914479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775740"/>
              </p:ext>
            </p:extLst>
          </p:nvPr>
        </p:nvGraphicFramePr>
        <p:xfrm>
          <a:off x="3932485" y="4622485"/>
          <a:ext cx="17351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1" name="Equation" r:id="rId14" imgW="1726920" imgH="393480" progId="Equation.DSMT4">
                  <p:embed/>
                </p:oleObj>
              </mc:Choice>
              <mc:Fallback>
                <p:oleObj name="Equation" r:id="rId14" imgW="1726920" imgH="39348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485" y="4622485"/>
                        <a:ext cx="17351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10CED911-3C64-4414-AE4D-0FA505018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602843"/>
              </p:ext>
            </p:extLst>
          </p:nvPr>
        </p:nvGraphicFramePr>
        <p:xfrm>
          <a:off x="2173030" y="5165072"/>
          <a:ext cx="4070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2" name="Equation" r:id="rId16" imgW="4063680" imgH="583920" progId="Equation.DSMT4">
                  <p:embed/>
                </p:oleObj>
              </mc:Choice>
              <mc:Fallback>
                <p:oleObj name="Equation" r:id="rId16" imgW="4063680" imgH="58392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030" y="5165072"/>
                        <a:ext cx="4070350" cy="5905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47">
            <a:extLst>
              <a:ext uri="{FF2B5EF4-FFF2-40B4-BE49-F238E27FC236}">
                <a16:creationId xmlns:a16="http://schemas.microsoft.com/office/drawing/2014/main" id="{FBD183D9-85F0-46EE-9F77-B37E99386F72}"/>
              </a:ext>
            </a:extLst>
          </p:cNvPr>
          <p:cNvGrpSpPr/>
          <p:nvPr/>
        </p:nvGrpSpPr>
        <p:grpSpPr>
          <a:xfrm>
            <a:off x="6620486" y="3632852"/>
            <a:ext cx="2088232" cy="2016224"/>
            <a:chOff x="6660232" y="3781782"/>
            <a:chExt cx="2088232" cy="2016224"/>
          </a:xfrm>
        </p:grpSpPr>
        <p:sp>
          <p:nvSpPr>
            <p:cNvPr id="49" name="任意多边形 29">
              <a:extLst>
                <a:ext uri="{FF2B5EF4-FFF2-40B4-BE49-F238E27FC236}">
                  <a16:creationId xmlns:a16="http://schemas.microsoft.com/office/drawing/2014/main" id="{8D8B2347-E4FD-41E0-835E-07070BD62047}"/>
                </a:ext>
              </a:extLst>
            </p:cNvPr>
            <p:cNvSpPr/>
            <p:nvPr/>
          </p:nvSpPr>
          <p:spPr>
            <a:xfrm>
              <a:off x="7032482" y="4304234"/>
              <a:ext cx="1296238" cy="683287"/>
            </a:xfrm>
            <a:custGeom>
              <a:avLst/>
              <a:gdLst>
                <a:gd name="connsiteX0" fmla="*/ 0 w 1296238"/>
                <a:gd name="connsiteY0" fmla="*/ 10048 h 683287"/>
                <a:gd name="connsiteX1" fmla="*/ 562708 w 1296238"/>
                <a:gd name="connsiteY1" fmla="*/ 0 h 683287"/>
                <a:gd name="connsiteX2" fmla="*/ 1296238 w 1296238"/>
                <a:gd name="connsiteY2" fmla="*/ 663191 h 683287"/>
                <a:gd name="connsiteX3" fmla="*/ 763675 w 1296238"/>
                <a:gd name="connsiteY3" fmla="*/ 683287 h 683287"/>
                <a:gd name="connsiteX4" fmla="*/ 0 w 1296238"/>
                <a:gd name="connsiteY4" fmla="*/ 10048 h 68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238" h="683287">
                  <a:moveTo>
                    <a:pt x="0" y="10048"/>
                  </a:moveTo>
                  <a:lnTo>
                    <a:pt x="562708" y="0"/>
                  </a:lnTo>
                  <a:lnTo>
                    <a:pt x="1296238" y="663191"/>
                  </a:lnTo>
                  <a:lnTo>
                    <a:pt x="763675" y="683287"/>
                  </a:lnTo>
                  <a:lnTo>
                    <a:pt x="0" y="100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41CE3E8-17FB-4317-9E6B-A3511F0992E5}"/>
                </a:ext>
              </a:extLst>
            </p:cNvPr>
            <p:cNvGrpSpPr/>
            <p:nvPr/>
          </p:nvGrpSpPr>
          <p:grpSpPr>
            <a:xfrm>
              <a:off x="6660232" y="3781782"/>
              <a:ext cx="2088232" cy="2016224"/>
              <a:chOff x="6732240" y="2132856"/>
              <a:chExt cx="2088232" cy="2016224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215D318-31C5-4191-803E-C6C246421BFA}"/>
                  </a:ext>
                </a:extLst>
              </p:cNvPr>
              <p:cNvCxnSpPr/>
              <p:nvPr/>
            </p:nvCxnSpPr>
            <p:spPr>
              <a:xfrm flipV="1">
                <a:off x="7327148" y="2132856"/>
                <a:ext cx="1493324" cy="20162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FA6E0027-2D13-4588-B7C0-BF86473225E0}"/>
                  </a:ext>
                </a:extLst>
              </p:cNvPr>
              <p:cNvCxnSpPr/>
              <p:nvPr/>
            </p:nvCxnSpPr>
            <p:spPr>
              <a:xfrm>
                <a:off x="7187506" y="2686127"/>
                <a:ext cx="684076" cy="621650"/>
              </a:xfrm>
              <a:prstGeom prst="line">
                <a:avLst/>
              </a:prstGeom>
              <a:ln w="28575">
                <a:solidFill>
                  <a:srgbClr val="FFFF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25">
                <a:extLst>
                  <a:ext uri="{FF2B5EF4-FFF2-40B4-BE49-F238E27FC236}">
                    <a16:creationId xmlns:a16="http://schemas.microsoft.com/office/drawing/2014/main" id="{C78A42E8-F8A9-4991-B934-CA67AF6E6101}"/>
                  </a:ext>
                </a:extLst>
              </p:cNvPr>
              <p:cNvSpPr txBox="1"/>
              <p:nvPr/>
            </p:nvSpPr>
            <p:spPr bwMode="auto">
              <a:xfrm>
                <a:off x="6732240" y="2420888"/>
                <a:ext cx="5949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zh-CN" alt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EC8E3568-E0EB-4ADB-BD60-2848EB8770CE}"/>
                  </a:ext>
                </a:extLst>
              </p:cNvPr>
              <p:cNvSpPr txBox="1"/>
              <p:nvPr/>
            </p:nvSpPr>
            <p:spPr bwMode="auto">
              <a:xfrm>
                <a:off x="7956376" y="3258562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CN" alt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00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37" grpId="0"/>
      <p:bldP spid="38" grpId="0"/>
      <p:bldP spid="40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-1" y="452651"/>
            <a:ext cx="9143999" cy="12716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EF1B73-6C75-4C71-8F81-9FBC2624E791}"/>
              </a:ext>
            </a:extLst>
          </p:cNvPr>
          <p:cNvSpPr/>
          <p:nvPr/>
        </p:nvSpPr>
        <p:spPr>
          <a:xfrm>
            <a:off x="-2" y="5940167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注：此法通过直线上动点在向量垂直时求了垂足的坐标。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709524-3E01-4B37-A346-A66CFC756298}"/>
              </a:ext>
            </a:extLst>
          </p:cNvPr>
          <p:cNvSpPr/>
          <p:nvPr/>
        </p:nvSpPr>
        <p:spPr>
          <a:xfrm>
            <a:off x="13538" y="66032"/>
            <a:ext cx="1993032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综合例题   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D124404D-2EC2-441E-BD44-38C87A79CAE6}"/>
              </a:ext>
            </a:extLst>
          </p:cNvPr>
          <p:cNvSpPr txBox="1"/>
          <p:nvPr/>
        </p:nvSpPr>
        <p:spPr bwMode="auto">
          <a:xfrm>
            <a:off x="889666" y="69273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设点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EA3FBB2-4463-49B4-8793-BC6800C2EBB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94882" y="759384"/>
          <a:ext cx="15684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0" name="Equation" r:id="rId4" imgW="1562040" imgH="393480" progId="Equation.DSMT4">
                  <p:embed/>
                </p:oleObj>
              </mc:Choice>
              <mc:Fallback>
                <p:oleObj name="Equation" r:id="rId4" imgW="1562040" imgH="3934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EA3FBB2-4463-49B4-8793-BC6800C2E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882" y="759384"/>
                        <a:ext cx="15684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6">
            <a:extLst>
              <a:ext uri="{FF2B5EF4-FFF2-40B4-BE49-F238E27FC236}">
                <a16:creationId xmlns:a16="http://schemas.microsoft.com/office/drawing/2014/main" id="{AA124365-7355-41D0-9E95-B26F27477D10}"/>
              </a:ext>
            </a:extLst>
          </p:cNvPr>
          <p:cNvSpPr txBox="1"/>
          <p:nvPr/>
        </p:nvSpPr>
        <p:spPr bwMode="auto">
          <a:xfrm>
            <a:off x="3763332" y="68220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和直线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D20BFF4-2446-4C56-A102-83CB3B07317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39799" y="360795"/>
          <a:ext cx="1841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1" name="Equation" r:id="rId6" imgW="1841400" imgH="1346040" progId="Equation.DSMT4">
                  <p:embed/>
                </p:oleObj>
              </mc:Choice>
              <mc:Fallback>
                <p:oleObj name="Equation" r:id="rId6" imgW="1841400" imgH="1346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3D20BFF4-2446-4C56-A102-83CB3B073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799" y="360795"/>
                        <a:ext cx="18415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8">
            <a:extLst>
              <a:ext uri="{FF2B5EF4-FFF2-40B4-BE49-F238E27FC236}">
                <a16:creationId xmlns:a16="http://schemas.microsoft.com/office/drawing/2014/main" id="{F0564908-F0A2-4AA3-BC32-198EAF2E751D}"/>
              </a:ext>
            </a:extLst>
          </p:cNvPr>
          <p:cNvSpPr txBox="1"/>
          <p:nvPr/>
        </p:nvSpPr>
        <p:spPr bwMode="auto">
          <a:xfrm>
            <a:off x="266905" y="1201232"/>
            <a:ext cx="3305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求点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到直线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的距离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F2D30A63-8D80-4F4B-8F69-E5CA0D389D1C}"/>
              </a:ext>
            </a:extLst>
          </p:cNvPr>
          <p:cNvSpPr txBox="1"/>
          <p:nvPr/>
        </p:nvSpPr>
        <p:spPr bwMode="auto">
          <a:xfrm>
            <a:off x="907965" y="1748285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43" name="TextBox 2">
            <a:extLst>
              <a:ext uri="{FF2B5EF4-FFF2-40B4-BE49-F238E27FC236}">
                <a16:creationId xmlns:a16="http://schemas.microsoft.com/office/drawing/2014/main" id="{4B465DF4-A35A-4A01-B9F1-1F078F45CFC0}"/>
              </a:ext>
            </a:extLst>
          </p:cNvPr>
          <p:cNvSpPr txBox="1"/>
          <p:nvPr/>
        </p:nvSpPr>
        <p:spPr bwMode="auto">
          <a:xfrm>
            <a:off x="2068439" y="1769491"/>
            <a:ext cx="29722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的方向向量为</a:t>
            </a:r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54A79FB1-6FB3-4A8F-9F4B-69C991097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238373"/>
              </p:ext>
            </p:extLst>
          </p:nvPr>
        </p:nvGraphicFramePr>
        <p:xfrm>
          <a:off x="4939018" y="1750552"/>
          <a:ext cx="1643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2" name="Equation" r:id="rId8" imgW="1650960" imgH="482400" progId="Equation.DSMT4">
                  <p:embed/>
                </p:oleObj>
              </mc:Choice>
              <mc:Fallback>
                <p:oleObj name="Equation" r:id="rId8" imgW="1650960" imgH="4824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F819B1D7-A769-4266-BF3F-416CA9A04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018" y="1750552"/>
                        <a:ext cx="16430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">
            <a:extLst>
              <a:ext uri="{FF2B5EF4-FFF2-40B4-BE49-F238E27FC236}">
                <a16:creationId xmlns:a16="http://schemas.microsoft.com/office/drawing/2014/main" id="{7DCB4948-CCAD-489D-9B54-3F683F739D15}"/>
              </a:ext>
            </a:extLst>
          </p:cNvPr>
          <p:cNvSpPr txBox="1"/>
          <p:nvPr/>
        </p:nvSpPr>
        <p:spPr bwMode="auto">
          <a:xfrm>
            <a:off x="260108" y="2468365"/>
            <a:ext cx="2587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在直线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上找一点</a:t>
            </a:r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08391FD4-B241-4404-8B27-A091BF7AB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01317"/>
              </p:ext>
            </p:extLst>
          </p:nvPr>
        </p:nvGraphicFramePr>
        <p:xfrm>
          <a:off x="2838183" y="2483471"/>
          <a:ext cx="30527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3" name="Equation" r:id="rId10" imgW="3060360" imgH="482400" progId="Equation.DSMT4">
                  <p:embed/>
                </p:oleObj>
              </mc:Choice>
              <mc:Fallback>
                <p:oleObj name="Equation" r:id="rId10" imgW="3060360" imgH="4824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D4F521C-6702-4A87-81DD-1211951FC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183" y="2483471"/>
                        <a:ext cx="3052762" cy="488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8C7244D3-5A69-4077-A200-CC0C36456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986491"/>
              </p:ext>
            </p:extLst>
          </p:nvPr>
        </p:nvGraphicFramePr>
        <p:xfrm>
          <a:off x="5970420" y="2480210"/>
          <a:ext cx="2019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4" name="Equation" r:id="rId12" imgW="2019240" imgH="520560" progId="Equation.DSMT4">
                  <p:embed/>
                </p:oleObj>
              </mc:Choice>
              <mc:Fallback>
                <p:oleObj name="Equation" r:id="rId12" imgW="2019240" imgH="52056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A55B3D35-2042-477A-B1C6-0494DD7411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420" y="2480210"/>
                        <a:ext cx="2019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C70656C4-9F32-4703-ACF6-33E3393B0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741549"/>
              </p:ext>
            </p:extLst>
          </p:nvPr>
        </p:nvGraphicFramePr>
        <p:xfrm>
          <a:off x="260108" y="3260453"/>
          <a:ext cx="67516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5" name="Equation" r:id="rId14" imgW="6743520" imgH="419040" progId="Equation.DSMT4">
                  <p:embed/>
                </p:oleObj>
              </mc:Choice>
              <mc:Fallback>
                <p:oleObj name="Equation" r:id="rId14" imgW="6743520" imgH="4190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8978110C-CB0D-4BC3-A8CB-B3E88A43C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08" y="3260453"/>
                        <a:ext cx="67516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916BD9D7-E562-4328-92FF-21A6B11895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555717"/>
              </p:ext>
            </p:extLst>
          </p:nvPr>
        </p:nvGraphicFramePr>
        <p:xfrm>
          <a:off x="260108" y="3908525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6" name="Equation" r:id="rId16" imgW="1714320" imgH="431640" progId="Equation.DSMT4">
                  <p:embed/>
                </p:oleObj>
              </mc:Choice>
              <mc:Fallback>
                <p:oleObj name="Equation" r:id="rId16" imgW="1714320" imgH="43164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26EF46B0-75D7-45FA-B29F-E1336A334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08" y="3908525"/>
                        <a:ext cx="171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8E4C6F32-FFC2-4ED7-8C20-EB3273B0D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621089"/>
              </p:ext>
            </p:extLst>
          </p:nvPr>
        </p:nvGraphicFramePr>
        <p:xfrm>
          <a:off x="2276332" y="3885402"/>
          <a:ext cx="21558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7" name="Equation" r:id="rId18" imgW="2145960" imgH="431640" progId="Equation.DSMT4">
                  <p:embed/>
                </p:oleObj>
              </mc:Choice>
              <mc:Fallback>
                <p:oleObj name="Equation" r:id="rId18" imgW="2145960" imgH="4316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C70809BF-6112-47C4-82CA-4B49326874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332" y="3885402"/>
                        <a:ext cx="21558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16">
            <a:extLst>
              <a:ext uri="{FF2B5EF4-FFF2-40B4-BE49-F238E27FC236}">
                <a16:creationId xmlns:a16="http://schemas.microsoft.com/office/drawing/2014/main" id="{3B6D47F2-406E-4D63-95A8-64A6388A028C}"/>
              </a:ext>
            </a:extLst>
          </p:cNvPr>
          <p:cNvSpPr txBox="1"/>
          <p:nvPr/>
        </p:nvSpPr>
        <p:spPr bwMode="auto">
          <a:xfrm>
            <a:off x="1268220" y="472431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1D7ED9CF-51A3-431F-B861-ED4C66067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86413"/>
              </p:ext>
            </p:extLst>
          </p:nvPr>
        </p:nvGraphicFramePr>
        <p:xfrm>
          <a:off x="2329389" y="4639849"/>
          <a:ext cx="4070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8" name="Equation" r:id="rId20" imgW="4063680" imgH="685800" progId="Equation.DSMT4">
                  <p:embed/>
                </p:oleObj>
              </mc:Choice>
              <mc:Fallback>
                <p:oleObj name="Equation" r:id="rId20" imgW="4063680" imgH="68580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DF50B05D-579C-48A1-8295-DECFE081C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389" y="4639849"/>
                        <a:ext cx="40703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组合 62">
            <a:extLst>
              <a:ext uri="{FF2B5EF4-FFF2-40B4-BE49-F238E27FC236}">
                <a16:creationId xmlns:a16="http://schemas.microsoft.com/office/drawing/2014/main" id="{567E0155-0F1B-4344-87E0-C871D01C326F}"/>
              </a:ext>
            </a:extLst>
          </p:cNvPr>
          <p:cNvGrpSpPr/>
          <p:nvPr/>
        </p:nvGrpSpPr>
        <p:grpSpPr>
          <a:xfrm>
            <a:off x="6524804" y="3548485"/>
            <a:ext cx="2088232" cy="2016224"/>
            <a:chOff x="6732240" y="2132856"/>
            <a:chExt cx="2088232" cy="2016224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2389944-4867-474F-841F-4EEECFCDA513}"/>
                </a:ext>
              </a:extLst>
            </p:cNvPr>
            <p:cNvCxnSpPr/>
            <p:nvPr/>
          </p:nvCxnSpPr>
          <p:spPr>
            <a:xfrm flipV="1">
              <a:off x="7327148" y="2132856"/>
              <a:ext cx="1493324" cy="20162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ED02A5F-5F55-4521-827B-CE6EBED8B742}"/>
                </a:ext>
              </a:extLst>
            </p:cNvPr>
            <p:cNvCxnSpPr/>
            <p:nvPr/>
          </p:nvCxnSpPr>
          <p:spPr>
            <a:xfrm>
              <a:off x="7187506" y="2686127"/>
              <a:ext cx="684076" cy="621650"/>
            </a:xfrm>
            <a:prstGeom prst="line">
              <a:avLst/>
            </a:prstGeom>
            <a:ln w="28575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3">
              <a:extLst>
                <a:ext uri="{FF2B5EF4-FFF2-40B4-BE49-F238E27FC236}">
                  <a16:creationId xmlns:a16="http://schemas.microsoft.com/office/drawing/2014/main" id="{98DFDB9D-9F7C-4C36-82F3-71C925A74A0F}"/>
                </a:ext>
              </a:extLst>
            </p:cNvPr>
            <p:cNvSpPr txBox="1"/>
            <p:nvPr/>
          </p:nvSpPr>
          <p:spPr bwMode="auto">
            <a:xfrm>
              <a:off x="6732240" y="2420888"/>
              <a:ext cx="5949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24">
              <a:extLst>
                <a:ext uri="{FF2B5EF4-FFF2-40B4-BE49-F238E27FC236}">
                  <a16:creationId xmlns:a16="http://schemas.microsoft.com/office/drawing/2014/main" id="{5761A016-8819-489F-9908-6A936E9696C5}"/>
                </a:ext>
              </a:extLst>
            </p:cNvPr>
            <p:cNvSpPr txBox="1"/>
            <p:nvPr/>
          </p:nvSpPr>
          <p:spPr bwMode="auto">
            <a:xfrm>
              <a:off x="7956376" y="325856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3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42" grpId="0"/>
      <p:bldP spid="43" grpId="0"/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-1" y="452651"/>
            <a:ext cx="9143999" cy="12716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EF1B73-6C75-4C71-8F81-9FBC2624E791}"/>
              </a:ext>
            </a:extLst>
          </p:cNvPr>
          <p:cNvSpPr/>
          <p:nvPr/>
        </p:nvSpPr>
        <p:spPr>
          <a:xfrm>
            <a:off x="-2" y="5940167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注：这是通过面积计算底边上的“高”来求垂线长，是典型的方法。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709524-3E01-4B37-A346-A66CFC756298}"/>
              </a:ext>
            </a:extLst>
          </p:cNvPr>
          <p:cNvSpPr/>
          <p:nvPr/>
        </p:nvSpPr>
        <p:spPr>
          <a:xfrm>
            <a:off x="13538" y="66032"/>
            <a:ext cx="1993032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综合例题   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D124404D-2EC2-441E-BD44-38C87A79CAE6}"/>
              </a:ext>
            </a:extLst>
          </p:cNvPr>
          <p:cNvSpPr txBox="1"/>
          <p:nvPr/>
        </p:nvSpPr>
        <p:spPr bwMode="auto">
          <a:xfrm>
            <a:off x="889666" y="69273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设点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EA3FBB2-4463-49B4-8793-BC6800C2EBB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94882" y="759384"/>
          <a:ext cx="15684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4" name="Equation" r:id="rId4" imgW="1562040" imgH="393480" progId="Equation.DSMT4">
                  <p:embed/>
                </p:oleObj>
              </mc:Choice>
              <mc:Fallback>
                <p:oleObj name="Equation" r:id="rId4" imgW="1562040" imgH="3934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EA3FBB2-4463-49B4-8793-BC6800C2E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882" y="759384"/>
                        <a:ext cx="15684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6">
            <a:extLst>
              <a:ext uri="{FF2B5EF4-FFF2-40B4-BE49-F238E27FC236}">
                <a16:creationId xmlns:a16="http://schemas.microsoft.com/office/drawing/2014/main" id="{AA124365-7355-41D0-9E95-B26F27477D10}"/>
              </a:ext>
            </a:extLst>
          </p:cNvPr>
          <p:cNvSpPr txBox="1"/>
          <p:nvPr/>
        </p:nvSpPr>
        <p:spPr bwMode="auto">
          <a:xfrm>
            <a:off x="3763332" y="68220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和直线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D20BFF4-2446-4C56-A102-83CB3B07317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39799" y="360795"/>
          <a:ext cx="1841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5" name="Equation" r:id="rId6" imgW="1841400" imgH="1346040" progId="Equation.DSMT4">
                  <p:embed/>
                </p:oleObj>
              </mc:Choice>
              <mc:Fallback>
                <p:oleObj name="Equation" r:id="rId6" imgW="1841400" imgH="1346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3D20BFF4-2446-4C56-A102-83CB3B073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799" y="360795"/>
                        <a:ext cx="18415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8">
            <a:extLst>
              <a:ext uri="{FF2B5EF4-FFF2-40B4-BE49-F238E27FC236}">
                <a16:creationId xmlns:a16="http://schemas.microsoft.com/office/drawing/2014/main" id="{F0564908-F0A2-4AA3-BC32-198EAF2E751D}"/>
              </a:ext>
            </a:extLst>
          </p:cNvPr>
          <p:cNvSpPr txBox="1"/>
          <p:nvPr/>
        </p:nvSpPr>
        <p:spPr bwMode="auto">
          <a:xfrm>
            <a:off x="266905" y="1201232"/>
            <a:ext cx="3305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求点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到直线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的距离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1FB25CF3-15BA-4FE0-B831-C97D9EA82F02}"/>
              </a:ext>
            </a:extLst>
          </p:cNvPr>
          <p:cNvSpPr txBox="1"/>
          <p:nvPr/>
        </p:nvSpPr>
        <p:spPr bwMode="auto">
          <a:xfrm>
            <a:off x="876145" y="1791891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2D067574-9B5F-4728-9962-394075FD85B6}"/>
              </a:ext>
            </a:extLst>
          </p:cNvPr>
          <p:cNvSpPr txBox="1"/>
          <p:nvPr/>
        </p:nvSpPr>
        <p:spPr bwMode="auto">
          <a:xfrm>
            <a:off x="2056373" y="1781397"/>
            <a:ext cx="2895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的方向向量为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7ED8F20E-EF35-4721-9BAD-6F912CFDC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831070"/>
              </p:ext>
            </p:extLst>
          </p:nvPr>
        </p:nvGraphicFramePr>
        <p:xfrm>
          <a:off x="4871328" y="1775228"/>
          <a:ext cx="1643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6" name="Equation" r:id="rId8" imgW="1650960" imgH="482400" progId="Equation.DSMT4">
                  <p:embed/>
                </p:oleObj>
              </mc:Choice>
              <mc:Fallback>
                <p:oleObj name="Equation" r:id="rId8" imgW="1650960" imgH="4824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6AA0A20-5667-49A7-9A8D-2BBEA84B6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328" y="1775228"/>
                        <a:ext cx="16430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4">
            <a:extLst>
              <a:ext uri="{FF2B5EF4-FFF2-40B4-BE49-F238E27FC236}">
                <a16:creationId xmlns:a16="http://schemas.microsoft.com/office/drawing/2014/main" id="{A18D0549-C6C1-4571-B88A-407A4333C8E2}"/>
              </a:ext>
            </a:extLst>
          </p:cNvPr>
          <p:cNvSpPr txBox="1"/>
          <p:nvPr/>
        </p:nvSpPr>
        <p:spPr bwMode="auto">
          <a:xfrm>
            <a:off x="6487905" y="1791891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在直线上任取一点</a:t>
            </a: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14CE92B7-673A-4615-8608-2BAAB87F2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56840"/>
              </p:ext>
            </p:extLst>
          </p:nvPr>
        </p:nvGraphicFramePr>
        <p:xfrm>
          <a:off x="266905" y="2395744"/>
          <a:ext cx="1517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7" name="Equation" r:id="rId10" imgW="1523880" imgH="393480" progId="Equation.DSMT4">
                  <p:embed/>
                </p:oleObj>
              </mc:Choice>
              <mc:Fallback>
                <p:oleObj name="Equation" r:id="rId10" imgW="1523880" imgH="39348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3240148C-904A-46E8-AB84-2BF1B60292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05" y="2395744"/>
                        <a:ext cx="15176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6">
            <a:extLst>
              <a:ext uri="{FF2B5EF4-FFF2-40B4-BE49-F238E27FC236}">
                <a16:creationId xmlns:a16="http://schemas.microsoft.com/office/drawing/2014/main" id="{1C58456A-5C63-4D47-90E9-C9E3A9D5604A}"/>
              </a:ext>
            </a:extLst>
          </p:cNvPr>
          <p:cNvSpPr txBox="1"/>
          <p:nvPr/>
        </p:nvSpPr>
        <p:spPr bwMode="auto">
          <a:xfrm>
            <a:off x="1784555" y="2345834"/>
            <a:ext cx="2569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（只需令           ）</a:t>
            </a: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0D78DF36-0EE9-492C-B62C-C4519C52F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609731"/>
              </p:ext>
            </p:extLst>
          </p:nvPr>
        </p:nvGraphicFramePr>
        <p:xfrm>
          <a:off x="3065895" y="2420110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8" name="Equation" r:id="rId12" imgW="876240" imgH="317160" progId="Equation.DSMT4">
                  <p:embed/>
                </p:oleObj>
              </mc:Choice>
              <mc:Fallback>
                <p:oleObj name="Equation" r:id="rId12" imgW="876240" imgH="31716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4A5B3CEA-014B-4826-8374-DC47E566B2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65895" y="2420110"/>
                        <a:ext cx="876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1EC5235A-CA6F-4F47-8332-186257A0B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160547"/>
              </p:ext>
            </p:extLst>
          </p:nvPr>
        </p:nvGraphicFramePr>
        <p:xfrm>
          <a:off x="4254025" y="2325894"/>
          <a:ext cx="2641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9" name="Equation" r:id="rId14" imgW="2641320" imgH="520560" progId="Equation.DSMT4">
                  <p:embed/>
                </p:oleObj>
              </mc:Choice>
              <mc:Fallback>
                <p:oleObj name="Equation" r:id="rId14" imgW="2641320" imgH="52056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ECEF0645-ED57-4074-9DEF-62DC3157A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025" y="2325894"/>
                        <a:ext cx="26416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E6A131ED-2311-4656-BC74-EFB40B178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10962"/>
              </p:ext>
            </p:extLst>
          </p:nvPr>
        </p:nvGraphicFramePr>
        <p:xfrm>
          <a:off x="578658" y="3702818"/>
          <a:ext cx="1803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0" name="Equation" r:id="rId16" imgW="1803240" imgH="1218960" progId="Equation.DSMT4">
                  <p:embed/>
                </p:oleObj>
              </mc:Choice>
              <mc:Fallback>
                <p:oleObj name="Equation" r:id="rId16" imgW="1803240" imgH="121896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BC223B03-021B-4642-B7CA-E1A26C3029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8658" y="3702818"/>
                        <a:ext cx="1803400" cy="1219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D5369F73-6A79-40E0-A08B-289CC80E22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344811"/>
              </p:ext>
            </p:extLst>
          </p:nvPr>
        </p:nvGraphicFramePr>
        <p:xfrm>
          <a:off x="2440064" y="3032893"/>
          <a:ext cx="2247900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1" name="Equation" r:id="rId18" imgW="2120760" imgH="2108160" progId="Equation.DSMT4">
                  <p:embed/>
                </p:oleObj>
              </mc:Choice>
              <mc:Fallback>
                <p:oleObj name="Equation" r:id="rId18" imgW="2120760" imgH="210816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BECD433-CD36-4EC4-9CDE-B1E95DD49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064" y="3032893"/>
                        <a:ext cx="2247900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92B7AEF1-80D5-4A06-B1A0-0A03E6799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375588"/>
              </p:ext>
            </p:extLst>
          </p:nvPr>
        </p:nvGraphicFramePr>
        <p:xfrm>
          <a:off x="4772102" y="3969518"/>
          <a:ext cx="172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2" name="Equation" r:id="rId20" imgW="1726920" imgH="952200" progId="Equation.DSMT4">
                  <p:embed/>
                </p:oleObj>
              </mc:Choice>
              <mc:Fallback>
                <p:oleObj name="Equation" r:id="rId20" imgW="1726920" imgH="952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A32D097B-B5B4-4769-B179-7C8B3D7BB3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102" y="3969518"/>
                        <a:ext cx="1727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51368408-1EC6-4BEC-A215-49DB5A31A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714237"/>
              </p:ext>
            </p:extLst>
          </p:nvPr>
        </p:nvGraphicFramePr>
        <p:xfrm>
          <a:off x="932569" y="4918526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3" name="Equation" r:id="rId22" imgW="1663560" imgH="965160" progId="Equation.DSMT4">
                  <p:embed/>
                </p:oleObj>
              </mc:Choice>
              <mc:Fallback>
                <p:oleObj name="Equation" r:id="rId22" imgW="1663560" imgH="96516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0794F60-60F9-46F2-83E8-E07304EA4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569" y="4918526"/>
                        <a:ext cx="1663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7D54B554-2B51-4E71-815A-77A5024F6C16}"/>
              </a:ext>
            </a:extLst>
          </p:cNvPr>
          <p:cNvGrpSpPr/>
          <p:nvPr/>
        </p:nvGrpSpPr>
        <p:grpSpPr>
          <a:xfrm>
            <a:off x="6681299" y="2839896"/>
            <a:ext cx="2088232" cy="2722192"/>
            <a:chOff x="6396172" y="1296237"/>
            <a:chExt cx="2088232" cy="2722192"/>
          </a:xfrm>
        </p:grpSpPr>
        <p:sp>
          <p:nvSpPr>
            <p:cNvPr id="52" name="任意多边形 18">
              <a:extLst>
                <a:ext uri="{FF2B5EF4-FFF2-40B4-BE49-F238E27FC236}">
                  <a16:creationId xmlns:a16="http://schemas.microsoft.com/office/drawing/2014/main" id="{BA172335-E2BC-42FF-975C-944FC84F8409}"/>
                </a:ext>
              </a:extLst>
            </p:cNvPr>
            <p:cNvSpPr/>
            <p:nvPr/>
          </p:nvSpPr>
          <p:spPr>
            <a:xfrm>
              <a:off x="6842927" y="1296237"/>
              <a:ext cx="1366576" cy="2522137"/>
            </a:xfrm>
            <a:custGeom>
              <a:avLst/>
              <a:gdLst>
                <a:gd name="connsiteX0" fmla="*/ 0 w 1366576"/>
                <a:gd name="connsiteY0" fmla="*/ 1256044 h 2522137"/>
                <a:gd name="connsiteX1" fmla="*/ 281354 w 1366576"/>
                <a:gd name="connsiteY1" fmla="*/ 2522137 h 2522137"/>
                <a:gd name="connsiteX2" fmla="*/ 1366576 w 1366576"/>
                <a:gd name="connsiteY2" fmla="*/ 1004836 h 2522137"/>
                <a:gd name="connsiteX3" fmla="*/ 1014884 w 1366576"/>
                <a:gd name="connsiteY3" fmla="*/ 0 h 2522137"/>
                <a:gd name="connsiteX4" fmla="*/ 0 w 1366576"/>
                <a:gd name="connsiteY4" fmla="*/ 1256044 h 252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76" h="2522137">
                  <a:moveTo>
                    <a:pt x="0" y="1256044"/>
                  </a:moveTo>
                  <a:lnTo>
                    <a:pt x="281354" y="2522137"/>
                  </a:lnTo>
                  <a:lnTo>
                    <a:pt x="1366576" y="1004836"/>
                  </a:lnTo>
                  <a:lnTo>
                    <a:pt x="1014884" y="0"/>
                  </a:lnTo>
                  <a:lnTo>
                    <a:pt x="0" y="125604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A2AD67B-9162-4225-B284-3FA6D7B31980}"/>
                </a:ext>
              </a:extLst>
            </p:cNvPr>
            <p:cNvGrpSpPr/>
            <p:nvPr/>
          </p:nvGrpSpPr>
          <p:grpSpPr>
            <a:xfrm>
              <a:off x="6396172" y="1988840"/>
              <a:ext cx="2088232" cy="2029589"/>
              <a:chOff x="6732240" y="2132856"/>
              <a:chExt cx="2088232" cy="2029589"/>
            </a:xfrm>
          </p:grpSpPr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D22E310D-42A0-4D0E-9D3A-0AA0A0FA95A5}"/>
                  </a:ext>
                </a:extLst>
              </p:cNvPr>
              <p:cNvCxnSpPr/>
              <p:nvPr/>
            </p:nvCxnSpPr>
            <p:spPr>
              <a:xfrm flipV="1">
                <a:off x="7327148" y="2132856"/>
                <a:ext cx="1493324" cy="20162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33498C85-3314-4C30-AFBA-BC5BD7EF0E5B}"/>
                  </a:ext>
                </a:extLst>
              </p:cNvPr>
              <p:cNvCxnSpPr/>
              <p:nvPr/>
            </p:nvCxnSpPr>
            <p:spPr>
              <a:xfrm>
                <a:off x="7187506" y="2686127"/>
                <a:ext cx="684076" cy="621650"/>
              </a:xfrm>
              <a:prstGeom prst="line">
                <a:avLst/>
              </a:prstGeom>
              <a:ln w="28575">
                <a:solidFill>
                  <a:srgbClr val="FFFF0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16">
                <a:extLst>
                  <a:ext uri="{FF2B5EF4-FFF2-40B4-BE49-F238E27FC236}">
                    <a16:creationId xmlns:a16="http://schemas.microsoft.com/office/drawing/2014/main" id="{9E5B8C8F-B156-4CFC-A07A-9C6E264A56EF}"/>
                  </a:ext>
                </a:extLst>
              </p:cNvPr>
              <p:cNvSpPr txBox="1"/>
              <p:nvPr/>
            </p:nvSpPr>
            <p:spPr bwMode="auto">
              <a:xfrm>
                <a:off x="6732240" y="2420888"/>
                <a:ext cx="5949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zh-CN" alt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Box 17">
                <a:extLst>
                  <a:ext uri="{FF2B5EF4-FFF2-40B4-BE49-F238E27FC236}">
                    <a16:creationId xmlns:a16="http://schemas.microsoft.com/office/drawing/2014/main" id="{4AC8DF39-9A89-45D4-925D-6BF2470002E3}"/>
                  </a:ext>
                </a:extLst>
              </p:cNvPr>
              <p:cNvSpPr txBox="1"/>
              <p:nvPr/>
            </p:nvSpPr>
            <p:spPr bwMode="auto">
              <a:xfrm>
                <a:off x="7443160" y="3700780"/>
                <a:ext cx="37221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zh-CN" alt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26D69DA6-9869-45E7-850C-1AF381B65763}"/>
                </a:ext>
              </a:extLst>
            </p:cNvPr>
            <p:cNvCxnSpPr>
              <a:stCxn id="73" idx="1"/>
              <a:endCxn id="52" idx="2"/>
            </p:cNvCxnSpPr>
            <p:nvPr/>
          </p:nvCxnSpPr>
          <p:spPr>
            <a:xfrm flipV="1">
              <a:off x="7107092" y="2301073"/>
              <a:ext cx="1102411" cy="148652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8D116BB-D789-4785-9126-94E041D77181}"/>
                </a:ext>
              </a:extLst>
            </p:cNvPr>
            <p:cNvCxnSpPr>
              <a:stCxn id="73" idx="1"/>
            </p:cNvCxnSpPr>
            <p:nvPr/>
          </p:nvCxnSpPr>
          <p:spPr>
            <a:xfrm flipH="1" flipV="1">
              <a:off x="6851438" y="2557306"/>
              <a:ext cx="255654" cy="123029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9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37" grpId="0"/>
      <p:bldP spid="38" grpId="0"/>
      <p:bldP spid="40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-1" y="452651"/>
            <a:ext cx="9143999" cy="12716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EF1B73-6C75-4C71-8F81-9FBC2624E791}"/>
              </a:ext>
            </a:extLst>
          </p:cNvPr>
          <p:cNvSpPr/>
          <p:nvPr/>
        </p:nvSpPr>
        <p:spPr>
          <a:xfrm>
            <a:off x="-2" y="5940167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注：这是通过投影和勾股定理求垂线长，也是十分可取的。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709524-3E01-4B37-A346-A66CFC756298}"/>
              </a:ext>
            </a:extLst>
          </p:cNvPr>
          <p:cNvSpPr/>
          <p:nvPr/>
        </p:nvSpPr>
        <p:spPr>
          <a:xfrm>
            <a:off x="13538" y="66032"/>
            <a:ext cx="1993032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综合例题   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D124404D-2EC2-441E-BD44-38C87A79CAE6}"/>
              </a:ext>
            </a:extLst>
          </p:cNvPr>
          <p:cNvSpPr txBox="1"/>
          <p:nvPr/>
        </p:nvSpPr>
        <p:spPr bwMode="auto">
          <a:xfrm>
            <a:off x="889666" y="69273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设点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EA3FBB2-4463-49B4-8793-BC6800C2EBB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94882" y="759384"/>
          <a:ext cx="15684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0" name="Equation" r:id="rId4" imgW="1562040" imgH="393480" progId="Equation.DSMT4">
                  <p:embed/>
                </p:oleObj>
              </mc:Choice>
              <mc:Fallback>
                <p:oleObj name="Equation" r:id="rId4" imgW="1562040" imgH="3934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EA3FBB2-4463-49B4-8793-BC6800C2E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882" y="759384"/>
                        <a:ext cx="15684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6">
            <a:extLst>
              <a:ext uri="{FF2B5EF4-FFF2-40B4-BE49-F238E27FC236}">
                <a16:creationId xmlns:a16="http://schemas.microsoft.com/office/drawing/2014/main" id="{AA124365-7355-41D0-9E95-B26F27477D10}"/>
              </a:ext>
            </a:extLst>
          </p:cNvPr>
          <p:cNvSpPr txBox="1"/>
          <p:nvPr/>
        </p:nvSpPr>
        <p:spPr bwMode="auto">
          <a:xfrm>
            <a:off x="3763332" y="68220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和直线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D20BFF4-2446-4C56-A102-83CB3B07317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39799" y="360795"/>
          <a:ext cx="1841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1" name="Equation" r:id="rId6" imgW="1841400" imgH="1346040" progId="Equation.DSMT4">
                  <p:embed/>
                </p:oleObj>
              </mc:Choice>
              <mc:Fallback>
                <p:oleObj name="Equation" r:id="rId6" imgW="1841400" imgH="13460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3D20BFF4-2446-4C56-A102-83CB3B073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799" y="360795"/>
                        <a:ext cx="18415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8">
            <a:extLst>
              <a:ext uri="{FF2B5EF4-FFF2-40B4-BE49-F238E27FC236}">
                <a16:creationId xmlns:a16="http://schemas.microsoft.com/office/drawing/2014/main" id="{F0564908-F0A2-4AA3-BC32-198EAF2E751D}"/>
              </a:ext>
            </a:extLst>
          </p:cNvPr>
          <p:cNvSpPr txBox="1"/>
          <p:nvPr/>
        </p:nvSpPr>
        <p:spPr bwMode="auto">
          <a:xfrm>
            <a:off x="266905" y="1201232"/>
            <a:ext cx="3305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求点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到直线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的距离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B157C521-9158-4960-A2E4-B7145DC0BE36}"/>
              </a:ext>
            </a:extLst>
          </p:cNvPr>
          <p:cNvSpPr txBox="1"/>
          <p:nvPr/>
        </p:nvSpPr>
        <p:spPr bwMode="auto">
          <a:xfrm>
            <a:off x="825433" y="1724260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43" name="TextBox 2">
            <a:extLst>
              <a:ext uri="{FF2B5EF4-FFF2-40B4-BE49-F238E27FC236}">
                <a16:creationId xmlns:a16="http://schemas.microsoft.com/office/drawing/2014/main" id="{3AC9441B-7EF1-4CFE-88A3-1FD381DFC7A6}"/>
              </a:ext>
            </a:extLst>
          </p:cNvPr>
          <p:cNvSpPr txBox="1"/>
          <p:nvPr/>
        </p:nvSpPr>
        <p:spPr bwMode="auto">
          <a:xfrm>
            <a:off x="1941402" y="172426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令            得直线上一点</a:t>
            </a:r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59E8D3D2-F137-48EA-85C9-A5EFE030A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552978"/>
              </p:ext>
            </p:extLst>
          </p:nvPr>
        </p:nvGraphicFramePr>
        <p:xfrm>
          <a:off x="2380811" y="1785091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2" name="Equation" r:id="rId8" imgW="876240" imgH="317160" progId="Equation.DSMT4">
                  <p:embed/>
                </p:oleObj>
              </mc:Choice>
              <mc:Fallback>
                <p:oleObj name="Equation" r:id="rId8" imgW="876240" imgH="31716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E3AC1075-CD28-4BD0-AF1C-C7C402F11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811" y="1785091"/>
                        <a:ext cx="876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41556724-8D87-4686-B3F4-84C7C94FB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541089"/>
              </p:ext>
            </p:extLst>
          </p:nvPr>
        </p:nvGraphicFramePr>
        <p:xfrm>
          <a:off x="5128066" y="1780958"/>
          <a:ext cx="1517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3" name="Equation" r:id="rId10" imgW="1523880" imgH="393480" progId="Equation.DSMT4">
                  <p:embed/>
                </p:oleObj>
              </mc:Choice>
              <mc:Fallback>
                <p:oleObj name="Equation" r:id="rId10" imgW="1523880" imgH="39348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E786CAA-0C98-4680-8059-27D3E9FB9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066" y="1780958"/>
                        <a:ext cx="15176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20939FD-1619-47A0-9623-EAA7D76F6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446764"/>
              </p:ext>
            </p:extLst>
          </p:nvPr>
        </p:nvGraphicFramePr>
        <p:xfrm>
          <a:off x="243961" y="2295517"/>
          <a:ext cx="2641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4" name="Equation" r:id="rId12" imgW="2641320" imgH="520560" progId="Equation.DSMT4">
                  <p:embed/>
                </p:oleObj>
              </mc:Choice>
              <mc:Fallback>
                <p:oleObj name="Equation" r:id="rId12" imgW="2641320" imgH="52056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8A38BA54-7481-4B53-8158-5166DAB6A1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61" y="2295517"/>
                        <a:ext cx="26416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7FA85428-D123-46A3-813D-7F9DC2B70898}"/>
              </a:ext>
            </a:extLst>
          </p:cNvPr>
          <p:cNvSpPr txBox="1"/>
          <p:nvPr/>
        </p:nvSpPr>
        <p:spPr bwMode="auto">
          <a:xfrm>
            <a:off x="2910376" y="2372332"/>
            <a:ext cx="2895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的方向向量为</a:t>
            </a:r>
          </a:p>
        </p:txBody>
      </p: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679D339A-C954-42E4-95EE-1C7A79D0C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2947"/>
              </p:ext>
            </p:extLst>
          </p:nvPr>
        </p:nvGraphicFramePr>
        <p:xfrm>
          <a:off x="5757269" y="2391524"/>
          <a:ext cx="1643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5" name="Equation" r:id="rId14" imgW="1650960" imgH="482400" progId="Equation.DSMT4">
                  <p:embed/>
                </p:oleObj>
              </mc:Choice>
              <mc:Fallback>
                <p:oleObj name="Equation" r:id="rId14" imgW="1650960" imgH="4824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80DF9EAA-9B48-4462-9DF2-EC05C9006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269" y="2391524"/>
                        <a:ext cx="16430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44362C19-114E-4E85-81E1-356F8688F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5996"/>
              </p:ext>
            </p:extLst>
          </p:nvPr>
        </p:nvGraphicFramePr>
        <p:xfrm>
          <a:off x="311877" y="2943964"/>
          <a:ext cx="10271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6" name="Equation" r:id="rId16" imgW="1015920" imgH="520560" progId="Equation.DSMT4">
                  <p:embed/>
                </p:oleObj>
              </mc:Choice>
              <mc:Fallback>
                <p:oleObj name="Equation" r:id="rId16" imgW="1015920" imgH="52056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6ED4DCE-A515-495F-8691-973A702431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77" y="2943964"/>
                        <a:ext cx="1027112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11">
            <a:extLst>
              <a:ext uri="{FF2B5EF4-FFF2-40B4-BE49-F238E27FC236}">
                <a16:creationId xmlns:a16="http://schemas.microsoft.com/office/drawing/2014/main" id="{FC8D3F7D-603D-4E22-8B65-52ED64B58382}"/>
              </a:ext>
            </a:extLst>
          </p:cNvPr>
          <p:cNvSpPr txBox="1"/>
          <p:nvPr/>
        </p:nvSpPr>
        <p:spPr bwMode="auto">
          <a:xfrm>
            <a:off x="1338989" y="2997512"/>
            <a:ext cx="2279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上的投影为</a:t>
            </a:r>
          </a:p>
        </p:txBody>
      </p: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F948CB98-2436-45B3-92F6-437A313913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6780"/>
              </p:ext>
            </p:extLst>
          </p:nvPr>
        </p:nvGraphicFramePr>
        <p:xfrm>
          <a:off x="1628336" y="3711424"/>
          <a:ext cx="1628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7" name="Equation" r:id="rId18" imgW="1625400" imgH="533160" progId="Equation.DSMT4">
                  <p:embed/>
                </p:oleObj>
              </mc:Choice>
              <mc:Fallback>
                <p:oleObj name="Equation" r:id="rId18" imgW="1625400" imgH="53316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FA6BBA1F-561B-4751-B8DA-96BCD6072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336" y="3711424"/>
                        <a:ext cx="16287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052DBF24-7D10-435C-9F02-172D8C958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725932"/>
              </p:ext>
            </p:extLst>
          </p:nvPr>
        </p:nvGraphicFramePr>
        <p:xfrm>
          <a:off x="3304413" y="3543624"/>
          <a:ext cx="1295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8" name="Equation" r:id="rId20" imgW="1295280" imgH="1054080" progId="Equation.DSMT4">
                  <p:embed/>
                </p:oleObj>
              </mc:Choice>
              <mc:Fallback>
                <p:oleObj name="Equation" r:id="rId20" imgW="1295280" imgH="105408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81FDB596-E6C4-4598-92BA-AF9D5D89C1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04413" y="3543624"/>
                        <a:ext cx="1295400" cy="1054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AC8525C1-BE1C-4303-91FA-1F91DEE45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45701"/>
              </p:ext>
            </p:extLst>
          </p:nvPr>
        </p:nvGraphicFramePr>
        <p:xfrm>
          <a:off x="4713865" y="3668476"/>
          <a:ext cx="2197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9" name="Equation" r:id="rId22" imgW="2197080" imgH="876240" progId="Equation.DSMT4">
                  <p:embed/>
                </p:oleObj>
              </mc:Choice>
              <mc:Fallback>
                <p:oleObj name="Equation" r:id="rId22" imgW="2197080" imgH="87624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7EED675F-6F97-4D54-8BEE-4FD43CB5C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13865" y="3668476"/>
                        <a:ext cx="21971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16">
            <a:extLst>
              <a:ext uri="{FF2B5EF4-FFF2-40B4-BE49-F238E27FC236}">
                <a16:creationId xmlns:a16="http://schemas.microsoft.com/office/drawing/2014/main" id="{E9594FC3-8398-4A93-8B5A-00EB74D53D26}"/>
              </a:ext>
            </a:extLst>
          </p:cNvPr>
          <p:cNvSpPr txBox="1"/>
          <p:nvPr/>
        </p:nvSpPr>
        <p:spPr bwMode="auto">
          <a:xfrm>
            <a:off x="393385" y="4532572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于是由勾股定理，</a:t>
            </a:r>
          </a:p>
        </p:txBody>
      </p:sp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50657E9B-6510-4BE4-BB75-15091CA81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77196"/>
              </p:ext>
            </p:extLst>
          </p:nvPr>
        </p:nvGraphicFramePr>
        <p:xfrm>
          <a:off x="2036298" y="4998446"/>
          <a:ext cx="21320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0" name="Equation" r:id="rId24" imgW="2286000" imgH="863280" progId="Equation.DSMT4">
                  <p:embed/>
                </p:oleObj>
              </mc:Choice>
              <mc:Fallback>
                <p:oleObj name="Equation" r:id="rId24" imgW="2286000" imgH="86328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82E2421-C2DC-42EC-A207-2D6C5701E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298" y="4998446"/>
                        <a:ext cx="213201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4477F90C-E75E-451F-B821-491AF46D4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63298"/>
              </p:ext>
            </p:extLst>
          </p:nvPr>
        </p:nvGraphicFramePr>
        <p:xfrm>
          <a:off x="4249937" y="5179966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1" name="Equation" r:id="rId26" imgW="2158920" imgH="444240" progId="Equation.DSMT4">
                  <p:embed/>
                </p:oleObj>
              </mc:Choice>
              <mc:Fallback>
                <p:oleObj name="Equation" r:id="rId26" imgW="2158920" imgH="44424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A495F1A0-7751-4D52-B552-721FFEA71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49937" y="5179966"/>
                        <a:ext cx="2159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96CB725-F0E7-4E41-9AD7-338329BA7BBE}"/>
              </a:ext>
            </a:extLst>
          </p:cNvPr>
          <p:cNvCxnSpPr/>
          <p:nvPr/>
        </p:nvCxnSpPr>
        <p:spPr>
          <a:xfrm>
            <a:off x="7366231" y="4042352"/>
            <a:ext cx="342038" cy="118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FEAC031-CBBD-4890-867C-9CDA4BFFD85F}"/>
              </a:ext>
            </a:extLst>
          </p:cNvPr>
          <p:cNvGrpSpPr/>
          <p:nvPr/>
        </p:nvGrpSpPr>
        <p:grpSpPr>
          <a:xfrm>
            <a:off x="6910965" y="3492710"/>
            <a:ext cx="2088232" cy="2016224"/>
            <a:chOff x="6827466" y="2704464"/>
            <a:chExt cx="2088232" cy="2016224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0FEE131-4A36-4F09-926D-DBB1CB4F027B}"/>
                </a:ext>
              </a:extLst>
            </p:cNvPr>
            <p:cNvGrpSpPr/>
            <p:nvPr/>
          </p:nvGrpSpPr>
          <p:grpSpPr>
            <a:xfrm>
              <a:off x="6827466" y="2704464"/>
              <a:ext cx="2088232" cy="2016224"/>
              <a:chOff x="6732240" y="2132856"/>
              <a:chExt cx="2088232" cy="2016224"/>
            </a:xfrm>
          </p:grpSpPr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E86FBDBC-7AF0-4506-8DF9-F9E5F136A58D}"/>
                  </a:ext>
                </a:extLst>
              </p:cNvPr>
              <p:cNvCxnSpPr/>
              <p:nvPr/>
            </p:nvCxnSpPr>
            <p:spPr>
              <a:xfrm flipV="1">
                <a:off x="7327148" y="2132856"/>
                <a:ext cx="1493324" cy="20162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1846F4C-8999-416F-9AEE-7F745A80D7CC}"/>
                  </a:ext>
                </a:extLst>
              </p:cNvPr>
              <p:cNvCxnSpPr/>
              <p:nvPr/>
            </p:nvCxnSpPr>
            <p:spPr>
              <a:xfrm>
                <a:off x="7187506" y="2686127"/>
                <a:ext cx="684076" cy="621650"/>
              </a:xfrm>
              <a:prstGeom prst="line">
                <a:avLst/>
              </a:prstGeom>
              <a:ln w="28575">
                <a:solidFill>
                  <a:srgbClr val="FFFF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23">
                <a:extLst>
                  <a:ext uri="{FF2B5EF4-FFF2-40B4-BE49-F238E27FC236}">
                    <a16:creationId xmlns:a16="http://schemas.microsoft.com/office/drawing/2014/main" id="{ED8C5E31-4147-4D10-A8FA-FA173697C2A9}"/>
                  </a:ext>
                </a:extLst>
              </p:cNvPr>
              <p:cNvSpPr txBox="1"/>
              <p:nvPr/>
            </p:nvSpPr>
            <p:spPr bwMode="auto">
              <a:xfrm>
                <a:off x="6732240" y="2420888"/>
                <a:ext cx="5949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zh-CN" alt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24">
                <a:extLst>
                  <a:ext uri="{FF2B5EF4-FFF2-40B4-BE49-F238E27FC236}">
                    <a16:creationId xmlns:a16="http://schemas.microsoft.com/office/drawing/2014/main" id="{ABEB5FB1-F814-4FB3-9042-4B802F267557}"/>
                  </a:ext>
                </a:extLst>
              </p:cNvPr>
              <p:cNvSpPr txBox="1"/>
              <p:nvPr/>
            </p:nvSpPr>
            <p:spPr bwMode="auto">
              <a:xfrm>
                <a:off x="7486255" y="3655865"/>
                <a:ext cx="37221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zh-CN" alt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6" name="任意多边形 29">
              <a:extLst>
                <a:ext uri="{FF2B5EF4-FFF2-40B4-BE49-F238E27FC236}">
                  <a16:creationId xmlns:a16="http://schemas.microsoft.com/office/drawing/2014/main" id="{24F55DD1-C1F8-4E18-9D2E-6691E6165A10}"/>
                </a:ext>
              </a:extLst>
            </p:cNvPr>
            <p:cNvSpPr/>
            <p:nvPr/>
          </p:nvSpPr>
          <p:spPr>
            <a:xfrm>
              <a:off x="7295103" y="3305908"/>
              <a:ext cx="693337" cy="1105318"/>
            </a:xfrm>
            <a:custGeom>
              <a:avLst/>
              <a:gdLst>
                <a:gd name="connsiteX0" fmla="*/ 0 w 693337"/>
                <a:gd name="connsiteY0" fmla="*/ 0 h 1105318"/>
                <a:gd name="connsiteX1" fmla="*/ 301451 w 693337"/>
                <a:gd name="connsiteY1" fmla="*/ 1105318 h 1105318"/>
                <a:gd name="connsiteX2" fmla="*/ 693337 w 693337"/>
                <a:gd name="connsiteY2" fmla="*/ 592852 h 1105318"/>
                <a:gd name="connsiteX3" fmla="*/ 0 w 693337"/>
                <a:gd name="connsiteY3" fmla="*/ 0 h 11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337" h="1105318">
                  <a:moveTo>
                    <a:pt x="0" y="0"/>
                  </a:moveTo>
                  <a:lnTo>
                    <a:pt x="301451" y="1105318"/>
                  </a:lnTo>
                  <a:lnTo>
                    <a:pt x="693337" y="592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3753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42" grpId="0"/>
      <p:bldP spid="43" grpId="0"/>
      <p:bldP spid="56" grpId="0"/>
      <p:bldP spid="59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0" y="452651"/>
            <a:ext cx="9028488" cy="695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EF1B73-6C75-4C71-8F81-9FBC2624E791}"/>
              </a:ext>
            </a:extLst>
          </p:cNvPr>
          <p:cNvSpPr/>
          <p:nvPr/>
        </p:nvSpPr>
        <p:spPr>
          <a:xfrm>
            <a:off x="-3651" y="5538298"/>
            <a:ext cx="91440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注：本题要学的是空间曲线为母线的旋转面方程，重点是点的关系的转化。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709524-3E01-4B37-A346-A66CFC756298}"/>
              </a:ext>
            </a:extLst>
          </p:cNvPr>
          <p:cNvSpPr/>
          <p:nvPr/>
        </p:nvSpPr>
        <p:spPr>
          <a:xfrm>
            <a:off x="13538" y="66032"/>
            <a:ext cx="1993032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综合例题   </a:t>
            </a: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6146A676-CD78-43CA-A38D-822E30FB7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75" y="488381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4F43558C-3156-4E42-9130-84EB69FE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02" y="1270073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400" b="1" dirty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4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39" name="Object 4">
            <a:extLst>
              <a:ext uri="{FF2B5EF4-FFF2-40B4-BE49-F238E27FC236}">
                <a16:creationId xmlns:a16="http://schemas.microsoft.com/office/drawing/2014/main" id="{1FA8435F-3B39-46E3-A817-277E0BE28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646020"/>
              </p:ext>
            </p:extLst>
          </p:nvPr>
        </p:nvGraphicFramePr>
        <p:xfrm>
          <a:off x="1491133" y="384239"/>
          <a:ext cx="732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2" name="Equation" r:id="rId4" imgW="7327800" imgH="736560" progId="Equation.DSMT4">
                  <p:embed/>
                </p:oleObj>
              </mc:Choice>
              <mc:Fallback>
                <p:oleObj name="Equation" r:id="rId4" imgW="7327800" imgH="736560" progId="Equation.DSMT4">
                  <p:embed/>
                  <p:pic>
                    <p:nvPicPr>
                      <p:cNvPr id="18" name="Object 4">
                        <a:extLst>
                          <a:ext uri="{FF2B5EF4-FFF2-40B4-BE49-F238E27FC236}">
                            <a16:creationId xmlns:a16="http://schemas.microsoft.com/office/drawing/2014/main" id="{CD68668D-74D4-4770-9FD4-6136B1F78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133" y="384239"/>
                        <a:ext cx="7327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C06206F2-B43C-4816-873F-44158C21F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955887"/>
              </p:ext>
            </p:extLst>
          </p:nvPr>
        </p:nvGraphicFramePr>
        <p:xfrm>
          <a:off x="1491133" y="1314607"/>
          <a:ext cx="38735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3" name="Equation" r:id="rId6" imgW="3873240" imgH="457200" progId="Equation.DSMT4">
                  <p:embed/>
                </p:oleObj>
              </mc:Choice>
              <mc:Fallback>
                <p:oleObj name="Equation" r:id="rId6" imgW="3873240" imgH="45720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6AEDAB5F-E718-4627-BA29-CF001A488D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133" y="1314607"/>
                        <a:ext cx="38735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6">
            <a:extLst>
              <a:ext uri="{FF2B5EF4-FFF2-40B4-BE49-F238E27FC236}">
                <a16:creationId xmlns:a16="http://schemas.microsoft.com/office/drawing/2014/main" id="{B0C9078B-FD52-4569-8343-C1424E160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64317"/>
              </p:ext>
            </p:extLst>
          </p:nvPr>
        </p:nvGraphicFramePr>
        <p:xfrm>
          <a:off x="5491626" y="1314607"/>
          <a:ext cx="14605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4" name="Equation" r:id="rId8" imgW="1460160" imgH="457200" progId="Equation.DSMT4">
                  <p:embed/>
                </p:oleObj>
              </mc:Choice>
              <mc:Fallback>
                <p:oleObj name="Equation" r:id="rId8" imgW="1460160" imgH="457200" progId="Equation.DSMT4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D90A09B4-247C-4C54-AAB4-DE5E9E896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626" y="1314607"/>
                        <a:ext cx="14605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>
            <a:extLst>
              <a:ext uri="{FF2B5EF4-FFF2-40B4-BE49-F238E27FC236}">
                <a16:creationId xmlns:a16="http://schemas.microsoft.com/office/drawing/2014/main" id="{4C46660A-E9F5-47C9-A9A2-1F622F10E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6874"/>
              </p:ext>
            </p:extLst>
          </p:nvPr>
        </p:nvGraphicFramePr>
        <p:xfrm>
          <a:off x="716875" y="2054844"/>
          <a:ext cx="58562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5" name="Equation" r:id="rId10" imgW="5854680" imgH="457200" progId="Equation.DSMT4">
                  <p:embed/>
                </p:oleObj>
              </mc:Choice>
              <mc:Fallback>
                <p:oleObj name="Equation" r:id="rId10" imgW="5854680" imgH="457200" progId="Equation.DSMT4">
                  <p:embed/>
                  <p:pic>
                    <p:nvPicPr>
                      <p:cNvPr id="21" name="Object 7">
                        <a:extLst>
                          <a:ext uri="{FF2B5EF4-FFF2-40B4-BE49-F238E27FC236}">
                            <a16:creationId xmlns:a16="http://schemas.microsoft.com/office/drawing/2014/main" id="{AA3E761C-F6FA-4801-BE02-2A5EE21C8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75" y="2054844"/>
                        <a:ext cx="58562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8">
            <a:extLst>
              <a:ext uri="{FF2B5EF4-FFF2-40B4-BE49-F238E27FC236}">
                <a16:creationId xmlns:a16="http://schemas.microsoft.com/office/drawing/2014/main" id="{365F7C50-F9A5-4C6D-8DF2-101BC4344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82" y="2732809"/>
            <a:ext cx="312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由于高度不变</a:t>
            </a:r>
            <a:r>
              <a:rPr lang="en-US" altLang="zh-CN" sz="2400" b="1" dirty="0"/>
              <a:t>,</a:t>
            </a:r>
          </a:p>
        </p:txBody>
      </p:sp>
      <p:graphicFrame>
        <p:nvGraphicFramePr>
          <p:cNvPr id="46" name="Object 9">
            <a:extLst>
              <a:ext uri="{FF2B5EF4-FFF2-40B4-BE49-F238E27FC236}">
                <a16:creationId xmlns:a16="http://schemas.microsoft.com/office/drawing/2014/main" id="{438CF299-6CCA-4A11-8355-0F1F79711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174372"/>
              </p:ext>
            </p:extLst>
          </p:nvPr>
        </p:nvGraphicFramePr>
        <p:xfrm>
          <a:off x="2847499" y="2782233"/>
          <a:ext cx="1016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6" name="Equation" r:id="rId12" imgW="1015920" imgH="431640" progId="Equation.DSMT4">
                  <p:embed/>
                </p:oleObj>
              </mc:Choice>
              <mc:Fallback>
                <p:oleObj name="Equation" r:id="rId12" imgW="1015920" imgH="431640" progId="Equation.DSMT4">
                  <p:embed/>
                  <p:pic>
                    <p:nvPicPr>
                      <p:cNvPr id="23" name="Object 9">
                        <a:extLst>
                          <a:ext uri="{FF2B5EF4-FFF2-40B4-BE49-F238E27FC236}">
                            <a16:creationId xmlns:a16="http://schemas.microsoft.com/office/drawing/2014/main" id="{8EB32BC0-44A5-42EC-8F97-C6748F557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499" y="2782233"/>
                        <a:ext cx="1016000" cy="4302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0">
            <a:extLst>
              <a:ext uri="{FF2B5EF4-FFF2-40B4-BE49-F238E27FC236}">
                <a16:creationId xmlns:a16="http://schemas.microsoft.com/office/drawing/2014/main" id="{3249B317-6A0F-4673-8F1D-B2E047EB6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945707"/>
              </p:ext>
            </p:extLst>
          </p:nvPr>
        </p:nvGraphicFramePr>
        <p:xfrm>
          <a:off x="716875" y="3395232"/>
          <a:ext cx="67691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7" name="Equation" r:id="rId14" imgW="6769080" imgH="457200" progId="Equation.DSMT4">
                  <p:embed/>
                </p:oleObj>
              </mc:Choice>
              <mc:Fallback>
                <p:oleObj name="Equation" r:id="rId14" imgW="6769080" imgH="457200" progId="Equation.DSMT4">
                  <p:embed/>
                  <p:pic>
                    <p:nvPicPr>
                      <p:cNvPr id="24" name="Object 10">
                        <a:extLst>
                          <a:ext uri="{FF2B5EF4-FFF2-40B4-BE49-F238E27FC236}">
                            <a16:creationId xmlns:a16="http://schemas.microsoft.com/office/drawing/2014/main" id="{DE6690BE-2ABE-4F67-8EBC-ABE80034F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75" y="3395232"/>
                        <a:ext cx="67691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AFFE2695-CD73-443C-B618-89EC478D8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935595"/>
              </p:ext>
            </p:extLst>
          </p:nvPr>
        </p:nvGraphicFramePr>
        <p:xfrm>
          <a:off x="2263299" y="3878974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8" name="Equation" r:id="rId16" imgW="1600200" imgH="469800" progId="Equation.DSMT4">
                  <p:embed/>
                </p:oleObj>
              </mc:Choice>
              <mc:Fallback>
                <p:oleObj name="Equation" r:id="rId16" imgW="1600200" imgH="4698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A584F5DE-384D-4007-AC87-0FC5F10A5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299" y="3878974"/>
                        <a:ext cx="1600200" cy="469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745F6471-DED5-4988-9E6C-353E46812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848893"/>
              </p:ext>
            </p:extLst>
          </p:nvPr>
        </p:nvGraphicFramePr>
        <p:xfrm>
          <a:off x="3863499" y="388795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9" name="Equation" r:id="rId18" imgW="1409400" imgH="457200" progId="Equation.DSMT4">
                  <p:embed/>
                </p:oleObj>
              </mc:Choice>
              <mc:Fallback>
                <p:oleObj name="Equation" r:id="rId18" imgW="1409400" imgH="4572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4871313E-463F-4F6E-B888-49BE811CD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499" y="3887953"/>
                        <a:ext cx="14097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9B0712BE-F37E-40FD-9DDE-D14100F4E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23797"/>
              </p:ext>
            </p:extLst>
          </p:nvPr>
        </p:nvGraphicFramePr>
        <p:xfrm>
          <a:off x="747702" y="4509351"/>
          <a:ext cx="2298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50" name="Equation" r:id="rId20" imgW="2298600" imgH="444240" progId="Equation.DSMT4">
                  <p:embed/>
                </p:oleObj>
              </mc:Choice>
              <mc:Fallback>
                <p:oleObj name="Equation" r:id="rId20" imgW="2298600" imgH="4442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CD2675E-ADF2-4606-840A-2A09CFE77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02" y="4509351"/>
                        <a:ext cx="2298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E8F9F841-CAAD-431F-B3F2-69CC0E6979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756641"/>
              </p:ext>
            </p:extLst>
          </p:nvPr>
        </p:nvGraphicFramePr>
        <p:xfrm>
          <a:off x="2733199" y="5120647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51" name="Equation" r:id="rId22" imgW="2260440" imgH="457200" progId="Equation.DSMT4">
                  <p:embed/>
                </p:oleObj>
              </mc:Choice>
              <mc:Fallback>
                <p:oleObj name="Equation" r:id="rId22" imgW="2260440" imgH="4572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E6740F27-37B2-4DFD-9940-C3799DEE7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199" y="5120647"/>
                        <a:ext cx="226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14">
            <a:extLst>
              <a:ext uri="{FF2B5EF4-FFF2-40B4-BE49-F238E27FC236}">
                <a16:creationId xmlns:a16="http://schemas.microsoft.com/office/drawing/2014/main" id="{66698156-6BB2-4618-95FA-8219D1407343}"/>
              </a:ext>
            </a:extLst>
          </p:cNvPr>
          <p:cNvSpPr txBox="1"/>
          <p:nvPr/>
        </p:nvSpPr>
        <p:spPr bwMode="auto">
          <a:xfrm>
            <a:off x="3046402" y="449850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170241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38" grpId="0" autoUpdateAnimBg="0"/>
      <p:bldP spid="45" grpId="0" autoUpdateAnimBg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DA1C8D2-4D54-4194-8422-69EE7DD6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19" y="4725516"/>
            <a:ext cx="8184494" cy="20993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A302EF-7426-4764-9854-F461572689BE}"/>
              </a:ext>
            </a:extLst>
          </p:cNvPr>
          <p:cNvSpPr/>
          <p:nvPr/>
        </p:nvSpPr>
        <p:spPr>
          <a:xfrm>
            <a:off x="-3652" y="1032821"/>
            <a:ext cx="9147651" cy="15813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D15CAE2B-E212-4FED-8751-09D9ADF76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6"/>
            <a:ext cx="4968899" cy="52322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*五</a:t>
            </a: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自测题和思考题选解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81685F4-88F3-4C80-8EAC-0B6FDD8FD517}"/>
                  </a:ext>
                </a:extLst>
              </p:cNvPr>
              <p:cNvSpPr/>
              <p:nvPr/>
            </p:nvSpPr>
            <p:spPr>
              <a:xfrm>
                <a:off x="0" y="1044470"/>
                <a:ext cx="895126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sz="2400" b="1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自测题二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10*. 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已知直线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,−</m:t>
                        </m:r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且平行于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</m:oMath>
                </a14:m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且垂直于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𝒛𝑶𝒙</m:t>
                    </m:r>
                  </m:oMath>
                </a14:m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平面，则到这两条直线等距离的点的轨迹是什么类型的曲面（</a:t>
                </a:r>
                <a:r>
                  <a:rPr lang="en-US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:r>
                  <a:rPr lang="en-US" altLang="zh-CN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A.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单叶双曲面</a:t>
                </a:r>
                <a:r>
                  <a:rPr lang="en-US" altLang="zh-CN" sz="2400" kern="1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 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B.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双叶双曲面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C.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旋转抛物面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双曲抛物面</a:t>
                </a:r>
                <a:r>
                  <a:rPr lang="zh-CN" altLang="zh-CN" sz="2400" kern="1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81685F4-88F3-4C80-8EAC-0B6FDD8FD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4470"/>
                <a:ext cx="8951264" cy="1569660"/>
              </a:xfrm>
              <a:prstGeom prst="rect">
                <a:avLst/>
              </a:prstGeom>
              <a:blipFill>
                <a:blip r:embed="rId4"/>
                <a:stretch>
                  <a:fillRect l="-1022" t="-4264" r="-1022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3FFE269-1912-4218-88EA-8CE1E6F3BB63}"/>
                  </a:ext>
                </a:extLst>
              </p:cNvPr>
              <p:cNvSpPr/>
              <p:nvPr/>
            </p:nvSpPr>
            <p:spPr>
              <a:xfrm>
                <a:off x="138409" y="2691469"/>
                <a:ext cx="8867181" cy="777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000" b="1" kern="1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解析：</a:t>
                </a:r>
                <a:r>
                  <a:rPr lang="zh-CN" altLang="zh-CN" sz="20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设动点坐标为</a:t>
                </a:r>
                <a14:m>
                  <m:oMath xmlns:m="http://schemas.openxmlformats.org/officeDocument/2006/math">
                    <m:r>
                      <a:rPr lang="en-US" altLang="zh-CN" sz="20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  <m:d>
                      <m:dPr>
                        <m:ctrlPr>
                          <a:rPr lang="zh-CN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𝒛</m:t>
                        </m:r>
                      </m:e>
                    </m:d>
                  </m:oMath>
                </a14:m>
                <a:r>
                  <a:rPr lang="zh-CN" altLang="zh-CN" sz="20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，则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sz="20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0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0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000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𝒛</m:t>
                                </m:r>
                                <m:r>
                                  <a:rPr lang="en-US" altLang="zh-CN" sz="2000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000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sz="20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sz="20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0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000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𝒛</m:t>
                                </m:r>
                                <m:r>
                                  <a:rPr lang="en-US" altLang="zh-CN" sz="2000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000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zh-CN" sz="20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endParaRPr lang="en-US" altLang="zh-CN" sz="200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0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</a:t>
                </a:r>
                <a:r>
                  <a:rPr lang="zh-CN" altLang="zh-CN" sz="20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平方后化简得到</a:t>
                </a:r>
                <a14:m>
                  <m:oMath xmlns:m="http://schemas.openxmlformats.org/officeDocument/2006/math">
                    <m:r>
                      <a:rPr lang="en-US" altLang="zh-CN" sz="20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en-US" altLang="zh-CN" sz="20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𝒛</m:t>
                    </m:r>
                    <m:r>
                      <a:rPr lang="en-US" altLang="zh-CN" sz="20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zh-CN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p>
                    </m:sSup>
                    <m:r>
                      <a:rPr lang="en-US" altLang="zh-CN" sz="20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p>
                      <m:sSupPr>
                        <m:ctrlPr>
                          <a:rPr lang="zh-CN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0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sz="20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；这是双曲抛物面</a:t>
                </a:r>
                <a:r>
                  <a:rPr lang="en-US" altLang="zh-CN" sz="20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0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3FFE269-1912-4218-88EA-8CE1E6F3B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9" y="2691469"/>
                <a:ext cx="8867181" cy="777392"/>
              </a:xfrm>
              <a:prstGeom prst="rect">
                <a:avLst/>
              </a:prstGeom>
              <a:blipFill>
                <a:blip r:embed="rId5"/>
                <a:stretch>
                  <a:fillRect l="-757" b="-14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DA0763B-8F86-44AC-92E3-9A3F1E0501C8}"/>
              </a:ext>
            </a:extLst>
          </p:cNvPr>
          <p:cNvSpPr/>
          <p:nvPr/>
        </p:nvSpPr>
        <p:spPr>
          <a:xfrm>
            <a:off x="-3652" y="3708283"/>
            <a:ext cx="9143999" cy="9727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4D710B-EFF2-4677-A660-5E75A1C9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9" y="3546200"/>
            <a:ext cx="8893729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6.3.2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空间曲线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Γ:x=ϕ</a:t>
            </a:r>
            <a:r>
              <a:rPr kumimoji="0" lang="en-US" altLang="zh-CN" sz="2400" b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,y=ψ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,z=ω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 α≤ t≤ β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绕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z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轴旋转所得旋转曲面的方程是怎样的？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9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D90A2D96-0F27-4527-9E96-4A411FF7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4" y="6326970"/>
            <a:ext cx="856084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8828848-81B0-4D64-A876-F8D489099316}"/>
              </a:ext>
            </a:extLst>
          </p:cNvPr>
          <p:cNvSpPr/>
          <p:nvPr/>
        </p:nvSpPr>
        <p:spPr bwMode="auto">
          <a:xfrm>
            <a:off x="8544930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AED7FF1-942C-48C4-8BC0-E42EE37AF069}"/>
              </a:ext>
            </a:extLst>
          </p:cNvPr>
          <p:cNvSpPr/>
          <p:nvPr/>
        </p:nvSpPr>
        <p:spPr>
          <a:xfrm>
            <a:off x="-2636" y="951847"/>
            <a:ext cx="9146636" cy="19389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CEC2F92-8956-4D1A-9EE8-832DD2B548A0}"/>
                  </a:ext>
                </a:extLst>
              </p:cNvPr>
              <p:cNvSpPr/>
              <p:nvPr/>
            </p:nvSpPr>
            <p:spPr>
              <a:xfrm>
                <a:off x="73572" y="951846"/>
                <a:ext cx="907042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读题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(</a:t>
                </a:r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江苏省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2008</a:t>
                </a:r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年竞赛题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）证明曲面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𝚺</m:t>
                    </m:r>
                  </m:oMath>
                </a14:m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24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func>
                          <m:func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𝒄𝒐𝒔</m:t>
                            </m:r>
                          </m:fName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</m:func>
                      </m:e>
                    </m:d>
                    <m:func>
                      <m:func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</m:func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𝒂</m:t>
                    </m:r>
                    <m:func>
                      <m:func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func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24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func>
                          <m:func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𝒄𝒐𝒔</m:t>
                            </m:r>
                          </m:fName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</m:func>
                      </m:e>
                    </m:d>
                    <m:func>
                      <m:func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</m:func>
                  </m:oMath>
                </a14:m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lang="zh-CN" altLang="zh-CN" sz="24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为旋转曲面，</a:t>
                </a:r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𝛉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𝛑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𝛗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𝛑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𝐛</m:t>
                    </m:r>
                  </m:oMath>
                </a14:m>
                <a:endParaRPr lang="zh-CN" altLang="zh-CN" sz="24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）求该旋转曲面所围立体体积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CEC2F92-8956-4D1A-9EE8-832DD2B54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" y="951846"/>
                <a:ext cx="9070428" cy="1938992"/>
              </a:xfrm>
              <a:prstGeom prst="rect">
                <a:avLst/>
              </a:prstGeom>
              <a:blipFill>
                <a:blip r:embed="rId3"/>
                <a:stretch>
                  <a:fillRect l="-1008" t="-3774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9FC2AAE-FB5B-427E-99A1-B30F00A123D5}"/>
                  </a:ext>
                </a:extLst>
              </p:cNvPr>
              <p:cNvSpPr/>
              <p:nvPr/>
            </p:nvSpPr>
            <p:spPr>
              <a:xfrm>
                <a:off x="73572" y="2949698"/>
                <a:ext cx="9070428" cy="3245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 （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）消去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𝛉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𝛗</m:t>
                    </m:r>
                  </m:oMath>
                </a14:m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</a:t>
                </a:r>
              </a:p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24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它是曲线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𝚪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绕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 </a:t>
                </a:r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轴旋转一周生成的旋转曲面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𝛑</m:t>
                    </m:r>
                    <m:nary>
                      <m:naryPr>
                        <m:limLoc m:val="subSu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sup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𝒃</m:t>
                            </m:r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zh-CN" altLang="zh-CN" sz="24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zh-CN" sz="24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4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zh-CN" sz="24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𝒃</m:t>
                            </m:r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zh-CN" altLang="zh-CN" sz="24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zh-CN" sz="24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4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zh-CN" sz="24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𝒅𝒚</m:t>
                    </m:r>
                  </m:oMath>
                </a14:m>
                <a:endParaRPr lang="en-US" altLang="zh-CN" sz="2400" b="1" i="1" kern="1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𝟖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𝝅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𝒃</m:t>
                    </m:r>
                    <m:nary>
                      <m:naryPr>
                        <m:limLoc m:val="subSu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sSup>
                      <m:sSup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</m:e>
                      <m:sup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9FC2AAE-FB5B-427E-99A1-B30F00A12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" y="2949698"/>
                <a:ext cx="9070428" cy="3245889"/>
              </a:xfrm>
              <a:prstGeom prst="rect">
                <a:avLst/>
              </a:prstGeom>
              <a:blipFill>
                <a:blip r:embed="rId4"/>
                <a:stretch>
                  <a:fillRect l="-1008" t="-2256" b="-1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 Box 5">
            <a:extLst>
              <a:ext uri="{FF2B5EF4-FFF2-40B4-BE49-F238E27FC236}">
                <a16:creationId xmlns:a16="http://schemas.microsoft.com/office/drawing/2014/main" id="{E1F143D5-3540-4E63-9B87-BF31E5EF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6"/>
            <a:ext cx="4968899" cy="52322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*六</a:t>
            </a: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了解难题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8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D90A2D96-0F27-4527-9E96-4A411FF7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4" y="6326970"/>
            <a:ext cx="856084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8828848-81B0-4D64-A876-F8D489099316}"/>
              </a:ext>
            </a:extLst>
          </p:cNvPr>
          <p:cNvSpPr/>
          <p:nvPr/>
        </p:nvSpPr>
        <p:spPr bwMode="auto">
          <a:xfrm>
            <a:off x="8544930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AED7FF1-942C-48C4-8BC0-E42EE37AF069}"/>
              </a:ext>
            </a:extLst>
          </p:cNvPr>
          <p:cNvSpPr/>
          <p:nvPr/>
        </p:nvSpPr>
        <p:spPr>
          <a:xfrm>
            <a:off x="13538" y="423159"/>
            <a:ext cx="9083965" cy="1151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3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CEC2F92-8956-4D1A-9EE8-832DD2B548A0}"/>
                  </a:ext>
                </a:extLst>
              </p:cNvPr>
              <p:cNvSpPr/>
              <p:nvPr/>
            </p:nvSpPr>
            <p:spPr>
              <a:xfrm>
                <a:off x="89745" y="423157"/>
                <a:ext cx="9083965" cy="1261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读题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(</a:t>
                </a:r>
                <a:r>
                  <a:rPr lang="zh-CN" altLang="en-US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全国大学生</a:t>
                </a:r>
                <a:r>
                  <a:rPr lang="zh-CN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竞赛题</a:t>
                </a:r>
                <a:r>
                  <a:rPr lang="en-US" altLang="zh-CN" sz="24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/>
                  <a:t>.</a:t>
                </a:r>
                <a:r>
                  <a:rPr lang="zh-CN" altLang="zh-CN" sz="2000" b="1" dirty="0"/>
                  <a:t>过三条直线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:</m:t>
                        </m:r>
                      </m:fName>
                      <m:e>
                        <m:d>
                          <m:dPr>
                            <m:begChr m:val="{"/>
                            <m:endChr m:val=""/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sSub>
                      <m:sSub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:</m:t>
                        </m:r>
                      </m:fName>
                      <m:e>
                        <m:d>
                          <m:dPr>
                            <m:begChr m:val="{"/>
                            <m:endChr m:val=""/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sSub>
                      <m:sSub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func>
                      <m:func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:</m:t>
                        </m:r>
                      </m:fName>
                      <m:e>
                        <m:d>
                          <m:dPr>
                            <m:begChr m:val="{"/>
                            <m:endChr m:val=""/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rad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r>
                  <a:rPr lang="zh-CN" altLang="zh-CN" sz="2000" b="1" dirty="0"/>
                  <a:t>的圆柱面方程为</a:t>
                </a:r>
                <a:r>
                  <a:rPr lang="en-US" altLang="zh-CN" sz="2000" b="1" dirty="0"/>
                  <a:t>___________.</a:t>
                </a:r>
                <a:endParaRPr lang="en-US" altLang="zh-CN" sz="20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CEC2F92-8956-4D1A-9EE8-832DD2B54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5" y="423157"/>
                <a:ext cx="9083965" cy="1261051"/>
              </a:xfrm>
              <a:prstGeom prst="rect">
                <a:avLst/>
              </a:prstGeom>
              <a:blipFill>
                <a:blip r:embed="rId3"/>
                <a:stretch>
                  <a:fillRect l="-1074" t="-5797" r="-1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87BD735-37E0-40A1-9085-24A38254A9BC}"/>
              </a:ext>
            </a:extLst>
          </p:cNvPr>
          <p:cNvSpPr/>
          <p:nvPr/>
        </p:nvSpPr>
        <p:spPr>
          <a:xfrm>
            <a:off x="13538" y="66032"/>
            <a:ext cx="1993032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*六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了解难题 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1CAE92-7E31-46D7-B1D5-0348915F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54" y="1609576"/>
            <a:ext cx="6621517" cy="29287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A56968-D65F-4FC6-9271-4787701DC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10" y="4535865"/>
            <a:ext cx="6737131" cy="23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D90A2D96-0F27-4527-9E96-4A411FF7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4" y="6326970"/>
            <a:ext cx="856084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8828848-81B0-4D64-A876-F8D489099316}"/>
              </a:ext>
            </a:extLst>
          </p:cNvPr>
          <p:cNvSpPr/>
          <p:nvPr/>
        </p:nvSpPr>
        <p:spPr bwMode="auto">
          <a:xfrm>
            <a:off x="8544930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C1560-9627-4700-BCD7-0E23FABC7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2EB42BA-1DE2-41A7-A95C-ADF857AC5C91}"/>
              </a:ext>
            </a:extLst>
          </p:cNvPr>
          <p:cNvSpPr/>
          <p:nvPr/>
        </p:nvSpPr>
        <p:spPr>
          <a:xfrm>
            <a:off x="-2636" y="428626"/>
            <a:ext cx="9146636" cy="523220"/>
          </a:xfrm>
          <a:prstGeom prst="rect">
            <a:avLst/>
          </a:prstGeom>
          <a:solidFill>
            <a:srgbClr val="ECEE96"/>
          </a:solidFill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流连忘返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刘徽的杰作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牟合方盖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数学文化</a:t>
            </a:r>
            <a:endParaRPr lang="en-US" altLang="zh-CN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03EDDE-1372-4EBF-9E8B-00C31C68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1846"/>
            <a:ext cx="5013434" cy="33422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8759AA-50B6-4EA4-870A-3C2392A3D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35" y="951846"/>
            <a:ext cx="3321268" cy="33212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B74E65-82CE-42A8-958B-EDFAEC760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0"/>
            <a:ext cx="4572000" cy="25717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BFDFAF-A734-49C6-B830-BF1C0A35D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73" y="3984349"/>
            <a:ext cx="4202030" cy="23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E13FA9-1D1B-40A8-A640-012B82D69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E7D60F7-D86C-4AD5-860D-FE07BCA0233E}"/>
              </a:ext>
            </a:extLst>
          </p:cNvPr>
          <p:cNvSpPr/>
          <p:nvPr/>
        </p:nvSpPr>
        <p:spPr>
          <a:xfrm>
            <a:off x="-1" y="2059958"/>
            <a:ext cx="9144000" cy="2610459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3" name="矩形 22"/>
          <p:cNvSpPr/>
          <p:nvPr/>
        </p:nvSpPr>
        <p:spPr>
          <a:xfrm>
            <a:off x="1500190" y="2840833"/>
            <a:ext cx="6504728" cy="10849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同学再见！</a:t>
            </a:r>
          </a:p>
          <a:p>
            <a:endParaRPr lang="zh-CN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7E49E9-3042-428F-AE63-DBAEE4A51960}"/>
              </a:ext>
            </a:extLst>
          </p:cNvPr>
          <p:cNvSpPr/>
          <p:nvPr/>
        </p:nvSpPr>
        <p:spPr>
          <a:xfrm>
            <a:off x="-2" y="2059958"/>
            <a:ext cx="133742" cy="261045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6DD895-8D6A-430C-A889-32EFF4CCA441}"/>
              </a:ext>
            </a:extLst>
          </p:cNvPr>
          <p:cNvSpPr/>
          <p:nvPr/>
        </p:nvSpPr>
        <p:spPr>
          <a:xfrm>
            <a:off x="9010257" y="2059958"/>
            <a:ext cx="133742" cy="261045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E3AFDDA8-EDBD-425F-9357-C868AE6AC466}"/>
              </a:ext>
            </a:extLst>
          </p:cNvPr>
          <p:cNvSpPr/>
          <p:nvPr/>
        </p:nvSpPr>
        <p:spPr>
          <a:xfrm rot="5400000">
            <a:off x="195" y="3132147"/>
            <a:ext cx="605551" cy="338457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B4439D-BC01-436F-8FE6-61C50AC4D547}"/>
              </a:ext>
            </a:extLst>
          </p:cNvPr>
          <p:cNvSpPr/>
          <p:nvPr/>
        </p:nvSpPr>
        <p:spPr>
          <a:xfrm rot="16200000">
            <a:off x="8538255" y="3195958"/>
            <a:ext cx="605551" cy="338457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5589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32">
        <p:fade/>
      </p:transition>
    </mc:Choice>
    <mc:Fallback xmlns="">
      <p:transition spd="med" advTm="8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D34603B9-E2A2-4616-B31A-C634B203C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55570"/>
            <a:ext cx="4968899" cy="52322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D8CEFFF-D929-4B37-8909-3962B84E8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852" y="2622179"/>
            <a:ext cx="1645707" cy="504056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隶书" pitchFamily="49" charset="-122"/>
              </a:rPr>
              <a:t>几何 性质</a:t>
            </a:r>
          </a:p>
        </p:txBody>
      </p:sp>
      <p:sp>
        <p:nvSpPr>
          <p:cNvPr id="14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48389903-FC04-4F3E-B232-A03A693FD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922" y="1414712"/>
            <a:ext cx="733525" cy="940169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15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7AFC96FD-B309-4688-86DB-2430CAB06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903" y="1526246"/>
            <a:ext cx="742916" cy="925118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F5BCEA42-F7B4-4670-9056-2CFB546F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586" y="1834713"/>
            <a:ext cx="442317" cy="3048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666699"/>
              </a:gs>
              <a:gs pos="100000">
                <a:srgbClr val="0099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" name="AutoShape 15">
            <a:extLst>
              <a:ext uri="{FF2B5EF4-FFF2-40B4-BE49-F238E27FC236}">
                <a16:creationId xmlns:a16="http://schemas.microsoft.com/office/drawing/2014/main" id="{BF14EFF0-5A91-43BE-A2C6-06ADDBA7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055" y="1808414"/>
            <a:ext cx="413618" cy="304800"/>
          </a:xfrm>
          <a:prstGeom prst="left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9" name="Oval 21">
            <a:hlinkClick r:id="rId5" action="ppaction://hlinksldjump"/>
            <a:extLst>
              <a:ext uri="{FF2B5EF4-FFF2-40B4-BE49-F238E27FC236}">
                <a16:creationId xmlns:a16="http://schemas.microsoft.com/office/drawing/2014/main" id="{718C82F6-2789-44BE-BA7D-E7A98319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853" y="1352333"/>
            <a:ext cx="1978539" cy="1131163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黑体" pitchFamily="49" charset="-122"/>
              </a:rPr>
              <a:t>向量代数</a:t>
            </a:r>
            <a:endParaRPr lang="zh-CN" altLang="en-US" sz="2400" b="1" dirty="0">
              <a:solidFill>
                <a:srgbClr val="FF0066"/>
              </a:solidFill>
              <a:ea typeface="黑体" pitchFamily="49" charset="-122"/>
            </a:endParaRPr>
          </a:p>
        </p:txBody>
      </p:sp>
      <p:sp>
        <p:nvSpPr>
          <p:cNvPr id="20" name="Rectangle 12">
            <a:hlinkClick r:id="rId6" action="ppaction://hlinksldjump"/>
            <a:extLst>
              <a:ext uri="{FF2B5EF4-FFF2-40B4-BE49-F238E27FC236}">
                <a16:creationId xmlns:a16="http://schemas.microsoft.com/office/drawing/2014/main" id="{77032505-BC54-412A-89AA-B4EEC19BA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999" y="1456111"/>
            <a:ext cx="1293173" cy="428626"/>
          </a:xfrm>
          <a:prstGeom prst="rect">
            <a:avLst/>
          </a:prstGeom>
          <a:solidFill>
            <a:srgbClr val="00525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隶书" pitchFamily="49" charset="-122"/>
              </a:rPr>
              <a:t>数量积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9BA8F-8701-4099-8806-5507BF4DFDEC}"/>
              </a:ext>
            </a:extLst>
          </p:cNvPr>
          <p:cNvSpPr txBox="1"/>
          <p:nvPr/>
        </p:nvSpPr>
        <p:spPr>
          <a:xfrm>
            <a:off x="6304737" y="1562111"/>
            <a:ext cx="553998" cy="8938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>
                <a:latin typeface="华文隶书" pitchFamily="2" charset="-122"/>
                <a:ea typeface="华文隶书" pitchFamily="2" charset="-122"/>
              </a:rPr>
              <a:t>乘  积</a:t>
            </a:r>
          </a:p>
        </p:txBody>
      </p:sp>
      <p:sp>
        <p:nvSpPr>
          <p:cNvPr id="22" name="Rectangle 11">
            <a:hlinkClick r:id="rId7" action="ppaction://hlinksldjump"/>
            <a:extLst>
              <a:ext uri="{FF2B5EF4-FFF2-40B4-BE49-F238E27FC236}">
                <a16:creationId xmlns:a16="http://schemas.microsoft.com/office/drawing/2014/main" id="{B4D6AB4B-7A5E-444C-AB4A-4FF21829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999" y="1961713"/>
            <a:ext cx="1293173" cy="477100"/>
          </a:xfrm>
          <a:prstGeom prst="rect">
            <a:avLst/>
          </a:prstGeom>
          <a:solidFill>
            <a:srgbClr val="00525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隶书" pitchFamily="49" charset="-122"/>
              </a:rPr>
              <a:t>向量积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E6D6F0-1A8D-45A8-8BB4-9BFB28869EE7}"/>
              </a:ext>
            </a:extLst>
          </p:cNvPr>
          <p:cNvSpPr txBox="1"/>
          <p:nvPr/>
        </p:nvSpPr>
        <p:spPr>
          <a:xfrm>
            <a:off x="2204567" y="1480596"/>
            <a:ext cx="923330" cy="1029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华文隶书" pitchFamily="2" charset="-122"/>
                <a:ea typeface="华文隶书" pitchFamily="2" charset="-122"/>
              </a:rPr>
              <a:t>线性运算</a:t>
            </a:r>
          </a:p>
        </p:txBody>
      </p:sp>
      <p:sp>
        <p:nvSpPr>
          <p:cNvPr id="24" name="Rectangle 12">
            <a:hlinkClick r:id="rId6" action="ppaction://hlinksldjump"/>
            <a:extLst>
              <a:ext uri="{FF2B5EF4-FFF2-40B4-BE49-F238E27FC236}">
                <a16:creationId xmlns:a16="http://schemas.microsoft.com/office/drawing/2014/main" id="{4A32A380-A8B4-4F68-ABF2-2D067BF6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32" y="1947034"/>
            <a:ext cx="1293173" cy="539990"/>
          </a:xfrm>
          <a:prstGeom prst="rect">
            <a:avLst/>
          </a:prstGeom>
          <a:solidFill>
            <a:srgbClr val="00525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隶书" pitchFamily="49" charset="-122"/>
              </a:rPr>
              <a:t>数乘</a:t>
            </a:r>
          </a:p>
        </p:txBody>
      </p:sp>
      <p:sp>
        <p:nvSpPr>
          <p:cNvPr id="25" name="Rectangle 12">
            <a:hlinkClick r:id="rId6" action="ppaction://hlinksldjump"/>
            <a:extLst>
              <a:ext uri="{FF2B5EF4-FFF2-40B4-BE49-F238E27FC236}">
                <a16:creationId xmlns:a16="http://schemas.microsoft.com/office/drawing/2014/main" id="{1345E42A-F1A0-47CE-B154-7465599F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32" y="1421829"/>
            <a:ext cx="1293173" cy="459321"/>
          </a:xfrm>
          <a:prstGeom prst="rect">
            <a:avLst/>
          </a:prstGeom>
          <a:solidFill>
            <a:srgbClr val="00525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隶书" pitchFamily="49" charset="-122"/>
              </a:rPr>
              <a:t>加法</a:t>
            </a:r>
          </a:p>
        </p:txBody>
      </p:sp>
      <p:sp>
        <p:nvSpPr>
          <p:cNvPr id="26" name="AutoShape 17">
            <a:extLst>
              <a:ext uri="{FF2B5EF4-FFF2-40B4-BE49-F238E27FC236}">
                <a16:creationId xmlns:a16="http://schemas.microsoft.com/office/drawing/2014/main" id="{13D5D80B-0DBB-4534-9493-BDD48DF10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762" y="2603146"/>
            <a:ext cx="381000" cy="592843"/>
          </a:xfrm>
          <a:prstGeom prst="downArrow">
            <a:avLst>
              <a:gd name="adj1" fmla="val 50000"/>
              <a:gd name="adj2" fmla="val 65000"/>
            </a:avLst>
          </a:prstGeom>
          <a:gradFill rotWithShape="0">
            <a:gsLst>
              <a:gs pos="0">
                <a:srgbClr val="FF9900"/>
              </a:gs>
              <a:gs pos="100000">
                <a:srgbClr val="005250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 dirty="0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A1AA966B-5506-43F8-B54F-4F1850CF1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054" y="2615237"/>
            <a:ext cx="1685969" cy="504056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隶书" pitchFamily="49" charset="-122"/>
              </a:rPr>
              <a:t>代数 性质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3425D29C-A82D-40E8-9956-E59DB10991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8841" y="2595797"/>
            <a:ext cx="381000" cy="592843"/>
          </a:xfrm>
          <a:prstGeom prst="downArrow">
            <a:avLst>
              <a:gd name="adj1" fmla="val 50000"/>
              <a:gd name="adj2" fmla="val 65000"/>
            </a:avLst>
          </a:prstGeom>
          <a:gradFill rotWithShape="0">
            <a:gsLst>
              <a:gs pos="0">
                <a:srgbClr val="FF9900"/>
              </a:gs>
              <a:gs pos="100000">
                <a:srgbClr val="005250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400" dirty="0"/>
          </a:p>
        </p:txBody>
      </p:sp>
      <p:sp>
        <p:nvSpPr>
          <p:cNvPr id="29" name="AutoShape 42">
            <a:hlinkClick r:id="rId8" action="ppaction://hlinksldjump"/>
            <a:extLst>
              <a:ext uri="{FF2B5EF4-FFF2-40B4-BE49-F238E27FC236}">
                <a16:creationId xmlns:a16="http://schemas.microsoft.com/office/drawing/2014/main" id="{9AF3BB9C-61C8-4F16-B9A8-21DCD0C09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512" y="3230900"/>
            <a:ext cx="3315672" cy="630147"/>
          </a:xfrm>
          <a:prstGeom prst="roundRect">
            <a:avLst>
              <a:gd name="adj" fmla="val 36806"/>
            </a:avLst>
          </a:prstGeom>
          <a:solidFill>
            <a:srgbClr val="FF6600"/>
          </a:solidFill>
          <a:ln w="76200" cmpd="tri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黑体" pitchFamily="49" charset="-122"/>
              </a:rPr>
              <a:t>空间直角坐标系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B468054B-2C2E-4A26-BA7F-30CD30C4B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49" y="4285497"/>
            <a:ext cx="1412875" cy="685800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直 线</a:t>
            </a:r>
          </a:p>
        </p:txBody>
      </p:sp>
      <p:sp>
        <p:nvSpPr>
          <p:cNvPr id="31" name="Rectangle 4">
            <a:hlinkClick r:id="rId9" action="ppaction://hlinksldjump"/>
            <a:extLst>
              <a:ext uri="{FF2B5EF4-FFF2-40B4-BE49-F238E27FC236}">
                <a16:creationId xmlns:a16="http://schemas.microsoft.com/office/drawing/2014/main" id="{E88F78B6-B7E9-4924-BE12-CEF143BF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919" y="5399588"/>
            <a:ext cx="1427163" cy="7620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曲面</a:t>
            </a:r>
            <a:endParaRPr lang="zh-CN" altLang="en-US" sz="2400" dirty="0">
              <a:solidFill>
                <a:srgbClr val="FF00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2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954C2555-E7D8-4529-959D-E338C851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705" y="5399588"/>
            <a:ext cx="1427163" cy="762000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曲线</a:t>
            </a:r>
          </a:p>
        </p:txBody>
      </p:sp>
      <p:sp>
        <p:nvSpPr>
          <p:cNvPr id="33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526DBEF1-050C-4C3A-94F6-26A5C027E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4218822"/>
            <a:ext cx="1412875" cy="685800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平 面</a:t>
            </a:r>
          </a:p>
        </p:txBody>
      </p:sp>
      <p:sp>
        <p:nvSpPr>
          <p:cNvPr id="36" name="AutoShape 18">
            <a:extLst>
              <a:ext uri="{FF2B5EF4-FFF2-40B4-BE49-F238E27FC236}">
                <a16:creationId xmlns:a16="http://schemas.microsoft.com/office/drawing/2014/main" id="{178D159D-71E9-4158-9C26-D6350D330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3980697"/>
            <a:ext cx="228600" cy="238125"/>
          </a:xfrm>
          <a:prstGeom prst="downArrow">
            <a:avLst>
              <a:gd name="adj1" fmla="val 50000"/>
              <a:gd name="adj2" fmla="val 67708"/>
            </a:avLst>
          </a:prstGeom>
          <a:gradFill rotWithShape="0">
            <a:gsLst>
              <a:gs pos="0">
                <a:srgbClr val="FF6600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sz="2400"/>
          </a:p>
        </p:txBody>
      </p:sp>
      <p:sp>
        <p:nvSpPr>
          <p:cNvPr id="37" name="AutoShape 19">
            <a:extLst>
              <a:ext uri="{FF2B5EF4-FFF2-40B4-BE49-F238E27FC236}">
                <a16:creationId xmlns:a16="http://schemas.microsoft.com/office/drawing/2014/main" id="{D1B30CE2-6B0A-438E-964E-C9198C69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986" y="3980697"/>
            <a:ext cx="228600" cy="238125"/>
          </a:xfrm>
          <a:prstGeom prst="downArrow">
            <a:avLst>
              <a:gd name="adj1" fmla="val 50000"/>
              <a:gd name="adj2" fmla="val 59375"/>
            </a:avLst>
          </a:prstGeom>
          <a:gradFill rotWithShape="0">
            <a:gsLst>
              <a:gs pos="0">
                <a:srgbClr val="FF6600"/>
              </a:gs>
              <a:gs pos="100000">
                <a:srgbClr val="5454D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sz="2400"/>
          </a:p>
        </p:txBody>
      </p:sp>
      <p:sp>
        <p:nvSpPr>
          <p:cNvPr id="38" name="AutoShape 25">
            <a:extLst>
              <a:ext uri="{FF2B5EF4-FFF2-40B4-BE49-F238E27FC236}">
                <a16:creationId xmlns:a16="http://schemas.microsoft.com/office/drawing/2014/main" id="{DA3842C2-73F1-431F-B387-33117C17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4971297"/>
            <a:ext cx="304800" cy="406896"/>
          </a:xfrm>
          <a:prstGeom prst="downArrow">
            <a:avLst>
              <a:gd name="adj1" fmla="val 50000"/>
              <a:gd name="adj2" fmla="val 102083"/>
            </a:avLst>
          </a:prstGeom>
          <a:gradFill rotWithShape="0">
            <a:gsLst>
              <a:gs pos="0">
                <a:srgbClr val="006600"/>
              </a:gs>
              <a:gs pos="100000">
                <a:srgbClr val="D6009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sz="2400"/>
          </a:p>
        </p:txBody>
      </p:sp>
      <p:sp>
        <p:nvSpPr>
          <p:cNvPr id="39" name="AutoShape 35">
            <a:extLst>
              <a:ext uri="{FF2B5EF4-FFF2-40B4-BE49-F238E27FC236}">
                <a16:creationId xmlns:a16="http://schemas.microsoft.com/office/drawing/2014/main" id="{D68EADD6-C1E1-4A2F-9034-5931963AC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886" y="4971297"/>
            <a:ext cx="304800" cy="406896"/>
          </a:xfrm>
          <a:prstGeom prst="downArrow">
            <a:avLst>
              <a:gd name="adj1" fmla="val 50000"/>
              <a:gd name="adj2" fmla="val 99479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sz="2400"/>
          </a:p>
        </p:txBody>
      </p:sp>
      <p:sp>
        <p:nvSpPr>
          <p:cNvPr id="40" name="AutoShape 68">
            <a:extLst>
              <a:ext uri="{FF2B5EF4-FFF2-40B4-BE49-F238E27FC236}">
                <a16:creationId xmlns:a16="http://schemas.microsoft.com/office/drawing/2014/main" id="{3EA35385-8FA7-43C5-BEDF-C41EFD3E989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15843" y="5743905"/>
            <a:ext cx="381000" cy="269875"/>
          </a:xfrm>
          <a:prstGeom prst="leftArrow">
            <a:avLst>
              <a:gd name="adj1" fmla="val 50000"/>
              <a:gd name="adj2" fmla="val 35294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1" name="AutoShape 69">
            <a:extLst>
              <a:ext uri="{FF2B5EF4-FFF2-40B4-BE49-F238E27FC236}">
                <a16:creationId xmlns:a16="http://schemas.microsoft.com/office/drawing/2014/main" id="{D733B981-7F97-4B23-BD4B-0DDEE7ECFF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60081" y="4437897"/>
            <a:ext cx="401637" cy="304800"/>
          </a:xfrm>
          <a:prstGeom prst="lef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D60093"/>
              </a:gs>
              <a:gs pos="100000">
                <a:srgbClr val="3399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2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4C936DAE-3CD2-4F79-A0F5-A344C29D4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95" y="4073561"/>
            <a:ext cx="1845968" cy="504056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点法式方程</a:t>
            </a:r>
          </a:p>
        </p:txBody>
      </p:sp>
      <p:sp>
        <p:nvSpPr>
          <p:cNvPr id="43" name="Rectangle 17">
            <a:hlinkClick r:id="" action="ppaction://noaction"/>
            <a:extLst>
              <a:ext uri="{FF2B5EF4-FFF2-40B4-BE49-F238E27FC236}">
                <a16:creationId xmlns:a16="http://schemas.microsoft.com/office/drawing/2014/main" id="{2CBAF41A-07EC-49B1-8BB2-55C82E4A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7" y="4628397"/>
            <a:ext cx="1872208" cy="428645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一般式方程</a:t>
            </a:r>
          </a:p>
        </p:txBody>
      </p:sp>
      <p:sp>
        <p:nvSpPr>
          <p:cNvPr id="44" name="AutoShape 17">
            <a:extLst>
              <a:ext uri="{FF2B5EF4-FFF2-40B4-BE49-F238E27FC236}">
                <a16:creationId xmlns:a16="http://schemas.microsoft.com/office/drawing/2014/main" id="{A7B60AB2-1415-45F3-9C2F-C00452F65328}"/>
              </a:ext>
            </a:extLst>
          </p:cNvPr>
          <p:cNvSpPr>
            <a:spLocks/>
          </p:cNvSpPr>
          <p:nvPr/>
        </p:nvSpPr>
        <p:spPr bwMode="auto">
          <a:xfrm flipH="1">
            <a:off x="2152537" y="414264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DA5F914C-61DE-47CE-9E2F-3D57ED0F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937" y="4551653"/>
            <a:ext cx="696281" cy="68559"/>
          </a:xfrm>
          <a:prstGeom prst="rect">
            <a:avLst/>
          </a:prstGeom>
          <a:solidFill>
            <a:srgbClr val="00CCFF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6" name="Rectangle 7">
            <a:hlinkClick r:id="rId10" action="ppaction://hlinksldjump"/>
            <a:extLst>
              <a:ext uri="{FF2B5EF4-FFF2-40B4-BE49-F238E27FC236}">
                <a16:creationId xmlns:a16="http://schemas.microsoft.com/office/drawing/2014/main" id="{28F69848-5F19-45C8-9E1E-44818297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197" y="4346609"/>
            <a:ext cx="1752600" cy="438903"/>
          </a:xfrm>
          <a:prstGeom prst="rect">
            <a:avLst/>
          </a:prstGeom>
          <a:solidFill>
            <a:srgbClr val="CC3399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参数式方程</a:t>
            </a:r>
          </a:p>
        </p:txBody>
      </p:sp>
      <p:sp>
        <p:nvSpPr>
          <p:cNvPr id="47" name="Rectangle 13">
            <a:hlinkClick r:id="" action="ppaction://noaction"/>
            <a:extLst>
              <a:ext uri="{FF2B5EF4-FFF2-40B4-BE49-F238E27FC236}">
                <a16:creationId xmlns:a16="http://schemas.microsoft.com/office/drawing/2014/main" id="{6E93201E-3E31-4604-98F9-6CF7C3D94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45" y="3917389"/>
            <a:ext cx="1752600" cy="393576"/>
          </a:xfrm>
          <a:prstGeom prst="rect">
            <a:avLst/>
          </a:prstGeom>
          <a:solidFill>
            <a:srgbClr val="CC3399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一般式方程</a:t>
            </a:r>
          </a:p>
        </p:txBody>
      </p:sp>
      <p:sp>
        <p:nvSpPr>
          <p:cNvPr id="48" name="Rectangle 14">
            <a:hlinkClick r:id="rId10" action="ppaction://hlinksldjump"/>
            <a:extLst>
              <a:ext uri="{FF2B5EF4-FFF2-40B4-BE49-F238E27FC236}">
                <a16:creationId xmlns:a16="http://schemas.microsoft.com/office/drawing/2014/main" id="{022CD696-B317-4256-A0B4-F643C24F7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197" y="4868978"/>
            <a:ext cx="1762648" cy="357534"/>
          </a:xfrm>
          <a:prstGeom prst="rect">
            <a:avLst/>
          </a:prstGeom>
          <a:solidFill>
            <a:srgbClr val="CC3399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对称式方程</a:t>
            </a:r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776FFED4-5DE6-4502-BBCE-9A29B97A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868" y="4574434"/>
            <a:ext cx="585408" cy="53963"/>
          </a:xfrm>
          <a:prstGeom prst="rect">
            <a:avLst/>
          </a:prstGeom>
          <a:solidFill>
            <a:srgbClr val="800080"/>
          </a:soli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0" name="AutoShape 17">
            <a:extLst>
              <a:ext uri="{FF2B5EF4-FFF2-40B4-BE49-F238E27FC236}">
                <a16:creationId xmlns:a16="http://schemas.microsoft.com/office/drawing/2014/main" id="{33EBF1E6-C430-488E-8CB5-317A71172D73}"/>
              </a:ext>
            </a:extLst>
          </p:cNvPr>
          <p:cNvSpPr>
            <a:spLocks/>
          </p:cNvSpPr>
          <p:nvPr/>
        </p:nvSpPr>
        <p:spPr bwMode="auto">
          <a:xfrm>
            <a:off x="6905034" y="4171197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1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40FABDFD-8E2B-4EB3-ACCE-FC8C6812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289" y="5399588"/>
            <a:ext cx="1752600" cy="370388"/>
          </a:xfrm>
          <a:prstGeom prst="rect">
            <a:avLst/>
          </a:prstGeom>
          <a:solidFill>
            <a:srgbClr val="339933"/>
          </a:solidFill>
          <a:ln w="76200" cmpd="tri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一般方程</a:t>
            </a:r>
          </a:p>
        </p:txBody>
      </p:sp>
      <p:sp>
        <p:nvSpPr>
          <p:cNvPr id="52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53ECBCF2-5ECA-45BE-A9F4-EA49B1717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197" y="5780588"/>
            <a:ext cx="1752600" cy="381000"/>
          </a:xfrm>
          <a:prstGeom prst="rect">
            <a:avLst/>
          </a:prstGeom>
          <a:solidFill>
            <a:srgbClr val="339933"/>
          </a:solidFill>
          <a:ln w="76200" cmpd="tri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参数方程</a:t>
            </a:r>
          </a:p>
        </p:txBody>
      </p:sp>
      <p:sp>
        <p:nvSpPr>
          <p:cNvPr id="53" name="AutoShape 17">
            <a:extLst>
              <a:ext uri="{FF2B5EF4-FFF2-40B4-BE49-F238E27FC236}">
                <a16:creationId xmlns:a16="http://schemas.microsoft.com/office/drawing/2014/main" id="{329A6596-9546-4F59-BCF6-168DF233F15B}"/>
              </a:ext>
            </a:extLst>
          </p:cNvPr>
          <p:cNvSpPr>
            <a:spLocks/>
          </p:cNvSpPr>
          <p:nvPr/>
        </p:nvSpPr>
        <p:spPr bwMode="auto">
          <a:xfrm>
            <a:off x="6848745" y="5378193"/>
            <a:ext cx="182543" cy="727075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4" name="Rectangle 61">
            <a:extLst>
              <a:ext uri="{FF2B5EF4-FFF2-40B4-BE49-F238E27FC236}">
                <a16:creationId xmlns:a16="http://schemas.microsoft.com/office/drawing/2014/main" id="{B5521F75-D392-48DE-8CDD-740A423B9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036" y="5720298"/>
            <a:ext cx="387657" cy="762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5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57F1BDD8-4254-4559-8B5F-92BD3A7A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11" y="5239366"/>
            <a:ext cx="1716992" cy="38385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旋转面</a:t>
            </a:r>
          </a:p>
        </p:txBody>
      </p:sp>
      <p:sp>
        <p:nvSpPr>
          <p:cNvPr id="56" name="Rectangle 9">
            <a:hlinkClick r:id="rId11" action="ppaction://hlinksldjump"/>
            <a:extLst>
              <a:ext uri="{FF2B5EF4-FFF2-40B4-BE49-F238E27FC236}">
                <a16:creationId xmlns:a16="http://schemas.microsoft.com/office/drawing/2014/main" id="{5B9ACF71-4084-4E14-9753-B86F8630B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47" y="5642399"/>
            <a:ext cx="1752600" cy="406258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柱  面</a:t>
            </a:r>
          </a:p>
        </p:txBody>
      </p:sp>
      <p:sp>
        <p:nvSpPr>
          <p:cNvPr id="57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0BB85499-A864-451F-AB7A-DC7CEC985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03" y="6048657"/>
            <a:ext cx="1767937" cy="414432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二次曲面</a:t>
            </a:r>
          </a:p>
        </p:txBody>
      </p:sp>
      <p:sp>
        <p:nvSpPr>
          <p:cNvPr id="58" name="AutoShape 17">
            <a:extLst>
              <a:ext uri="{FF2B5EF4-FFF2-40B4-BE49-F238E27FC236}">
                <a16:creationId xmlns:a16="http://schemas.microsoft.com/office/drawing/2014/main" id="{723D9381-F671-4C23-B7F1-EE9686C7F46C}"/>
              </a:ext>
            </a:extLst>
          </p:cNvPr>
          <p:cNvSpPr>
            <a:spLocks/>
          </p:cNvSpPr>
          <p:nvPr/>
        </p:nvSpPr>
        <p:spPr bwMode="auto">
          <a:xfrm flipH="1">
            <a:off x="2152537" y="537639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F8D238CF-EC1A-4FD3-BC0C-50306C30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937" y="5785404"/>
            <a:ext cx="696281" cy="68559"/>
          </a:xfrm>
          <a:prstGeom prst="rect">
            <a:avLst/>
          </a:prstGeom>
          <a:solidFill>
            <a:srgbClr val="00CCFF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1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 animBg="1" autoUpdateAnimBg="0"/>
      <p:bldP spid="14" grpId="0" animBg="1" autoUpdateAnimBg="0"/>
      <p:bldP spid="15" grpId="0" animBg="1" autoUpdateAnimBg="0"/>
      <p:bldP spid="17" grpId="0" animBg="1"/>
      <p:bldP spid="18" grpId="0" animBg="1"/>
      <p:bldP spid="19" grpId="0" animBg="1" autoUpdateAnimBg="0"/>
      <p:bldP spid="20" grpId="0" animBg="1" autoUpdateAnimBg="0"/>
      <p:bldP spid="21" grpId="0"/>
      <p:bldP spid="22" grpId="0" animBg="1" autoUpdateAnimBg="0"/>
      <p:bldP spid="23" grpId="0"/>
      <p:bldP spid="24" grpId="0" animBg="1" autoUpdateAnimBg="0"/>
      <p:bldP spid="25" grpId="0" animBg="1" autoUpdateAnimBg="0"/>
      <p:bldP spid="26" grpId="0" animBg="1"/>
      <p:bldP spid="27" grpId="0" animBg="1" autoUpdateAnimBg="0"/>
      <p:bldP spid="28" grpId="0" animBg="1"/>
      <p:bldP spid="29" grpId="0" animBg="1" autoUpdateAnimBg="0"/>
      <p:bldP spid="30" grpId="0" animBg="1" autoUpdateAnimBg="0"/>
      <p:bldP spid="31" grpId="0" animBg="1" autoUpdateAnimBg="0"/>
      <p:bldP spid="32" grpId="0" animBg="1" autoUpdateAnimBg="0"/>
      <p:bldP spid="33" grpId="0" animBg="1" autoUpdateAnimBg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 autoUpdateAnimBg="0"/>
      <p:bldP spid="43" grpId="0" animBg="1" autoUpdateAnimBg="0"/>
      <p:bldP spid="44" grpId="0" animBg="1"/>
      <p:bldP spid="45" grpId="0" animBg="1"/>
      <p:bldP spid="46" grpId="0" animBg="1" autoUpdateAnimBg="0"/>
      <p:bldP spid="47" grpId="0" animBg="1" autoUpdateAnimBg="0"/>
      <p:bldP spid="48" grpId="0" animBg="1" autoUpdateAnimBg="0"/>
      <p:bldP spid="49" grpId="0" animBg="1"/>
      <p:bldP spid="50" grpId="0" animBg="1"/>
      <p:bldP spid="51" grpId="0" animBg="1" autoUpdateAnimBg="0"/>
      <p:bldP spid="52" grpId="0" animBg="1" autoUpdateAnimBg="0"/>
      <p:bldP spid="53" grpId="0" animBg="1"/>
      <p:bldP spid="54" grpId="0" animBg="1"/>
      <p:bldP spid="55" grpId="0" animBg="1" autoUpdateAnimBg="0"/>
      <p:bldP spid="56" grpId="0" animBg="1" autoUpdateAnimBg="0"/>
      <p:bldP spid="57" grpId="0" animBg="1" autoUpdateAnimBg="0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D34603B9-E2A2-4616-B31A-C634B203C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55570"/>
            <a:ext cx="4968899" cy="52322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31FE38-9813-45F9-805F-4FE28AD4715A}"/>
              </a:ext>
            </a:extLst>
          </p:cNvPr>
          <p:cNvSpPr txBox="1"/>
          <p:nvPr/>
        </p:nvSpPr>
        <p:spPr>
          <a:xfrm>
            <a:off x="0" y="1005734"/>
            <a:ext cx="3842339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0" h="0"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．向量的概念和运算</a:t>
            </a: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id="{80911D97-9943-438E-87CF-8B4D16FB5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95" y="1502377"/>
            <a:ext cx="5184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向量在坐标系中的两种表示</a:t>
            </a:r>
            <a:endParaRPr lang="en-US" altLang="zh-CN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4C02BEB4-6235-4F6B-A62C-15B96A6B4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95" y="3055746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向量的模</a:t>
            </a:r>
          </a:p>
        </p:txBody>
      </p:sp>
      <p:sp>
        <p:nvSpPr>
          <p:cNvPr id="63" name="Text Box 2">
            <a:extLst>
              <a:ext uri="{FF2B5EF4-FFF2-40B4-BE49-F238E27FC236}">
                <a16:creationId xmlns:a16="http://schemas.microsoft.com/office/drawing/2014/main" id="{CB945673-0994-491B-ACBA-66B41EBAC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66" y="1968708"/>
            <a:ext cx="350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向量的分解式：</a:t>
            </a:r>
          </a:p>
        </p:txBody>
      </p:sp>
      <p:graphicFrame>
        <p:nvGraphicFramePr>
          <p:cNvPr id="64" name="Object 3">
            <a:extLst>
              <a:ext uri="{FF2B5EF4-FFF2-40B4-BE49-F238E27FC236}">
                <a16:creationId xmlns:a16="http://schemas.microsoft.com/office/drawing/2014/main" id="{7D5CAD53-7738-4E97-8B6B-2E9282095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486451"/>
              </p:ext>
            </p:extLst>
          </p:nvPr>
        </p:nvGraphicFramePr>
        <p:xfrm>
          <a:off x="3108308" y="2480459"/>
          <a:ext cx="2530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3" name="Equation" r:id="rId4" imgW="2349360" imgH="583920" progId="Equation.DSMT4">
                  <p:embed/>
                </p:oleObj>
              </mc:Choice>
              <mc:Fallback>
                <p:oleObj name="Equation" r:id="rId4" imgW="2349360" imgH="583920" progId="Equation.DSMT4">
                  <p:embed/>
                  <p:pic>
                    <p:nvPicPr>
                      <p:cNvPr id="64" name="Object 3">
                        <a:extLst>
                          <a:ext uri="{FF2B5EF4-FFF2-40B4-BE49-F238E27FC236}">
                            <a16:creationId xmlns:a16="http://schemas.microsoft.com/office/drawing/2014/main" id="{B9BD6007-8603-4027-9287-C6F8CE314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08" y="2480459"/>
                        <a:ext cx="25304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5">
            <a:extLst>
              <a:ext uri="{FF2B5EF4-FFF2-40B4-BE49-F238E27FC236}">
                <a16:creationId xmlns:a16="http://schemas.microsoft.com/office/drawing/2014/main" id="{1BA30501-0E6C-4564-8C97-F5D708811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09430"/>
              </p:ext>
            </p:extLst>
          </p:nvPr>
        </p:nvGraphicFramePr>
        <p:xfrm>
          <a:off x="3035683" y="1932769"/>
          <a:ext cx="29273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4" name="Equation" r:id="rId6" imgW="2717640" imgH="533160" progId="Equation.DSMT4">
                  <p:embed/>
                </p:oleObj>
              </mc:Choice>
              <mc:Fallback>
                <p:oleObj name="Equation" r:id="rId6" imgW="2717640" imgH="533160" progId="Equation.DSMT4">
                  <p:embed/>
                  <p:pic>
                    <p:nvPicPr>
                      <p:cNvPr id="65" name="Object 5">
                        <a:extLst>
                          <a:ext uri="{FF2B5EF4-FFF2-40B4-BE49-F238E27FC236}">
                            <a16:creationId xmlns:a16="http://schemas.microsoft.com/office/drawing/2014/main" id="{145840BB-BA08-4CAD-9979-0A18D63E6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683" y="1932769"/>
                        <a:ext cx="292735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8">
            <a:extLst>
              <a:ext uri="{FF2B5EF4-FFF2-40B4-BE49-F238E27FC236}">
                <a16:creationId xmlns:a16="http://schemas.microsoft.com/office/drawing/2014/main" id="{C911DD9C-F71E-479F-932C-186C736F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46" y="2536634"/>
            <a:ext cx="350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向量的坐标式：</a:t>
            </a:r>
          </a:p>
        </p:txBody>
      </p:sp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7893FCC9-36D9-4260-B609-9A44D8B35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587336"/>
              </p:ext>
            </p:extLst>
          </p:nvPr>
        </p:nvGraphicFramePr>
        <p:xfrm>
          <a:off x="1307491" y="3578966"/>
          <a:ext cx="2997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5" name="Equation" r:id="rId8" imgW="2997000" imgH="622080" progId="Equation.DSMT4">
                  <p:embed/>
                </p:oleObj>
              </mc:Choice>
              <mc:Fallback>
                <p:oleObj name="Equation" r:id="rId8" imgW="2997000" imgH="62208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E5CCE5CA-96FF-4E0A-B194-C3477A570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491" y="3578966"/>
                        <a:ext cx="29972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028">
            <a:extLst>
              <a:ext uri="{FF2B5EF4-FFF2-40B4-BE49-F238E27FC236}">
                <a16:creationId xmlns:a16="http://schemas.microsoft.com/office/drawing/2014/main" id="{52D7236B-4721-49E2-A06B-373222649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05072"/>
              </p:ext>
            </p:extLst>
          </p:nvPr>
        </p:nvGraphicFramePr>
        <p:xfrm>
          <a:off x="619108" y="4653349"/>
          <a:ext cx="248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6" name="Equation" r:id="rId10" imgW="2489040" imgH="787320" progId="Equation.DSMT4">
                  <p:embed/>
                </p:oleObj>
              </mc:Choice>
              <mc:Fallback>
                <p:oleObj name="Equation" r:id="rId10" imgW="2489040" imgH="787320" progId="Equation.DSMT4">
                  <p:embed/>
                  <p:pic>
                    <p:nvPicPr>
                      <p:cNvPr id="68" name="Object 1028">
                        <a:extLst>
                          <a:ext uri="{FF2B5EF4-FFF2-40B4-BE49-F238E27FC236}">
                            <a16:creationId xmlns:a16="http://schemas.microsoft.com/office/drawing/2014/main" id="{1ABDA4FD-ADF1-4608-821F-B596E2892A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08" y="4653349"/>
                        <a:ext cx="2489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029">
            <a:extLst>
              <a:ext uri="{FF2B5EF4-FFF2-40B4-BE49-F238E27FC236}">
                <a16:creationId xmlns:a16="http://schemas.microsoft.com/office/drawing/2014/main" id="{A002E00D-BDA9-4783-B9FC-AF290180F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049867"/>
              </p:ext>
            </p:extLst>
          </p:nvPr>
        </p:nvGraphicFramePr>
        <p:xfrm>
          <a:off x="3559760" y="4669536"/>
          <a:ext cx="2489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7" name="Equation" r:id="rId12" imgW="2489040" imgH="812520" progId="Equation.DSMT4">
                  <p:embed/>
                </p:oleObj>
              </mc:Choice>
              <mc:Fallback>
                <p:oleObj name="Equation" r:id="rId12" imgW="2489040" imgH="812520" progId="Equation.DSMT4">
                  <p:embed/>
                  <p:pic>
                    <p:nvPicPr>
                      <p:cNvPr id="69" name="Object 1029">
                        <a:extLst>
                          <a:ext uri="{FF2B5EF4-FFF2-40B4-BE49-F238E27FC236}">
                            <a16:creationId xmlns:a16="http://schemas.microsoft.com/office/drawing/2014/main" id="{893C3411-640D-4FA7-972E-EE05D11473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760" y="4669536"/>
                        <a:ext cx="24892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27">
            <a:extLst>
              <a:ext uri="{FF2B5EF4-FFF2-40B4-BE49-F238E27FC236}">
                <a16:creationId xmlns:a16="http://schemas.microsoft.com/office/drawing/2014/main" id="{2497CCD5-F64B-4F66-B309-77B1DE46D430}"/>
              </a:ext>
            </a:extLst>
          </p:cNvPr>
          <p:cNvSpPr txBox="1"/>
          <p:nvPr/>
        </p:nvSpPr>
        <p:spPr bwMode="auto">
          <a:xfrm>
            <a:off x="443395" y="4152621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方向余弦</a:t>
            </a:r>
          </a:p>
        </p:txBody>
      </p:sp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CC0E07EA-649E-4213-91A3-A22DA980A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624129"/>
              </p:ext>
            </p:extLst>
          </p:nvPr>
        </p:nvGraphicFramePr>
        <p:xfrm>
          <a:off x="6500412" y="4811330"/>
          <a:ext cx="2451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8" name="Equation" r:id="rId14" imgW="2450880" imgH="774360" progId="Equation.DSMT4">
                  <p:embed/>
                </p:oleObj>
              </mc:Choice>
              <mc:Fallback>
                <p:oleObj name="Equation" r:id="rId14" imgW="2450880" imgH="7743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412" y="4811330"/>
                        <a:ext cx="2451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DC2D587B-6545-4480-BEA8-6BFE01FEB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829482"/>
              </p:ext>
            </p:extLst>
          </p:nvPr>
        </p:nvGraphicFramePr>
        <p:xfrm>
          <a:off x="2484448" y="5760106"/>
          <a:ext cx="33829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9" name="Equation" r:id="rId16" imgW="4190760" imgH="457200" progId="Equation.DSMT4">
                  <p:embed/>
                </p:oleObj>
              </mc:Choice>
              <mc:Fallback>
                <p:oleObj name="Equation" r:id="rId16" imgW="4190760" imgH="457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48" y="5760106"/>
                        <a:ext cx="3382962" cy="368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1" grpId="0"/>
      <p:bldP spid="62" grpId="0"/>
      <p:bldP spid="63" grpId="0"/>
      <p:bldP spid="66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1EE0B38C-C331-445C-B569-F98ECC1B0CA7}"/>
              </a:ext>
            </a:extLst>
          </p:cNvPr>
          <p:cNvSpPr txBox="1"/>
          <p:nvPr/>
        </p:nvSpPr>
        <p:spPr>
          <a:xfrm>
            <a:off x="2736088" y="64924"/>
            <a:ext cx="3517567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0" h="0"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．向量的概念和运算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EBED98E-CEFE-44DD-B43F-C7DCA608683E}"/>
              </a:ext>
            </a:extLst>
          </p:cNvPr>
          <p:cNvSpPr/>
          <p:nvPr/>
        </p:nvSpPr>
        <p:spPr>
          <a:xfrm>
            <a:off x="13538" y="66032"/>
            <a:ext cx="2684294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章知识要点   </a:t>
            </a:r>
          </a:p>
        </p:txBody>
      </p:sp>
      <p:sp>
        <p:nvSpPr>
          <p:cNvPr id="72" name="TextBox 3">
            <a:extLst>
              <a:ext uri="{FF2B5EF4-FFF2-40B4-BE49-F238E27FC236}">
                <a16:creationId xmlns:a16="http://schemas.microsoft.com/office/drawing/2014/main" id="{7CED201F-6462-4DCE-9D3F-9C11D03DD490}"/>
              </a:ext>
            </a:extLst>
          </p:cNvPr>
          <p:cNvSpPr txBox="1"/>
          <p:nvPr/>
        </p:nvSpPr>
        <p:spPr bwMode="auto">
          <a:xfrm>
            <a:off x="170669" y="513317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）单位向量</a:t>
            </a:r>
          </a:p>
        </p:txBody>
      </p:sp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53A4938B-7B63-41CD-8786-F3DDD8F55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01496"/>
              </p:ext>
            </p:extLst>
          </p:nvPr>
        </p:nvGraphicFramePr>
        <p:xfrm>
          <a:off x="990141" y="850735"/>
          <a:ext cx="11684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9" name="Equation" r:id="rId4" imgW="1168200" imgH="1143000" progId="Equation.DSMT4">
                  <p:embed/>
                </p:oleObj>
              </mc:Choice>
              <mc:Fallback>
                <p:oleObj name="Equation" r:id="rId4" imgW="1168200" imgH="11430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141" y="850735"/>
                        <a:ext cx="116840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6">
            <a:extLst>
              <a:ext uri="{FF2B5EF4-FFF2-40B4-BE49-F238E27FC236}">
                <a16:creationId xmlns:a16="http://schemas.microsoft.com/office/drawing/2014/main" id="{5DCAB22D-3B64-4324-94DF-FC319A57151B}"/>
              </a:ext>
            </a:extLst>
          </p:cNvPr>
          <p:cNvSpPr txBox="1"/>
          <p:nvPr/>
        </p:nvSpPr>
        <p:spPr bwMode="auto">
          <a:xfrm>
            <a:off x="2258901" y="1161389"/>
            <a:ext cx="5647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非零向量可产生两个共线的单位向量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8ADF555D-A693-4B47-BD39-638BB420E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57659"/>
              </p:ext>
            </p:extLst>
          </p:nvPr>
        </p:nvGraphicFramePr>
        <p:xfrm>
          <a:off x="7253486" y="1079310"/>
          <a:ext cx="5207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0" name="Equation" r:id="rId6" imgW="520560" imgH="482400" progId="Equation.DSMT4">
                  <p:embed/>
                </p:oleObj>
              </mc:Choice>
              <mc:Fallback>
                <p:oleObj name="Equation" r:id="rId6" imgW="520560" imgH="4824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486" y="1079310"/>
                        <a:ext cx="5207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2">
            <a:extLst>
              <a:ext uri="{FF2B5EF4-FFF2-40B4-BE49-F238E27FC236}">
                <a16:creationId xmlns:a16="http://schemas.microsoft.com/office/drawing/2014/main" id="{36E8D07D-F410-4B4C-872D-7EDF09F40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25" y="2563821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1)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加法：</a:t>
            </a:r>
          </a:p>
        </p:txBody>
      </p:sp>
      <p:graphicFrame>
        <p:nvGraphicFramePr>
          <p:cNvPr id="77" name="Object 3">
            <a:extLst>
              <a:ext uri="{FF2B5EF4-FFF2-40B4-BE49-F238E27FC236}">
                <a16:creationId xmlns:a16="http://schemas.microsoft.com/office/drawing/2014/main" id="{0D59576E-F624-43CA-9710-15F8618F1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646578"/>
              </p:ext>
            </p:extLst>
          </p:nvPr>
        </p:nvGraphicFramePr>
        <p:xfrm>
          <a:off x="2749091" y="2592223"/>
          <a:ext cx="1308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1" name="Equation" r:id="rId8" imgW="1307880" imgH="482400" progId="Equation.DSMT4">
                  <p:embed/>
                </p:oleObj>
              </mc:Choice>
              <mc:Fallback>
                <p:oleObj name="Equation" r:id="rId8" imgW="1307880" imgH="48240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091" y="2592223"/>
                        <a:ext cx="1308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36">
            <a:extLst>
              <a:ext uri="{FF2B5EF4-FFF2-40B4-BE49-F238E27FC236}">
                <a16:creationId xmlns:a16="http://schemas.microsoft.com/office/drawing/2014/main" id="{F577D198-52AF-42FD-B87D-85844E317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25" y="3249621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减法：</a:t>
            </a:r>
          </a:p>
        </p:txBody>
      </p:sp>
      <p:graphicFrame>
        <p:nvGraphicFramePr>
          <p:cNvPr id="79" name="Object 38">
            <a:extLst>
              <a:ext uri="{FF2B5EF4-FFF2-40B4-BE49-F238E27FC236}">
                <a16:creationId xmlns:a16="http://schemas.microsoft.com/office/drawing/2014/main" id="{0345ECE0-7C51-45D8-ABA3-C99F4F737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464377"/>
              </p:ext>
            </p:extLst>
          </p:nvPr>
        </p:nvGraphicFramePr>
        <p:xfrm>
          <a:off x="2757029" y="3274848"/>
          <a:ext cx="134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2" name="Equation" r:id="rId10" imgW="1346040" imgH="482400" progId="Equation.DSMT4">
                  <p:embed/>
                </p:oleObj>
              </mc:Choice>
              <mc:Fallback>
                <p:oleObj name="Equation" r:id="rId10" imgW="1346040" imgH="482400" progId="Equation.DSMT4">
                  <p:embed/>
                  <p:pic>
                    <p:nvPicPr>
                      <p:cNvPr id="1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029" y="3274848"/>
                        <a:ext cx="1346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39">
            <a:extLst>
              <a:ext uri="{FF2B5EF4-FFF2-40B4-BE49-F238E27FC236}">
                <a16:creationId xmlns:a16="http://schemas.microsoft.com/office/drawing/2014/main" id="{344E9E0B-9961-4238-A640-34B793D3E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25" y="3949709"/>
            <a:ext cx="3528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3)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向量与数的乘法</a:t>
            </a:r>
          </a:p>
        </p:txBody>
      </p:sp>
      <p:sp>
        <p:nvSpPr>
          <p:cNvPr id="81" name="Text Box 23">
            <a:extLst>
              <a:ext uri="{FF2B5EF4-FFF2-40B4-BE49-F238E27FC236}">
                <a16:creationId xmlns:a16="http://schemas.microsoft.com/office/drawing/2014/main" id="{7839C0F7-1906-4AE5-A7A0-7B30211CE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69" y="1984383"/>
            <a:ext cx="41764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向量的线性运算</a:t>
            </a:r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55D9C61C-2E79-4D31-A25D-863DD3C17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752870"/>
              </p:ext>
            </p:extLst>
          </p:nvPr>
        </p:nvGraphicFramePr>
        <p:xfrm>
          <a:off x="3889932" y="4075121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3" name="Equation" r:id="rId12" imgW="457200" imgH="393480" progId="Equation.DSMT4">
                  <p:embed/>
                </p:oleObj>
              </mc:Choice>
              <mc:Fallback>
                <p:oleObj name="Equation" r:id="rId12" imgW="457200" imgH="3934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32" y="4075121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Line 24">
            <a:extLst>
              <a:ext uri="{FF2B5EF4-FFF2-40B4-BE49-F238E27FC236}">
                <a16:creationId xmlns:a16="http://schemas.microsoft.com/office/drawing/2014/main" id="{8E832AD7-051F-49FA-AA3E-433D826C8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3806" y="2696945"/>
            <a:ext cx="2971800" cy="838200"/>
          </a:xfrm>
          <a:prstGeom prst="line">
            <a:avLst/>
          </a:prstGeom>
          <a:noFill/>
          <a:ln w="31750">
            <a:solidFill>
              <a:srgbClr val="FF33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4" name="Line 26">
            <a:extLst>
              <a:ext uri="{FF2B5EF4-FFF2-40B4-BE49-F238E27FC236}">
                <a16:creationId xmlns:a16="http://schemas.microsoft.com/office/drawing/2014/main" id="{E2DC5039-2258-4427-9222-F912FE873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7206" y="2696945"/>
            <a:ext cx="1905000" cy="838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aphicFrame>
        <p:nvGraphicFramePr>
          <p:cNvPr id="85" name="Object 27">
            <a:extLst>
              <a:ext uri="{FF2B5EF4-FFF2-40B4-BE49-F238E27FC236}">
                <a16:creationId xmlns:a16="http://schemas.microsoft.com/office/drawing/2014/main" id="{CF38FEEC-3C4B-4846-AAB3-03A8DD3E8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92952"/>
              </p:ext>
            </p:extLst>
          </p:nvPr>
        </p:nvGraphicFramePr>
        <p:xfrm>
          <a:off x="7102016" y="3514560"/>
          <a:ext cx="11699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4" name="Equation" r:id="rId14" imgW="1371600" imgH="482400" progId="Equation.DSMT4">
                  <p:embed/>
                </p:oleObj>
              </mc:Choice>
              <mc:Fallback>
                <p:oleObj name="Equation" r:id="rId14" imgW="1371600" imgH="482400" progId="Equation.DSMT4">
                  <p:embed/>
                  <p:pic>
                    <p:nvPicPr>
                      <p:cNvPr id="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016" y="3514560"/>
                        <a:ext cx="11699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AutoShape 29">
            <a:extLst>
              <a:ext uri="{FF2B5EF4-FFF2-40B4-BE49-F238E27FC236}">
                <a16:creationId xmlns:a16="http://schemas.microsoft.com/office/drawing/2014/main" id="{60572381-83CA-4845-8BEE-CEEAF643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06" y="2696945"/>
            <a:ext cx="2971800" cy="838200"/>
          </a:xfrm>
          <a:prstGeom prst="parallelogram">
            <a:avLst>
              <a:gd name="adj" fmla="val 61783"/>
            </a:avLst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7" name="Line 31">
            <a:extLst>
              <a:ext uri="{FF2B5EF4-FFF2-40B4-BE49-F238E27FC236}">
                <a16:creationId xmlns:a16="http://schemas.microsoft.com/office/drawing/2014/main" id="{C7F648F2-B6BD-4447-9798-373E2DADE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806" y="353514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aphicFrame>
        <p:nvGraphicFramePr>
          <p:cNvPr id="88" name="Object 32">
            <a:extLst>
              <a:ext uri="{FF2B5EF4-FFF2-40B4-BE49-F238E27FC236}">
                <a16:creationId xmlns:a16="http://schemas.microsoft.com/office/drawing/2014/main" id="{EEDC1EFC-2C86-488B-AF00-08F73F86F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4535"/>
              </p:ext>
            </p:extLst>
          </p:nvPr>
        </p:nvGraphicFramePr>
        <p:xfrm>
          <a:off x="6017754" y="3560598"/>
          <a:ext cx="2397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5" name="Equation" r:id="rId16" imgW="241200" imgH="393480" progId="Equation.DSMT4">
                  <p:embed/>
                </p:oleObj>
              </mc:Choice>
              <mc:Fallback>
                <p:oleObj name="Equation" r:id="rId16" imgW="241200" imgH="393480" progId="Equation.DSMT4">
                  <p:embed/>
                  <p:pic>
                    <p:nvPicPr>
                      <p:cNvPr id="2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754" y="3560598"/>
                        <a:ext cx="23971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Line 34">
            <a:extLst>
              <a:ext uri="{FF2B5EF4-FFF2-40B4-BE49-F238E27FC236}">
                <a16:creationId xmlns:a16="http://schemas.microsoft.com/office/drawing/2014/main" id="{71BB8268-FD4C-4AB3-9BC4-2BB572E9F9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3806" y="2665195"/>
            <a:ext cx="533400" cy="869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aphicFrame>
        <p:nvGraphicFramePr>
          <p:cNvPr id="90" name="Object 35">
            <a:extLst>
              <a:ext uri="{FF2B5EF4-FFF2-40B4-BE49-F238E27FC236}">
                <a16:creationId xmlns:a16="http://schemas.microsoft.com/office/drawing/2014/main" id="{D567D8D4-7267-4318-9F9A-DBD8EE5AF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553652"/>
              </p:ext>
            </p:extLst>
          </p:nvPr>
        </p:nvGraphicFramePr>
        <p:xfrm>
          <a:off x="5155741" y="2735098"/>
          <a:ext cx="2524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6" name="Equation" r:id="rId18" imgW="253800" imgH="482400" progId="Equation.DSMT4">
                  <p:embed/>
                </p:oleObj>
              </mc:Choice>
              <mc:Fallback>
                <p:oleObj name="Equation" r:id="rId18" imgW="253800" imgH="482400" progId="Equation.DSMT4">
                  <p:embed/>
                  <p:pic>
                    <p:nvPicPr>
                      <p:cNvPr id="24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741" y="2735098"/>
                        <a:ext cx="252413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37">
            <a:extLst>
              <a:ext uri="{FF2B5EF4-FFF2-40B4-BE49-F238E27FC236}">
                <a16:creationId xmlns:a16="http://schemas.microsoft.com/office/drawing/2014/main" id="{3AA9A046-622B-4A4B-BD7A-DEB63E306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709675"/>
              </p:ext>
            </p:extLst>
          </p:nvPr>
        </p:nvGraphicFramePr>
        <p:xfrm>
          <a:off x="7305216" y="2219160"/>
          <a:ext cx="11191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7" name="Equation" r:id="rId20" imgW="1307880" imgH="482400" progId="Equation.DSMT4">
                  <p:embed/>
                </p:oleObj>
              </mc:Choice>
              <mc:Fallback>
                <p:oleObj name="Equation" r:id="rId20" imgW="1307880" imgH="482400" progId="Equation.DSMT4">
                  <p:embed/>
                  <p:pic>
                    <p:nvPicPr>
                      <p:cNvPr id="2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216" y="2219160"/>
                        <a:ext cx="11191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Box 25">
            <a:extLst>
              <a:ext uri="{FF2B5EF4-FFF2-40B4-BE49-F238E27FC236}">
                <a16:creationId xmlns:a16="http://schemas.microsoft.com/office/drawing/2014/main" id="{BA20C165-D47A-44C7-B5A3-8009EFB7F8C1}"/>
              </a:ext>
            </a:extLst>
          </p:cNvPr>
          <p:cNvSpPr txBox="1"/>
          <p:nvPr/>
        </p:nvSpPr>
        <p:spPr bwMode="auto">
          <a:xfrm>
            <a:off x="374636" y="4483792"/>
            <a:ext cx="2390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向量的数量积</a:t>
            </a:r>
          </a:p>
        </p:txBody>
      </p:sp>
      <p:graphicFrame>
        <p:nvGraphicFramePr>
          <p:cNvPr id="93" name="Object 3">
            <a:extLst>
              <a:ext uri="{FF2B5EF4-FFF2-40B4-BE49-F238E27FC236}">
                <a16:creationId xmlns:a16="http://schemas.microsoft.com/office/drawing/2014/main" id="{87807C95-629C-4978-B2BA-A4FB57638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65003"/>
              </p:ext>
            </p:extLst>
          </p:nvPr>
        </p:nvGraphicFramePr>
        <p:xfrm>
          <a:off x="1272361" y="5209622"/>
          <a:ext cx="2590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8" name="Equation" r:id="rId22" imgW="2590560" imgH="482400" progId="Equation.DSMT4">
                  <p:embed/>
                </p:oleObj>
              </mc:Choice>
              <mc:Fallback>
                <p:oleObj name="Equation" r:id="rId22" imgW="2590560" imgH="482400" progId="Equation.DSMT4">
                  <p:embed/>
                  <p:pic>
                    <p:nvPicPr>
                      <p:cNvPr id="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361" y="5209622"/>
                        <a:ext cx="25908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6">
            <a:extLst>
              <a:ext uri="{FF2B5EF4-FFF2-40B4-BE49-F238E27FC236}">
                <a16:creationId xmlns:a16="http://schemas.microsoft.com/office/drawing/2014/main" id="{4107678E-CCB5-4589-AA71-76A32EC9D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461413"/>
              </p:ext>
            </p:extLst>
          </p:nvPr>
        </p:nvGraphicFramePr>
        <p:xfrm>
          <a:off x="4370586" y="5819048"/>
          <a:ext cx="3403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9" name="Equation" r:id="rId24" imgW="3403440" imgH="533160" progId="Equation.DSMT4">
                  <p:embed/>
                </p:oleObj>
              </mc:Choice>
              <mc:Fallback>
                <p:oleObj name="Equation" r:id="rId24" imgW="3403440" imgH="533160" progId="Equation.DSMT4">
                  <p:embed/>
                  <p:pic>
                    <p:nvPicPr>
                      <p:cNvPr id="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586" y="5819048"/>
                        <a:ext cx="3403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FFF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30FD5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7">
            <a:extLst>
              <a:ext uri="{FF2B5EF4-FFF2-40B4-BE49-F238E27FC236}">
                <a16:creationId xmlns:a16="http://schemas.microsoft.com/office/drawing/2014/main" id="{2F954EDE-B859-48BA-91D4-B5A438C9B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86" y="5819048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数量积的坐标表达式：</a:t>
            </a:r>
          </a:p>
        </p:txBody>
      </p:sp>
    </p:spTree>
    <p:extLst>
      <p:ext uri="{BB962C8B-B14F-4D97-AF65-F5344CB8AC3E}">
        <p14:creationId xmlns:p14="http://schemas.microsoft.com/office/powerpoint/2010/main" val="39000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2" grpId="0"/>
      <p:bldP spid="74" grpId="0"/>
      <p:bldP spid="76" grpId="0"/>
      <p:bldP spid="78" grpId="0"/>
      <p:bldP spid="80" grpId="0"/>
      <p:bldP spid="81" grpId="0"/>
      <p:bldP spid="83" grpId="0" animBg="1"/>
      <p:bldP spid="84" grpId="0" animBg="1"/>
      <p:bldP spid="86" grpId="0" animBg="1"/>
      <p:bldP spid="87" grpId="0" animBg="1"/>
      <p:bldP spid="89" grpId="0" animBg="1"/>
      <p:bldP spid="92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1EE0B38C-C331-445C-B569-F98ECC1B0CA7}"/>
              </a:ext>
            </a:extLst>
          </p:cNvPr>
          <p:cNvSpPr txBox="1"/>
          <p:nvPr/>
        </p:nvSpPr>
        <p:spPr>
          <a:xfrm>
            <a:off x="2736088" y="64924"/>
            <a:ext cx="3517567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0" h="0"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．向量的概念和运算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EBED98E-CEFE-44DD-B43F-C7DCA608683E}"/>
              </a:ext>
            </a:extLst>
          </p:cNvPr>
          <p:cNvSpPr/>
          <p:nvPr/>
        </p:nvSpPr>
        <p:spPr>
          <a:xfrm>
            <a:off x="13538" y="66032"/>
            <a:ext cx="2684294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章知识要点   </a:t>
            </a:r>
          </a:p>
        </p:txBody>
      </p:sp>
      <p:graphicFrame>
        <p:nvGraphicFramePr>
          <p:cNvPr id="31" name="Object 8">
            <a:extLst>
              <a:ext uri="{FF2B5EF4-FFF2-40B4-BE49-F238E27FC236}">
                <a16:creationId xmlns:a16="http://schemas.microsoft.com/office/drawing/2014/main" id="{4F2152C5-71E9-4806-87F9-953407638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573148"/>
              </p:ext>
            </p:extLst>
          </p:nvPr>
        </p:nvGraphicFramePr>
        <p:xfrm>
          <a:off x="1211227" y="1046977"/>
          <a:ext cx="838200" cy="480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4" name="Equation" r:id="rId4" imgW="838080" imgH="482400" progId="Equation.DSMT4">
                  <p:embed/>
                </p:oleObj>
              </mc:Choice>
              <mc:Fallback>
                <p:oleObj name="Equation" r:id="rId4" imgW="838080" imgH="482400" progId="Equation.DSMT4">
                  <p:embed/>
                  <p:pic>
                    <p:nvPicPr>
                      <p:cNvPr id="3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27" y="1046977"/>
                        <a:ext cx="838200" cy="4809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>
            <a:extLst>
              <a:ext uri="{FF2B5EF4-FFF2-40B4-BE49-F238E27FC236}">
                <a16:creationId xmlns:a16="http://schemas.microsoft.com/office/drawing/2014/main" id="{3BB32249-CD50-490D-9B25-F5BED4CB2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126"/>
              </p:ext>
            </p:extLst>
          </p:nvPr>
        </p:nvGraphicFramePr>
        <p:xfrm>
          <a:off x="3394099" y="1065710"/>
          <a:ext cx="2997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5" name="Equation" r:id="rId6" imgW="2997000" imgH="469800" progId="Equation.DSMT4">
                  <p:embed/>
                </p:oleObj>
              </mc:Choice>
              <mc:Fallback>
                <p:oleObj name="Equation" r:id="rId6" imgW="2997000" imgH="469800" progId="Equation.DSMT4">
                  <p:embed/>
                  <p:pic>
                    <p:nvPicPr>
                      <p:cNvPr id="3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99" y="1065710"/>
                        <a:ext cx="29972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10" descr="浅色横线">
            <a:extLst>
              <a:ext uri="{FF2B5EF4-FFF2-40B4-BE49-F238E27FC236}">
                <a16:creationId xmlns:a16="http://schemas.microsoft.com/office/drawing/2014/main" id="{BC16612F-E9B3-491E-A6BF-CDFEA40D7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74" y="1123058"/>
            <a:ext cx="762000" cy="303770"/>
          </a:xfrm>
          <a:prstGeom prst="leftRightArrow">
            <a:avLst>
              <a:gd name="adj1" fmla="val 50000"/>
              <a:gd name="adj2" fmla="val 5000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aphicFrame>
        <p:nvGraphicFramePr>
          <p:cNvPr id="36" name="Object 11">
            <a:extLst>
              <a:ext uri="{FF2B5EF4-FFF2-40B4-BE49-F238E27FC236}">
                <a16:creationId xmlns:a16="http://schemas.microsoft.com/office/drawing/2014/main" id="{51FF7CB3-4223-4981-97D1-E6673E2AB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46935"/>
              </p:ext>
            </p:extLst>
          </p:nvPr>
        </p:nvGraphicFramePr>
        <p:xfrm>
          <a:off x="3147307" y="1597811"/>
          <a:ext cx="4000500" cy="81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6" name="Equation" r:id="rId8" imgW="4000320" imgH="812520" progId="Equation.DSMT4">
                  <p:embed/>
                </p:oleObj>
              </mc:Choice>
              <mc:Fallback>
                <p:oleObj name="Equation" r:id="rId8" imgW="4000320" imgH="812520" progId="Equation.DSMT4">
                  <p:embed/>
                  <p:pic>
                    <p:nvPicPr>
                      <p:cNvPr id="3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307" y="1597811"/>
                        <a:ext cx="4000500" cy="81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5">
            <a:extLst>
              <a:ext uri="{FF2B5EF4-FFF2-40B4-BE49-F238E27FC236}">
                <a16:creationId xmlns:a16="http://schemas.microsoft.com/office/drawing/2014/main" id="{19E5487C-9F82-4990-974A-99D38FE628CA}"/>
              </a:ext>
            </a:extLst>
          </p:cNvPr>
          <p:cNvSpPr txBox="1"/>
          <p:nvPr/>
        </p:nvSpPr>
        <p:spPr bwMode="auto">
          <a:xfrm>
            <a:off x="556021" y="1013848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8" name="TextBox 36">
            <a:extLst>
              <a:ext uri="{FF2B5EF4-FFF2-40B4-BE49-F238E27FC236}">
                <a16:creationId xmlns:a16="http://schemas.microsoft.com/office/drawing/2014/main" id="{29B5389F-1068-47A0-9AC6-F74681A95D5F}"/>
              </a:ext>
            </a:extLst>
          </p:cNvPr>
          <p:cNvSpPr txBox="1"/>
          <p:nvPr/>
        </p:nvSpPr>
        <p:spPr bwMode="auto">
          <a:xfrm>
            <a:off x="580387" y="1773379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9" name="TextBox 37">
            <a:extLst>
              <a:ext uri="{FF2B5EF4-FFF2-40B4-BE49-F238E27FC236}">
                <a16:creationId xmlns:a16="http://schemas.microsoft.com/office/drawing/2014/main" id="{9A668AF3-2218-4300-A840-B5E5047AC45D}"/>
              </a:ext>
            </a:extLst>
          </p:cNvPr>
          <p:cNvSpPr txBox="1"/>
          <p:nvPr/>
        </p:nvSpPr>
        <p:spPr bwMode="auto">
          <a:xfrm>
            <a:off x="580387" y="2575840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312485E2-658A-485C-99F5-ED90FE50F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686768"/>
              </p:ext>
            </p:extLst>
          </p:nvPr>
        </p:nvGraphicFramePr>
        <p:xfrm>
          <a:off x="2850709" y="2554552"/>
          <a:ext cx="1435100" cy="5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7" name="Equation" r:id="rId10" imgW="1434960" imgH="533160" progId="Equation.DSMT4">
                  <p:embed/>
                </p:oleObj>
              </mc:Choice>
              <mc:Fallback>
                <p:oleObj name="Equation" r:id="rId10" imgW="1434960" imgH="53316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709" y="2554552"/>
                        <a:ext cx="1435100" cy="5300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39">
            <a:extLst>
              <a:ext uri="{FF2B5EF4-FFF2-40B4-BE49-F238E27FC236}">
                <a16:creationId xmlns:a16="http://schemas.microsoft.com/office/drawing/2014/main" id="{0F44737C-5EA9-4C80-BFB3-D7280FEA9CCC}"/>
              </a:ext>
            </a:extLst>
          </p:cNvPr>
          <p:cNvSpPr txBox="1"/>
          <p:nvPr/>
        </p:nvSpPr>
        <p:spPr bwMode="auto">
          <a:xfrm>
            <a:off x="513980" y="468402"/>
            <a:ext cx="233910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数量积的应用：</a:t>
            </a:r>
          </a:p>
        </p:txBody>
      </p:sp>
      <p:sp>
        <p:nvSpPr>
          <p:cNvPr id="42" name="TextBox 40">
            <a:extLst>
              <a:ext uri="{FF2B5EF4-FFF2-40B4-BE49-F238E27FC236}">
                <a16:creationId xmlns:a16="http://schemas.microsoft.com/office/drawing/2014/main" id="{941A47B5-CAC8-4BEC-BB6F-DDA3112F589D}"/>
              </a:ext>
            </a:extLst>
          </p:cNvPr>
          <p:cNvSpPr txBox="1"/>
          <p:nvPr/>
        </p:nvSpPr>
        <p:spPr bwMode="auto">
          <a:xfrm>
            <a:off x="1235593" y="177337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向量的夹角</a:t>
            </a: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0353B6AC-A2E9-4B64-B064-51939FAC65F7}"/>
              </a:ext>
            </a:extLst>
          </p:cNvPr>
          <p:cNvSpPr txBox="1"/>
          <p:nvPr/>
        </p:nvSpPr>
        <p:spPr bwMode="auto">
          <a:xfrm>
            <a:off x="1223063" y="255455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模的表示</a:t>
            </a:r>
          </a:p>
        </p:txBody>
      </p:sp>
      <p:graphicFrame>
        <p:nvGraphicFramePr>
          <p:cNvPr id="44" name="Object 3">
            <a:extLst>
              <a:ext uri="{FF2B5EF4-FFF2-40B4-BE49-F238E27FC236}">
                <a16:creationId xmlns:a16="http://schemas.microsoft.com/office/drawing/2014/main" id="{0C900740-64C4-4F8C-B5FB-97AA97EB7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806609"/>
              </p:ext>
            </p:extLst>
          </p:nvPr>
        </p:nvGraphicFramePr>
        <p:xfrm>
          <a:off x="3798641" y="3567825"/>
          <a:ext cx="2794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8" name="Equation" r:id="rId12" imgW="2793960" imgH="469800" progId="Equation.DSMT4">
                  <p:embed/>
                </p:oleObj>
              </mc:Choice>
              <mc:Fallback>
                <p:oleObj name="Equation" r:id="rId12" imgW="2793960" imgH="4698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641" y="3567825"/>
                        <a:ext cx="27940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9">
            <a:extLst>
              <a:ext uri="{FF2B5EF4-FFF2-40B4-BE49-F238E27FC236}">
                <a16:creationId xmlns:a16="http://schemas.microsoft.com/office/drawing/2014/main" id="{04F68DD9-5899-4D41-A432-D98E6450AA8E}"/>
              </a:ext>
            </a:extLst>
          </p:cNvPr>
          <p:cNvSpPr txBox="1"/>
          <p:nvPr/>
        </p:nvSpPr>
        <p:spPr bwMode="auto">
          <a:xfrm>
            <a:off x="518015" y="3072929"/>
            <a:ext cx="2390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向量的向量积</a:t>
            </a:r>
          </a:p>
        </p:txBody>
      </p:sp>
      <p:sp>
        <p:nvSpPr>
          <p:cNvPr id="46" name="TextBox 10">
            <a:extLst>
              <a:ext uri="{FF2B5EF4-FFF2-40B4-BE49-F238E27FC236}">
                <a16:creationId xmlns:a16="http://schemas.microsoft.com/office/drawing/2014/main" id="{FD301E14-2AEF-48EF-A993-148F77276F48}"/>
              </a:ext>
            </a:extLst>
          </p:cNvPr>
          <p:cNvSpPr txBox="1"/>
          <p:nvPr/>
        </p:nvSpPr>
        <p:spPr bwMode="auto">
          <a:xfrm>
            <a:off x="754146" y="3581158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方向按右手法则定向，</a:t>
            </a:r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5CD9D0DE-85EA-4049-B4B7-2DE658E70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97206"/>
              </p:ext>
            </p:extLst>
          </p:nvPr>
        </p:nvGraphicFramePr>
        <p:xfrm>
          <a:off x="6178213" y="3555409"/>
          <a:ext cx="2819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9" name="Equation" r:id="rId14" imgW="2819160" imgH="1676160" progId="Equation.DSMT4">
                  <p:embed/>
                </p:oleObj>
              </mc:Choice>
              <mc:Fallback>
                <p:oleObj name="Equation" r:id="rId14" imgW="2819160" imgH="167616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213" y="3555409"/>
                        <a:ext cx="28194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3">
            <a:extLst>
              <a:ext uri="{FF2B5EF4-FFF2-40B4-BE49-F238E27FC236}">
                <a16:creationId xmlns:a16="http://schemas.microsoft.com/office/drawing/2014/main" id="{39C123E7-4BC1-4AE5-8434-264BBBC95718}"/>
              </a:ext>
            </a:extLst>
          </p:cNvPr>
          <p:cNvGrpSpPr>
            <a:grpSpLocks/>
          </p:cNvGrpSpPr>
          <p:nvPr/>
        </p:nvGrpSpPr>
        <p:grpSpPr bwMode="auto">
          <a:xfrm>
            <a:off x="1554404" y="4710118"/>
            <a:ext cx="1142948" cy="525463"/>
            <a:chOff x="4179" y="816"/>
            <a:chExt cx="552" cy="331"/>
          </a:xfrm>
        </p:grpSpPr>
        <p:graphicFrame>
          <p:nvGraphicFramePr>
            <p:cNvPr id="49" name="Object 4">
              <a:extLst>
                <a:ext uri="{FF2B5EF4-FFF2-40B4-BE49-F238E27FC236}">
                  <a16:creationId xmlns:a16="http://schemas.microsoft.com/office/drawing/2014/main" id="{638F9967-30A5-4765-B787-A5A620426D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3326765"/>
                </p:ext>
              </p:extLst>
            </p:nvPr>
          </p:nvGraphicFramePr>
          <p:xfrm>
            <a:off x="4179" y="844"/>
            <a:ext cx="55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20" name="Equation" r:id="rId16" imgW="876240" imgH="482400" progId="Equation.DSMT4">
                    <p:embed/>
                  </p:oleObj>
                </mc:Choice>
                <mc:Fallback>
                  <p:oleObj name="Equation" r:id="rId16" imgW="876240" imgH="482400" progId="Equation.DSMT4">
                    <p:embed/>
                    <p:pic>
                      <p:nvPicPr>
                        <p:cNvPr id="1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844"/>
                          <a:ext cx="552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5">
              <a:extLst>
                <a:ext uri="{FF2B5EF4-FFF2-40B4-BE49-F238E27FC236}">
                  <a16:creationId xmlns:a16="http://schemas.microsoft.com/office/drawing/2014/main" id="{32571041-9A61-4F10-BE29-9596C3A34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81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/>
                <a:t>//</a:t>
              </a:r>
            </a:p>
          </p:txBody>
        </p:sp>
      </p:grpSp>
      <p:graphicFrame>
        <p:nvGraphicFramePr>
          <p:cNvPr id="51" name="Object 6">
            <a:extLst>
              <a:ext uri="{FF2B5EF4-FFF2-40B4-BE49-F238E27FC236}">
                <a16:creationId xmlns:a16="http://schemas.microsoft.com/office/drawing/2014/main" id="{4B0092C2-2818-48CC-81A7-1D6D05DDE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503619"/>
              </p:ext>
            </p:extLst>
          </p:nvPr>
        </p:nvGraphicFramePr>
        <p:xfrm>
          <a:off x="3981084" y="4640181"/>
          <a:ext cx="1384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1" name="Equation" r:id="rId18" imgW="1384200" imgH="749160" progId="Equation.DSMT4">
                  <p:embed/>
                </p:oleObj>
              </mc:Choice>
              <mc:Fallback>
                <p:oleObj name="Equation" r:id="rId18" imgW="1384200" imgH="749160" progId="Equation.DSMT4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084" y="4640181"/>
                        <a:ext cx="13843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7" descr="浅色横线">
            <a:extLst>
              <a:ext uri="{FF2B5EF4-FFF2-40B4-BE49-F238E27FC236}">
                <a16:creationId xmlns:a16="http://schemas.microsoft.com/office/drawing/2014/main" id="{2C9CA9D9-63DE-47E3-87AF-737FAA0D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266" y="4862518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DDEDCB32-FADA-4C42-A08F-43F33206E5EC}"/>
              </a:ext>
            </a:extLst>
          </p:cNvPr>
          <p:cNvSpPr txBox="1"/>
          <p:nvPr/>
        </p:nvSpPr>
        <p:spPr bwMode="auto">
          <a:xfrm>
            <a:off x="1169186" y="4710118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54" name="TextBox 18">
            <a:extLst>
              <a:ext uri="{FF2B5EF4-FFF2-40B4-BE49-F238E27FC236}">
                <a16:creationId xmlns:a16="http://schemas.microsoft.com/office/drawing/2014/main" id="{94941C43-0EE2-45CA-A738-CE63E2754C36}"/>
              </a:ext>
            </a:extLst>
          </p:cNvPr>
          <p:cNvSpPr txBox="1"/>
          <p:nvPr/>
        </p:nvSpPr>
        <p:spPr bwMode="auto">
          <a:xfrm>
            <a:off x="513980" y="4126596"/>
            <a:ext cx="233910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向量积的应用：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B3EF129D-81D4-4745-BA11-A26F55E909B5}"/>
              </a:ext>
            </a:extLst>
          </p:cNvPr>
          <p:cNvSpPr txBox="1"/>
          <p:nvPr/>
        </p:nvSpPr>
        <p:spPr bwMode="auto">
          <a:xfrm>
            <a:off x="1147327" y="5388558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83E8E560-B59F-4ABE-B46F-4375D58FA600}"/>
              </a:ext>
            </a:extLst>
          </p:cNvPr>
          <p:cNvSpPr txBox="1"/>
          <p:nvPr/>
        </p:nvSpPr>
        <p:spPr bwMode="auto">
          <a:xfrm>
            <a:off x="1738862" y="5441402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平面法向量取作</a:t>
            </a:r>
          </a:p>
        </p:txBody>
      </p: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15233F54-DACB-463D-8F22-56E6A8DFE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53825"/>
              </p:ext>
            </p:extLst>
          </p:nvPr>
        </p:nvGraphicFramePr>
        <p:xfrm>
          <a:off x="4581601" y="5446968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2" name="Equation" r:id="rId20" imgW="723600" imgH="406080" progId="Equation.DSMT4">
                  <p:embed/>
                </p:oleObj>
              </mc:Choice>
              <mc:Fallback>
                <p:oleObj name="Equation" r:id="rId20" imgW="723600" imgH="40608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601" y="5446968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24">
            <a:extLst>
              <a:ext uri="{FF2B5EF4-FFF2-40B4-BE49-F238E27FC236}">
                <a16:creationId xmlns:a16="http://schemas.microsoft.com/office/drawing/2014/main" id="{A3D93172-F9AD-42C4-8F41-555BE66A9ADB}"/>
              </a:ext>
            </a:extLst>
          </p:cNvPr>
          <p:cNvSpPr txBox="1"/>
          <p:nvPr/>
        </p:nvSpPr>
        <p:spPr bwMode="auto">
          <a:xfrm>
            <a:off x="1147327" y="6180646"/>
            <a:ext cx="2800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）平行四边形面积</a:t>
            </a: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DED840A1-B994-4647-8783-7B1B381D8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355105"/>
              </p:ext>
            </p:extLst>
          </p:nvPr>
        </p:nvGraphicFramePr>
        <p:xfrm>
          <a:off x="4530729" y="6081552"/>
          <a:ext cx="82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23" name="Equation" r:id="rId22" imgW="825480" imgH="609480" progId="Equation.DSMT4">
                  <p:embed/>
                </p:oleObj>
              </mc:Choice>
              <mc:Fallback>
                <p:oleObj name="Equation" r:id="rId22" imgW="825480" imgH="60948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9" y="6081552"/>
                        <a:ext cx="825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37" grpId="0"/>
      <p:bldP spid="38" grpId="0"/>
      <p:bldP spid="39" grpId="0"/>
      <p:bldP spid="41" grpId="0" animBg="1"/>
      <p:bldP spid="42" grpId="0"/>
      <p:bldP spid="43" grpId="0"/>
      <p:bldP spid="45" grpId="0"/>
      <p:bldP spid="46" grpId="0"/>
      <p:bldP spid="52" grpId="0" animBg="1"/>
      <p:bldP spid="53" grpId="0"/>
      <p:bldP spid="54" grpId="0" animBg="1"/>
      <p:bldP spid="55" grpId="0"/>
      <p:bldP spid="56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EBED98E-CEFE-44DD-B43F-C7DCA608683E}"/>
              </a:ext>
            </a:extLst>
          </p:cNvPr>
          <p:cNvSpPr/>
          <p:nvPr/>
        </p:nvSpPr>
        <p:spPr>
          <a:xfrm>
            <a:off x="13538" y="66032"/>
            <a:ext cx="2684294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章知识要点   </a:t>
            </a: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DAD3D1AA-DC7A-4083-A8A6-D65EDFEFA222}"/>
              </a:ext>
            </a:extLst>
          </p:cNvPr>
          <p:cNvSpPr txBox="1"/>
          <p:nvPr/>
        </p:nvSpPr>
        <p:spPr>
          <a:xfrm>
            <a:off x="0" y="493550"/>
            <a:ext cx="3842339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0" h="0"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平面与直线</a:t>
            </a:r>
          </a:p>
        </p:txBody>
      </p:sp>
      <p:sp>
        <p:nvSpPr>
          <p:cNvPr id="62" name="Text Box 2">
            <a:extLst>
              <a:ext uri="{FF2B5EF4-FFF2-40B4-BE49-F238E27FC236}">
                <a16:creationId xmlns:a16="http://schemas.microsoft.com/office/drawing/2014/main" id="{20ABDD52-ACC5-46A3-A961-90215D480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39" y="987444"/>
            <a:ext cx="3186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平面方程</a:t>
            </a:r>
          </a:p>
        </p:txBody>
      </p:sp>
      <p:graphicFrame>
        <p:nvGraphicFramePr>
          <p:cNvPr id="63" name="Object 3">
            <a:extLst>
              <a:ext uri="{FF2B5EF4-FFF2-40B4-BE49-F238E27FC236}">
                <a16:creationId xmlns:a16="http://schemas.microsoft.com/office/drawing/2014/main" id="{E1A06B96-CA71-463A-88A0-6FF214FA5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17249"/>
              </p:ext>
            </p:extLst>
          </p:nvPr>
        </p:nvGraphicFramePr>
        <p:xfrm>
          <a:off x="6456960" y="2914345"/>
          <a:ext cx="16525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38" name="Equation" r:id="rId4" imgW="1904760" imgH="482400" progId="Equation.DSMT4">
                  <p:embed/>
                </p:oleObj>
              </mc:Choice>
              <mc:Fallback>
                <p:oleObj name="Equation" r:id="rId4" imgW="1904760" imgH="4824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960" y="2914345"/>
                        <a:ext cx="16525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4">
            <a:extLst>
              <a:ext uri="{FF2B5EF4-FFF2-40B4-BE49-F238E27FC236}">
                <a16:creationId xmlns:a16="http://schemas.microsoft.com/office/drawing/2014/main" id="{8CD8E0FB-B98C-4BB3-88AE-A8498378F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465535"/>
              </p:ext>
            </p:extLst>
          </p:nvPr>
        </p:nvGraphicFramePr>
        <p:xfrm>
          <a:off x="6329127" y="2524882"/>
          <a:ext cx="17621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39" name="Equation" r:id="rId6" imgW="2031840" imgH="431640" progId="Equation.DSMT4">
                  <p:embed/>
                </p:oleObj>
              </mc:Choice>
              <mc:Fallback>
                <p:oleObj name="Equation" r:id="rId6" imgW="2031840" imgH="43164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127" y="2524882"/>
                        <a:ext cx="17621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5">
            <a:extLst>
              <a:ext uri="{FF2B5EF4-FFF2-40B4-BE49-F238E27FC236}">
                <a16:creationId xmlns:a16="http://schemas.microsoft.com/office/drawing/2014/main" id="{3880D358-D716-4B5A-B6C3-1A576471AD14}"/>
              </a:ext>
            </a:extLst>
          </p:cNvPr>
          <p:cNvGrpSpPr>
            <a:grpSpLocks/>
          </p:cNvGrpSpPr>
          <p:nvPr/>
        </p:nvGrpSpPr>
        <p:grpSpPr bwMode="auto">
          <a:xfrm>
            <a:off x="5103135" y="661926"/>
            <a:ext cx="3352800" cy="2309813"/>
            <a:chOff x="3216" y="672"/>
            <a:chExt cx="2112" cy="1455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376CAA8A-17D9-46AA-A0D0-88B49601F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771"/>
              <a:ext cx="2112" cy="1356"/>
              <a:chOff x="1657" y="1321"/>
              <a:chExt cx="2974" cy="1910"/>
            </a:xfrm>
          </p:grpSpPr>
          <p:grpSp>
            <p:nvGrpSpPr>
              <p:cNvPr id="77" name="Group 7">
                <a:extLst>
                  <a:ext uri="{FF2B5EF4-FFF2-40B4-BE49-F238E27FC236}">
                    <a16:creationId xmlns:a16="http://schemas.microsoft.com/office/drawing/2014/main" id="{97AB2C63-862A-4D97-AAB7-BBD5EF7E58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7" y="1321"/>
                <a:ext cx="2974" cy="1910"/>
                <a:chOff x="1657" y="1321"/>
                <a:chExt cx="2974" cy="1910"/>
              </a:xfrm>
            </p:grpSpPr>
            <p:sp>
              <p:nvSpPr>
                <p:cNvPr id="79" name="Line 8">
                  <a:extLst>
                    <a:ext uri="{FF2B5EF4-FFF2-40B4-BE49-F238E27FC236}">
                      <a16:creationId xmlns:a16="http://schemas.microsoft.com/office/drawing/2014/main" id="{673C7834-82D9-4B9C-B734-CC8733607F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721836" flipH="1">
                  <a:off x="1900" y="2592"/>
                  <a:ext cx="624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80" name="Line 9">
                  <a:extLst>
                    <a:ext uri="{FF2B5EF4-FFF2-40B4-BE49-F238E27FC236}">
                      <a16:creationId xmlns:a16="http://schemas.microsoft.com/office/drawing/2014/main" id="{12BA5168-F1FF-4F4C-A468-8CC35A0EB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92" y="1488"/>
                  <a:ext cx="0" cy="11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81" name="Line 10">
                  <a:extLst>
                    <a:ext uri="{FF2B5EF4-FFF2-40B4-BE49-F238E27FC236}">
                      <a16:creationId xmlns:a16="http://schemas.microsoft.com/office/drawing/2014/main" id="{5C2D9E56-15AB-45FC-85AA-644571622F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2660"/>
                  <a:ext cx="18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graphicFrame>
              <p:nvGraphicFramePr>
                <p:cNvPr id="82" name="Object 11">
                  <a:extLst>
                    <a:ext uri="{FF2B5EF4-FFF2-40B4-BE49-F238E27FC236}">
                      <a16:creationId xmlns:a16="http://schemas.microsoft.com/office/drawing/2014/main" id="{3CB3D084-0261-4F73-B984-E8B8C5C84E0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57" y="3072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2540" name="公式" r:id="rId8" imgW="266469" imgH="253780" progId="Equation.3">
                        <p:embed/>
                      </p:oleObj>
                    </mc:Choice>
                    <mc:Fallback>
                      <p:oleObj name="公式" r:id="rId8" imgW="266469" imgH="253780" progId="Equation.3">
                        <p:embed/>
                        <p:pic>
                          <p:nvPicPr>
                            <p:cNvPr id="21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7" y="3072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" name="Object 12">
                  <a:extLst>
                    <a:ext uri="{FF2B5EF4-FFF2-40B4-BE49-F238E27FC236}">
                      <a16:creationId xmlns:a16="http://schemas.microsoft.com/office/drawing/2014/main" id="{1D007D4C-7A8A-4AFB-B271-24E92BAF665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64" y="2592"/>
                <a:ext cx="16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2541" name="公式" r:id="rId10" imgW="266584" imgH="330057" progId="Equation.3">
                        <p:embed/>
                      </p:oleObj>
                    </mc:Choice>
                    <mc:Fallback>
                      <p:oleObj name="公式" r:id="rId10" imgW="266584" imgH="330057" progId="Equation.3">
                        <p:embed/>
                        <p:pic>
                          <p:nvPicPr>
                            <p:cNvPr id="22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4" y="2592"/>
                              <a:ext cx="167" cy="2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4" name="Object 13">
                  <a:extLst>
                    <a:ext uri="{FF2B5EF4-FFF2-40B4-BE49-F238E27FC236}">
                      <a16:creationId xmlns:a16="http://schemas.microsoft.com/office/drawing/2014/main" id="{A951B0C0-377A-4F69-9E03-40D73D282A2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3" y="1321"/>
                <a:ext cx="135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2542" name="公式" r:id="rId12" imgW="215619" imgH="266353" progId="Equation.3">
                        <p:embed/>
                      </p:oleObj>
                    </mc:Choice>
                    <mc:Fallback>
                      <p:oleObj name="公式" r:id="rId12" imgW="215619" imgH="266353" progId="Equation.3">
                        <p:embed/>
                        <p:pic>
                          <p:nvPicPr>
                            <p:cNvPr id="23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53" y="1321"/>
                              <a:ext cx="135" cy="16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8" name="Object 14">
                <a:extLst>
                  <a:ext uri="{FF2B5EF4-FFF2-40B4-BE49-F238E27FC236}">
                    <a16:creationId xmlns:a16="http://schemas.microsoft.com/office/drawing/2014/main" id="{4E62177E-0221-4105-8AE5-01D0CA5391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9841729"/>
                  </p:ext>
                </p:extLst>
              </p:nvPr>
            </p:nvGraphicFramePr>
            <p:xfrm>
              <a:off x="2573" y="2653"/>
              <a:ext cx="18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543" name="Equation" r:id="rId14" imgW="291960" imgH="317160" progId="Equation.DSMT4">
                      <p:embed/>
                    </p:oleObj>
                  </mc:Choice>
                  <mc:Fallback>
                    <p:oleObj name="Equation" r:id="rId14" imgW="291960" imgH="317160" progId="Equation.DSMT4">
                      <p:embed/>
                      <p:pic>
                        <p:nvPicPr>
                          <p:cNvPr id="17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3" y="2653"/>
                            <a:ext cx="184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7" name="AutoShape 15">
              <a:extLst>
                <a:ext uri="{FF2B5EF4-FFF2-40B4-BE49-F238E27FC236}">
                  <a16:creationId xmlns:a16="http://schemas.microsoft.com/office/drawing/2014/main" id="{3CB2F606-AA85-403B-AC4A-6A07EE34A4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1261">
              <a:off x="3687" y="1057"/>
              <a:ext cx="1248" cy="432"/>
            </a:xfrm>
            <a:prstGeom prst="parallelogram">
              <a:avLst>
                <a:gd name="adj" fmla="val 76007"/>
              </a:avLst>
            </a:prstGeom>
            <a:solidFill>
              <a:srgbClr val="99FF33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grpSp>
          <p:nvGrpSpPr>
            <p:cNvPr id="68" name="Group 16">
              <a:extLst>
                <a:ext uri="{FF2B5EF4-FFF2-40B4-BE49-F238E27FC236}">
                  <a16:creationId xmlns:a16="http://schemas.microsoft.com/office/drawing/2014/main" id="{45205F44-C185-4C9D-A494-509DEA3C33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672"/>
              <a:ext cx="348" cy="627"/>
              <a:chOff x="4560" y="765"/>
              <a:chExt cx="348" cy="627"/>
            </a:xfrm>
          </p:grpSpPr>
          <p:sp>
            <p:nvSpPr>
              <p:cNvPr id="75" name="Line 17">
                <a:extLst>
                  <a:ext uri="{FF2B5EF4-FFF2-40B4-BE49-F238E27FC236}">
                    <a16:creationId xmlns:a16="http://schemas.microsoft.com/office/drawing/2014/main" id="{D3A8A79C-3562-4AE4-8F0B-18A8E6EED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960"/>
                <a:ext cx="240" cy="43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aphicFrame>
            <p:nvGraphicFramePr>
              <p:cNvPr id="76" name="Object 18">
                <a:extLst>
                  <a:ext uri="{FF2B5EF4-FFF2-40B4-BE49-F238E27FC236}">
                    <a16:creationId xmlns:a16="http://schemas.microsoft.com/office/drawing/2014/main" id="{C1323A78-3543-4BC5-82DB-F06DEC63C1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765"/>
              <a:ext cx="156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544" name="公式" r:id="rId16" imgW="291600" imgH="358560" progId="Equation.3">
                      <p:embed/>
                    </p:oleObj>
                  </mc:Choice>
                  <mc:Fallback>
                    <p:oleObj name="公式" r:id="rId16" imgW="291600" imgH="358560" progId="Equation.3">
                      <p:embed/>
                      <p:pic>
                        <p:nvPicPr>
                          <p:cNvPr id="15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765"/>
                            <a:ext cx="156" cy="1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3DD7EF47-6097-4494-AD13-E1F70FF60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0" y="110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grpSp>
          <p:nvGrpSpPr>
            <p:cNvPr id="70" name="Group 20">
              <a:extLst>
                <a:ext uri="{FF2B5EF4-FFF2-40B4-BE49-F238E27FC236}">
                  <a16:creationId xmlns:a16="http://schemas.microsoft.com/office/drawing/2014/main" id="{A904668B-3EB9-4C65-B29D-AC2202759B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1107"/>
              <a:ext cx="666" cy="382"/>
              <a:chOff x="3896" y="1107"/>
              <a:chExt cx="666" cy="382"/>
            </a:xfrm>
          </p:grpSpPr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9E8CEC89-A2FF-4CF9-A785-08FEEF653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107"/>
                <a:ext cx="48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aphicFrame>
            <p:nvGraphicFramePr>
              <p:cNvPr id="73" name="Object 22">
                <a:extLst>
                  <a:ext uri="{FF2B5EF4-FFF2-40B4-BE49-F238E27FC236}">
                    <a16:creationId xmlns:a16="http://schemas.microsoft.com/office/drawing/2014/main" id="{BBAB0E48-CA0A-4915-935A-BCD050D4B5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96" y="1107"/>
              <a:ext cx="240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545" name="公式" r:id="rId18" imgW="616680" imgH="526320" progId="Equation.3">
                      <p:embed/>
                    </p:oleObj>
                  </mc:Choice>
                  <mc:Fallback>
                    <p:oleObj name="公式" r:id="rId18" imgW="616680" imgH="526320" progId="Equation.3">
                      <p:embed/>
                      <p:pic>
                        <p:nvPicPr>
                          <p:cNvPr id="12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6" y="1107"/>
                            <a:ext cx="240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" name="Object 23">
                <a:extLst>
                  <a:ext uri="{FF2B5EF4-FFF2-40B4-BE49-F238E27FC236}">
                    <a16:creationId xmlns:a16="http://schemas.microsoft.com/office/drawing/2014/main" id="{40435ABD-5327-4FB7-8CD7-FE94B21359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1347"/>
              <a:ext cx="194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546" name="公式" r:id="rId20" imgW="493200" imgH="358560" progId="Equation.3">
                      <p:embed/>
                    </p:oleObj>
                  </mc:Choice>
                  <mc:Fallback>
                    <p:oleObj name="公式" r:id="rId20" imgW="493200" imgH="358560" progId="Equation.3">
                      <p:embed/>
                      <p:pic>
                        <p:nvPicPr>
                          <p:cNvPr id="13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347"/>
                            <a:ext cx="194" cy="1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5" name="Rectangle 24">
            <a:extLst>
              <a:ext uri="{FF2B5EF4-FFF2-40B4-BE49-F238E27FC236}">
                <a16:creationId xmlns:a16="http://schemas.microsoft.com/office/drawing/2014/main" id="{EA50D519-CDAC-4C71-8E17-87BF64086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35" y="1513620"/>
            <a:ext cx="388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平面的点法式方程</a:t>
            </a:r>
          </a:p>
        </p:txBody>
      </p:sp>
      <p:graphicFrame>
        <p:nvGraphicFramePr>
          <p:cNvPr id="86" name="Object 25">
            <a:extLst>
              <a:ext uri="{FF2B5EF4-FFF2-40B4-BE49-F238E27FC236}">
                <a16:creationId xmlns:a16="http://schemas.microsoft.com/office/drawing/2014/main" id="{32DBB4CE-94F5-4FEF-A49E-EBBE2CE4C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714706"/>
              </p:ext>
            </p:extLst>
          </p:nvPr>
        </p:nvGraphicFramePr>
        <p:xfrm>
          <a:off x="748760" y="2089421"/>
          <a:ext cx="516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7" name="Equation" r:id="rId22" imgW="5168880" imgH="431640" progId="Equation.DSMT4">
                  <p:embed/>
                </p:oleObj>
              </mc:Choice>
              <mc:Fallback>
                <p:oleObj name="Equation" r:id="rId22" imgW="5168880" imgH="431640" progId="Equation.DSMT4">
                  <p:embed/>
                  <p:pic>
                    <p:nvPicPr>
                      <p:cNvPr id="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760" y="2089421"/>
                        <a:ext cx="5168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26">
            <a:extLst>
              <a:ext uri="{FF2B5EF4-FFF2-40B4-BE49-F238E27FC236}">
                <a16:creationId xmlns:a16="http://schemas.microsoft.com/office/drawing/2014/main" id="{5733F248-EE32-4F52-BDD3-74B4497DB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80" y="2603196"/>
            <a:ext cx="388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平面的一般方程</a:t>
            </a:r>
          </a:p>
        </p:txBody>
      </p:sp>
      <p:graphicFrame>
        <p:nvGraphicFramePr>
          <p:cNvPr id="88" name="Object 27">
            <a:extLst>
              <a:ext uri="{FF2B5EF4-FFF2-40B4-BE49-F238E27FC236}">
                <a16:creationId xmlns:a16="http://schemas.microsoft.com/office/drawing/2014/main" id="{C956E7C7-CD56-4C2E-B5F8-4227669C7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924339"/>
              </p:ext>
            </p:extLst>
          </p:nvPr>
        </p:nvGraphicFramePr>
        <p:xfrm>
          <a:off x="793543" y="3370995"/>
          <a:ext cx="3022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8" name="Equation" r:id="rId24" imgW="3022560" imgH="393480" progId="Equation.DSMT4">
                  <p:embed/>
                </p:oleObj>
              </mc:Choice>
              <mc:Fallback>
                <p:oleObj name="Equation" r:id="rId24" imgW="3022560" imgH="393480" progId="Equation.DSMT4">
                  <p:embed/>
                  <p:pic>
                    <p:nvPicPr>
                      <p:cNvPr id="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43" y="3370995"/>
                        <a:ext cx="3022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28">
            <a:extLst>
              <a:ext uri="{FF2B5EF4-FFF2-40B4-BE49-F238E27FC236}">
                <a16:creationId xmlns:a16="http://schemas.microsoft.com/office/drawing/2014/main" id="{497D30BD-FB02-4313-BC37-C62C27E57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02688"/>
              </p:ext>
            </p:extLst>
          </p:nvPr>
        </p:nvGraphicFramePr>
        <p:xfrm>
          <a:off x="1304718" y="4564795"/>
          <a:ext cx="189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9" name="Equation" r:id="rId26" imgW="1892160" imgH="838080" progId="Equation.DSMT4">
                  <p:embed/>
                </p:oleObj>
              </mc:Choice>
              <mc:Fallback>
                <p:oleObj name="Equation" r:id="rId26" imgW="1892160" imgH="838080" progId="Equation.DSMT4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718" y="4564795"/>
                        <a:ext cx="1892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 Box 29">
            <a:extLst>
              <a:ext uri="{FF2B5EF4-FFF2-40B4-BE49-F238E27FC236}">
                <a16:creationId xmlns:a16="http://schemas.microsoft.com/office/drawing/2014/main" id="{18D4819B-7954-42CC-988A-EED77860A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35" y="4031944"/>
            <a:ext cx="3928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平面的截距式方程</a:t>
            </a:r>
          </a:p>
        </p:txBody>
      </p:sp>
      <p:grpSp>
        <p:nvGrpSpPr>
          <p:cNvPr id="91" name="Group 30">
            <a:extLst>
              <a:ext uri="{FF2B5EF4-FFF2-40B4-BE49-F238E27FC236}">
                <a16:creationId xmlns:a16="http://schemas.microsoft.com/office/drawing/2014/main" id="{F2AEA525-F507-4411-9313-4E56B0F6BECE}"/>
              </a:ext>
            </a:extLst>
          </p:cNvPr>
          <p:cNvGrpSpPr>
            <a:grpSpLocks/>
          </p:cNvGrpSpPr>
          <p:nvPr/>
        </p:nvGrpSpPr>
        <p:grpSpPr bwMode="auto">
          <a:xfrm>
            <a:off x="5103135" y="3060198"/>
            <a:ext cx="2590800" cy="2152650"/>
            <a:chOff x="3888" y="2448"/>
            <a:chExt cx="1632" cy="1356"/>
          </a:xfrm>
        </p:grpSpPr>
        <p:grpSp>
          <p:nvGrpSpPr>
            <p:cNvPr id="92" name="Group 31">
              <a:extLst>
                <a:ext uri="{FF2B5EF4-FFF2-40B4-BE49-F238E27FC236}">
                  <a16:creationId xmlns:a16="http://schemas.microsoft.com/office/drawing/2014/main" id="{CC689202-51FE-4B40-B779-FA3C38B63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448"/>
              <a:ext cx="1632" cy="1356"/>
              <a:chOff x="3696" y="1344"/>
              <a:chExt cx="1632" cy="1356"/>
            </a:xfrm>
          </p:grpSpPr>
          <p:grpSp>
            <p:nvGrpSpPr>
              <p:cNvPr id="96" name="Group 32">
                <a:extLst>
                  <a:ext uri="{FF2B5EF4-FFF2-40B4-BE49-F238E27FC236}">
                    <a16:creationId xmlns:a16="http://schemas.microsoft.com/office/drawing/2014/main" id="{F69D3503-884C-4224-8C47-1899650D3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344"/>
                <a:ext cx="1632" cy="1356"/>
                <a:chOff x="1657" y="1321"/>
                <a:chExt cx="2974" cy="1910"/>
              </a:xfrm>
            </p:grpSpPr>
            <p:grpSp>
              <p:nvGrpSpPr>
                <p:cNvPr id="98" name="Group 33">
                  <a:extLst>
                    <a:ext uri="{FF2B5EF4-FFF2-40B4-BE49-F238E27FC236}">
                      <a16:creationId xmlns:a16="http://schemas.microsoft.com/office/drawing/2014/main" id="{83EF4EE7-DD2C-4637-AD74-07B9F24048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7" y="1321"/>
                  <a:ext cx="2974" cy="1910"/>
                  <a:chOff x="1657" y="1321"/>
                  <a:chExt cx="2974" cy="1910"/>
                </a:xfrm>
              </p:grpSpPr>
              <p:sp>
                <p:nvSpPr>
                  <p:cNvPr id="100" name="Line 34">
                    <a:extLst>
                      <a:ext uri="{FF2B5EF4-FFF2-40B4-BE49-F238E27FC236}">
                        <a16:creationId xmlns:a16="http://schemas.microsoft.com/office/drawing/2014/main" id="{A4201F07-282E-4256-9281-B160E5D55B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721836" flipH="1">
                    <a:off x="1900" y="2592"/>
                    <a:ext cx="624" cy="62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101" name="Line 35">
                    <a:extLst>
                      <a:ext uri="{FF2B5EF4-FFF2-40B4-BE49-F238E27FC236}">
                        <a16:creationId xmlns:a16="http://schemas.microsoft.com/office/drawing/2014/main" id="{495D0A66-3E84-4F55-9DD6-6EF0ACA1BB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1488"/>
                    <a:ext cx="0" cy="11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102" name="Line 36">
                    <a:extLst>
                      <a:ext uri="{FF2B5EF4-FFF2-40B4-BE49-F238E27FC236}">
                        <a16:creationId xmlns:a16="http://schemas.microsoft.com/office/drawing/2014/main" id="{02044A24-94CF-4820-813A-0CCC23F06C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2" y="2660"/>
                    <a:ext cx="18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/>
                  </a:p>
                </p:txBody>
              </p:sp>
              <p:graphicFrame>
                <p:nvGraphicFramePr>
                  <p:cNvPr id="103" name="Object 37">
                    <a:extLst>
                      <a:ext uri="{FF2B5EF4-FFF2-40B4-BE49-F238E27FC236}">
                        <a16:creationId xmlns:a16="http://schemas.microsoft.com/office/drawing/2014/main" id="{4475C400-1198-4530-B389-8AA10EE4FEC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657" y="3072"/>
                  <a:ext cx="167" cy="15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2550" name="公式" r:id="rId28" imgW="266469" imgH="253780" progId="Equation.3">
                          <p:embed/>
                        </p:oleObj>
                      </mc:Choice>
                      <mc:Fallback>
                        <p:oleObj name="公式" r:id="rId28" imgW="266469" imgH="253780" progId="Equation.3">
                          <p:embed/>
                          <p:pic>
                            <p:nvPicPr>
                              <p:cNvPr id="42" name="Object 3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657" y="3072"/>
                                <a:ext cx="167" cy="15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4" name="Object 38">
                    <a:extLst>
                      <a:ext uri="{FF2B5EF4-FFF2-40B4-BE49-F238E27FC236}">
                        <a16:creationId xmlns:a16="http://schemas.microsoft.com/office/drawing/2014/main" id="{B730679C-9C5D-4B43-AC8D-4F1213DB305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64" y="2592"/>
                  <a:ext cx="167" cy="2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2551" name="公式" r:id="rId30" imgW="266584" imgH="330057" progId="Equation.3">
                          <p:embed/>
                        </p:oleObj>
                      </mc:Choice>
                      <mc:Fallback>
                        <p:oleObj name="公式" r:id="rId30" imgW="266584" imgH="330057" progId="Equation.3">
                          <p:embed/>
                          <p:pic>
                            <p:nvPicPr>
                              <p:cNvPr id="43" name="Object 3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64" y="2592"/>
                                <a:ext cx="167" cy="20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5" name="Object 39">
                    <a:extLst>
                      <a:ext uri="{FF2B5EF4-FFF2-40B4-BE49-F238E27FC236}">
                        <a16:creationId xmlns:a16="http://schemas.microsoft.com/office/drawing/2014/main" id="{FE0C3430-5266-4704-89A4-E6B9AA2AEDF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53" y="1321"/>
                  <a:ext cx="135" cy="16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2552" name="公式" r:id="rId32" imgW="215619" imgH="266353" progId="Equation.3">
                          <p:embed/>
                        </p:oleObj>
                      </mc:Choice>
                      <mc:Fallback>
                        <p:oleObj name="公式" r:id="rId32" imgW="215619" imgH="266353" progId="Equation.3">
                          <p:embed/>
                          <p:pic>
                            <p:nvPicPr>
                              <p:cNvPr id="44" name="Object 3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53" y="1321"/>
                                <a:ext cx="135" cy="16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99" name="Object 40">
                  <a:extLst>
                    <a:ext uri="{FF2B5EF4-FFF2-40B4-BE49-F238E27FC236}">
                      <a16:creationId xmlns:a16="http://schemas.microsoft.com/office/drawing/2014/main" id="{88639F81-7EF1-4E0F-AC39-C10A7FDAE17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92" y="2673"/>
                <a:ext cx="144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2553" name="公式" r:id="rId34" imgW="228501" imgH="253890" progId="Equation.3">
                        <p:embed/>
                      </p:oleObj>
                    </mc:Choice>
                    <mc:Fallback>
                      <p:oleObj name="公式" r:id="rId34" imgW="228501" imgH="253890" progId="Equation.3">
                        <p:embed/>
                        <p:pic>
                          <p:nvPicPr>
                            <p:cNvPr id="38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2" y="2673"/>
                              <a:ext cx="144" cy="1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7" name="AutoShape 41">
                <a:extLst>
                  <a:ext uri="{FF2B5EF4-FFF2-40B4-BE49-F238E27FC236}">
                    <a16:creationId xmlns:a16="http://schemas.microsoft.com/office/drawing/2014/main" id="{1266A0F5-C9DF-4AC7-98FE-D3B0013B8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5286">
                <a:off x="3863" y="1680"/>
                <a:ext cx="1033" cy="732"/>
              </a:xfrm>
              <a:prstGeom prst="triangle">
                <a:avLst>
                  <a:gd name="adj" fmla="val 41606"/>
                </a:avLst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graphicFrame>
          <p:nvGraphicFramePr>
            <p:cNvPr id="93" name="Object 42">
              <a:extLst>
                <a:ext uri="{FF2B5EF4-FFF2-40B4-BE49-F238E27FC236}">
                  <a16:creationId xmlns:a16="http://schemas.microsoft.com/office/drawing/2014/main" id="{5BFE5287-F1A4-4F63-A908-D89A3375F3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3648"/>
            <a:ext cx="11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54" name="公式" r:id="rId36" imgW="228600" imgH="241300" progId="Equation.3">
                    <p:embed/>
                  </p:oleObj>
                </mc:Choice>
                <mc:Fallback>
                  <p:oleObj name="公式" r:id="rId36" imgW="228600" imgH="241300" progId="Equation.3">
                    <p:embed/>
                    <p:pic>
                      <p:nvPicPr>
                        <p:cNvPr id="3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648"/>
                          <a:ext cx="110" cy="1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43">
              <a:extLst>
                <a:ext uri="{FF2B5EF4-FFF2-40B4-BE49-F238E27FC236}">
                  <a16:creationId xmlns:a16="http://schemas.microsoft.com/office/drawing/2014/main" id="{BF2F8D0B-CA9D-4005-88DD-903350DCE3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3216"/>
            <a:ext cx="10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55" name="公式" r:id="rId38" imgW="215619" imgH="317087" progId="Equation.3">
                    <p:embed/>
                  </p:oleObj>
                </mc:Choice>
                <mc:Fallback>
                  <p:oleObj name="公式" r:id="rId38" imgW="215619" imgH="317087" progId="Equation.3">
                    <p:embed/>
                    <p:pic>
                      <p:nvPicPr>
                        <p:cNvPr id="33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216"/>
                          <a:ext cx="102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44">
              <a:extLst>
                <a:ext uri="{FF2B5EF4-FFF2-40B4-BE49-F238E27FC236}">
                  <a16:creationId xmlns:a16="http://schemas.microsoft.com/office/drawing/2014/main" id="{8252659B-4B81-49ED-8A7C-4A204E45D9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688"/>
            <a:ext cx="97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56" name="公式" r:id="rId40" imgW="203112" imgH="241195" progId="Equation.3">
                    <p:embed/>
                  </p:oleObj>
                </mc:Choice>
                <mc:Fallback>
                  <p:oleObj name="公式" r:id="rId40" imgW="203112" imgH="241195" progId="Equation.3">
                    <p:embed/>
                    <p:pic>
                      <p:nvPicPr>
                        <p:cNvPr id="3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88"/>
                          <a:ext cx="97" cy="1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" name="Text Box 29">
            <a:extLst>
              <a:ext uri="{FF2B5EF4-FFF2-40B4-BE49-F238E27FC236}">
                <a16:creationId xmlns:a16="http://schemas.microsoft.com/office/drawing/2014/main" id="{B6B180D7-229B-49EC-BF9F-6230FFE74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92" y="5461073"/>
            <a:ext cx="3928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平面束方程</a:t>
            </a:r>
          </a:p>
        </p:txBody>
      </p:sp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FA9274B2-A1C8-41B1-84ED-7146646EA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243817"/>
              </p:ext>
            </p:extLst>
          </p:nvPr>
        </p:nvGraphicFramePr>
        <p:xfrm>
          <a:off x="890380" y="6015770"/>
          <a:ext cx="7054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57" name="Equation" r:id="rId42" imgW="7061040" imgH="431640" progId="Equation.DSMT4">
                  <p:embed/>
                </p:oleObj>
              </mc:Choice>
              <mc:Fallback>
                <p:oleObj name="Equation" r:id="rId42" imgW="7061040" imgH="431640" progId="Equation.DSMT4">
                  <p:embed/>
                  <p:pic>
                    <p:nvPicPr>
                      <p:cNvPr id="48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380" y="6015770"/>
                        <a:ext cx="70548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30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2" grpId="0"/>
      <p:bldP spid="85" grpId="0"/>
      <p:bldP spid="87" grpId="0"/>
      <p:bldP spid="90" grpId="0"/>
      <p:bldP spid="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1EE0B38C-C331-445C-B569-F98ECC1B0CA7}"/>
              </a:ext>
            </a:extLst>
          </p:cNvPr>
          <p:cNvSpPr txBox="1"/>
          <p:nvPr/>
        </p:nvSpPr>
        <p:spPr>
          <a:xfrm>
            <a:off x="2736088" y="64924"/>
            <a:ext cx="3517567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0" h="0"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．平面与直线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EBED98E-CEFE-44DD-B43F-C7DCA608683E}"/>
              </a:ext>
            </a:extLst>
          </p:cNvPr>
          <p:cNvSpPr/>
          <p:nvPr/>
        </p:nvSpPr>
        <p:spPr>
          <a:xfrm>
            <a:off x="13538" y="66032"/>
            <a:ext cx="2684294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章知识要点   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D101DB9C-9D02-4905-B8BA-392F2942A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77" y="677812"/>
            <a:ext cx="34966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空间直线方程</a:t>
            </a:r>
          </a:p>
        </p:txBody>
      </p:sp>
      <p:graphicFrame>
        <p:nvGraphicFramePr>
          <p:cNvPr id="62" name="Object 5">
            <a:extLst>
              <a:ext uri="{FF2B5EF4-FFF2-40B4-BE49-F238E27FC236}">
                <a16:creationId xmlns:a16="http://schemas.microsoft.com/office/drawing/2014/main" id="{D6C4936B-2DC7-410D-98C9-5AFED43539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16771"/>
              </p:ext>
            </p:extLst>
          </p:nvPr>
        </p:nvGraphicFramePr>
        <p:xfrm>
          <a:off x="839076" y="1961056"/>
          <a:ext cx="41148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2" name="Equation" r:id="rId4" imgW="4114800" imgH="1015920" progId="Equation.DSMT4">
                  <p:embed/>
                </p:oleObj>
              </mc:Choice>
              <mc:Fallback>
                <p:oleObj name="Equation" r:id="rId4" imgW="4114800" imgH="101592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076" y="1961056"/>
                        <a:ext cx="41148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">
            <a:extLst>
              <a:ext uri="{FF2B5EF4-FFF2-40B4-BE49-F238E27FC236}">
                <a16:creationId xmlns:a16="http://schemas.microsoft.com/office/drawing/2014/main" id="{CF22601D-1CBC-49D9-9977-1114586F7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52" y="1359217"/>
            <a:ext cx="19543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一般方程</a:t>
            </a:r>
          </a:p>
        </p:txBody>
      </p:sp>
      <p:grpSp>
        <p:nvGrpSpPr>
          <p:cNvPr id="64" name="Group 7">
            <a:extLst>
              <a:ext uri="{FF2B5EF4-FFF2-40B4-BE49-F238E27FC236}">
                <a16:creationId xmlns:a16="http://schemas.microsoft.com/office/drawing/2014/main" id="{458F61DB-E5F0-4129-AA7C-8B2BBFD4B35C}"/>
              </a:ext>
            </a:extLst>
          </p:cNvPr>
          <p:cNvGrpSpPr>
            <a:grpSpLocks/>
          </p:cNvGrpSpPr>
          <p:nvPr/>
        </p:nvGrpSpPr>
        <p:grpSpPr bwMode="auto">
          <a:xfrm>
            <a:off x="5233320" y="651096"/>
            <a:ext cx="3581400" cy="3124200"/>
            <a:chOff x="3264" y="1344"/>
            <a:chExt cx="2256" cy="1968"/>
          </a:xfrm>
        </p:grpSpPr>
        <p:grpSp>
          <p:nvGrpSpPr>
            <p:cNvPr id="65" name="Group 8">
              <a:extLst>
                <a:ext uri="{FF2B5EF4-FFF2-40B4-BE49-F238E27FC236}">
                  <a16:creationId xmlns:a16="http://schemas.microsoft.com/office/drawing/2014/main" id="{D3CB7200-4CED-46C9-8B24-02525758A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344"/>
              <a:ext cx="2256" cy="1968"/>
              <a:chOff x="1657" y="1321"/>
              <a:chExt cx="2974" cy="1910"/>
            </a:xfrm>
          </p:grpSpPr>
          <p:grpSp>
            <p:nvGrpSpPr>
              <p:cNvPr id="75" name="Group 9">
                <a:extLst>
                  <a:ext uri="{FF2B5EF4-FFF2-40B4-BE49-F238E27FC236}">
                    <a16:creationId xmlns:a16="http://schemas.microsoft.com/office/drawing/2014/main" id="{AB4964B4-C542-4843-B49F-666369D976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7" y="1321"/>
                <a:ext cx="2974" cy="1910"/>
                <a:chOff x="1657" y="1321"/>
                <a:chExt cx="2974" cy="1910"/>
              </a:xfrm>
            </p:grpSpPr>
            <p:sp>
              <p:nvSpPr>
                <p:cNvPr id="77" name="Line 10">
                  <a:extLst>
                    <a:ext uri="{FF2B5EF4-FFF2-40B4-BE49-F238E27FC236}">
                      <a16:creationId xmlns:a16="http://schemas.microsoft.com/office/drawing/2014/main" id="{8B38463D-C724-4342-825F-43B1A27B1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721836" flipH="1">
                  <a:off x="1900" y="2592"/>
                  <a:ext cx="624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78" name="Line 11">
                  <a:extLst>
                    <a:ext uri="{FF2B5EF4-FFF2-40B4-BE49-F238E27FC236}">
                      <a16:creationId xmlns:a16="http://schemas.microsoft.com/office/drawing/2014/main" id="{D93D86AF-849B-4C30-98EE-34775739E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92" y="1488"/>
                  <a:ext cx="0" cy="11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79" name="Line 12">
                  <a:extLst>
                    <a:ext uri="{FF2B5EF4-FFF2-40B4-BE49-F238E27FC236}">
                      <a16:creationId xmlns:a16="http://schemas.microsoft.com/office/drawing/2014/main" id="{314FBCA7-C96B-4DCC-9C8F-44F5A4BDC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2660"/>
                  <a:ext cx="18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graphicFrame>
              <p:nvGraphicFramePr>
                <p:cNvPr id="80" name="Object 13">
                  <a:extLst>
                    <a:ext uri="{FF2B5EF4-FFF2-40B4-BE49-F238E27FC236}">
                      <a16:creationId xmlns:a16="http://schemas.microsoft.com/office/drawing/2014/main" id="{2FF4CCB0-346C-4A07-9A2B-998823483D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57" y="3072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563" name="公式" r:id="rId6" imgW="266469" imgH="253780" progId="Equation.3">
                        <p:embed/>
                      </p:oleObj>
                    </mc:Choice>
                    <mc:Fallback>
                      <p:oleObj name="公式" r:id="rId6" imgW="266469" imgH="253780" progId="Equation.3">
                        <p:embed/>
                        <p:pic>
                          <p:nvPicPr>
                            <p:cNvPr id="22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7" y="3072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Object 14">
                  <a:extLst>
                    <a:ext uri="{FF2B5EF4-FFF2-40B4-BE49-F238E27FC236}">
                      <a16:creationId xmlns:a16="http://schemas.microsoft.com/office/drawing/2014/main" id="{1EC4E5A2-8A28-4DC1-9399-DF0130E1158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64" y="2592"/>
                <a:ext cx="16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564" name="公式" r:id="rId8" imgW="266584" imgH="330057" progId="Equation.3">
                        <p:embed/>
                      </p:oleObj>
                    </mc:Choice>
                    <mc:Fallback>
                      <p:oleObj name="公式" r:id="rId8" imgW="266584" imgH="330057" progId="Equation.3">
                        <p:embed/>
                        <p:pic>
                          <p:nvPicPr>
                            <p:cNvPr id="23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4" y="2592"/>
                              <a:ext cx="167" cy="2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" name="Object 15">
                  <a:extLst>
                    <a:ext uri="{FF2B5EF4-FFF2-40B4-BE49-F238E27FC236}">
                      <a16:creationId xmlns:a16="http://schemas.microsoft.com/office/drawing/2014/main" id="{4BD29CC7-937A-4826-B099-DCC4DE80C2A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3" y="1321"/>
                <a:ext cx="135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565" name="公式" r:id="rId10" imgW="215619" imgH="266353" progId="Equation.3">
                        <p:embed/>
                      </p:oleObj>
                    </mc:Choice>
                    <mc:Fallback>
                      <p:oleObj name="公式" r:id="rId10" imgW="215619" imgH="266353" progId="Equation.3">
                        <p:embed/>
                        <p:pic>
                          <p:nvPicPr>
                            <p:cNvPr id="24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53" y="1321"/>
                              <a:ext cx="135" cy="16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6" name="Object 16">
                <a:extLst>
                  <a:ext uri="{FF2B5EF4-FFF2-40B4-BE49-F238E27FC236}">
                    <a16:creationId xmlns:a16="http://schemas.microsoft.com/office/drawing/2014/main" id="{E9ED490B-6930-4778-9160-BC110C99E8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575650"/>
                  </p:ext>
                </p:extLst>
              </p:nvPr>
            </p:nvGraphicFramePr>
            <p:xfrm>
              <a:off x="2520" y="2686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66" name="公式" r:id="rId12" imgW="228501" imgH="253890" progId="Equation.3">
                      <p:embed/>
                    </p:oleObj>
                  </mc:Choice>
                  <mc:Fallback>
                    <p:oleObj name="公式" r:id="rId12" imgW="228501" imgH="253890" progId="Equation.3">
                      <p:embed/>
                      <p:pic>
                        <p:nvPicPr>
                          <p:cNvPr id="18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0" y="2686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6" name="Group 17">
              <a:extLst>
                <a:ext uri="{FF2B5EF4-FFF2-40B4-BE49-F238E27FC236}">
                  <a16:creationId xmlns:a16="http://schemas.microsoft.com/office/drawing/2014/main" id="{FDCA869E-FC97-480F-8F77-C2E542C4D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7" y="1513"/>
              <a:ext cx="475" cy="1134"/>
              <a:chOff x="4037" y="1513"/>
              <a:chExt cx="475" cy="1134"/>
            </a:xfrm>
          </p:grpSpPr>
          <p:sp>
            <p:nvSpPr>
              <p:cNvPr id="73" name="AutoShape 18">
                <a:extLst>
                  <a:ext uri="{FF2B5EF4-FFF2-40B4-BE49-F238E27FC236}">
                    <a16:creationId xmlns:a16="http://schemas.microsoft.com/office/drawing/2014/main" id="{7BB7B55A-F7D5-45BC-98B1-5A0BBCDDD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039119">
                <a:off x="3659" y="1891"/>
                <a:ext cx="1134" cy="377"/>
              </a:xfrm>
              <a:prstGeom prst="parallelogram">
                <a:avLst>
                  <a:gd name="adj" fmla="val 26389"/>
                </a:avLst>
              </a:prstGeom>
              <a:solidFill>
                <a:srgbClr val="C9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aphicFrame>
            <p:nvGraphicFramePr>
              <p:cNvPr id="74" name="Object 19">
                <a:extLst>
                  <a:ext uri="{FF2B5EF4-FFF2-40B4-BE49-F238E27FC236}">
                    <a16:creationId xmlns:a16="http://schemas.microsoft.com/office/drawing/2014/main" id="{E76E0CB6-DCB2-4340-B933-7040B2A8EE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1680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67" name="公式" r:id="rId14" imgW="457200" imgH="457200" progId="Equation.3">
                      <p:embed/>
                    </p:oleObj>
                  </mc:Choice>
                  <mc:Fallback>
                    <p:oleObj name="公式" r:id="rId14" imgW="457200" imgH="457200" progId="Equation.3">
                      <p:embed/>
                      <p:pic>
                        <p:nvPicPr>
                          <p:cNvPr id="16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680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7" name="Group 20">
              <a:extLst>
                <a:ext uri="{FF2B5EF4-FFF2-40B4-BE49-F238E27FC236}">
                  <a16:creationId xmlns:a16="http://schemas.microsoft.com/office/drawing/2014/main" id="{6832B182-8999-4B02-8FFA-46BA8F8D5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4" y="1841"/>
              <a:ext cx="1411" cy="665"/>
              <a:chOff x="3914" y="1841"/>
              <a:chExt cx="1411" cy="665"/>
            </a:xfrm>
          </p:grpSpPr>
          <p:sp>
            <p:nvSpPr>
              <p:cNvPr id="70" name="AutoShape 21">
                <a:extLst>
                  <a:ext uri="{FF2B5EF4-FFF2-40B4-BE49-F238E27FC236}">
                    <a16:creationId xmlns:a16="http://schemas.microsoft.com/office/drawing/2014/main" id="{517AAFCC-0602-43AC-AA34-7301186E3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19080">
                <a:off x="3914" y="1841"/>
                <a:ext cx="1411" cy="665"/>
              </a:xfrm>
              <a:prstGeom prst="parallelogram">
                <a:avLst>
                  <a:gd name="adj" fmla="val 124518"/>
                </a:avLst>
              </a:prstGeom>
              <a:solidFill>
                <a:srgbClr val="FFC1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aphicFrame>
            <p:nvGraphicFramePr>
              <p:cNvPr id="72" name="Object 22">
                <a:extLst>
                  <a:ext uri="{FF2B5EF4-FFF2-40B4-BE49-F238E27FC236}">
                    <a16:creationId xmlns:a16="http://schemas.microsoft.com/office/drawing/2014/main" id="{0E33DA51-66D5-4732-91A3-FA7F98492C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1" y="2304"/>
              <a:ext cx="19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68" name="公式" r:id="rId16" imgW="469900" imgH="457200" progId="Equation.3">
                      <p:embed/>
                    </p:oleObj>
                  </mc:Choice>
                  <mc:Fallback>
                    <p:oleObj name="公式" r:id="rId16" imgW="469900" imgH="457200" progId="Equation.3">
                      <p:embed/>
                      <p:pic>
                        <p:nvPicPr>
                          <p:cNvPr id="1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1" y="2304"/>
                            <a:ext cx="197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8" name="Line 23">
              <a:extLst>
                <a:ext uri="{FF2B5EF4-FFF2-40B4-BE49-F238E27FC236}">
                  <a16:creationId xmlns:a16="http://schemas.microsoft.com/office/drawing/2014/main" id="{082C09A8-9220-45D7-9BC0-C79838DC4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1824"/>
              <a:ext cx="700" cy="8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69" name="Object 24">
              <a:extLst>
                <a:ext uri="{FF2B5EF4-FFF2-40B4-BE49-F238E27FC236}">
                  <a16:creationId xmlns:a16="http://schemas.microsoft.com/office/drawing/2014/main" id="{E958188B-85AE-4C1C-8360-6A964D412D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4" y="1584"/>
            <a:ext cx="13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9" name="公式" r:id="rId18" imgW="313920" imgH="358560" progId="Equation.3">
                    <p:embed/>
                  </p:oleObj>
                </mc:Choice>
                <mc:Fallback>
                  <p:oleObj name="公式" r:id="rId18" imgW="313920" imgH="358560" progId="Equation.3">
                    <p:embed/>
                    <p:pic>
                      <p:nvPicPr>
                        <p:cNvPr id="1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" y="1584"/>
                          <a:ext cx="134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" name="Group 2">
            <a:extLst>
              <a:ext uri="{FF2B5EF4-FFF2-40B4-BE49-F238E27FC236}">
                <a16:creationId xmlns:a16="http://schemas.microsoft.com/office/drawing/2014/main" id="{B3C50E6D-FCB9-4E9B-BF83-A734A651899A}"/>
              </a:ext>
            </a:extLst>
          </p:cNvPr>
          <p:cNvGrpSpPr>
            <a:grpSpLocks/>
          </p:cNvGrpSpPr>
          <p:nvPr/>
        </p:nvGrpSpPr>
        <p:grpSpPr bwMode="auto">
          <a:xfrm>
            <a:off x="4886119" y="3245037"/>
            <a:ext cx="3048000" cy="2659063"/>
            <a:chOff x="3312" y="672"/>
            <a:chExt cx="1920" cy="1675"/>
          </a:xfrm>
        </p:grpSpPr>
        <p:grpSp>
          <p:nvGrpSpPr>
            <p:cNvPr id="84" name="Group 3">
              <a:extLst>
                <a:ext uri="{FF2B5EF4-FFF2-40B4-BE49-F238E27FC236}">
                  <a16:creationId xmlns:a16="http://schemas.microsoft.com/office/drawing/2014/main" id="{E7E6DD08-E0BE-4E9C-AEE7-2F772C9AC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672"/>
              <a:ext cx="1920" cy="1675"/>
              <a:chOff x="1657" y="1321"/>
              <a:chExt cx="2974" cy="1910"/>
            </a:xfrm>
          </p:grpSpPr>
          <p:grpSp>
            <p:nvGrpSpPr>
              <p:cNvPr id="93" name="Group 4">
                <a:extLst>
                  <a:ext uri="{FF2B5EF4-FFF2-40B4-BE49-F238E27FC236}">
                    <a16:creationId xmlns:a16="http://schemas.microsoft.com/office/drawing/2014/main" id="{120ADC81-54E4-47B8-AF7B-C3EB378994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7" y="1321"/>
                <a:ext cx="2974" cy="1910"/>
                <a:chOff x="1657" y="1321"/>
                <a:chExt cx="2974" cy="1910"/>
              </a:xfrm>
            </p:grpSpPr>
            <p:sp>
              <p:nvSpPr>
                <p:cNvPr id="95" name="Line 5">
                  <a:extLst>
                    <a:ext uri="{FF2B5EF4-FFF2-40B4-BE49-F238E27FC236}">
                      <a16:creationId xmlns:a16="http://schemas.microsoft.com/office/drawing/2014/main" id="{325BB628-DA7B-45D4-8146-D49830B8AE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721836" flipH="1">
                  <a:off x="1900" y="2592"/>
                  <a:ext cx="624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96" name="Line 6">
                  <a:extLst>
                    <a:ext uri="{FF2B5EF4-FFF2-40B4-BE49-F238E27FC236}">
                      <a16:creationId xmlns:a16="http://schemas.microsoft.com/office/drawing/2014/main" id="{7B6E9025-20D2-436A-B320-822846A922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92" y="1488"/>
                  <a:ext cx="0" cy="11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97" name="Line 7">
                  <a:extLst>
                    <a:ext uri="{FF2B5EF4-FFF2-40B4-BE49-F238E27FC236}">
                      <a16:creationId xmlns:a16="http://schemas.microsoft.com/office/drawing/2014/main" id="{36BDCC95-BCA8-4951-8DAB-87733ABDE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2660"/>
                  <a:ext cx="18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graphicFrame>
              <p:nvGraphicFramePr>
                <p:cNvPr id="98" name="Object 8">
                  <a:extLst>
                    <a:ext uri="{FF2B5EF4-FFF2-40B4-BE49-F238E27FC236}">
                      <a16:creationId xmlns:a16="http://schemas.microsoft.com/office/drawing/2014/main" id="{49493A99-8C1D-46AC-8A04-F6F278E7DE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57" y="3072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570" name="公式" r:id="rId20" imgW="266469" imgH="253780" progId="Equation.3">
                        <p:embed/>
                      </p:oleObj>
                    </mc:Choice>
                    <mc:Fallback>
                      <p:oleObj name="公式" r:id="rId20" imgW="266469" imgH="253780" progId="Equation.3">
                        <p:embed/>
                        <p:pic>
                          <p:nvPicPr>
                            <p:cNvPr id="4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7" y="3072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9" name="Object 9">
                  <a:extLst>
                    <a:ext uri="{FF2B5EF4-FFF2-40B4-BE49-F238E27FC236}">
                      <a16:creationId xmlns:a16="http://schemas.microsoft.com/office/drawing/2014/main" id="{3421DD1F-9D54-4685-8830-3AC554E3ACF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64" y="2592"/>
                <a:ext cx="16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571" name="公式" r:id="rId21" imgW="266584" imgH="330057" progId="Equation.3">
                        <p:embed/>
                      </p:oleObj>
                    </mc:Choice>
                    <mc:Fallback>
                      <p:oleObj name="公式" r:id="rId21" imgW="266584" imgH="330057" progId="Equation.3">
                        <p:embed/>
                        <p:pic>
                          <p:nvPicPr>
                            <p:cNvPr id="41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4" y="2592"/>
                              <a:ext cx="167" cy="2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0" name="Object 10">
                  <a:extLst>
                    <a:ext uri="{FF2B5EF4-FFF2-40B4-BE49-F238E27FC236}">
                      <a16:creationId xmlns:a16="http://schemas.microsoft.com/office/drawing/2014/main" id="{606FD721-01D0-466B-AB7C-46176A2D64C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53" y="1321"/>
                <a:ext cx="135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572" name="公式" r:id="rId22" imgW="215619" imgH="266353" progId="Equation.3">
                        <p:embed/>
                      </p:oleObj>
                    </mc:Choice>
                    <mc:Fallback>
                      <p:oleObj name="公式" r:id="rId22" imgW="215619" imgH="266353" progId="Equation.3">
                        <p:embed/>
                        <p:pic>
                          <p:nvPicPr>
                            <p:cNvPr id="42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53" y="1321"/>
                              <a:ext cx="135" cy="16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94" name="Object 11">
                <a:extLst>
                  <a:ext uri="{FF2B5EF4-FFF2-40B4-BE49-F238E27FC236}">
                    <a16:creationId xmlns:a16="http://schemas.microsoft.com/office/drawing/2014/main" id="{20D36703-BBEA-42D4-BC40-664C924ECD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92" y="2673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73" name="公式" r:id="rId23" imgW="228501" imgH="253890" progId="Equation.3">
                      <p:embed/>
                    </p:oleObj>
                  </mc:Choice>
                  <mc:Fallback>
                    <p:oleObj name="公式" r:id="rId23" imgW="228501" imgH="253890" progId="Equation.3">
                      <p:embed/>
                      <p:pic>
                        <p:nvPicPr>
                          <p:cNvPr id="36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2673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5" name="Group 12">
              <a:extLst>
                <a:ext uri="{FF2B5EF4-FFF2-40B4-BE49-F238E27FC236}">
                  <a16:creationId xmlns:a16="http://schemas.microsoft.com/office/drawing/2014/main" id="{FF048B0A-73FC-4D60-AF2C-C2D335451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864"/>
              <a:ext cx="576" cy="432"/>
              <a:chOff x="3840" y="1488"/>
              <a:chExt cx="576" cy="432"/>
            </a:xfrm>
          </p:grpSpPr>
          <p:sp>
            <p:nvSpPr>
              <p:cNvPr id="91" name="Line 13">
                <a:extLst>
                  <a:ext uri="{FF2B5EF4-FFF2-40B4-BE49-F238E27FC236}">
                    <a16:creationId xmlns:a16="http://schemas.microsoft.com/office/drawing/2014/main" id="{5ACCF36E-56BB-4C61-BD66-1F96C053A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584"/>
                <a:ext cx="576" cy="336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aphicFrame>
            <p:nvGraphicFramePr>
              <p:cNvPr id="92" name="Object 14">
                <a:extLst>
                  <a:ext uri="{FF2B5EF4-FFF2-40B4-BE49-F238E27FC236}">
                    <a16:creationId xmlns:a16="http://schemas.microsoft.com/office/drawing/2014/main" id="{AF005CAA-2032-4720-9157-2BD3D96A45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6" y="1488"/>
              <a:ext cx="14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74" name="公式" r:id="rId24" imgW="257760" imgH="358560" progId="Equation.3">
                      <p:embed/>
                    </p:oleObj>
                  </mc:Choice>
                  <mc:Fallback>
                    <p:oleObj name="公式" r:id="rId24" imgW="257760" imgH="358560" progId="Equation.3">
                      <p:embed/>
                      <p:pic>
                        <p:nvPicPr>
                          <p:cNvPr id="3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488"/>
                            <a:ext cx="144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6" name="Group 15">
              <a:extLst>
                <a:ext uri="{FF2B5EF4-FFF2-40B4-BE49-F238E27FC236}">
                  <a16:creationId xmlns:a16="http://schemas.microsoft.com/office/drawing/2014/main" id="{24AFDEF0-0FB5-4391-9FD3-4F8A771B0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864"/>
              <a:ext cx="1226" cy="768"/>
              <a:chOff x="3792" y="1488"/>
              <a:chExt cx="1226" cy="768"/>
            </a:xfrm>
          </p:grpSpPr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AFD8C492-402E-4E8D-A96E-2BBDF0666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1580"/>
                <a:ext cx="1116" cy="6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aphicFrame>
            <p:nvGraphicFramePr>
              <p:cNvPr id="90" name="Object 17">
                <a:extLst>
                  <a:ext uri="{FF2B5EF4-FFF2-40B4-BE49-F238E27FC236}">
                    <a16:creationId xmlns:a16="http://schemas.microsoft.com/office/drawing/2014/main" id="{2CC399A5-AD28-47D7-82DD-2B121AE85C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88" y="1488"/>
              <a:ext cx="130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575" name="公式" r:id="rId26" imgW="279279" imgH="317362" progId="Equation.3">
                      <p:embed/>
                    </p:oleObj>
                  </mc:Choice>
                  <mc:Fallback>
                    <p:oleObj name="公式" r:id="rId26" imgW="279279" imgH="317362" progId="Equation.3">
                      <p:embed/>
                      <p:pic>
                        <p:nvPicPr>
                          <p:cNvPr id="32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8" y="1488"/>
                            <a:ext cx="130" cy="1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7" name="Object 18">
              <a:extLst>
                <a:ext uri="{FF2B5EF4-FFF2-40B4-BE49-F238E27FC236}">
                  <a16:creationId xmlns:a16="http://schemas.microsoft.com/office/drawing/2014/main" id="{FA3D5D0B-5F84-4623-AAA5-23077BBAF6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2" y="1344"/>
            <a:ext cx="42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6" name="公式" r:id="rId28" imgW="784800" imgH="526320" progId="Equation.3">
                    <p:embed/>
                  </p:oleObj>
                </mc:Choice>
                <mc:Fallback>
                  <p:oleObj name="公式" r:id="rId28" imgW="784800" imgH="526320" progId="Equation.3">
                    <p:embed/>
                    <p:pic>
                      <p:nvPicPr>
                        <p:cNvPr id="2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1344"/>
                          <a:ext cx="423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19">
              <a:extLst>
                <a:ext uri="{FF2B5EF4-FFF2-40B4-BE49-F238E27FC236}">
                  <a16:creationId xmlns:a16="http://schemas.microsoft.com/office/drawing/2014/main" id="{1A512052-CBE5-46BA-92F4-AEB351E0F5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0" y="1104"/>
            <a:ext cx="37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7" name="公式" r:id="rId30" imgW="695160" imgH="470520" progId="Equation.3">
                    <p:embed/>
                  </p:oleObj>
                </mc:Choice>
                <mc:Fallback>
                  <p:oleObj name="公式" r:id="rId30" imgW="695160" imgH="470520" progId="Equation.3">
                    <p:embed/>
                    <p:pic>
                      <p:nvPicPr>
                        <p:cNvPr id="3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1104"/>
                          <a:ext cx="376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" name="Rectangle 20">
            <a:extLst>
              <a:ext uri="{FF2B5EF4-FFF2-40B4-BE49-F238E27FC236}">
                <a16:creationId xmlns:a16="http://schemas.microsoft.com/office/drawing/2014/main" id="{613BAFF8-9752-4E21-B1C2-13BFC6CE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52" y="4436044"/>
            <a:ext cx="2519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参数方程</a:t>
            </a:r>
          </a:p>
        </p:txBody>
      </p:sp>
      <p:graphicFrame>
        <p:nvGraphicFramePr>
          <p:cNvPr id="102" name="Object 21">
            <a:extLst>
              <a:ext uri="{FF2B5EF4-FFF2-40B4-BE49-F238E27FC236}">
                <a16:creationId xmlns:a16="http://schemas.microsoft.com/office/drawing/2014/main" id="{45863935-81A9-424B-A04D-1EF78E52D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151960"/>
              </p:ext>
            </p:extLst>
          </p:nvPr>
        </p:nvGraphicFramePr>
        <p:xfrm>
          <a:off x="1101014" y="3508869"/>
          <a:ext cx="337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8" name="Equation" r:id="rId32" imgW="3377880" imgH="901440" progId="Equation.DSMT4">
                  <p:embed/>
                </p:oleObj>
              </mc:Choice>
              <mc:Fallback>
                <p:oleObj name="Equation" r:id="rId32" imgW="3377880" imgH="901440" progId="Equation.DSMT4">
                  <p:embed/>
                  <p:pic>
                    <p:nvPicPr>
                      <p:cNvPr id="4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014" y="3508869"/>
                        <a:ext cx="3378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tangle 22">
            <a:extLst>
              <a:ext uri="{FF2B5EF4-FFF2-40B4-BE49-F238E27FC236}">
                <a16:creationId xmlns:a16="http://schemas.microsoft.com/office/drawing/2014/main" id="{D93E265E-CE1E-464D-8958-ACFF27E23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52" y="3005474"/>
            <a:ext cx="28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对称式方程</a:t>
            </a:r>
          </a:p>
        </p:txBody>
      </p:sp>
      <p:graphicFrame>
        <p:nvGraphicFramePr>
          <p:cNvPr id="104" name="Object 23">
            <a:extLst>
              <a:ext uri="{FF2B5EF4-FFF2-40B4-BE49-F238E27FC236}">
                <a16:creationId xmlns:a16="http://schemas.microsoft.com/office/drawing/2014/main" id="{5A17FD09-A95B-43FB-8AA1-475FA0E6D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467777"/>
              </p:ext>
            </p:extLst>
          </p:nvPr>
        </p:nvGraphicFramePr>
        <p:xfrm>
          <a:off x="1178801" y="4994769"/>
          <a:ext cx="1778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9" name="Equation" r:id="rId34" imgW="1777680" imgH="1574640" progId="Equation.DSMT4">
                  <p:embed/>
                </p:oleObj>
              </mc:Choice>
              <mc:Fallback>
                <p:oleObj name="Equation" r:id="rId34" imgW="1777680" imgH="1574640" progId="Equation.DSMT4">
                  <p:embed/>
                  <p:pic>
                    <p:nvPicPr>
                      <p:cNvPr id="4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801" y="4994769"/>
                        <a:ext cx="17780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24">
            <a:extLst>
              <a:ext uri="{FF2B5EF4-FFF2-40B4-BE49-F238E27FC236}">
                <a16:creationId xmlns:a16="http://schemas.microsoft.com/office/drawing/2014/main" id="{CC7C39D2-F39D-4A1A-A1D4-B1F0F83D4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44897"/>
              </p:ext>
            </p:extLst>
          </p:nvPr>
        </p:nvGraphicFramePr>
        <p:xfrm>
          <a:off x="6293726" y="5232894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0" name="Equation" r:id="rId36" imgW="1942920" imgH="431640" progId="Equation.DSMT4">
                  <p:embed/>
                </p:oleObj>
              </mc:Choice>
              <mc:Fallback>
                <p:oleObj name="Equation" r:id="rId36" imgW="1942920" imgH="431640" progId="Equation.DSMT4">
                  <p:embed/>
                  <p:pic>
                    <p:nvPicPr>
                      <p:cNvPr id="4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726" y="5232894"/>
                        <a:ext cx="194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25">
            <a:extLst>
              <a:ext uri="{FF2B5EF4-FFF2-40B4-BE49-F238E27FC236}">
                <a16:creationId xmlns:a16="http://schemas.microsoft.com/office/drawing/2014/main" id="{A0D0ECB0-97B1-46FB-B2C7-661A99E20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992688"/>
              </p:ext>
            </p:extLst>
          </p:nvPr>
        </p:nvGraphicFramePr>
        <p:xfrm>
          <a:off x="6268326" y="5699619"/>
          <a:ext cx="1841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1" name="Equation" r:id="rId38" imgW="1841400" imgH="482400" progId="Equation.DSMT4">
                  <p:embed/>
                </p:oleObj>
              </mc:Choice>
              <mc:Fallback>
                <p:oleObj name="Equation" r:id="rId38" imgW="1841400" imgH="482400" progId="Equation.DSMT4">
                  <p:embed/>
                  <p:pic>
                    <p:nvPicPr>
                      <p:cNvPr id="4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326" y="5699619"/>
                        <a:ext cx="18415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74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1" grpId="0"/>
      <p:bldP spid="63" grpId="0"/>
      <p:bldP spid="101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4D3D4B5-7882-47CE-A70C-6685185C2E02}"/>
              </a:ext>
            </a:extLst>
          </p:cNvPr>
          <p:cNvSpPr/>
          <p:nvPr/>
        </p:nvSpPr>
        <p:spPr>
          <a:xfrm>
            <a:off x="1" y="0"/>
            <a:ext cx="9143999" cy="428626"/>
          </a:xfrm>
          <a:prstGeom prst="rect">
            <a:avLst/>
          </a:prstGeom>
          <a:solidFill>
            <a:srgbClr val="2B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548807A-A492-405D-9F30-C10F99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949" y="6379446"/>
            <a:ext cx="639539" cy="457200"/>
          </a:xfrm>
        </p:spPr>
        <p:txBody>
          <a:bodyPr/>
          <a:lstStyle/>
          <a:p>
            <a:fld id="{F9F5586C-925A-4B27-9272-30BB710014DC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C632C92-756A-44B9-82D9-C17D015F16C6}"/>
              </a:ext>
            </a:extLst>
          </p:cNvPr>
          <p:cNvSpPr/>
          <p:nvPr/>
        </p:nvSpPr>
        <p:spPr bwMode="auto">
          <a:xfrm>
            <a:off x="8208404" y="6447570"/>
            <a:ext cx="216000" cy="216000"/>
          </a:xfrm>
          <a:prstGeom prst="ellips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1EE0B38C-C331-445C-B569-F98ECC1B0CA7}"/>
              </a:ext>
            </a:extLst>
          </p:cNvPr>
          <p:cNvSpPr txBox="1"/>
          <p:nvPr/>
        </p:nvSpPr>
        <p:spPr>
          <a:xfrm>
            <a:off x="2736088" y="64924"/>
            <a:ext cx="3517567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 w="0" h="0"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．平面与直线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EBED98E-CEFE-44DD-B43F-C7DCA608683E}"/>
              </a:ext>
            </a:extLst>
          </p:cNvPr>
          <p:cNvSpPr/>
          <p:nvPr/>
        </p:nvSpPr>
        <p:spPr>
          <a:xfrm>
            <a:off x="13538" y="66032"/>
            <a:ext cx="2684294" cy="291093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章知识要点   </a:t>
            </a:r>
          </a:p>
        </p:txBody>
      </p:sp>
      <p:sp>
        <p:nvSpPr>
          <p:cNvPr id="52" name="Text Box 2">
            <a:extLst>
              <a:ext uri="{FF2B5EF4-FFF2-40B4-BE49-F238E27FC236}">
                <a16:creationId xmlns:a16="http://schemas.microsoft.com/office/drawing/2014/main" id="{A8E7EBBC-CD03-4E89-86DB-9DBD4B773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92" y="604292"/>
            <a:ext cx="5152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直线与平面的位置关系</a:t>
            </a:r>
          </a:p>
        </p:txBody>
      </p:sp>
      <p:sp>
        <p:nvSpPr>
          <p:cNvPr id="53" name="Text Box 4">
            <a:extLst>
              <a:ext uri="{FF2B5EF4-FFF2-40B4-BE49-F238E27FC236}">
                <a16:creationId xmlns:a16="http://schemas.microsoft.com/office/drawing/2014/main" id="{03F91293-56C0-46D6-B8BA-931E0CC64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52" y="1193890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两平面的夹角</a:t>
            </a:r>
          </a:p>
        </p:txBody>
      </p:sp>
      <p:graphicFrame>
        <p:nvGraphicFramePr>
          <p:cNvPr id="54" name="Object 5">
            <a:extLst>
              <a:ext uri="{FF2B5EF4-FFF2-40B4-BE49-F238E27FC236}">
                <a16:creationId xmlns:a16="http://schemas.microsoft.com/office/drawing/2014/main" id="{6F2D6EBA-6ECD-4091-B1FE-AF55DDEED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34019"/>
              </p:ext>
            </p:extLst>
          </p:nvPr>
        </p:nvGraphicFramePr>
        <p:xfrm>
          <a:off x="355976" y="1729671"/>
          <a:ext cx="56213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6" name="Equation" r:id="rId4" imgW="5918040" imgH="1015920" progId="Equation.DSMT4">
                  <p:embed/>
                </p:oleObj>
              </mc:Choice>
              <mc:Fallback>
                <p:oleObj name="Equation" r:id="rId4" imgW="5918040" imgH="1015920" progId="Equation.DSMT4">
                  <p:embed/>
                  <p:pic>
                    <p:nvPicPr>
                      <p:cNvPr id="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76" y="1729671"/>
                        <a:ext cx="562133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>
            <a:extLst>
              <a:ext uri="{FF2B5EF4-FFF2-40B4-BE49-F238E27FC236}">
                <a16:creationId xmlns:a16="http://schemas.microsoft.com/office/drawing/2014/main" id="{8E3EA6B4-85C2-4E52-A8B7-D5144833D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479732"/>
              </p:ext>
            </p:extLst>
          </p:nvPr>
        </p:nvGraphicFramePr>
        <p:xfrm>
          <a:off x="605167" y="3122786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7" name="Equation" r:id="rId6" imgW="2070000" imgH="431640" progId="Equation.DSMT4">
                  <p:embed/>
                </p:oleObj>
              </mc:Choice>
              <mc:Fallback>
                <p:oleObj name="Equation" r:id="rId6" imgW="2070000" imgH="431640" progId="Equation.DSMT4">
                  <p:embed/>
                  <p:pic>
                    <p:nvPicPr>
                      <p:cNvPr id="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67" y="3122786"/>
                        <a:ext cx="2070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8">
            <a:extLst>
              <a:ext uri="{FF2B5EF4-FFF2-40B4-BE49-F238E27FC236}">
                <a16:creationId xmlns:a16="http://schemas.microsoft.com/office/drawing/2014/main" id="{52497280-7AED-4051-985E-ADA82C2E0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322013"/>
              </p:ext>
            </p:extLst>
          </p:nvPr>
        </p:nvGraphicFramePr>
        <p:xfrm>
          <a:off x="2922917" y="3122786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8" name="Equation" r:id="rId8" imgW="3974760" imgH="431640" progId="Equation.DSMT4">
                  <p:embed/>
                </p:oleObj>
              </mc:Choice>
              <mc:Fallback>
                <p:oleObj name="Equation" r:id="rId8" imgW="3974760" imgH="431640" progId="Equation.DSMT4">
                  <p:embed/>
                  <p:pic>
                    <p:nvPicPr>
                      <p:cNvPr id="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917" y="3122786"/>
                        <a:ext cx="3975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0">
            <a:extLst>
              <a:ext uri="{FF2B5EF4-FFF2-40B4-BE49-F238E27FC236}">
                <a16:creationId xmlns:a16="http://schemas.microsoft.com/office/drawing/2014/main" id="{AB301306-3E25-43A0-82B7-EC4357013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46101"/>
              </p:ext>
            </p:extLst>
          </p:nvPr>
        </p:nvGraphicFramePr>
        <p:xfrm>
          <a:off x="700417" y="3945981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9" name="Equation" r:id="rId10" imgW="1981080" imgH="431640" progId="Equation.DSMT4">
                  <p:embed/>
                </p:oleObj>
              </mc:Choice>
              <mc:Fallback>
                <p:oleObj name="Equation" r:id="rId10" imgW="1981080" imgH="431640" progId="Equation.DSMT4">
                  <p:embed/>
                  <p:pic>
                    <p:nvPicPr>
                      <p:cNvPr id="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17" y="3945981"/>
                        <a:ext cx="1981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>
            <a:extLst>
              <a:ext uri="{FF2B5EF4-FFF2-40B4-BE49-F238E27FC236}">
                <a16:creationId xmlns:a16="http://schemas.microsoft.com/office/drawing/2014/main" id="{46089266-D7BC-4BE0-A3C2-B8E5ABD6E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81280"/>
              </p:ext>
            </p:extLst>
          </p:nvPr>
        </p:nvGraphicFramePr>
        <p:xfrm>
          <a:off x="2821317" y="3719686"/>
          <a:ext cx="278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0" name="Equation" r:id="rId12" imgW="2781000" imgH="914400" progId="Equation.DSMT4">
                  <p:embed/>
                </p:oleObj>
              </mc:Choice>
              <mc:Fallback>
                <p:oleObj name="Equation" r:id="rId12" imgW="2781000" imgH="914400" progId="Equation.DSMT4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317" y="3719686"/>
                        <a:ext cx="2781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13">
            <a:extLst>
              <a:ext uri="{FF2B5EF4-FFF2-40B4-BE49-F238E27FC236}">
                <a16:creationId xmlns:a16="http://schemas.microsoft.com/office/drawing/2014/main" id="{F9D07075-ACE2-47A6-B221-64ABFC1857FD}"/>
              </a:ext>
            </a:extLst>
          </p:cNvPr>
          <p:cNvGrpSpPr>
            <a:grpSpLocks/>
          </p:cNvGrpSpPr>
          <p:nvPr/>
        </p:nvGrpSpPr>
        <p:grpSpPr bwMode="auto">
          <a:xfrm>
            <a:off x="5675688" y="468402"/>
            <a:ext cx="3352800" cy="2730500"/>
            <a:chOff x="3504" y="200"/>
            <a:chExt cx="2112" cy="1720"/>
          </a:xfrm>
        </p:grpSpPr>
        <p:grpSp>
          <p:nvGrpSpPr>
            <p:cNvPr id="107" name="Group 14">
              <a:extLst>
                <a:ext uri="{FF2B5EF4-FFF2-40B4-BE49-F238E27FC236}">
                  <a16:creationId xmlns:a16="http://schemas.microsoft.com/office/drawing/2014/main" id="{81B8662D-EE30-4617-8FE4-DC1A13762C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2112" cy="528"/>
              <a:chOff x="3024" y="2928"/>
              <a:chExt cx="2112" cy="528"/>
            </a:xfrm>
          </p:grpSpPr>
          <p:sp>
            <p:nvSpPr>
              <p:cNvPr id="119" name="AutoShape 15">
                <a:extLst>
                  <a:ext uri="{FF2B5EF4-FFF2-40B4-BE49-F238E27FC236}">
                    <a16:creationId xmlns:a16="http://schemas.microsoft.com/office/drawing/2014/main" id="{4E473669-8A41-4013-86A4-8A92F45F1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928"/>
                <a:ext cx="2112" cy="528"/>
              </a:xfrm>
              <a:prstGeom prst="parallelogram">
                <a:avLst>
                  <a:gd name="adj" fmla="val 106241"/>
                </a:avLst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aphicFrame>
            <p:nvGraphicFramePr>
              <p:cNvPr id="120" name="Object 16">
                <a:extLst>
                  <a:ext uri="{FF2B5EF4-FFF2-40B4-BE49-F238E27FC236}">
                    <a16:creationId xmlns:a16="http://schemas.microsoft.com/office/drawing/2014/main" id="{E52728F9-5AB9-47FA-A4DE-FAC1B92A01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4" y="3216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21" name="公式" r:id="rId14" imgW="457200" imgH="457200" progId="Equation.3">
                      <p:embed/>
                    </p:oleObj>
                  </mc:Choice>
                  <mc:Fallback>
                    <p:oleObj name="公式" r:id="rId14" imgW="457200" imgH="457200" progId="Equation.3">
                      <p:embed/>
                      <p:pic>
                        <p:nvPicPr>
                          <p:cNvPr id="51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3216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8" name="Group 17">
              <a:extLst>
                <a:ext uri="{FF2B5EF4-FFF2-40B4-BE49-F238E27FC236}">
                  <a16:creationId xmlns:a16="http://schemas.microsoft.com/office/drawing/2014/main" id="{5D8A1154-1596-4A8B-BE21-430D509F2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8" y="200"/>
              <a:ext cx="231" cy="1432"/>
              <a:chOff x="3468" y="1736"/>
              <a:chExt cx="231" cy="1432"/>
            </a:xfrm>
          </p:grpSpPr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0B0F942A-42A5-4131-8BA1-96AF30FBB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016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aphicFrame>
            <p:nvGraphicFramePr>
              <p:cNvPr id="118" name="Object 19">
                <a:extLst>
                  <a:ext uri="{FF2B5EF4-FFF2-40B4-BE49-F238E27FC236}">
                    <a16:creationId xmlns:a16="http://schemas.microsoft.com/office/drawing/2014/main" id="{6F2E7851-E41A-4E17-A0EA-E0BAF3FDEA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5452362"/>
                  </p:ext>
                </p:extLst>
              </p:nvPr>
            </p:nvGraphicFramePr>
            <p:xfrm>
              <a:off x="3468" y="1736"/>
              <a:ext cx="231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22" name="Equation" r:id="rId16" imgW="368280" imgH="431640" progId="Equation.DSMT4">
                      <p:embed/>
                    </p:oleObj>
                  </mc:Choice>
                  <mc:Fallback>
                    <p:oleObj name="Equation" r:id="rId16" imgW="368280" imgH="431640" progId="Equation.DSMT4">
                      <p:embed/>
                      <p:pic>
                        <p:nvPicPr>
                          <p:cNvPr id="49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8" y="1736"/>
                            <a:ext cx="231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9" name="Line 20">
              <a:extLst>
                <a:ext uri="{FF2B5EF4-FFF2-40B4-BE49-F238E27FC236}">
                  <a16:creationId xmlns:a16="http://schemas.microsoft.com/office/drawing/2014/main" id="{470A1AFC-AECB-4BDA-BC40-41F0ED692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63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0" name="AutoShape 21">
              <a:extLst>
                <a:ext uri="{FF2B5EF4-FFF2-40B4-BE49-F238E27FC236}">
                  <a16:creationId xmlns:a16="http://schemas.microsoft.com/office/drawing/2014/main" id="{0379285A-C252-44B6-B85A-37F8FC09EC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68977">
              <a:off x="3794" y="910"/>
              <a:ext cx="1200" cy="627"/>
            </a:xfrm>
            <a:prstGeom prst="parallelogram">
              <a:avLst>
                <a:gd name="adj" fmla="val 47847"/>
              </a:avLst>
            </a:prstGeom>
            <a:solidFill>
              <a:srgbClr val="FF99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111" name="Object 22">
              <a:extLst>
                <a:ext uri="{FF2B5EF4-FFF2-40B4-BE49-F238E27FC236}">
                  <a16:creationId xmlns:a16="http://schemas.microsoft.com/office/drawing/2014/main" id="{DFB4E19F-6BDF-4CB5-BDA8-4589DB7EAD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768"/>
            <a:ext cx="19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23" name="公式" r:id="rId18" imgW="469900" imgH="457200" progId="Equation.3">
                    <p:embed/>
                  </p:oleObj>
                </mc:Choice>
                <mc:Fallback>
                  <p:oleObj name="公式" r:id="rId18" imgW="469900" imgH="457200" progId="Equation.3">
                    <p:embed/>
                    <p:pic>
                      <p:nvPicPr>
                        <p:cNvPr id="4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768"/>
                          <a:ext cx="196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Line 23">
              <a:extLst>
                <a:ext uri="{FF2B5EF4-FFF2-40B4-BE49-F238E27FC236}">
                  <a16:creationId xmlns:a16="http://schemas.microsoft.com/office/drawing/2014/main" id="{D92E1C33-6A88-46FC-B6E1-467B0530BC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207075" flipV="1">
              <a:off x="4144" y="1192"/>
              <a:ext cx="38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3" name="Line 24">
              <a:extLst>
                <a:ext uri="{FF2B5EF4-FFF2-40B4-BE49-F238E27FC236}">
                  <a16:creationId xmlns:a16="http://schemas.microsoft.com/office/drawing/2014/main" id="{3B344EA9-26AD-4B74-A341-CC752516AD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5988" flipH="1" flipV="1">
              <a:off x="3552" y="720"/>
              <a:ext cx="720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114" name="Object 25">
              <a:extLst>
                <a:ext uri="{FF2B5EF4-FFF2-40B4-BE49-F238E27FC236}">
                  <a16:creationId xmlns:a16="http://schemas.microsoft.com/office/drawing/2014/main" id="{16432834-A22E-4EEC-9017-7C55319428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1409480"/>
                </p:ext>
              </p:extLst>
            </p:nvPr>
          </p:nvGraphicFramePr>
          <p:xfrm>
            <a:off x="3513" y="602"/>
            <a:ext cx="19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24" name="Equation" r:id="rId20" imgW="355320" imgH="431640" progId="Equation.DSMT4">
                    <p:embed/>
                  </p:oleObj>
                </mc:Choice>
                <mc:Fallback>
                  <p:oleObj name="Equation" r:id="rId20" imgW="355320" imgH="431640" progId="Equation.DSMT4">
                    <p:embed/>
                    <p:pic>
                      <p:nvPicPr>
                        <p:cNvPr id="4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" y="602"/>
                          <a:ext cx="196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Object 26">
              <a:extLst>
                <a:ext uri="{FF2B5EF4-FFF2-40B4-BE49-F238E27FC236}">
                  <a16:creationId xmlns:a16="http://schemas.microsoft.com/office/drawing/2014/main" id="{1BB96792-63B4-4E23-AA12-D3156F85E0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720"/>
            <a:ext cx="15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25" name="公式" r:id="rId22" imgW="291600" imgH="392040" progId="Equation.3">
                    <p:embed/>
                  </p:oleObj>
                </mc:Choice>
                <mc:Fallback>
                  <p:oleObj name="公式" r:id="rId22" imgW="291600" imgH="392040" progId="Equation.3">
                    <p:embed/>
                    <p:pic>
                      <p:nvPicPr>
                        <p:cNvPr id="4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20"/>
                          <a:ext cx="15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Arc 27">
              <a:extLst>
                <a:ext uri="{FF2B5EF4-FFF2-40B4-BE49-F238E27FC236}">
                  <a16:creationId xmlns:a16="http://schemas.microsoft.com/office/drawing/2014/main" id="{E20DADC8-8BE0-403A-9B42-D6820F28E0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88" y="912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aphicFrame>
        <p:nvGraphicFramePr>
          <p:cNvPr id="121" name="Object 11">
            <a:extLst>
              <a:ext uri="{FF2B5EF4-FFF2-40B4-BE49-F238E27FC236}">
                <a16:creationId xmlns:a16="http://schemas.microsoft.com/office/drawing/2014/main" id="{6BADE0B8-1E5F-4CAA-8B83-E96D7DDF5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811629"/>
              </p:ext>
            </p:extLst>
          </p:nvPr>
        </p:nvGraphicFramePr>
        <p:xfrm>
          <a:off x="727058" y="5217706"/>
          <a:ext cx="65801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6" name="Equation" r:id="rId24" imgW="6578280" imgH="1015920" progId="Equation.DSMT4">
                  <p:embed/>
                </p:oleObj>
              </mc:Choice>
              <mc:Fallback>
                <p:oleObj name="Equation" r:id="rId24" imgW="6578280" imgH="1015920" progId="Equation.DSMT4">
                  <p:embed/>
                  <p:pic>
                    <p:nvPicPr>
                      <p:cNvPr id="5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58" y="5217706"/>
                        <a:ext cx="658018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4">
            <a:extLst>
              <a:ext uri="{FF2B5EF4-FFF2-40B4-BE49-F238E27FC236}">
                <a16:creationId xmlns:a16="http://schemas.microsoft.com/office/drawing/2014/main" id="{28D6FBA8-997B-404B-9ECA-C7E8E7512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55" y="4679965"/>
            <a:ext cx="449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两直线的夹角</a:t>
            </a:r>
          </a:p>
        </p:txBody>
      </p:sp>
    </p:spTree>
    <p:extLst>
      <p:ext uri="{BB962C8B-B14F-4D97-AF65-F5344CB8AC3E}">
        <p14:creationId xmlns:p14="http://schemas.microsoft.com/office/powerpoint/2010/main" val="32001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13"/>
    </mc:Choice>
    <mc:Fallback xmlns="">
      <p:transition advTm="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2" grpId="0"/>
      <p:bldP spid="53" grpId="0"/>
      <p:bldP spid="122" grpId="0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130000"/>
          </a:lnSpc>
          <a:defRPr sz="2400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主题2" id="{E6E5B79B-8CD2-4202-89C6-3ED3351AD5D4}" vid="{4A3B58E8-FADB-4F08-92B4-73ADF68EADC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18641</TotalTime>
  <Words>1622</Words>
  <Application>Microsoft Office PowerPoint</Application>
  <PresentationFormat>全屏显示(4:3)</PresentationFormat>
  <Paragraphs>313</Paragraphs>
  <Slides>29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等线</vt:lpstr>
      <vt:lpstr>等线 Light</vt:lpstr>
      <vt:lpstr>黑体</vt:lpstr>
      <vt:lpstr>华文隶书</vt:lpstr>
      <vt:lpstr>楷体</vt:lpstr>
      <vt:lpstr>楷体_GB2312</vt:lpstr>
      <vt:lpstr>隶书</vt:lpstr>
      <vt:lpstr>思源黑体 CN Regular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主题2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倩</dc:creator>
  <cp:lastModifiedBy>User</cp:lastModifiedBy>
  <cp:revision>688</cp:revision>
  <dcterms:created xsi:type="dcterms:W3CDTF">2020-03-19T09:11:48Z</dcterms:created>
  <dcterms:modified xsi:type="dcterms:W3CDTF">2023-12-30T01:14:12Z</dcterms:modified>
</cp:coreProperties>
</file>