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1" r:id="rId2"/>
    <p:sldId id="727" r:id="rId3"/>
    <p:sldId id="728" r:id="rId4"/>
    <p:sldId id="729" r:id="rId5"/>
    <p:sldId id="730" r:id="rId6"/>
    <p:sldId id="736" r:id="rId7"/>
    <p:sldId id="731" r:id="rId8"/>
    <p:sldId id="737" r:id="rId9"/>
    <p:sldId id="732" r:id="rId10"/>
    <p:sldId id="733" r:id="rId11"/>
    <p:sldId id="734" r:id="rId12"/>
    <p:sldId id="73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900CC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4" autoAdjust="0"/>
    <p:restoredTop sz="84291" autoAdjust="0"/>
  </p:normalViewPr>
  <p:slideViewPr>
    <p:cSldViewPr snapToGrid="0">
      <p:cViewPr varScale="1">
        <p:scale>
          <a:sx n="96" d="100"/>
          <a:sy n="96" d="100"/>
        </p:scale>
        <p:origin x="67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500C9C-045E-4D39-BA95-A0928D21AEB6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C4B806-E87B-4E6F-BB55-DC3DBB36AC7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529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862A22-93FC-47F5-9405-CF29BBB76B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7EA8A4-34CA-446F-807D-975EA42B47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BF865E-CA17-47E7-AC6F-2E70448F10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91B94F-1E00-4902-93B5-5C276F5FD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304A56-3718-4DA8-84BA-24F80B298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349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0999CC-DAAD-4B9A-9EB1-83B40F0D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685394F-94CD-44E8-82CC-E636BF2272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5DB17-F944-4EFA-85E3-4CC6D31F0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15384-5B68-497B-823F-0DCC73894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DC69A8-E0FF-4392-B831-86EB02D9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400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ED94C66-EC1B-4E91-8FEA-3883782C4A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4D47F7A-03B7-424E-92CA-CCB6B9342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805BE-E743-49AD-AA83-24679E43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ABF7ED-D63C-4242-AC72-EE1FA2FD2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C6E69C-F1F7-4F39-8725-D619C12F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41148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 cap="none" baseline="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3" y="1311695"/>
            <a:ext cx="10894768" cy="5221840"/>
          </a:xfrm>
        </p:spPr>
        <p:txBody>
          <a:bodyPr/>
          <a:lstStyle>
            <a:lvl1pPr>
              <a:buClr>
                <a:srgbClr val="0070C0"/>
              </a:buClr>
              <a:defRPr sz="2800" b="1" cap="none" baseline="0">
                <a:latin typeface="Times New Roman" panose="02020603050405020304" pitchFamily="18" charset="0"/>
              </a:defRPr>
            </a:lvl1pPr>
            <a:lvl2pPr>
              <a:defRPr sz="2400" cap="none" baseline="0">
                <a:latin typeface="Times New Roman" panose="02020603050405020304" pitchFamily="18" charset="0"/>
              </a:defRPr>
            </a:lvl2pPr>
            <a:lvl3pPr>
              <a:defRPr sz="2000" cap="none" baseline="0">
                <a:latin typeface="Times New Roman" panose="02020603050405020304" pitchFamily="18" charset="0"/>
              </a:defRPr>
            </a:lvl3pPr>
            <a:lvl4pPr>
              <a:defRPr sz="2000" cap="none" baseline="0">
                <a:latin typeface="Times New Roman" panose="02020603050405020304" pitchFamily="18" charset="0"/>
              </a:defRPr>
            </a:lvl4pPr>
            <a:lvl5pPr>
              <a:defRPr sz="2000" cap="none"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C93486-D604-45AA-9A27-2F7463C1138D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96CC2-E118-4802-8939-B4382FC0154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9534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2FB5-D049-4C99-9286-5AEBB80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5" y="369832"/>
            <a:ext cx="5773783" cy="601526"/>
          </a:xfrm>
        </p:spPr>
        <p:txBody>
          <a:bodyPr>
            <a:noAutofit/>
          </a:bodyPr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1DA1A-104D-4E93-A1E5-3549FA2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88C43-1CD1-43B4-9D30-0B12106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4932-C943-4AFB-95D1-8B08D22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25606-C695-484D-90C8-A8ADA56912E8}"/>
              </a:ext>
            </a:extLst>
          </p:cNvPr>
          <p:cNvSpPr/>
          <p:nvPr userDrawn="1"/>
        </p:nvSpPr>
        <p:spPr>
          <a:xfrm flipH="1">
            <a:off x="134648" y="350058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4267A51-E09C-488D-B3CF-F701496DC0D4}"/>
              </a:ext>
            </a:extLst>
          </p:cNvPr>
          <p:cNvSpPr/>
          <p:nvPr userDrawn="1"/>
        </p:nvSpPr>
        <p:spPr>
          <a:xfrm flipH="1">
            <a:off x="393896" y="350057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199570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2FB5-D049-4C99-9286-5AEBB80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1DA1A-104D-4E93-A1E5-3549FA2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88C43-1CD1-43B4-9D30-0B12106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4932-C943-4AFB-95D1-8B08D22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25606-C695-484D-90C8-A8ADA56912E8}"/>
              </a:ext>
            </a:extLst>
          </p:cNvPr>
          <p:cNvSpPr/>
          <p:nvPr userDrawn="1"/>
        </p:nvSpPr>
        <p:spPr>
          <a:xfrm flipH="1">
            <a:off x="134647" y="350054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4267A51-E09C-488D-B3CF-F701496DC0D4}"/>
              </a:ext>
            </a:extLst>
          </p:cNvPr>
          <p:cNvSpPr/>
          <p:nvPr userDrawn="1"/>
        </p:nvSpPr>
        <p:spPr>
          <a:xfrm flipH="1">
            <a:off x="393895" y="350053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3290447-082F-467D-AAB7-1F5F90A6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2" y="1253331"/>
            <a:ext cx="88354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2pPr>
            <a:lvl3pPr marL="11430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4pPr>
            <a:lvl5pPr marL="20574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b="1" baseline="0">
                <a:latin typeface="Times New Roman" panose="02020603050405020304" pitchFamily="18" charset="0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303869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8E2FB5-D049-4C99-9286-5AEBB80BD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452" y="369832"/>
            <a:ext cx="5773783" cy="601526"/>
          </a:xfrm>
        </p:spPr>
        <p:txBody>
          <a:bodyPr>
            <a:noAutofit/>
          </a:bodyPr>
          <a:lstStyle>
            <a:lvl1pPr>
              <a:defRPr sz="32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71DA1A-104D-4E93-A1E5-3549FA2B8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04A79D-55B0-4956-A651-8701391D0866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888C43-1CD1-43B4-9D30-0B121068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FE44932-C943-4AFB-95D1-8B08D221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9C94B-9A74-4D3D-B879-26A676C2FED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任意多边形: 形状 5">
            <a:extLst>
              <a:ext uri="{FF2B5EF4-FFF2-40B4-BE49-F238E27FC236}">
                <a16:creationId xmlns:a16="http://schemas.microsoft.com/office/drawing/2014/main" id="{AD925606-C695-484D-90C8-A8ADA56912E8}"/>
              </a:ext>
            </a:extLst>
          </p:cNvPr>
          <p:cNvSpPr/>
          <p:nvPr userDrawn="1"/>
        </p:nvSpPr>
        <p:spPr>
          <a:xfrm flipH="1">
            <a:off x="134647" y="350054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D4267A51-E09C-488D-B3CF-F701496DC0D4}"/>
              </a:ext>
            </a:extLst>
          </p:cNvPr>
          <p:cNvSpPr/>
          <p:nvPr userDrawn="1"/>
        </p:nvSpPr>
        <p:spPr>
          <a:xfrm flipH="1">
            <a:off x="393895" y="350053"/>
            <a:ext cx="363485" cy="621305"/>
          </a:xfrm>
          <a:custGeom>
            <a:avLst/>
            <a:gdLst>
              <a:gd name="connsiteX0" fmla="*/ 597271 w 1017292"/>
              <a:gd name="connsiteY0" fmla="*/ 0 h 2389081"/>
              <a:gd name="connsiteX1" fmla="*/ 1017292 w 1017292"/>
              <a:gd name="connsiteY1" fmla="*/ 0 h 2389081"/>
              <a:gd name="connsiteX2" fmla="*/ 420021 w 1017292"/>
              <a:gd name="connsiteY2" fmla="*/ 1194541 h 2389081"/>
              <a:gd name="connsiteX3" fmla="*/ 1017292 w 1017292"/>
              <a:gd name="connsiteY3" fmla="*/ 2389081 h 2389081"/>
              <a:gd name="connsiteX4" fmla="*/ 597271 w 1017292"/>
              <a:gd name="connsiteY4" fmla="*/ 2389081 h 2389081"/>
              <a:gd name="connsiteX5" fmla="*/ 0 w 1017292"/>
              <a:gd name="connsiteY5" fmla="*/ 1194541 h 23890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17292" h="2389081">
                <a:moveTo>
                  <a:pt x="597271" y="0"/>
                </a:moveTo>
                <a:lnTo>
                  <a:pt x="1017292" y="0"/>
                </a:lnTo>
                <a:lnTo>
                  <a:pt x="420021" y="1194541"/>
                </a:lnTo>
                <a:lnTo>
                  <a:pt x="1017292" y="2389081"/>
                </a:lnTo>
                <a:lnTo>
                  <a:pt x="597271" y="2389081"/>
                </a:lnTo>
                <a:lnTo>
                  <a:pt x="0" y="1194541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占位符 2">
            <a:extLst>
              <a:ext uri="{FF2B5EF4-FFF2-40B4-BE49-F238E27FC236}">
                <a16:creationId xmlns:a16="http://schemas.microsoft.com/office/drawing/2014/main" id="{A3290447-082F-467D-AAB7-1F5F90A63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452" y="1253330"/>
            <a:ext cx="10996748" cy="53394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lnSpc>
                <a:spcPct val="150000"/>
              </a:lnSpc>
              <a:defRPr b="1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>
              <a:lnSpc>
                <a:spcPct val="150000"/>
              </a:lnSpc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2pPr>
            <a:lvl3pPr marL="11430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3pPr>
            <a:lvl4pPr marL="16002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4pPr>
            <a:lvl5pPr marL="2057400" indent="-228600">
              <a:lnSpc>
                <a:spcPct val="150000"/>
              </a:lnSpc>
              <a:buFont typeface="华文楷体" panose="02010600040101010101" pitchFamily="2" charset="-122"/>
              <a:buChar char="−"/>
              <a:defRPr sz="2400" b="1">
                <a:latin typeface="华文楷体" panose="02010600040101010101" pitchFamily="2" charset="-122"/>
                <a:ea typeface="华文楷体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3336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1226A7-7AF2-4C1C-BF82-E5EB24FF1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6" y="152731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396210-B089-4C1D-B068-24CEAF94F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1pPr>
            <a:lvl2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2pPr>
            <a:lvl3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3pPr>
            <a:lvl4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4pPr>
            <a:lvl5pPr>
              <a:lnSpc>
                <a:spcPct val="150000"/>
              </a:lnSpc>
              <a:defRPr baseline="0">
                <a:latin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2F7AAA-0FFF-47BD-817B-5C53CE413AA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B06EA1C-636A-4772-A3D4-5341EEFE6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E16D9-35D2-4BF2-9C6E-F4DA7D8FB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2069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234003-CB08-44F1-ACCE-2600BA21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D6FF597-BE10-482F-AFA6-5434E9D3F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CE6C5F-C417-4C81-AE34-7C5C397E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80B20D-55EF-47E2-A68B-AD444E8A5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8ED7AA-0EF5-42A6-A9FF-7DAD9F3AF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12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7570D0-5582-4565-8935-20B952260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8A4E4-F364-45E5-AC86-FC9E635F90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9EBE8F-B429-4D08-B412-F9B295AD03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63A619A-48DB-4F5A-AF20-837DD195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FBC356A-D399-4D16-A007-63495226D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09AFDD-04EA-4C2C-902A-69E1AE14D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559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55A78C-9BBE-4DF6-ADCB-A1D00D11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9A704DE-3827-41B8-B162-8D0673858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97E1E6-AEB3-4855-B8D6-DDC0B9D21A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B414CF8-820F-43C8-9A41-4394EFC52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933EF-2481-447E-A3CF-A9C5ED1CD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4EC6BCE-E2B9-4D1B-8E8B-D11E50AC2B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E9EB9A2-BA60-4760-9EEC-21056D1FF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A0D255F-9E2E-4408-9072-FCBF1A62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2987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4AE646-A66D-447C-BD86-9E217E537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8404B80-A1F3-41A4-910B-45FBCDB8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D15A0EB-D4D8-4B43-AB62-BD419545D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59E0A2-3868-4BC1-9F69-9C3ABBE83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3589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F7CF45-9290-46FC-9BB6-3F9BF9F0AA2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60186B4-7221-4D91-BD24-D33F03CBF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84E7BE2-9003-40E7-9852-319D681DB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138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866FC6-A4E6-4C7B-89E9-20FF6DB57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B39B80-DD84-49E5-A393-2ED87064AF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9B15AF-8172-4F99-A80C-CD7D1335E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ADCA43-A566-4921-A617-9C8D47E93A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8C340A-3473-436A-9C30-F2477A772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8315CBD-A6B7-4891-A04E-752ADABBD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700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FC4909-9CA3-45AE-A989-E639415E5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DD620A-17F1-4238-B6DB-A1C20CC917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C9B654D-CF98-4E8F-AC29-C7A555F3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DBA53E-3FC3-4BBE-BEB6-231E5AC357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328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FEB91F-13DE-4A62-AE89-E2E196253360}" type="datetimeFigureOut">
              <a:rPr lang="zh-CN" altLang="en-US" smtClean="0"/>
              <a:t>2025/5/22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62D8D9-A0EB-4199-ABDA-946ABFA14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433232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BFF09-1F73-4A04-909B-67E01F8D0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05232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A3220C2-C0BB-479F-B8DF-3B20C6D33E1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8050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ECC170E-3227-494A-8D80-F16C2EC17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346" y="15273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DBB0DC-3CB5-4800-AB5B-9988C335A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45346" y="1478294"/>
            <a:ext cx="11661105" cy="4787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101DD249-43D2-4AD9-AE5A-452D8F2C7875}"/>
              </a:ext>
            </a:extLst>
          </p:cNvPr>
          <p:cNvCxnSpPr>
            <a:cxnSpLocks/>
          </p:cNvCxnSpPr>
          <p:nvPr userDrawn="1"/>
        </p:nvCxnSpPr>
        <p:spPr>
          <a:xfrm>
            <a:off x="2499468" y="6495274"/>
            <a:ext cx="3339489" cy="0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CF7284FF-41CD-42FB-9119-306984356CDB}"/>
              </a:ext>
            </a:extLst>
          </p:cNvPr>
          <p:cNvGrpSpPr/>
          <p:nvPr userDrawn="1"/>
        </p:nvGrpSpPr>
        <p:grpSpPr>
          <a:xfrm>
            <a:off x="1887907" y="6176963"/>
            <a:ext cx="611561" cy="681037"/>
            <a:chOff x="1368698" y="1936681"/>
            <a:chExt cx="1289033" cy="1495215"/>
          </a:xfrm>
        </p:grpSpPr>
        <p:sp>
          <p:nvSpPr>
            <p:cNvPr id="10" name="六边形 9">
              <a:extLst>
                <a:ext uri="{FF2B5EF4-FFF2-40B4-BE49-F238E27FC236}">
                  <a16:creationId xmlns:a16="http://schemas.microsoft.com/office/drawing/2014/main" id="{ABC304A4-E6D4-415F-9B0B-B2CACBD0CF4A}"/>
                </a:ext>
              </a:extLst>
            </p:cNvPr>
            <p:cNvSpPr/>
            <p:nvPr/>
          </p:nvSpPr>
          <p:spPr>
            <a:xfrm rot="16200000">
              <a:off x="1265607" y="2039772"/>
              <a:ext cx="1495215" cy="1289033"/>
            </a:xfrm>
            <a:prstGeom prst="hexagon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00868384-98AB-4BDC-92E3-9AF4F94750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920" y="2338619"/>
              <a:ext cx="701771" cy="661593"/>
            </a:xfrm>
            <a:prstGeom prst="rect">
              <a:avLst/>
            </a:prstGeom>
          </p:spPr>
        </p:pic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BBDEE774-7843-4A12-8095-96EC866E3F19}"/>
              </a:ext>
            </a:extLst>
          </p:cNvPr>
          <p:cNvGrpSpPr/>
          <p:nvPr userDrawn="1"/>
        </p:nvGrpSpPr>
        <p:grpSpPr>
          <a:xfrm>
            <a:off x="5838957" y="6176963"/>
            <a:ext cx="611561" cy="681037"/>
            <a:chOff x="1368698" y="1936681"/>
            <a:chExt cx="1289033" cy="1495215"/>
          </a:xfrm>
        </p:grpSpPr>
        <p:sp>
          <p:nvSpPr>
            <p:cNvPr id="13" name="六边形 12">
              <a:extLst>
                <a:ext uri="{FF2B5EF4-FFF2-40B4-BE49-F238E27FC236}">
                  <a16:creationId xmlns:a16="http://schemas.microsoft.com/office/drawing/2014/main" id="{5871D898-C8FE-4DCA-933A-E266D44C7FDD}"/>
                </a:ext>
              </a:extLst>
            </p:cNvPr>
            <p:cNvSpPr/>
            <p:nvPr/>
          </p:nvSpPr>
          <p:spPr>
            <a:xfrm rot="16200000">
              <a:off x="1265607" y="2039772"/>
              <a:ext cx="1495215" cy="1289033"/>
            </a:xfrm>
            <a:prstGeom prst="hexagon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A19B9F2-CC8F-49C7-961C-8BCCA02DC4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920" y="2338619"/>
              <a:ext cx="701771" cy="661593"/>
            </a:xfrm>
            <a:prstGeom prst="rect">
              <a:avLst/>
            </a:prstGeom>
          </p:spPr>
        </p:pic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90F3F1F-5336-4A3F-90E2-28B76B13CDE3}"/>
              </a:ext>
            </a:extLst>
          </p:cNvPr>
          <p:cNvGrpSpPr/>
          <p:nvPr userDrawn="1"/>
        </p:nvGrpSpPr>
        <p:grpSpPr>
          <a:xfrm>
            <a:off x="9799653" y="6176963"/>
            <a:ext cx="611561" cy="681037"/>
            <a:chOff x="1368698" y="1936681"/>
            <a:chExt cx="1289033" cy="1495215"/>
          </a:xfrm>
        </p:grpSpPr>
        <p:sp>
          <p:nvSpPr>
            <p:cNvPr id="16" name="六边形 15">
              <a:extLst>
                <a:ext uri="{FF2B5EF4-FFF2-40B4-BE49-F238E27FC236}">
                  <a16:creationId xmlns:a16="http://schemas.microsoft.com/office/drawing/2014/main" id="{8D6AEB67-72C4-4D63-BB24-87E69D715F1E}"/>
                </a:ext>
              </a:extLst>
            </p:cNvPr>
            <p:cNvSpPr/>
            <p:nvPr/>
          </p:nvSpPr>
          <p:spPr>
            <a:xfrm rot="16200000">
              <a:off x="1265607" y="2039772"/>
              <a:ext cx="1495215" cy="1289033"/>
            </a:xfrm>
            <a:prstGeom prst="hexagon">
              <a:avLst/>
            </a:prstGeom>
            <a:solidFill>
              <a:srgbClr val="F3C5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E54C2005-123C-485C-89E4-DC7DDA99E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9920" y="2338619"/>
              <a:ext cx="701771" cy="661593"/>
            </a:xfrm>
            <a:prstGeom prst="rect">
              <a:avLst/>
            </a:prstGeom>
          </p:spPr>
        </p:pic>
      </p:grp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03E71798-66E4-4329-B482-3D9AD4ED29D5}"/>
              </a:ext>
            </a:extLst>
          </p:cNvPr>
          <p:cNvCxnSpPr>
            <a:cxnSpLocks/>
          </p:cNvCxnSpPr>
          <p:nvPr userDrawn="1"/>
        </p:nvCxnSpPr>
        <p:spPr>
          <a:xfrm>
            <a:off x="6450518" y="6495274"/>
            <a:ext cx="3349135" cy="22207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1B843D70-602D-45C9-93AC-B0D8721C8A42}"/>
              </a:ext>
            </a:extLst>
          </p:cNvPr>
          <p:cNvCxnSpPr>
            <a:cxnSpLocks/>
          </p:cNvCxnSpPr>
          <p:nvPr userDrawn="1"/>
        </p:nvCxnSpPr>
        <p:spPr>
          <a:xfrm>
            <a:off x="5061" y="6495274"/>
            <a:ext cx="1882846" cy="14466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111DD03-AE6E-4E4D-8DBA-88F15700C95A}"/>
              </a:ext>
            </a:extLst>
          </p:cNvPr>
          <p:cNvCxnSpPr>
            <a:cxnSpLocks/>
          </p:cNvCxnSpPr>
          <p:nvPr userDrawn="1"/>
        </p:nvCxnSpPr>
        <p:spPr>
          <a:xfrm>
            <a:off x="10411214" y="6495274"/>
            <a:ext cx="1780786" cy="6773"/>
          </a:xfrm>
          <a:prstGeom prst="line">
            <a:avLst/>
          </a:prstGeom>
          <a:ln w="19050">
            <a:solidFill>
              <a:srgbClr val="EFAF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>
            <a:extLst>
              <a:ext uri="{FF2B5EF4-FFF2-40B4-BE49-F238E27FC236}">
                <a16:creationId xmlns:a16="http://schemas.microsoft.com/office/drawing/2014/main" id="{D6679D5B-48ED-4981-BC3D-586E46B4D7B0}"/>
              </a:ext>
            </a:extLst>
          </p:cNvPr>
          <p:cNvSpPr/>
          <p:nvPr userDrawn="1"/>
        </p:nvSpPr>
        <p:spPr>
          <a:xfrm>
            <a:off x="0" y="-15208"/>
            <a:ext cx="12192000" cy="363468"/>
          </a:xfrm>
          <a:prstGeom prst="rect">
            <a:avLst/>
          </a:prstGeom>
          <a:solidFill>
            <a:srgbClr val="F3C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五边形 11">
            <a:extLst>
              <a:ext uri="{FF2B5EF4-FFF2-40B4-BE49-F238E27FC236}">
                <a16:creationId xmlns:a16="http://schemas.microsoft.com/office/drawing/2014/main" id="{C5163876-EBE3-48E2-832C-AD96F0722EE1}"/>
              </a:ext>
            </a:extLst>
          </p:cNvPr>
          <p:cNvSpPr/>
          <p:nvPr/>
        </p:nvSpPr>
        <p:spPr>
          <a:xfrm rot="5400000">
            <a:off x="10745899" y="276523"/>
            <a:ext cx="1672589" cy="1219614"/>
          </a:xfrm>
          <a:prstGeom prst="homePlate">
            <a:avLst/>
          </a:prstGeom>
          <a:solidFill>
            <a:srgbClr val="F3C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DD5F7E21-9717-4C13-B349-99F6FCB90717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2150" y="146530"/>
            <a:ext cx="1080086" cy="1080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922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华文仿宋" panose="02010600040101010101" pitchFamily="2" charset="-122"/>
          <a:ea typeface="华文仿宋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31.png"/><Relationship Id="rId21" Type="http://schemas.openxmlformats.org/officeDocument/2006/relationships/image" Target="../media/image6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30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33.png"/><Relationship Id="rId15" Type="http://schemas.openxmlformats.org/officeDocument/2006/relationships/image" Target="NULL"/><Relationship Id="rId23" Type="http://schemas.openxmlformats.org/officeDocument/2006/relationships/image" Target="../media/image8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32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../media/image35.png"/><Relationship Id="rId21" Type="http://schemas.openxmlformats.org/officeDocument/2006/relationships/image" Target="../media/image9.png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../media/image34.png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38.png"/><Relationship Id="rId15" Type="http://schemas.openxmlformats.org/officeDocument/2006/relationships/image" Target="NULL"/><Relationship Id="rId23" Type="http://schemas.openxmlformats.org/officeDocument/2006/relationships/image" Target="../media/image11.png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../media/image37.png"/><Relationship Id="rId9" Type="http://schemas.openxmlformats.org/officeDocument/2006/relationships/image" Target="NULL"/><Relationship Id="rId14" Type="http://schemas.openxmlformats.org/officeDocument/2006/relationships/image" Target="NULL"/><Relationship Id="rId22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6591869"/>
            <a:ext cx="12192000" cy="266131"/>
          </a:xfrm>
          <a:prstGeom prst="rect">
            <a:avLst/>
          </a:prstGeom>
          <a:solidFill>
            <a:srgbClr val="C852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五边形 11"/>
          <p:cNvSpPr/>
          <p:nvPr/>
        </p:nvSpPr>
        <p:spPr>
          <a:xfrm rot="5400000">
            <a:off x="10391470" y="226488"/>
            <a:ext cx="1672589" cy="1219614"/>
          </a:xfrm>
          <a:prstGeom prst="homePlate">
            <a:avLst/>
          </a:prstGeom>
          <a:solidFill>
            <a:srgbClr val="F3C5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857097" y="1968807"/>
            <a:ext cx="10175965" cy="3679061"/>
          </a:xfrm>
          <a:prstGeom prst="rect">
            <a:avLst/>
          </a:prstGeom>
          <a:solidFill>
            <a:srgbClr val="F3C5DA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2488456" y="2233327"/>
            <a:ext cx="6913245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500" b="1" dirty="0">
                <a:latin typeface="微软雅黑" panose="020B0503020204020204" charset="-122"/>
                <a:ea typeface="微软雅黑" panose="020B0503020204020204" charset="-122"/>
              </a:rPr>
              <a:t>机器学习</a:t>
            </a:r>
            <a:endParaRPr lang="en-US" altLang="zh-CN" sz="4500" b="1" dirty="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ABBE98B-9722-42DB-852C-BCFE97FCA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7721" y="0"/>
            <a:ext cx="1080086" cy="1080086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DB5CE9C9-6085-4501-9FB6-B2E6E3BEE18A}"/>
              </a:ext>
            </a:extLst>
          </p:cNvPr>
          <p:cNvSpPr txBox="1"/>
          <p:nvPr/>
        </p:nvSpPr>
        <p:spPr>
          <a:xfrm>
            <a:off x="3589044" y="3177328"/>
            <a:ext cx="52116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苏州大学计算机科学与技术学院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DFAD935-73BC-4583-9093-1FF2218A0F58}"/>
              </a:ext>
            </a:extLst>
          </p:cNvPr>
          <p:cNvSpPr txBox="1"/>
          <p:nvPr/>
        </p:nvSpPr>
        <p:spPr>
          <a:xfrm>
            <a:off x="5187025" y="4155372"/>
            <a:ext cx="23391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主讲：周夏冰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7EFBB11-A21F-4459-AA34-811C272ED094}"/>
              </a:ext>
            </a:extLst>
          </p:cNvPr>
          <p:cNvSpPr txBox="1"/>
          <p:nvPr/>
        </p:nvSpPr>
        <p:spPr>
          <a:xfrm>
            <a:off x="3589044" y="4687296"/>
            <a:ext cx="55082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邮箱：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zhouxiabing@suda.edu.cn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53EB3F3-9275-417D-A8EE-1FDD33220B13}"/>
              </a:ext>
            </a:extLst>
          </p:cNvPr>
          <p:cNvSpPr txBox="1"/>
          <p:nvPr/>
        </p:nvSpPr>
        <p:spPr>
          <a:xfrm>
            <a:off x="4574465" y="367070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lt"/>
              </a:rPr>
              <a:t>自然语言处理实验室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11476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 tmFilter="0,0; .5, 1; 1, 1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17" grpId="0"/>
      <p:bldP spid="17" grpId="1"/>
      <p:bldP spid="14" grpId="0"/>
      <p:bldP spid="16" grpId="0"/>
      <p:bldP spid="19" grpId="0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func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  <m:r>
                              <a:rPr lang="en-US" altLang="zh-CN" sz="240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sz="2400" i="1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m:rPr>
                                        <m:brk m:alnAt="23"/>
                                      </m:r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sup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,⋯,</m:t>
                                </m:r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b>
                                </m:s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𝝀</m:t>
                                    </m:r>
                                  </m:e>
                                </m:acc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chemeClr val="tx1">
                                                <a:lumMod val="65000"/>
                                                <a:lumOff val="35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𝝅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chemeClr val="tx1">
                                                    <a:lumMod val="65000"/>
                                                    <a:lumOff val="35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func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nary>
                          <m:naryPr>
                            <m:chr m:val="∑"/>
                            <m:ctrl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m:rPr>
                                <m:brk m:alnAt="23"/>
                              </m:rP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sup>
                          <m:e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,⋯,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b>
                            </m:sSub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  <m:r>
                              <a:rPr lang="en-US" altLang="zh-CN" sz="2400" i="1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40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sub>
                                </m:sSub>
                              </m:e>
                            </m:func>
                          </m:e>
                        </m:nary>
                      </m:e>
                    </m:nary>
                  </m:oMath>
                </a14:m>
                <a:endParaRPr lang="en-US" altLang="zh-CN" sz="24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  <a:p>
                <a:r>
                  <a:rPr lang="zh-CN" altLang="en-US" sz="2400" dirty="0">
                    <a:solidFill>
                      <a:srgbClr val="9900CC"/>
                    </a:solidFill>
                  </a:rPr>
                  <a:t>边缘分布：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 |</m:t>
                    </m:r>
                    <m:acc>
                      <m:accPr>
                        <m:chr m:val="̅"/>
                        <m:ctrlPr>
                          <a:rPr lang="en-US" altLang="zh-CN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altLang="zh-CN" sz="2400" i="1">
                        <a:solidFill>
                          <a:srgbClr val="9900CC"/>
                        </a:solidFill>
                        <a:latin typeface="Cambria Math" panose="02040503050406030204" pitchFamily="18" charset="0"/>
                      </a:rPr>
                      <m:t>)</m:t>
                    </m:r>
                    <m:func>
                      <m:funcPr>
                        <m:ctrlPr>
                          <a:rPr lang="en-US" altLang="zh-CN" sz="2400" i="1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40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func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sz="24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11E78234-C71E-D9A1-88A7-323CBA6A2BB0}"/>
              </a:ext>
            </a:extLst>
          </p:cNvPr>
          <p:cNvSpPr/>
          <p:nvPr/>
        </p:nvSpPr>
        <p:spPr>
          <a:xfrm>
            <a:off x="1502229" y="1582057"/>
            <a:ext cx="2307771" cy="68942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082971F-0002-1836-4F02-C7E6B3231409}"/>
              </a:ext>
            </a:extLst>
          </p:cNvPr>
          <p:cNvSpPr/>
          <p:nvPr/>
        </p:nvSpPr>
        <p:spPr>
          <a:xfrm>
            <a:off x="3432629" y="2350712"/>
            <a:ext cx="2663371" cy="624717"/>
          </a:xfrm>
          <a:prstGeom prst="rect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27F0371-524A-C9DA-8923-49681303B5C1}"/>
              </a:ext>
            </a:extLst>
          </p:cNvPr>
          <p:cNvSpPr/>
          <p:nvPr/>
        </p:nvSpPr>
        <p:spPr>
          <a:xfrm>
            <a:off x="529773" y="3163211"/>
            <a:ext cx="1857828" cy="62471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1696692-6FBB-4734-BF83-5BBC0866A836}"/>
              </a:ext>
            </a:extLst>
          </p:cNvPr>
          <p:cNvSpPr/>
          <p:nvPr/>
        </p:nvSpPr>
        <p:spPr>
          <a:xfrm>
            <a:off x="3053667" y="3143603"/>
            <a:ext cx="901476" cy="624717"/>
          </a:xfrm>
          <a:prstGeom prst="rect">
            <a:avLst/>
          </a:prstGeom>
          <a:noFill/>
          <a:ln w="28575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0169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1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func>
                              <m:func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altLang="zh-CN" sz="24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𝐥𝐨𝐠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𝝅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𝒊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func>
                            <m:r>
                              <a:rPr lang="en-US" altLang="zh-CN" sz="240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𝒃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F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𝑶</m:t>
                                        </m:r>
                                      </m:e>
                                      <m:sub>
                                        <m:r>
                                          <a:rPr lang="en-US" altLang="zh-CN" sz="2400" i="1">
                                            <a:solidFill>
                                              <a:srgbClr val="00B0F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𝒕</m:t>
                                        </m:r>
                                      </m:sub>
                                    </m:sSub>
                                    <m:r>
                                      <a:rPr lang="en-US" altLang="zh-CN" sz="2400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e>
                            </m:nary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acc>
                              <m:accPr>
                                <m:chr m:val="̅"/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  <m:sup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sz="2400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CN" sz="2400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C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𝒊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𝒕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  <m:r>
                                              <a:rPr lang="en-US" altLang="zh-CN" sz="2400" i="1">
                                                <a:solidFill>
                                                  <a:srgbClr val="00B05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𝟏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</m:e>
                                </m:func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CN" sz="2400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4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|</m:t>
                        </m:r>
                        <m:acc>
                          <m:accPr>
                            <m:chr m:val="̅"/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4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有：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4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拉格朗日乘子法，拉格朗日函数为：</a:t>
                </a:r>
                <a:endParaRPr lang="en-US" altLang="zh-CN" sz="2400" dirty="0"/>
              </a:p>
              <a:p>
                <a:pPr lvl="1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 |</m:t>
                        </m:r>
                        <m:acc>
                          <m:accPr>
                            <m:chr m:val="̅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zh-CN" alt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5486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|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800"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𝝅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</m:e>
                        </m:func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ctrlPr>
                          <a:rPr lang="zh-CN" alt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:r>
                  <a:rPr lang="zh-CN" altLang="en-US" sz="2800" dirty="0"/>
                  <a:t>求导</a:t>
                </a:r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</m:e>
                    </m:d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𝝀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altLang="zh-CN" sz="2800" dirty="0"/>
                  <a:t>      (*)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</m:e>
                        </m:d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zh-CN" altLang="en-US" sz="2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  <m:e>
                        <m:r>
                          <a:rPr lang="en-US" altLang="zh-CN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𝝀</m:t>
                        </m:r>
                        <m:sSub>
                          <m:sSubPr>
                            <m:ctrlP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r>
                              <a:rPr lang="en-US" altLang="zh-CN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e>
                    </m:nary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|</m:t>
                    </m:r>
                    <m:acc>
                      <m:accPr>
                        <m:chr m:val="̅"/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altLang="zh-CN" sz="2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acc>
                          </m:e>
                        </m:d>
                      </m:num>
                      <m:den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800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sz="2800" dirty="0"/>
                          <m:t> </m:t>
                        </m:r>
                      </m:den>
                    </m:f>
                  </m:oMath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806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243735-7157-47EC-A9A3-FC3CD6BA5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隐马尔可夫模型</a:t>
            </a:r>
            <a:endParaRPr lang="en-US" altLang="zh-CN" dirty="0"/>
          </a:p>
          <a:p>
            <a:pPr lvl="1"/>
            <a:r>
              <a:rPr lang="zh-CN" altLang="en-US" sz="2400" dirty="0">
                <a:latin typeface="楷体" panose="02010609060101010101" pitchFamily="49" charset="-122"/>
                <a:ea typeface="楷体" panose="02010609060101010101" pitchFamily="49" charset="-122"/>
              </a:rPr>
              <a:t>基本模型</a:t>
            </a:r>
          </a:p>
          <a:p>
            <a:pPr lvl="1"/>
            <a:endParaRPr lang="zh-CN" altLang="en-US" dirty="0"/>
          </a:p>
        </p:txBody>
      </p:sp>
      <p:grpSp>
        <p:nvGrpSpPr>
          <p:cNvPr id="4" name="组合 56">
            <a:extLst>
              <a:ext uri="{FF2B5EF4-FFF2-40B4-BE49-F238E27FC236}">
                <a16:creationId xmlns:a16="http://schemas.microsoft.com/office/drawing/2014/main" id="{66349592-1245-48EC-86FF-D8981F885ED9}"/>
              </a:ext>
            </a:extLst>
          </p:cNvPr>
          <p:cNvGrpSpPr/>
          <p:nvPr/>
        </p:nvGrpSpPr>
        <p:grpSpPr>
          <a:xfrm>
            <a:off x="2039903" y="3184180"/>
            <a:ext cx="5618922" cy="1723854"/>
            <a:chOff x="1212573" y="4542183"/>
            <a:chExt cx="5618922" cy="1723854"/>
          </a:xfrm>
        </p:grpSpPr>
        <p:sp>
          <p:nvSpPr>
            <p:cNvPr id="5" name="椭圆 57">
              <a:extLst>
                <a:ext uri="{FF2B5EF4-FFF2-40B4-BE49-F238E27FC236}">
                  <a16:creationId xmlns:a16="http://schemas.microsoft.com/office/drawing/2014/main" id="{09BB7680-55E7-44B2-8339-A48ED2D17804}"/>
                </a:ext>
              </a:extLst>
            </p:cNvPr>
            <p:cNvSpPr/>
            <p:nvPr/>
          </p:nvSpPr>
          <p:spPr>
            <a:xfrm>
              <a:off x="1212574" y="4542183"/>
              <a:ext cx="576469" cy="546652"/>
            </a:xfrm>
            <a:prstGeom prst="ellipse">
              <a:avLst/>
            </a:prstGeom>
            <a:solidFill>
              <a:srgbClr val="4472C4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i1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椭圆 58">
              <a:extLst>
                <a:ext uri="{FF2B5EF4-FFF2-40B4-BE49-F238E27FC236}">
                  <a16:creationId xmlns:a16="http://schemas.microsoft.com/office/drawing/2014/main" id="{D60C5994-110D-471C-9C0C-643E2D4FA680}"/>
                </a:ext>
              </a:extLst>
            </p:cNvPr>
            <p:cNvSpPr/>
            <p:nvPr/>
          </p:nvSpPr>
          <p:spPr>
            <a:xfrm>
              <a:off x="2468036" y="4542183"/>
              <a:ext cx="576469" cy="546652"/>
            </a:xfrm>
            <a:prstGeom prst="ellipse">
              <a:avLst/>
            </a:prstGeom>
            <a:solidFill>
              <a:srgbClr val="4472C4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i2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7" name="椭圆 59">
              <a:extLst>
                <a:ext uri="{FF2B5EF4-FFF2-40B4-BE49-F238E27FC236}">
                  <a16:creationId xmlns:a16="http://schemas.microsoft.com/office/drawing/2014/main" id="{6CF3AFC5-0EC8-4CA8-B9AA-DF7D98D59C18}"/>
                </a:ext>
              </a:extLst>
            </p:cNvPr>
            <p:cNvSpPr/>
            <p:nvPr/>
          </p:nvSpPr>
          <p:spPr>
            <a:xfrm>
              <a:off x="3723498" y="4542183"/>
              <a:ext cx="576469" cy="546652"/>
            </a:xfrm>
            <a:prstGeom prst="ellipse">
              <a:avLst/>
            </a:prstGeom>
            <a:solidFill>
              <a:srgbClr val="4472C4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i3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8" name="椭圆 60">
              <a:extLst>
                <a:ext uri="{FF2B5EF4-FFF2-40B4-BE49-F238E27FC236}">
                  <a16:creationId xmlns:a16="http://schemas.microsoft.com/office/drawing/2014/main" id="{D6176EB2-ED4A-4210-B074-B3CE19DB5741}"/>
                </a:ext>
              </a:extLst>
            </p:cNvPr>
            <p:cNvSpPr/>
            <p:nvPr/>
          </p:nvSpPr>
          <p:spPr>
            <a:xfrm>
              <a:off x="4978960" y="4542183"/>
              <a:ext cx="576469" cy="546652"/>
            </a:xfrm>
            <a:prstGeom prst="ellipse">
              <a:avLst/>
            </a:prstGeom>
            <a:solidFill>
              <a:srgbClr val="4472C4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i4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9" name="椭圆 61">
              <a:extLst>
                <a:ext uri="{FF2B5EF4-FFF2-40B4-BE49-F238E27FC236}">
                  <a16:creationId xmlns:a16="http://schemas.microsoft.com/office/drawing/2014/main" id="{183C99BB-4732-47A3-885A-A42AF02EB984}"/>
                </a:ext>
              </a:extLst>
            </p:cNvPr>
            <p:cNvSpPr/>
            <p:nvPr/>
          </p:nvSpPr>
          <p:spPr>
            <a:xfrm>
              <a:off x="6255026" y="4542183"/>
              <a:ext cx="576469" cy="546652"/>
            </a:xfrm>
            <a:prstGeom prst="ellipse">
              <a:avLst/>
            </a:prstGeom>
            <a:solidFill>
              <a:srgbClr val="4472C4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i5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椭圆 62">
              <a:extLst>
                <a:ext uri="{FF2B5EF4-FFF2-40B4-BE49-F238E27FC236}">
                  <a16:creationId xmlns:a16="http://schemas.microsoft.com/office/drawing/2014/main" id="{DEB50714-D8CE-4BE5-B8AE-C62264A8C3BF}"/>
                </a:ext>
              </a:extLst>
            </p:cNvPr>
            <p:cNvSpPr/>
            <p:nvPr/>
          </p:nvSpPr>
          <p:spPr>
            <a:xfrm>
              <a:off x="1212573" y="5719385"/>
              <a:ext cx="576469" cy="54665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o1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1" name="椭圆 63">
              <a:extLst>
                <a:ext uri="{FF2B5EF4-FFF2-40B4-BE49-F238E27FC236}">
                  <a16:creationId xmlns:a16="http://schemas.microsoft.com/office/drawing/2014/main" id="{3682871F-A851-4A7C-996D-F37997EAC76F}"/>
                </a:ext>
              </a:extLst>
            </p:cNvPr>
            <p:cNvSpPr/>
            <p:nvPr/>
          </p:nvSpPr>
          <p:spPr>
            <a:xfrm>
              <a:off x="2468036" y="5719385"/>
              <a:ext cx="576469" cy="54665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o2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2" name="椭圆 64">
              <a:extLst>
                <a:ext uri="{FF2B5EF4-FFF2-40B4-BE49-F238E27FC236}">
                  <a16:creationId xmlns:a16="http://schemas.microsoft.com/office/drawing/2014/main" id="{7FED1D95-9521-4BBC-8A1B-21C09FD84B42}"/>
                </a:ext>
              </a:extLst>
            </p:cNvPr>
            <p:cNvSpPr/>
            <p:nvPr/>
          </p:nvSpPr>
          <p:spPr>
            <a:xfrm>
              <a:off x="3723499" y="5719385"/>
              <a:ext cx="576469" cy="54665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o3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3" name="椭圆 65">
              <a:extLst>
                <a:ext uri="{FF2B5EF4-FFF2-40B4-BE49-F238E27FC236}">
                  <a16:creationId xmlns:a16="http://schemas.microsoft.com/office/drawing/2014/main" id="{4C618823-DB66-4AFD-8808-BF3F3CF56928}"/>
                </a:ext>
              </a:extLst>
            </p:cNvPr>
            <p:cNvSpPr/>
            <p:nvPr/>
          </p:nvSpPr>
          <p:spPr>
            <a:xfrm>
              <a:off x="4978962" y="5719385"/>
              <a:ext cx="576469" cy="54665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o4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椭圆 66">
              <a:extLst>
                <a:ext uri="{FF2B5EF4-FFF2-40B4-BE49-F238E27FC236}">
                  <a16:creationId xmlns:a16="http://schemas.microsoft.com/office/drawing/2014/main" id="{D079A5E7-390F-4FA4-B694-5538E0D2C889}"/>
                </a:ext>
              </a:extLst>
            </p:cNvPr>
            <p:cNvSpPr/>
            <p:nvPr/>
          </p:nvSpPr>
          <p:spPr>
            <a:xfrm>
              <a:off x="6251533" y="5719385"/>
              <a:ext cx="576469" cy="546652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等线" panose="02010600030101010101" pitchFamily="2" charset="-122"/>
                  <a:cs typeface="Times New Roman" panose="02020603050405020304" pitchFamily="18" charset="0"/>
                </a:rPr>
                <a:t>o5</a:t>
              </a:r>
              <a:endPara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endParaRPr>
            </a:p>
          </p:txBody>
        </p:sp>
        <p:cxnSp>
          <p:nvCxnSpPr>
            <p:cNvPr id="15" name="直接箭头连接符 67">
              <a:extLst>
                <a:ext uri="{FF2B5EF4-FFF2-40B4-BE49-F238E27FC236}">
                  <a16:creationId xmlns:a16="http://schemas.microsoft.com/office/drawing/2014/main" id="{2B91D608-F5F2-41E7-B2BB-093A9DFD4388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789043" y="4815509"/>
              <a:ext cx="67899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6" name="直接箭头连接符 68">
              <a:extLst>
                <a:ext uri="{FF2B5EF4-FFF2-40B4-BE49-F238E27FC236}">
                  <a16:creationId xmlns:a16="http://schemas.microsoft.com/office/drawing/2014/main" id="{17577EF5-AE66-4804-9AF7-BBC698488DF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044505" y="4815509"/>
              <a:ext cx="67899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7" name="直接箭头连接符 69">
              <a:extLst>
                <a:ext uri="{FF2B5EF4-FFF2-40B4-BE49-F238E27FC236}">
                  <a16:creationId xmlns:a16="http://schemas.microsoft.com/office/drawing/2014/main" id="{B30B1982-6A08-4A9F-875D-9CFD87BCF475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4299967" y="4815509"/>
              <a:ext cx="678993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8" name="直接箭头连接符 70">
              <a:extLst>
                <a:ext uri="{FF2B5EF4-FFF2-40B4-BE49-F238E27FC236}">
                  <a16:creationId xmlns:a16="http://schemas.microsoft.com/office/drawing/2014/main" id="{B72CC152-BE7B-49B2-A625-F54DDFDB2F8A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5555429" y="4815509"/>
              <a:ext cx="699597" cy="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9" name="直接箭头连接符 71">
              <a:extLst>
                <a:ext uri="{FF2B5EF4-FFF2-40B4-BE49-F238E27FC236}">
                  <a16:creationId xmlns:a16="http://schemas.microsoft.com/office/drawing/2014/main" id="{1F1EF5A1-F333-49D1-B95A-F539D2D07292}"/>
                </a:ext>
              </a:extLst>
            </p:cNvPr>
            <p:cNvCxnSpPr>
              <a:stCxn id="5" idx="4"/>
              <a:endCxn id="10" idx="0"/>
            </p:cNvCxnSpPr>
            <p:nvPr/>
          </p:nvCxnSpPr>
          <p:spPr>
            <a:xfrm flipH="1">
              <a:off x="1500808" y="5088835"/>
              <a:ext cx="1" cy="63055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0" name="直接箭头连接符 72">
              <a:extLst>
                <a:ext uri="{FF2B5EF4-FFF2-40B4-BE49-F238E27FC236}">
                  <a16:creationId xmlns:a16="http://schemas.microsoft.com/office/drawing/2014/main" id="{94DE7BDC-2245-4740-B654-4E972C83759B}"/>
                </a:ext>
              </a:extLst>
            </p:cNvPr>
            <p:cNvCxnSpPr>
              <a:stCxn id="6" idx="4"/>
              <a:endCxn id="11" idx="0"/>
            </p:cNvCxnSpPr>
            <p:nvPr/>
          </p:nvCxnSpPr>
          <p:spPr>
            <a:xfrm>
              <a:off x="2756271" y="5088835"/>
              <a:ext cx="0" cy="63055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1" name="直接箭头连接符 73">
              <a:extLst>
                <a:ext uri="{FF2B5EF4-FFF2-40B4-BE49-F238E27FC236}">
                  <a16:creationId xmlns:a16="http://schemas.microsoft.com/office/drawing/2014/main" id="{848E3443-F58D-4F65-8EC2-38C30B4DE331}"/>
                </a:ext>
              </a:extLst>
            </p:cNvPr>
            <p:cNvCxnSpPr>
              <a:stCxn id="7" idx="4"/>
              <a:endCxn id="12" idx="0"/>
            </p:cNvCxnSpPr>
            <p:nvPr/>
          </p:nvCxnSpPr>
          <p:spPr>
            <a:xfrm>
              <a:off x="4011733" y="5088835"/>
              <a:ext cx="1" cy="63055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直接箭头连接符 74">
              <a:extLst>
                <a:ext uri="{FF2B5EF4-FFF2-40B4-BE49-F238E27FC236}">
                  <a16:creationId xmlns:a16="http://schemas.microsoft.com/office/drawing/2014/main" id="{FF33690D-47E8-41BE-9E97-78D470082051}"/>
                </a:ext>
              </a:extLst>
            </p:cNvPr>
            <p:cNvCxnSpPr>
              <a:stCxn id="8" idx="4"/>
              <a:endCxn id="13" idx="0"/>
            </p:cNvCxnSpPr>
            <p:nvPr/>
          </p:nvCxnSpPr>
          <p:spPr>
            <a:xfrm>
              <a:off x="5267195" y="5088835"/>
              <a:ext cx="2" cy="63055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直接箭头连接符 75">
              <a:extLst>
                <a:ext uri="{FF2B5EF4-FFF2-40B4-BE49-F238E27FC236}">
                  <a16:creationId xmlns:a16="http://schemas.microsoft.com/office/drawing/2014/main" id="{8AD9EE63-9E96-4645-85BA-F34570A62412}"/>
                </a:ext>
              </a:extLst>
            </p:cNvPr>
            <p:cNvCxnSpPr>
              <a:stCxn id="9" idx="4"/>
              <a:endCxn id="14" idx="0"/>
            </p:cNvCxnSpPr>
            <p:nvPr/>
          </p:nvCxnSpPr>
          <p:spPr>
            <a:xfrm flipH="1">
              <a:off x="6539768" y="5088835"/>
              <a:ext cx="3493" cy="63055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77">
                <a:extLst>
                  <a:ext uri="{FF2B5EF4-FFF2-40B4-BE49-F238E27FC236}">
                    <a16:creationId xmlns:a16="http://schemas.microsoft.com/office/drawing/2014/main" id="{766B87D6-DCD4-4DBC-A777-F05DFCAF2F5D}"/>
                  </a:ext>
                </a:extLst>
              </p:cNvPr>
              <p:cNvSpPr txBox="1"/>
              <p:nvPr/>
            </p:nvSpPr>
            <p:spPr>
              <a:xfrm>
                <a:off x="2568241" y="2900121"/>
                <a:ext cx="640624" cy="3211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4" name="文本框 77">
                <a:extLst>
                  <a:ext uri="{FF2B5EF4-FFF2-40B4-BE49-F238E27FC236}">
                    <a16:creationId xmlns:a16="http://schemas.microsoft.com/office/drawing/2014/main" id="{766B87D6-DCD4-4DBC-A777-F05DFCAF2F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241" y="2900121"/>
                <a:ext cx="640624" cy="321178"/>
              </a:xfrm>
              <a:prstGeom prst="rect">
                <a:avLst/>
              </a:prstGeom>
              <a:blipFill>
                <a:blip r:embed="rId2"/>
                <a:stretch>
                  <a:fillRect l="-4762" r="-3810" b="-15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78">
                <a:extLst>
                  <a:ext uri="{FF2B5EF4-FFF2-40B4-BE49-F238E27FC236}">
                    <a16:creationId xmlns:a16="http://schemas.microsoft.com/office/drawing/2014/main" id="{F340B861-3C3C-4EF7-A170-DB0BD70520CB}"/>
                  </a:ext>
                </a:extLst>
              </p:cNvPr>
              <p:cNvSpPr txBox="1"/>
              <p:nvPr/>
            </p:nvSpPr>
            <p:spPr>
              <a:xfrm>
                <a:off x="2039903" y="4926185"/>
                <a:ext cx="89973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altLang="zh-CN" sz="20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5" name="文本框 78">
                <a:extLst>
                  <a:ext uri="{FF2B5EF4-FFF2-40B4-BE49-F238E27FC236}">
                    <a16:creationId xmlns:a16="http://schemas.microsoft.com/office/drawing/2014/main" id="{F340B861-3C3C-4EF7-A170-DB0BD7052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903" y="4926185"/>
                <a:ext cx="899733" cy="307777"/>
              </a:xfrm>
              <a:prstGeom prst="rect">
                <a:avLst/>
              </a:prstGeom>
              <a:blipFill>
                <a:blip r:embed="rId3"/>
                <a:stretch>
                  <a:fillRect l="-6803" t="-1961" r="-10204" b="-3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79">
                <a:extLst>
                  <a:ext uri="{FF2B5EF4-FFF2-40B4-BE49-F238E27FC236}">
                    <a16:creationId xmlns:a16="http://schemas.microsoft.com/office/drawing/2014/main" id="{165836F3-0C39-4240-A299-E2BE7BBD7580}"/>
                  </a:ext>
                </a:extLst>
              </p:cNvPr>
              <p:cNvSpPr txBox="1"/>
              <p:nvPr/>
            </p:nvSpPr>
            <p:spPr>
              <a:xfrm>
                <a:off x="1439120" y="3576943"/>
                <a:ext cx="7069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𝝅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b="1" dirty="0">
                  <a:solidFill>
                    <a:srgbClr val="FF0000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26" name="文本框 79">
                <a:extLst>
                  <a:ext uri="{FF2B5EF4-FFF2-40B4-BE49-F238E27FC236}">
                    <a16:creationId xmlns:a16="http://schemas.microsoft.com/office/drawing/2014/main" id="{165836F3-0C39-4240-A299-E2BE7BBD7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9120" y="3576943"/>
                <a:ext cx="706925" cy="307777"/>
              </a:xfrm>
              <a:prstGeom prst="rect">
                <a:avLst/>
              </a:prstGeom>
              <a:blipFill>
                <a:blip r:embed="rId4"/>
                <a:stretch>
                  <a:fillRect l="-4310" t="-2000" r="-12069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图片 76">
            <a:extLst>
              <a:ext uri="{FF2B5EF4-FFF2-40B4-BE49-F238E27FC236}">
                <a16:creationId xmlns:a16="http://schemas.microsoft.com/office/drawing/2014/main" id="{67C5A588-6612-4092-BA26-F75A8D228D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538" y="3716590"/>
            <a:ext cx="4190283" cy="2419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72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CN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1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、概率计算问题</a:t>
                </a:r>
                <a:endParaRPr lang="en-US" altLang="zh-CN" sz="2800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给定：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2800" b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800" b="1"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US" altLang="zh-CN" sz="2800" b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计算：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solidFill>
                    <a:srgbClr val="FF000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2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、学习问题</a:t>
                </a:r>
                <a:endParaRPr lang="en-US" altLang="zh-CN" sz="2800" dirty="0">
                  <a:solidFill>
                    <a:srgbClr val="0070C0"/>
                  </a:solidFill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已知：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估计：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en-US" altLang="zh-CN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r>
                  <a:rPr lang="en-US" altLang="zh-CN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3</a:t>
                </a:r>
                <a:r>
                  <a:rPr lang="zh-CN" altLang="en-US" sz="2800" dirty="0">
                    <a:solidFill>
                      <a:srgbClr val="0070C0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、预测问题（解码）</a:t>
                </a:r>
              </a:p>
              <a:p>
                <a:pPr lvl="1"/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已知：</a:t>
                </a:r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altLang="zh-CN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zh-CN" sz="280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sz="280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sz="2800"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US" altLang="zh-CN" sz="28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pPr lvl="1"/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求：使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800" dirty="0">
                    <a:latin typeface="楷体" panose="02010609060101010101" pitchFamily="49" charset="-122"/>
                    <a:ea typeface="楷体" panose="02010609060101010101" pitchFamily="49" charset="-122"/>
                  </a:rPr>
                  <a:t>最大的状态序列</a:t>
                </a:r>
                <a14:m>
                  <m:oMath xmlns:m="http://schemas.openxmlformats.org/officeDocument/2006/math"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sz="2800" dirty="0">
                  <a:latin typeface="楷体" panose="02010609060101010101" pitchFamily="49" charset="-122"/>
                  <a:ea typeface="楷体" panose="02010609060101010101" pitchFamily="49" charset="-122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5"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3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前向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/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后向算法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前向概率：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𝜶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|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𝝀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初始：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递推：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终止：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476790-3F0E-4498-91C4-D450842224C4}"/>
                  </a:ext>
                </a:extLst>
              </p:cNvPr>
              <p:cNvSpPr/>
              <p:nvPr/>
            </p:nvSpPr>
            <p:spPr>
              <a:xfrm>
                <a:off x="2650460" y="2816985"/>
                <a:ext cx="3744805" cy="596348"/>
              </a:xfrm>
              <a:prstGeom prst="rect">
                <a:avLst/>
              </a:prstGeom>
              <a:solidFill>
                <a:srgbClr val="4472C4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𝝅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kern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E3476790-3F0E-4498-91C4-D450842224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460" y="2816985"/>
                <a:ext cx="3744805" cy="596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71615DB-65DF-4E9C-A97A-E699187E4C9B}"/>
                  </a:ext>
                </a:extLst>
              </p:cNvPr>
              <p:cNvSpPr/>
              <p:nvPr/>
            </p:nvSpPr>
            <p:spPr>
              <a:xfrm>
                <a:off x="2570448" y="4031893"/>
                <a:ext cx="5550491" cy="1096635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𝜶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nary>
                        <m:naryPr>
                          <m:chr m:val="∑"/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𝒋𝒊</m:t>
                              </m:r>
                            </m:sub>
                          </m:sSub>
                        </m:e>
                      </m:nary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kern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C71615DB-65DF-4E9C-A97A-E699187E4C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48" y="4031893"/>
                <a:ext cx="5550491" cy="10966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74FFCF6-AB85-41FD-8A1E-110FD0ADBFC9}"/>
                  </a:ext>
                </a:extLst>
              </p:cNvPr>
              <p:cNvSpPr/>
              <p:nvPr/>
            </p:nvSpPr>
            <p:spPr>
              <a:xfrm>
                <a:off x="2570448" y="5314341"/>
                <a:ext cx="3744805" cy="1028738"/>
              </a:xfrm>
              <a:prstGeom prst="rect">
                <a:avLst/>
              </a:prstGeom>
              <a:solidFill>
                <a:srgbClr val="70AD47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b="1" kern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274FFCF6-AB85-41FD-8A1E-110FD0ADBF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448" y="5314341"/>
                <a:ext cx="3744805" cy="1028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组合 6">
            <a:extLst>
              <a:ext uri="{FF2B5EF4-FFF2-40B4-BE49-F238E27FC236}">
                <a16:creationId xmlns:a16="http://schemas.microsoft.com/office/drawing/2014/main" id="{FBDF2605-27D3-438F-99A8-E1820A8F47A6}"/>
              </a:ext>
            </a:extLst>
          </p:cNvPr>
          <p:cNvGrpSpPr/>
          <p:nvPr/>
        </p:nvGrpSpPr>
        <p:grpSpPr>
          <a:xfrm>
            <a:off x="7415958" y="984704"/>
            <a:ext cx="3619196" cy="2863050"/>
            <a:chOff x="7430924" y="1009115"/>
            <a:chExt cx="3619196" cy="28630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420BDC42-9B16-4481-801F-E0A1007A5F70}"/>
                    </a:ext>
                  </a:extLst>
                </p:cNvPr>
                <p:cNvSpPr txBox="1"/>
                <p:nvPr/>
              </p:nvSpPr>
              <p:spPr>
                <a:xfrm>
                  <a:off x="8103704" y="1009115"/>
                  <a:ext cx="348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C42A920F-784E-4108-867A-42F3143E7C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3704" y="1009115"/>
                  <a:ext cx="348877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789" r="-7018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94AE4EB9-BB97-4346-B17F-5D730805237B}"/>
                    </a:ext>
                  </a:extLst>
                </p:cNvPr>
                <p:cNvSpPr txBox="1"/>
                <p:nvPr/>
              </p:nvSpPr>
              <p:spPr>
                <a:xfrm>
                  <a:off x="8103704" y="1547362"/>
                  <a:ext cx="3488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5" name="文本框 14">
                  <a:extLst>
                    <a:ext uri="{FF2B5EF4-FFF2-40B4-BE49-F238E27FC236}">
                      <a16:creationId xmlns:a16="http://schemas.microsoft.com/office/drawing/2014/main" id="{C48B0A7A-9B1D-410E-8B28-71CF97DE4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3704" y="1547362"/>
                  <a:ext cx="34887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789" r="-7018" b="-25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BA6811B4-BA25-4B6F-98F2-6EE24C70BDF6}"/>
                    </a:ext>
                  </a:extLst>
                </p:cNvPr>
                <p:cNvSpPr txBox="1"/>
                <p:nvPr/>
              </p:nvSpPr>
              <p:spPr>
                <a:xfrm>
                  <a:off x="8103703" y="2899775"/>
                  <a:ext cx="3793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77B99229-7208-4126-8752-2B0B054BAF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3703" y="2899775"/>
                  <a:ext cx="3793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4516" r="-6452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6B2A3FA4-87FB-4062-B946-3A2F8E4221F6}"/>
                    </a:ext>
                  </a:extLst>
                </p:cNvPr>
                <p:cNvSpPr txBox="1"/>
                <p:nvPr/>
              </p:nvSpPr>
              <p:spPr>
                <a:xfrm rot="5400000">
                  <a:off x="8572815" y="2179054"/>
                  <a:ext cx="3478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4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8CB5EF90-61C1-4BEF-A216-2423B077F2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8572815" y="2179054"/>
                  <a:ext cx="347851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3509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C1B0BC2A-8992-4C6E-B14D-777399563E62}"/>
                    </a:ext>
                  </a:extLst>
                </p:cNvPr>
                <p:cNvSpPr txBox="1"/>
                <p:nvPr/>
              </p:nvSpPr>
              <p:spPr>
                <a:xfrm>
                  <a:off x="10377272" y="1996782"/>
                  <a:ext cx="30559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763C6A42-0767-4613-8200-2D5EBCA376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7272" y="1996782"/>
                  <a:ext cx="305596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18000" r="-8000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48005DD-B700-4B5E-9643-E27DBBFDE061}"/>
                </a:ext>
              </a:extLst>
            </p:cNvPr>
            <p:cNvCxnSpPr>
              <a:stCxn id="8" idx="3"/>
              <a:endCxn id="12" idx="1"/>
            </p:cNvCxnSpPr>
            <p:nvPr/>
          </p:nvCxnSpPr>
          <p:spPr>
            <a:xfrm>
              <a:off x="8452581" y="1163004"/>
              <a:ext cx="1924691" cy="987667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CDF1C95E-5BE2-49DD-94EA-47CD8BF9357E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8452582" y="1701251"/>
              <a:ext cx="1924690" cy="449420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8A3D7FBF-E393-49EA-A151-ED0BCEFFAA49}"/>
                </a:ext>
              </a:extLst>
            </p:cNvPr>
            <p:cNvCxnSpPr>
              <a:stCxn id="10" idx="3"/>
              <a:endCxn id="12" idx="1"/>
            </p:cNvCxnSpPr>
            <p:nvPr/>
          </p:nvCxnSpPr>
          <p:spPr>
            <a:xfrm flipV="1">
              <a:off x="8483038" y="2150671"/>
              <a:ext cx="1894234" cy="90299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3977B251-5C90-4793-8A3C-A8993DD4BB5C}"/>
                    </a:ext>
                  </a:extLst>
                </p:cNvPr>
                <p:cNvSpPr txBox="1"/>
                <p:nvPr/>
              </p:nvSpPr>
              <p:spPr>
                <a:xfrm>
                  <a:off x="9255716" y="1205051"/>
                  <a:ext cx="4210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C7F49AA4-6885-4C1F-AF40-D4D2A8225A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5716" y="1205051"/>
                  <a:ext cx="42101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7246" r="-579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AC5B1542-6FE2-445B-B1CA-4FAB4CC9351C}"/>
                    </a:ext>
                  </a:extLst>
                </p:cNvPr>
                <p:cNvSpPr txBox="1"/>
                <p:nvPr/>
              </p:nvSpPr>
              <p:spPr>
                <a:xfrm>
                  <a:off x="9153689" y="1836140"/>
                  <a:ext cx="4210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9D1C9B6E-C522-4BD7-A58A-340924D092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689" y="1836140"/>
                  <a:ext cx="421013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7246" r="-5797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22">
                  <a:extLst>
                    <a:ext uri="{FF2B5EF4-FFF2-40B4-BE49-F238E27FC236}">
                      <a16:creationId xmlns:a16="http://schemas.microsoft.com/office/drawing/2014/main" id="{16B36A5F-0830-459B-8065-303DF69EE19B}"/>
                    </a:ext>
                  </a:extLst>
                </p:cNvPr>
                <p:cNvSpPr txBox="1"/>
                <p:nvPr/>
              </p:nvSpPr>
              <p:spPr>
                <a:xfrm>
                  <a:off x="9153688" y="2657349"/>
                  <a:ext cx="45147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𝑵𝒊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94E79FB7-13B0-4F1C-B54B-F281D8D1EB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3688" y="2657349"/>
                  <a:ext cx="451470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6757" r="-5405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23">
                  <a:extLst>
                    <a:ext uri="{FF2B5EF4-FFF2-40B4-BE49-F238E27FC236}">
                      <a16:creationId xmlns:a16="http://schemas.microsoft.com/office/drawing/2014/main" id="{E5762F8D-0BE8-4782-AA91-47FE39B3BE59}"/>
                    </a:ext>
                  </a:extLst>
                </p:cNvPr>
                <p:cNvSpPr txBox="1"/>
                <p:nvPr/>
              </p:nvSpPr>
              <p:spPr>
                <a:xfrm>
                  <a:off x="8552072" y="3160797"/>
                  <a:ext cx="1779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00BB0C5D-449A-4493-B2B1-A579CC5D80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2072" y="3160797"/>
                  <a:ext cx="17793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7586" r="-27586" b="-4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24">
                  <a:extLst>
                    <a:ext uri="{FF2B5EF4-FFF2-40B4-BE49-F238E27FC236}">
                      <a16:creationId xmlns:a16="http://schemas.microsoft.com/office/drawing/2014/main" id="{A1AAB3D7-B0CD-40C2-9E0C-4587E789A164}"/>
                    </a:ext>
                  </a:extLst>
                </p:cNvPr>
                <p:cNvSpPr txBox="1"/>
                <p:nvPr/>
              </p:nvSpPr>
              <p:spPr>
                <a:xfrm>
                  <a:off x="10288723" y="3150858"/>
                  <a:ext cx="6369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3BA70CD7-1054-4615-AD0A-607C0369F6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723" y="3150858"/>
                  <a:ext cx="636911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6667" r="-7619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5">
                  <a:extLst>
                    <a:ext uri="{FF2B5EF4-FFF2-40B4-BE49-F238E27FC236}">
                      <a16:creationId xmlns:a16="http://schemas.microsoft.com/office/drawing/2014/main" id="{6455C05B-7113-4080-9D28-BBB1786C4816}"/>
                    </a:ext>
                  </a:extLst>
                </p:cNvPr>
                <p:cNvSpPr txBox="1"/>
                <p:nvPr/>
              </p:nvSpPr>
              <p:spPr>
                <a:xfrm>
                  <a:off x="8319925" y="3555432"/>
                  <a:ext cx="64222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66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24CF913F-6CB0-4E81-9D0E-7EDC263474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9925" y="3555432"/>
                  <a:ext cx="642227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4762" t="-1961" r="-13333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6">
                  <a:extLst>
                    <a:ext uri="{FF2B5EF4-FFF2-40B4-BE49-F238E27FC236}">
                      <a16:creationId xmlns:a16="http://schemas.microsoft.com/office/drawing/2014/main" id="{074CC9AB-A61A-48D1-AE32-92BCF76A4C40}"/>
                    </a:ext>
                  </a:extLst>
                </p:cNvPr>
                <p:cNvSpPr txBox="1"/>
                <p:nvPr/>
              </p:nvSpPr>
              <p:spPr>
                <a:xfrm>
                  <a:off x="10164236" y="3564388"/>
                  <a:ext cx="88588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66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FA51A68B-7B4B-4F7A-8C27-404ED30BCE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4236" y="3564388"/>
                  <a:ext cx="885884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3448" t="-2000" r="-10345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74E23F2-00DC-4F1F-A74D-DF3AA9572E03}"/>
                    </a:ext>
                  </a:extLst>
                </p:cNvPr>
                <p:cNvSpPr txBox="1"/>
                <p:nvPr/>
              </p:nvSpPr>
              <p:spPr>
                <a:xfrm>
                  <a:off x="7430924" y="1025077"/>
                  <a:ext cx="6967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9900CC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74E23F2-00DC-4F1F-A74D-DF3AA9572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0924" y="1025077"/>
                  <a:ext cx="696729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4386" t="-1961" r="-12281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3394748-D816-4D7F-94DA-4380B79AF673}"/>
                    </a:ext>
                  </a:extLst>
                </p:cNvPr>
                <p:cNvSpPr txBox="1"/>
                <p:nvPr/>
              </p:nvSpPr>
              <p:spPr>
                <a:xfrm>
                  <a:off x="7449743" y="1541240"/>
                  <a:ext cx="6967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9900CC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文本框 26">
                  <a:extLst>
                    <a:ext uri="{FF2B5EF4-FFF2-40B4-BE49-F238E27FC236}">
                      <a16:creationId xmlns:a16="http://schemas.microsoft.com/office/drawing/2014/main" id="{A3394748-D816-4D7F-94DA-4380B79AF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743" y="1541240"/>
                  <a:ext cx="696729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4386" t="-2000" r="-12281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41AD22E-947C-4DDC-BE13-52ADF49020C2}"/>
                    </a:ext>
                  </a:extLst>
                </p:cNvPr>
                <p:cNvSpPr txBox="1"/>
                <p:nvPr/>
              </p:nvSpPr>
              <p:spPr>
                <a:xfrm>
                  <a:off x="7449742" y="2938296"/>
                  <a:ext cx="73840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𝜶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9900CC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641AD22E-947C-4DDC-BE13-52ADF49020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49742" y="2938296"/>
                  <a:ext cx="738407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4132" t="-2000" r="-11570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对话气泡: 矩形 27">
            <a:extLst>
              <a:ext uri="{FF2B5EF4-FFF2-40B4-BE49-F238E27FC236}">
                <a16:creationId xmlns:a16="http://schemas.microsoft.com/office/drawing/2014/main" id="{49F05ADA-3893-4CA5-854A-0ED2FD752AC6}"/>
              </a:ext>
            </a:extLst>
          </p:cNvPr>
          <p:cNvSpPr/>
          <p:nvPr/>
        </p:nvSpPr>
        <p:spPr>
          <a:xfrm>
            <a:off x="3213710" y="1532554"/>
            <a:ext cx="1779105" cy="596348"/>
          </a:xfrm>
          <a:prstGeom prst="wedgeRectCallout">
            <a:avLst>
              <a:gd name="adj1" fmla="val -54353"/>
              <a:gd name="adj2" fmla="val 85833"/>
            </a:avLst>
          </a:prstGeom>
          <a:solidFill>
            <a:srgbClr val="ED7D31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 err="1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i</a:t>
            </a:r>
            <a:r>
              <a:rPr lang="zh-CN" alt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表示状态</a:t>
            </a:r>
          </a:p>
        </p:txBody>
      </p:sp>
      <p:sp>
        <p:nvSpPr>
          <p:cNvPr id="24" name="椭圆 28">
            <a:extLst>
              <a:ext uri="{FF2B5EF4-FFF2-40B4-BE49-F238E27FC236}">
                <a16:creationId xmlns:a16="http://schemas.microsoft.com/office/drawing/2014/main" id="{46A54FD1-F1FD-496E-A821-E7E6BBB7117A}"/>
              </a:ext>
            </a:extLst>
          </p:cNvPr>
          <p:cNvSpPr/>
          <p:nvPr/>
        </p:nvSpPr>
        <p:spPr>
          <a:xfrm>
            <a:off x="6205598" y="2395197"/>
            <a:ext cx="379335" cy="411202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p:sp>
        <p:nvSpPr>
          <p:cNvPr id="25" name="对话气泡: 矩形 30">
            <a:extLst>
              <a:ext uri="{FF2B5EF4-FFF2-40B4-BE49-F238E27FC236}">
                <a16:creationId xmlns:a16="http://schemas.microsoft.com/office/drawing/2014/main" id="{E9C43601-FE7D-483C-9772-7CB4F8336FD4}"/>
              </a:ext>
            </a:extLst>
          </p:cNvPr>
          <p:cNvSpPr/>
          <p:nvPr/>
        </p:nvSpPr>
        <p:spPr>
          <a:xfrm>
            <a:off x="4272061" y="3444501"/>
            <a:ext cx="1779105" cy="596348"/>
          </a:xfrm>
          <a:prstGeom prst="wedgeRectCallout">
            <a:avLst>
              <a:gd name="adj1" fmla="val -54353"/>
              <a:gd name="adj2" fmla="val 85833"/>
            </a:avLst>
          </a:prstGeom>
          <a:solidFill>
            <a:srgbClr val="ED7D31">
              <a:alpha val="50000"/>
            </a:srgbClr>
          </a:solidFill>
          <a:ln>
            <a:noFill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altLang="zh-CN" sz="20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N</a:t>
            </a:r>
            <a:r>
              <a:rPr lang="zh-CN" altLang="en-US" sz="2000" b="1" kern="0" dirty="0">
                <a:solidFill>
                  <a:prstClr val="black"/>
                </a:solidFill>
                <a:latin typeface="Times New Roman" panose="02020603050405020304" pitchFamily="18" charset="0"/>
                <a:ea typeface="楷体" panose="02010609060101010101" pitchFamily="49" charset="-122"/>
              </a:rPr>
              <a:t>个状态</a:t>
            </a:r>
          </a:p>
        </p:txBody>
      </p:sp>
    </p:spTree>
    <p:extLst>
      <p:ext uri="{BB962C8B-B14F-4D97-AF65-F5344CB8AC3E}">
        <p14:creationId xmlns:p14="http://schemas.microsoft.com/office/powerpoint/2010/main" val="292216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前向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/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后向算法</a:t>
                </a:r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685800" marR="0" lvl="1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后向概率：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𝜷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d>
                      <m:d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e>
                    </m:d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𝑷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𝟏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</m:t>
                        </m:r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𝟐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𝒐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𝑻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|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𝒕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𝒒</m:t>
                        </m:r>
                      </m:e>
                      <m:sub>
                        <m:r>
                          <a:rPr kumimoji="0" lang="en-US" altLang="zh-CN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𝒊</m:t>
                        </m:r>
                      </m:sub>
                    </m:sSub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𝝀</m:t>
                    </m:r>
                    <m:r>
                      <a:rPr kumimoji="0" lang="en-US" altLang="zh-CN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初始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递推：</a:t>
                </a: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楷体" panose="02010609060101010101" pitchFamily="49" charset="-122"/>
                  <a:cs typeface="+mn-cs"/>
                </a:endParaRPr>
              </a:p>
              <a:p>
                <a:pPr marL="1143000" marR="0" lvl="2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5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rPr>
                  <a:t>终止：</a:t>
                </a: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49">
            <a:extLst>
              <a:ext uri="{FF2B5EF4-FFF2-40B4-BE49-F238E27FC236}">
                <a16:creationId xmlns:a16="http://schemas.microsoft.com/office/drawing/2014/main" id="{3ECF3647-86A1-4A51-9D7F-6887F8096C38}"/>
              </a:ext>
            </a:extLst>
          </p:cNvPr>
          <p:cNvSpPr/>
          <p:nvPr/>
        </p:nvSpPr>
        <p:spPr>
          <a:xfrm>
            <a:off x="6096000" y="2286527"/>
            <a:ext cx="1119520" cy="508386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30">
                <a:extLst>
                  <a:ext uri="{FF2B5EF4-FFF2-40B4-BE49-F238E27FC236}">
                    <a16:creationId xmlns:a16="http://schemas.microsoft.com/office/drawing/2014/main" id="{329499A6-648E-4DD4-8802-AF148AE8186C}"/>
                  </a:ext>
                </a:extLst>
              </p:cNvPr>
              <p:cNvSpPr/>
              <p:nvPr/>
            </p:nvSpPr>
            <p:spPr>
              <a:xfrm>
                <a:off x="2492730" y="2832652"/>
                <a:ext cx="3744805" cy="596348"/>
              </a:xfrm>
              <a:prstGeom prst="rect">
                <a:avLst/>
              </a:prstGeom>
              <a:solidFill>
                <a:srgbClr val="4472C4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kern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矩形 30">
                <a:extLst>
                  <a:ext uri="{FF2B5EF4-FFF2-40B4-BE49-F238E27FC236}">
                    <a16:creationId xmlns:a16="http://schemas.microsoft.com/office/drawing/2014/main" id="{329499A6-648E-4DD4-8802-AF148AE81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30" y="2832652"/>
                <a:ext cx="3744805" cy="59634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31">
                <a:extLst>
                  <a:ext uri="{FF2B5EF4-FFF2-40B4-BE49-F238E27FC236}">
                    <a16:creationId xmlns:a16="http://schemas.microsoft.com/office/drawing/2014/main" id="{524F07D9-3C6E-4B7A-81A4-ABCCEC37891B}"/>
                  </a:ext>
                </a:extLst>
              </p:cNvPr>
              <p:cNvSpPr/>
              <p:nvPr/>
            </p:nvSpPr>
            <p:spPr>
              <a:xfrm>
                <a:off x="2492730" y="3760952"/>
                <a:ext cx="5550491" cy="1096635"/>
              </a:xfrm>
              <a:prstGeom prst="rect">
                <a:avLst/>
              </a:prstGeom>
              <a:solidFill>
                <a:srgbClr val="FFC000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𝜷</m:t>
                          </m:r>
                        </m:e>
                        <m: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000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  <m:r>
                                    <a:rPr lang="en-US" altLang="zh-CN" sz="2000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2000" b="1" i="1" ker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1" i="1" ker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e>
                          </m:d>
                        </m:e>
                      </m:nary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,⋯,</m:t>
                      </m:r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𝑵</m:t>
                      </m:r>
                    </m:oMath>
                  </m:oMathPara>
                </a14:m>
                <a:endParaRPr lang="zh-CN" altLang="en-US" b="1" kern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矩形 31">
                <a:extLst>
                  <a:ext uri="{FF2B5EF4-FFF2-40B4-BE49-F238E27FC236}">
                    <a16:creationId xmlns:a16="http://schemas.microsoft.com/office/drawing/2014/main" id="{524F07D9-3C6E-4B7A-81A4-ABCCEC378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30" y="3760952"/>
                <a:ext cx="5550491" cy="109663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32">
                <a:extLst>
                  <a:ext uri="{FF2B5EF4-FFF2-40B4-BE49-F238E27FC236}">
                    <a16:creationId xmlns:a16="http://schemas.microsoft.com/office/drawing/2014/main" id="{95D17C8E-B5A6-45B7-98EC-E74E6115FEF1}"/>
                  </a:ext>
                </a:extLst>
              </p:cNvPr>
              <p:cNvSpPr/>
              <p:nvPr/>
            </p:nvSpPr>
            <p:spPr>
              <a:xfrm>
                <a:off x="2492729" y="5082736"/>
                <a:ext cx="3744805" cy="1028738"/>
              </a:xfrm>
              <a:prstGeom prst="rect">
                <a:avLst/>
              </a:prstGeom>
              <a:solidFill>
                <a:srgbClr val="70AD47">
                  <a:alpha val="50000"/>
                </a:srgbClr>
              </a:solidFill>
              <a:ln>
                <a:noFill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e>
                        <m:e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𝝀</m:t>
                          </m:r>
                        </m:e>
                      </m:d>
                      <m:r>
                        <a:rPr lang="en-US" altLang="zh-CN" sz="2000" b="1" i="1" kern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𝝅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2000" b="1" i="1" kern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000" b="1" i="1" kern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altLang="zh-CN" sz="2000" b="1" i="1" kern="0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𝜷</m:t>
                              </m:r>
                            </m:e>
                            <m:sub>
                              <m:r>
                                <a:rPr lang="en-US" altLang="zh-CN" sz="2000" b="1" i="1" kern="0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altLang="zh-CN" sz="2000" b="1" i="1" kern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zh-CN" altLang="en-US" b="1" kern="0" dirty="0">
                  <a:solidFill>
                    <a:prstClr val="black"/>
                  </a:solidFill>
                  <a:latin typeface="等线" panose="020F0502020204030204"/>
                  <a:ea typeface="等线" panose="02010600030101010101" pitchFamily="2" charset="-122"/>
                </a:endParaRPr>
              </a:p>
            </p:txBody>
          </p:sp>
        </mc:Choice>
        <mc:Fallback xmlns="">
          <p:sp>
            <p:nvSpPr>
              <p:cNvPr id="7" name="矩形 32">
                <a:extLst>
                  <a:ext uri="{FF2B5EF4-FFF2-40B4-BE49-F238E27FC236}">
                    <a16:creationId xmlns:a16="http://schemas.microsoft.com/office/drawing/2014/main" id="{95D17C8E-B5A6-45B7-98EC-E74E6115FE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729" y="5082736"/>
                <a:ext cx="3744805" cy="10287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组合 33">
            <a:extLst>
              <a:ext uri="{FF2B5EF4-FFF2-40B4-BE49-F238E27FC236}">
                <a16:creationId xmlns:a16="http://schemas.microsoft.com/office/drawing/2014/main" id="{0F076F3D-18C4-48B7-A8AF-1CD1B81F867F}"/>
              </a:ext>
            </a:extLst>
          </p:cNvPr>
          <p:cNvGrpSpPr/>
          <p:nvPr/>
        </p:nvGrpSpPr>
        <p:grpSpPr>
          <a:xfrm>
            <a:off x="8452701" y="766957"/>
            <a:ext cx="3152578" cy="3039139"/>
            <a:chOff x="8456147" y="536007"/>
            <a:chExt cx="3152578" cy="303913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34">
                  <a:extLst>
                    <a:ext uri="{FF2B5EF4-FFF2-40B4-BE49-F238E27FC236}">
                      <a16:creationId xmlns:a16="http://schemas.microsoft.com/office/drawing/2014/main" id="{CAE943A4-D959-4785-BFEC-0CDCD13BA5F0}"/>
                    </a:ext>
                  </a:extLst>
                </p:cNvPr>
                <p:cNvSpPr txBox="1"/>
                <p:nvPr/>
              </p:nvSpPr>
              <p:spPr>
                <a:xfrm>
                  <a:off x="10231477" y="536007"/>
                  <a:ext cx="348877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3DBBF117-1032-423D-8498-9CC241BB51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477" y="536007"/>
                  <a:ext cx="348877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15517" r="-5172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35">
                  <a:extLst>
                    <a:ext uri="{FF2B5EF4-FFF2-40B4-BE49-F238E27FC236}">
                      <a16:creationId xmlns:a16="http://schemas.microsoft.com/office/drawing/2014/main" id="{D0FEF75C-1A38-4E46-81FB-69ED572BC23B}"/>
                    </a:ext>
                  </a:extLst>
                </p:cNvPr>
                <p:cNvSpPr txBox="1"/>
                <p:nvPr/>
              </p:nvSpPr>
              <p:spPr>
                <a:xfrm>
                  <a:off x="10231477" y="1143455"/>
                  <a:ext cx="34887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23A3CBCE-BE5E-4C7A-B692-C5C126EE9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477" y="1143455"/>
                  <a:ext cx="34887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15517" r="-5172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36">
                  <a:extLst>
                    <a:ext uri="{FF2B5EF4-FFF2-40B4-BE49-F238E27FC236}">
                      <a16:creationId xmlns:a16="http://schemas.microsoft.com/office/drawing/2014/main" id="{99BF2A8F-2FF2-4F9D-8397-AAB07C332B37}"/>
                    </a:ext>
                  </a:extLst>
                </p:cNvPr>
                <p:cNvSpPr txBox="1"/>
                <p:nvPr/>
              </p:nvSpPr>
              <p:spPr>
                <a:xfrm>
                  <a:off x="10216247" y="2233649"/>
                  <a:ext cx="3793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𝑵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2FE199F3-1BEB-4535-8E4C-07074263C5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6247" y="2233649"/>
                  <a:ext cx="379335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6129" r="-6452" b="-254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37">
                  <a:extLst>
                    <a:ext uri="{FF2B5EF4-FFF2-40B4-BE49-F238E27FC236}">
                      <a16:creationId xmlns:a16="http://schemas.microsoft.com/office/drawing/2014/main" id="{33479202-169D-4ABB-AB1B-8831F2BC2B0B}"/>
                    </a:ext>
                  </a:extLst>
                </p:cNvPr>
                <p:cNvSpPr txBox="1"/>
                <p:nvPr/>
              </p:nvSpPr>
              <p:spPr>
                <a:xfrm rot="5400000">
                  <a:off x="10266527" y="1669991"/>
                  <a:ext cx="347851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1" i="1" kern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zh-CN" altLang="en-US" sz="24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5C40C4EC-AC7B-444F-8D8A-FCD3551D4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10266527" y="1669991"/>
                  <a:ext cx="347851" cy="369332"/>
                </a:xfrm>
                <a:prstGeom prst="rect">
                  <a:avLst/>
                </a:prstGeom>
                <a:blipFill>
                  <a:blip r:embed="rId12"/>
                  <a:stretch>
                    <a:fillRect t="-3509" b="-35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38">
                  <a:extLst>
                    <a:ext uri="{FF2B5EF4-FFF2-40B4-BE49-F238E27FC236}">
                      <a16:creationId xmlns:a16="http://schemas.microsoft.com/office/drawing/2014/main" id="{BD9988D1-06AF-45B1-A169-7ABFD35A992F}"/>
                    </a:ext>
                  </a:extLst>
                </p:cNvPr>
                <p:cNvSpPr txBox="1"/>
                <p:nvPr/>
              </p:nvSpPr>
              <p:spPr>
                <a:xfrm>
                  <a:off x="8600128" y="1340376"/>
                  <a:ext cx="305596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𝒒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C0CA78D9-30E5-4C1A-AC1B-A54E098812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128" y="1340376"/>
                  <a:ext cx="305596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0000" r="-8000" b="-2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文本框 39">
                  <a:extLst>
                    <a:ext uri="{FF2B5EF4-FFF2-40B4-BE49-F238E27FC236}">
                      <a16:creationId xmlns:a16="http://schemas.microsoft.com/office/drawing/2014/main" id="{1023AC35-737E-4D7D-9A3E-F215696B06EE}"/>
                    </a:ext>
                  </a:extLst>
                </p:cNvPr>
                <p:cNvSpPr txBox="1"/>
                <p:nvPr/>
              </p:nvSpPr>
              <p:spPr>
                <a:xfrm>
                  <a:off x="9306617" y="696406"/>
                  <a:ext cx="4210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F206C912-1A3C-4F60-9131-E114B1E019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06617" y="696406"/>
                  <a:ext cx="421013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7246" r="-5797" b="-156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40">
                  <a:extLst>
                    <a:ext uri="{FF2B5EF4-FFF2-40B4-BE49-F238E27FC236}">
                      <a16:creationId xmlns:a16="http://schemas.microsoft.com/office/drawing/2014/main" id="{26551360-135D-4992-81DA-B70C73DA19E0}"/>
                    </a:ext>
                  </a:extLst>
                </p:cNvPr>
                <p:cNvSpPr txBox="1"/>
                <p:nvPr/>
              </p:nvSpPr>
              <p:spPr>
                <a:xfrm>
                  <a:off x="9484413" y="1346412"/>
                  <a:ext cx="42101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45EAD4F5-8244-4512-80E7-2E8662604B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84413" y="1346412"/>
                  <a:ext cx="421013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7246" r="-5797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41">
                  <a:extLst>
                    <a:ext uri="{FF2B5EF4-FFF2-40B4-BE49-F238E27FC236}">
                      <a16:creationId xmlns:a16="http://schemas.microsoft.com/office/drawing/2014/main" id="{3C14022D-7913-4211-9D63-98662D2A74A5}"/>
                    </a:ext>
                  </a:extLst>
                </p:cNvPr>
                <p:cNvSpPr txBox="1"/>
                <p:nvPr/>
              </p:nvSpPr>
              <p:spPr>
                <a:xfrm>
                  <a:off x="9393884" y="1978749"/>
                  <a:ext cx="45147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𝒊𝑵</m:t>
                            </m:r>
                          </m:sub>
                        </m:sSub>
                      </m:oMath>
                    </m:oMathPara>
                  </a14:m>
                  <a:endParaRPr lang="zh-CN" altLang="en-US" sz="2000" b="1" kern="0" dirty="0">
                    <a:solidFill>
                      <a:prstClr val="black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ABD9E829-5031-4C59-BA08-2DC1132AFC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3884" y="1978749"/>
                  <a:ext cx="451470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6757" r="-5405" b="-1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42">
                  <a:extLst>
                    <a:ext uri="{FF2B5EF4-FFF2-40B4-BE49-F238E27FC236}">
                      <a16:creationId xmlns:a16="http://schemas.microsoft.com/office/drawing/2014/main" id="{371CB5EB-AD01-4B74-842A-C5FE2EC1D726}"/>
                    </a:ext>
                  </a:extLst>
                </p:cNvPr>
                <p:cNvSpPr txBox="1"/>
                <p:nvPr/>
              </p:nvSpPr>
              <p:spPr>
                <a:xfrm>
                  <a:off x="8600128" y="2719152"/>
                  <a:ext cx="17793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EB6420A6-66F4-4D23-86C2-744533C4CD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0128" y="2719152"/>
                  <a:ext cx="177934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7586" r="-27586" b="-39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43">
                  <a:extLst>
                    <a:ext uri="{FF2B5EF4-FFF2-40B4-BE49-F238E27FC236}">
                      <a16:creationId xmlns:a16="http://schemas.microsoft.com/office/drawing/2014/main" id="{9487AE87-17FC-4EBA-8C76-BF450CFC5BE3}"/>
                    </a:ext>
                  </a:extLst>
                </p:cNvPr>
                <p:cNvSpPr txBox="1"/>
                <p:nvPr/>
              </p:nvSpPr>
              <p:spPr>
                <a:xfrm>
                  <a:off x="10047080" y="2728633"/>
                  <a:ext cx="63691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1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0000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17130BFF-BF7D-4EDE-B58E-C7417BC982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7080" y="2728633"/>
                  <a:ext cx="636911" cy="307777"/>
                </a:xfrm>
                <a:prstGeom prst="rect">
                  <a:avLst/>
                </a:prstGeom>
                <a:blipFill>
                  <a:blip r:embed="rId18"/>
                  <a:stretch>
                    <a:fillRect l="-6667" r="-7619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44">
                  <a:extLst>
                    <a:ext uri="{FF2B5EF4-FFF2-40B4-BE49-F238E27FC236}">
                      <a16:creationId xmlns:a16="http://schemas.microsoft.com/office/drawing/2014/main" id="{90BAF10E-0D6D-40A7-95E7-70C797325DE8}"/>
                    </a:ext>
                  </a:extLst>
                </p:cNvPr>
                <p:cNvSpPr txBox="1"/>
                <p:nvPr/>
              </p:nvSpPr>
              <p:spPr>
                <a:xfrm>
                  <a:off x="8456147" y="3251804"/>
                  <a:ext cx="643830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66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A6AB0F4F-13EB-4C15-9C5D-23E9B0078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56147" y="3251804"/>
                  <a:ext cx="643830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2264" t="-1961" r="-12264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文本框 45">
                  <a:extLst>
                    <a:ext uri="{FF2B5EF4-FFF2-40B4-BE49-F238E27FC236}">
                      <a16:creationId xmlns:a16="http://schemas.microsoft.com/office/drawing/2014/main" id="{4DC9544D-ECAE-46D3-BFF3-4014D474A002}"/>
                    </a:ext>
                  </a:extLst>
                </p:cNvPr>
                <p:cNvSpPr txBox="1"/>
                <p:nvPr/>
              </p:nvSpPr>
              <p:spPr>
                <a:xfrm>
                  <a:off x="9982589" y="3267369"/>
                  <a:ext cx="88748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FF66FF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sz="2000" b="1" i="1" kern="0" smtClean="0">
                            <a:solidFill>
                              <a:srgbClr val="FF66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FF66FF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B3FAF26E-11C6-49E1-B83F-49E887C06F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589" y="3267369"/>
                  <a:ext cx="887486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9655" t="-2000" r="-10345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直接箭头连接符 46">
              <a:extLst>
                <a:ext uri="{FF2B5EF4-FFF2-40B4-BE49-F238E27FC236}">
                  <a16:creationId xmlns:a16="http://schemas.microsoft.com/office/drawing/2014/main" id="{46A764EC-9FBA-425E-B242-7F2DCF274621}"/>
                </a:ext>
              </a:extLst>
            </p:cNvPr>
            <p:cNvCxnSpPr>
              <a:stCxn id="13" idx="3"/>
              <a:endCxn id="9" idx="1"/>
            </p:cNvCxnSpPr>
            <p:nvPr/>
          </p:nvCxnSpPr>
          <p:spPr>
            <a:xfrm flipV="1">
              <a:off x="8905724" y="689896"/>
              <a:ext cx="1325753" cy="804369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2" name="直接箭头连接符 47">
              <a:extLst>
                <a:ext uri="{FF2B5EF4-FFF2-40B4-BE49-F238E27FC236}">
                  <a16:creationId xmlns:a16="http://schemas.microsoft.com/office/drawing/2014/main" id="{D3DC13CD-EC6A-4FA0-8DAE-830AD116FF7F}"/>
                </a:ext>
              </a:extLst>
            </p:cNvPr>
            <p:cNvCxnSpPr>
              <a:stCxn id="13" idx="3"/>
              <a:endCxn id="10" idx="1"/>
            </p:cNvCxnSpPr>
            <p:nvPr/>
          </p:nvCxnSpPr>
          <p:spPr>
            <a:xfrm flipV="1">
              <a:off x="8905724" y="1297344"/>
              <a:ext cx="1325753" cy="196921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p:cxnSp>
          <p:nvCxnSpPr>
            <p:cNvPr id="23" name="直接箭头连接符 48">
              <a:extLst>
                <a:ext uri="{FF2B5EF4-FFF2-40B4-BE49-F238E27FC236}">
                  <a16:creationId xmlns:a16="http://schemas.microsoft.com/office/drawing/2014/main" id="{37CE8D2D-C541-4B00-85A1-2986A2090E62}"/>
                </a:ext>
              </a:extLst>
            </p:cNvPr>
            <p:cNvCxnSpPr>
              <a:stCxn id="13" idx="3"/>
              <a:endCxn id="11" idx="1"/>
            </p:cNvCxnSpPr>
            <p:nvPr/>
          </p:nvCxnSpPr>
          <p:spPr>
            <a:xfrm>
              <a:off x="8905724" y="1494265"/>
              <a:ext cx="1310523" cy="893273"/>
            </a:xfrm>
            <a:prstGeom prst="straightConnector1">
              <a:avLst/>
            </a:prstGeom>
            <a:noFill/>
            <a:ln w="6350" cap="flat" cmpd="sng" algn="ctr">
              <a:solidFill>
                <a:srgbClr val="4472C4"/>
              </a:solidFill>
              <a:prstDash val="solid"/>
              <a:miter lim="800000"/>
              <a:tailEnd type="triangle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45">
                  <a:extLst>
                    <a:ext uri="{FF2B5EF4-FFF2-40B4-BE49-F238E27FC236}">
                      <a16:creationId xmlns:a16="http://schemas.microsoft.com/office/drawing/2014/main" id="{16672D6C-DEA2-4456-A3A2-377641B3E060}"/>
                    </a:ext>
                  </a:extLst>
                </p:cNvPr>
                <p:cNvSpPr txBox="1"/>
                <p:nvPr/>
              </p:nvSpPr>
              <p:spPr>
                <a:xfrm>
                  <a:off x="10587107" y="568985"/>
                  <a:ext cx="9467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9900CC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6" name="文本框 45">
                  <a:extLst>
                    <a:ext uri="{FF2B5EF4-FFF2-40B4-BE49-F238E27FC236}">
                      <a16:creationId xmlns:a16="http://schemas.microsoft.com/office/drawing/2014/main" id="{16672D6C-DEA2-4456-A3A2-377641B3E0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87107" y="568985"/>
                  <a:ext cx="946798" cy="307777"/>
                </a:xfrm>
                <a:prstGeom prst="rect">
                  <a:avLst/>
                </a:prstGeom>
                <a:blipFill>
                  <a:blip r:embed="rId21"/>
                  <a:stretch>
                    <a:fillRect l="-8387" t="-1961" r="-903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45">
                  <a:extLst>
                    <a:ext uri="{FF2B5EF4-FFF2-40B4-BE49-F238E27FC236}">
                      <a16:creationId xmlns:a16="http://schemas.microsoft.com/office/drawing/2014/main" id="{E0BEEC6A-EF7F-43B1-A008-599B763B2251}"/>
                    </a:ext>
                  </a:extLst>
                </p:cNvPr>
                <p:cNvSpPr txBox="1"/>
                <p:nvPr/>
              </p:nvSpPr>
              <p:spPr>
                <a:xfrm>
                  <a:off x="10595582" y="1183538"/>
                  <a:ext cx="94679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9900CC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7" name="文本框 45">
                  <a:extLst>
                    <a:ext uri="{FF2B5EF4-FFF2-40B4-BE49-F238E27FC236}">
                      <a16:creationId xmlns:a16="http://schemas.microsoft.com/office/drawing/2014/main" id="{E0BEEC6A-EF7F-43B1-A008-599B763B22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95582" y="1183538"/>
                  <a:ext cx="94679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9032" t="-1961" r="-9032" b="-3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45">
                  <a:extLst>
                    <a:ext uri="{FF2B5EF4-FFF2-40B4-BE49-F238E27FC236}">
                      <a16:creationId xmlns:a16="http://schemas.microsoft.com/office/drawing/2014/main" id="{AB91FE9D-B6DA-420F-9B58-D14F79BA4B2D}"/>
                    </a:ext>
                  </a:extLst>
                </p:cNvPr>
                <p:cNvSpPr txBox="1"/>
                <p:nvPr/>
              </p:nvSpPr>
              <p:spPr>
                <a:xfrm>
                  <a:off x="10620249" y="2271744"/>
                  <a:ext cx="988476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𝜷</m:t>
                            </m:r>
                          </m:e>
                          <m:sub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kern="0" smtClean="0">
                                <a:solidFill>
                                  <a:srgbClr val="9900CC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𝑵</m:t>
                        </m:r>
                        <m:r>
                          <a:rPr lang="en-US" altLang="zh-CN" sz="2000" b="1" i="1" kern="0" smtClean="0">
                            <a:solidFill>
                              <a:srgbClr val="9900CC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000" b="1" kern="0" dirty="0">
                    <a:solidFill>
                      <a:srgbClr val="9900CC"/>
                    </a:solidFill>
                    <a:latin typeface="等线" panose="020F0502020204030204"/>
                    <a:ea typeface="等线" panose="02010600030101010101" pitchFamily="2" charset="-122"/>
                  </a:endParaRPr>
                </a:p>
              </p:txBody>
            </p:sp>
          </mc:Choice>
          <mc:Fallback xmlns="">
            <p:sp>
              <p:nvSpPr>
                <p:cNvPr id="28" name="文本框 45">
                  <a:extLst>
                    <a:ext uri="{FF2B5EF4-FFF2-40B4-BE49-F238E27FC236}">
                      <a16:creationId xmlns:a16="http://schemas.microsoft.com/office/drawing/2014/main" id="{AB91FE9D-B6DA-420F-9B58-D14F79BA4B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20249" y="2271744"/>
                  <a:ext cx="988476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8642" t="-4000" r="-8642" b="-3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椭圆 50">
            <a:extLst>
              <a:ext uri="{FF2B5EF4-FFF2-40B4-BE49-F238E27FC236}">
                <a16:creationId xmlns:a16="http://schemas.microsoft.com/office/drawing/2014/main" id="{2DC528C0-3154-428A-B495-92ACCACA9D8C}"/>
              </a:ext>
            </a:extLst>
          </p:cNvPr>
          <p:cNvSpPr/>
          <p:nvPr/>
        </p:nvSpPr>
        <p:spPr>
          <a:xfrm>
            <a:off x="4144617" y="4171098"/>
            <a:ext cx="238540" cy="508386"/>
          </a:xfrm>
          <a:prstGeom prst="ellipse">
            <a:avLst/>
          </a:prstGeom>
          <a:noFill/>
          <a:ln w="22225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endParaRPr lang="zh-CN" altLang="en-US" kern="0">
              <a:solidFill>
                <a:prstClr val="white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03582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691C1-9474-4904-9841-D3DF6151F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0A3DE1-188F-4412-84D9-B731730E98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概率计算：</a:t>
                </a:r>
                <a:endParaRPr lang="en-US" altLang="zh-CN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r>
                          <a:rPr lang="en-US" altLang="zh-CN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en-US" altLang="zh-CN" b="0" dirty="0">
                  <a:solidFill>
                    <a:srgbClr val="0000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400" b="0" dirty="0">
                  <a:solidFill>
                    <a:srgbClr val="0000FF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d>
                      <m:d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  <m:e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</m:oMath>
                </a14:m>
                <a:endParaRPr lang="zh-CN" altLang="en-US" b="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70A3DE1-188F-4412-84D9-B731730E98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60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、概率计算问题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给定：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 b="1" i="0" smtClean="0"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计算：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>
                  <a:solidFill>
                    <a:schemeClr val="tx1"/>
                  </a:solidFill>
                </a:endParaRPr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2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、学习问题</a:t>
                </a:r>
                <a:endParaRPr lang="en-US" altLang="zh-CN" dirty="0">
                  <a:solidFill>
                    <a:srgbClr val="0070C0"/>
                  </a:solidFill>
                </a:endParaRPr>
              </a:p>
              <a:p>
                <a:pPr lvl="1"/>
                <a:r>
                  <a:rPr lang="zh-CN" altLang="en-US" dirty="0"/>
                  <a:t>已知：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r>
                  <a:rPr lang="zh-CN" altLang="en-US" dirty="0"/>
                  <a:t>估计：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endParaRPr lang="en-US" altLang="zh-CN" dirty="0"/>
              </a:p>
              <a:p>
                <a:r>
                  <a:rPr lang="en-US" altLang="zh-CN" dirty="0">
                    <a:solidFill>
                      <a:srgbClr val="0070C0"/>
                    </a:solidFill>
                  </a:rPr>
                  <a:t>3</a:t>
                </a:r>
                <a:r>
                  <a:rPr lang="zh-CN" altLang="en-US" dirty="0">
                    <a:solidFill>
                      <a:srgbClr val="0070C0"/>
                    </a:solidFill>
                  </a:rPr>
                  <a:t>、预测问题（解码）</a:t>
                </a:r>
              </a:p>
              <a:p>
                <a:pPr lvl="1"/>
                <a:r>
                  <a:rPr lang="zh-CN" altLang="en-US" dirty="0"/>
                  <a:t>已知：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𝝀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</m:d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𝐎</m:t>
                    </m:r>
                    <m:r>
                      <a:rPr lang="en-US" altLang="zh-CN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𝐨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𝐓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pPr lvl="1"/>
                <a:r>
                  <a:rPr lang="zh-CN" altLang="en-US" dirty="0"/>
                  <a:t>求：使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最大的状态序列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, ⋯, 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80" t="-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9610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rPr>
                  <a:t>观测序列：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F54FAE6E-CBB4-4158-B160-C63A12E5E57A}"/>
              </a:ext>
            </a:extLst>
          </p:cNvPr>
          <p:cNvSpPr txBox="1"/>
          <p:nvPr/>
        </p:nvSpPr>
        <p:spPr>
          <a:xfrm>
            <a:off x="4505849" y="1109378"/>
            <a:ext cx="36251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u="sng" dirty="0">
                <a:solidFill>
                  <a:srgbClr val="99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监督学习：历史统计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D999360-42A5-43C1-8057-5C4FF997819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505849" y="1940789"/>
                <a:ext cx="7180385" cy="454039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b="1" kern="1200" baseline="0">
                    <a:solidFill>
                      <a:schemeClr val="tx1"/>
                    </a:solidFill>
                    <a:latin typeface="Times New Roman" panose="02020603050405020304" pitchFamily="18" charset="0"/>
                    <a:ea typeface="楷体" panose="02010609060101010101" pitchFamily="49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000" dirty="0"/>
                  <a:t>假设已给训练数据包含</a:t>
                </a:r>
                <a:r>
                  <a:rPr lang="en-US" altLang="zh-CN" sz="2000" dirty="0"/>
                  <a:t>S</a:t>
                </a:r>
                <a:r>
                  <a:rPr lang="zh-CN" altLang="en-US" sz="2000" dirty="0"/>
                  <a:t>个长度相同的观测序列和对应的状态序列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)⋯,(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)}</m:t>
                    </m:r>
                  </m:oMath>
                </a14:m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solidFill>
                      <a:srgbClr val="C00000"/>
                    </a:solidFill>
                  </a:rPr>
                  <a:t> 状态转移矩阵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𝑖𝑘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solidFill>
                      <a:srgbClr val="C00000"/>
                    </a:solidFill>
                  </a:rPr>
                  <a:t>观测概率</a:t>
                </a:r>
                <a:endParaRPr lang="en-US" altLang="zh-CN" sz="2000" dirty="0">
                  <a:solidFill>
                    <a:srgbClr val="C0000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𝑗𝑘</m:t>
                            </m:r>
                          </m:sub>
                        </m:sSub>
                      </m:num>
                      <m:den>
                        <m:nary>
                          <m:naryPr>
                            <m:chr m:val="∑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b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𝑗𝑙</m:t>
                                </m:r>
                              </m:sub>
                            </m:sSub>
                          </m:e>
                        </m:nary>
                      </m:den>
                    </m:f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  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=1,2,⋯,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altLang="zh-CN" sz="2000" dirty="0"/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zh-CN" altLang="en-US" sz="2000" dirty="0">
                    <a:solidFill>
                      <a:srgbClr val="C00000"/>
                    </a:solidFill>
                  </a:rPr>
                  <a:t>初始概率：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altLang="zh-CN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20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zh-CN" altLang="en-US" sz="20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8D999360-42A5-43C1-8057-5C4FF99781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5849" y="1940789"/>
                <a:ext cx="7180385" cy="4540398"/>
              </a:xfrm>
              <a:prstGeom prst="rect">
                <a:avLst/>
              </a:prstGeom>
              <a:blipFill>
                <a:blip r:embed="rId3"/>
                <a:stretch>
                  <a:fillRect l="-764" b="-13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514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228BFA-C8E9-44E3-84BB-D22E0C0AA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前倾回顾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cs typeface="+mn-cs"/>
                  </a:rPr>
                  <a:t>观测序列：</a:t>
                </a: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(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,⋯,</m:t>
                    </m:r>
                    <m:sSub>
                      <m:sSubPr>
                        <m:ctrlP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𝑂</m:t>
                        </m:r>
                      </m:e>
                      <m:sub>
                        <m:r>
                          <a:rPr kumimoji="0" lang="en-US" altLang="zh-CN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𝑛</m:t>
                        </m:r>
                      </m:sub>
                    </m:sSub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cs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𝜆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=(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𝜋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𝐴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,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𝐵</m:t>
                    </m:r>
                    <m:r>
                      <a:rPr kumimoji="0" lang="en-US" altLang="zh-CN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)</m:t>
                    </m:r>
                  </m:oMath>
                </a14:m>
                <a:endPara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cs typeface="+mn-cs"/>
                </a:endParaRPr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E243735-7157-47EC-A9A3-FC3CD6BA54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>
            <a:extLst>
              <a:ext uri="{FF2B5EF4-FFF2-40B4-BE49-F238E27FC236}">
                <a16:creationId xmlns:a16="http://schemas.microsoft.com/office/drawing/2014/main" id="{32EB9FFF-B946-4E79-AF67-05CA4882FE73}"/>
              </a:ext>
            </a:extLst>
          </p:cNvPr>
          <p:cNvSpPr txBox="1"/>
          <p:nvPr/>
        </p:nvSpPr>
        <p:spPr>
          <a:xfrm>
            <a:off x="4928134" y="1797474"/>
            <a:ext cx="3625116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zh-CN" altLang="en-US" sz="2400" u="sng" dirty="0">
                <a:solidFill>
                  <a:srgbClr val="9900CC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无监督学习：</a:t>
            </a:r>
            <a:r>
              <a:rPr lang="en-US" altLang="zh-CN" sz="2400" u="sng" dirty="0">
                <a:solidFill>
                  <a:srgbClr val="9900CC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EM</a:t>
            </a:r>
            <a:endParaRPr lang="zh-CN" altLang="en-US" sz="2400" u="sng" dirty="0">
              <a:solidFill>
                <a:srgbClr val="9900CC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4BDF8A-403F-46B9-90A1-53951459091B}"/>
                  </a:ext>
                </a:extLst>
              </p:cNvPr>
              <p:cNvSpPr txBox="1"/>
              <p:nvPr/>
            </p:nvSpPr>
            <p:spPr>
              <a:xfrm>
                <a:off x="4928134" y="2575696"/>
                <a:ext cx="7263866" cy="344453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𝑸</m:t>
                    </m:r>
                    <m:d>
                      <m:d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𝝀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  <m:sup/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̅"/>
                            <m:ctrlP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  <m:func>
                          <m:funcPr>
                            <m:ctrlP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𝒍𝒐𝒈</m:t>
                            </m:r>
                          </m:fName>
                          <m:e>
                            <m:r>
                              <a:rPr kumimoji="0" lang="en-US" altLang="zh-CN" sz="2000" b="1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𝑷</m:t>
                            </m:r>
                            <m:d>
                              <m:dPr>
                                <m:ctrlPr>
                                  <a:rPr kumimoji="0" lang="en-US" altLang="zh-CN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  <m:r>
                                  <a:rPr kumimoji="0" lang="en-US" altLang="zh-CN" sz="20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𝑰</m:t>
                                </m:r>
                              </m:e>
                              <m:e>
                                <m:r>
                                  <a:rPr kumimoji="0" lang="en-US" altLang="zh-CN" sz="2000" b="1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𝝀</m:t>
                                </m:r>
                              </m:e>
                            </m:d>
                          </m:e>
                        </m:func>
                      </m:e>
                    </m:nary>
                  </m:oMath>
                </a14:m>
                <a:endParaRPr kumimoji="0" lang="en-US" altLang="zh-CN" sz="2000" b="1" i="1" u="none" strike="noStrike" kern="120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mbria Math" panose="02040503050406030204" pitchFamily="18" charset="0"/>
                </a:endParaRPr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𝑷</m:t>
                    </m:r>
                    <m:d>
                      <m:dPr>
                        <m:ctrlP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d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𝝅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sub>
                    </m:sSub>
                    <m:d>
                      <m:dPr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𝑶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b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e>
                          <m:sub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b>
                        </m:sSub>
                      </m:sub>
                    </m:sSub>
                    <m:r>
                      <a:rPr lang="en-US" altLang="zh-CN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</m:e>
                      <m:sub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sz="2000" b="1" i="1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b="1" dirty="0"/>
              </a:p>
              <a:p>
                <a:pPr marL="228600" lvl="0" indent="-2286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func>
                      <m:funcPr>
                        <m:ctrlPr>
                          <a:rPr kumimoji="0" lang="en-US" altLang="zh-CN" sz="2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kumimoji="0" lang="en-US" altLang="zh-CN" sz="2000" b="1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kumimoji="0" lang="en-US" altLang="zh-CN" sz="2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𝑷</m:t>
                        </m:r>
                        <m:d>
                          <m:dPr>
                            <m:ctrlP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𝑶</m:t>
                            </m:r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  <m:e>
                            <m:r>
                              <a:rPr kumimoji="0" lang="en-US" altLang="zh-CN" sz="2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d>
                      </m:e>
                    </m:func>
                    <m:r>
                      <a:rPr kumimoji="0" lang="en-US" altLang="zh-CN" sz="2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sz="20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altLang="zh-CN" sz="2000" b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sSub>
                          <m:sSubPr>
                            <m:ctrlP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𝝅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𝒊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sub>
                        </m:sSub>
                      </m:e>
                    </m:func>
                    <m:r>
                      <a:rPr lang="en-US" altLang="zh-CN" sz="2000" b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F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𝑶</m:t>
                                </m:r>
                              </m:e>
                              <m:sub>
                                <m:r>
                                  <a:rPr lang="en-US" altLang="zh-CN" sz="20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altLang="zh-CN" sz="20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e>
                    </m:nary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2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  <m:e>
                        <m:func>
                          <m:funcPr>
                            <m:ctrlPr>
                              <a:rPr lang="en-US" altLang="zh-CN" sz="2000" b="1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sz="2000" b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000" b="1" i="1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𝒊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𝒕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zh-CN" sz="2000" b="1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sub>
                            </m:sSub>
                          </m:e>
                        </m:func>
                      </m:e>
                    </m:nary>
                  </m:oMath>
                </a14:m>
                <a:endParaRPr lang="en-US" altLang="zh-CN" sz="2400" dirty="0"/>
              </a:p>
              <a:p>
                <a:pPr marL="228600" indent="-228600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𝑷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̅"/>
                        <m:ctrlPr>
                          <a:rPr lang="en-US" altLang="zh-CN" sz="20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000" b="1" i="1"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</m:acc>
                    <m:r>
                      <a:rPr lang="en-US" altLang="zh-CN" sz="2000" b="1" i="1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𝑰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𝑶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acc>
                          <m:accPr>
                            <m:chr m:val="̅"/>
                            <m:ctrlP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𝝀</m:t>
                            </m:r>
                          </m:e>
                        </m:acc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altLang="zh-CN" sz="2000" b="1" dirty="0"/>
              </a:p>
              <a:p>
                <a:pPr marL="228600" marR="0" lvl="0" indent="-228600" algn="l" defTabSz="914400" rtl="0" eaLnBrk="1" fontAlgn="auto" latinLnBrk="0" hangingPunct="1">
                  <a:lnSpc>
                    <a:spcPct val="15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94BDF8A-403F-46B9-90A1-539514590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134" y="2575696"/>
                <a:ext cx="7263866" cy="3444533"/>
              </a:xfrm>
              <a:prstGeom prst="rect">
                <a:avLst/>
              </a:prstGeom>
              <a:blipFill>
                <a:blip r:embed="rId3"/>
                <a:stretch>
                  <a:fillRect l="-755" t="-9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086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740</Words>
  <Application>Microsoft Office PowerPoint</Application>
  <PresentationFormat>宽屏</PresentationFormat>
  <Paragraphs>137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等线</vt:lpstr>
      <vt:lpstr>华文仿宋</vt:lpstr>
      <vt:lpstr>华文楷体</vt:lpstr>
      <vt:lpstr>华文行楷</vt:lpstr>
      <vt:lpstr>楷体</vt:lpstr>
      <vt:lpstr>微软雅黑</vt:lpstr>
      <vt:lpstr>Arial</vt:lpstr>
      <vt:lpstr>Cambria Math</vt:lpstr>
      <vt:lpstr>Times New Roman</vt:lpstr>
      <vt:lpstr>Wingdings</vt:lpstr>
      <vt:lpstr>Office 主题​​</vt:lpstr>
      <vt:lpstr>PowerPoint 演示文稿</vt:lpstr>
      <vt:lpstr>前倾回顾</vt:lpstr>
      <vt:lpstr>前倾回顾</vt:lpstr>
      <vt:lpstr>前倾回顾</vt:lpstr>
      <vt:lpstr>前倾回顾</vt:lpstr>
      <vt:lpstr>前倾回顾</vt:lpstr>
      <vt:lpstr>前倾回顾</vt:lpstr>
      <vt:lpstr>前倾回顾</vt:lpstr>
      <vt:lpstr>前倾回顾</vt:lpstr>
      <vt:lpstr>前倾回顾</vt:lpstr>
      <vt:lpstr>前倾回顾</vt:lpstr>
      <vt:lpstr>前倾回顾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用户</dc:creator>
  <cp:lastModifiedBy>Xiabing Zhou</cp:lastModifiedBy>
  <cp:revision>248</cp:revision>
  <dcterms:created xsi:type="dcterms:W3CDTF">2020-02-27T08:41:55Z</dcterms:created>
  <dcterms:modified xsi:type="dcterms:W3CDTF">2025-05-22T10:57:09Z</dcterms:modified>
</cp:coreProperties>
</file>