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39" r:id="rId2"/>
    <p:sldId id="740" r:id="rId3"/>
    <p:sldId id="743" r:id="rId4"/>
    <p:sldId id="741" r:id="rId5"/>
    <p:sldId id="74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B8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3710" autoAdjust="0"/>
  </p:normalViewPr>
  <p:slideViewPr>
    <p:cSldViewPr snapToGrid="0">
      <p:cViewPr varScale="1">
        <p:scale>
          <a:sx n="125" d="100"/>
          <a:sy n="125" d="100"/>
        </p:scale>
        <p:origin x="96" y="3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14E844-C181-229B-6439-5CE2ECCE3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8D75CB-0CEF-7D19-1363-470DC7745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190B63-1950-1CB1-177A-2D26A53E7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FAECD-0E41-4538-A237-AB8351AF9114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D93494-E9C9-C5A6-06BB-18EF7B2F1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2CD03D-B643-34B6-7534-05E84306C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23DF-EB83-4031-A315-8665DDC00F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86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259A0-515F-5D7E-5F28-E420AC34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1449C5-540C-9025-7DBD-79E399E4B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6D7428-701A-CD61-3DCC-C869A24A3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FAECD-0E41-4538-A237-AB8351AF9114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846A5C-1214-187E-46BA-B9B436473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23E6F4-31BB-AB54-40A2-F6FAB8610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23DF-EB83-4031-A315-8665DDC00F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155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24D41D-6CD2-CE68-C48E-53B79DFCC1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FA4337-D00A-A233-B1B6-BF558C536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BCE226-BE76-52B4-6025-9DF3CA27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FAECD-0E41-4538-A237-AB8351AF9114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80AF42-B2B2-DEE4-9B88-4ACFB27BD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30F7B8-5DFD-2336-C45F-11B758917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23DF-EB83-4031-A315-8665DDC00F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14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51BA4-2C9D-A949-7779-AE8AB19F5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2AA087-770F-5147-FBE5-1BC0CFD68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66F398-823D-C317-6894-735B08CEA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FAECD-0E41-4538-A237-AB8351AF9114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B6DBBB-B03E-04FA-DD97-D11183C41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AD8155-9BFA-964A-DC5D-6DCB09BE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23DF-EB83-4031-A315-8665DDC00F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151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D7AF67-5293-D33D-ADCB-572BE90B3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61C29D-11FE-F0F3-61F1-922154959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28AC28-6D6C-0BF6-2E3B-2573B150D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FAECD-0E41-4538-A237-AB8351AF9114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63F1FE-818A-4EE6-5CBA-C6A727CFB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743360-D77D-FA0E-EF64-6BE0814BC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23DF-EB83-4031-A315-8665DDC00F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015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C28AF-77BB-65EE-2EDF-BF6A20341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65FDB2-F8B0-8379-25BA-AE8958A198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98257B-C10A-C7BF-FE98-22290AFC3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145BFD-3257-A9CA-367D-953653F3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FAECD-0E41-4538-A237-AB8351AF9114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4B6DB9-E4B4-0C7E-FD16-0FD8311DB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5A633D-A0BE-1F30-EBB8-6EF63C7F4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23DF-EB83-4031-A315-8665DDC00F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118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A0633-ADB2-BC34-6294-E29828F49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D8E31F-0362-EA3B-5EEB-71E8D1713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BA1CD5-AC11-ADD9-CD59-8BD76B9AF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80D613-5C7E-C008-768F-A0B2382C95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F8737F-D48B-45AC-A0E8-417735D6B4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84AD516-7033-8701-AB16-B75779A7D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FAECD-0E41-4538-A237-AB8351AF9114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31E938A-C469-40CD-EC12-28480CBB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D5166AE-BE0E-162B-E6A0-AE5D1E022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23DF-EB83-4031-A315-8665DDC00F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856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3E9E8-644E-D3DF-2564-EAE571F47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5660FAC-4FE1-BFAF-D78D-BFD4321AA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FAECD-0E41-4538-A237-AB8351AF9114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F2AC516-6195-9BE6-97F1-B351A717D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926D37-89E9-80B6-E8EA-90BA1926E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23DF-EB83-4031-A315-8665DDC00F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868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65B397-93D5-E232-EB4A-94CE6DEE5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FAECD-0E41-4538-A237-AB8351AF9114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ADECB6-40C0-6B71-237F-4792E57C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0F0EEC-A734-138B-5913-19D06B340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23DF-EB83-4031-A315-8665DDC00F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885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836D72-3F8C-A93D-370E-E60E61F34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69EF54-83C8-1EB7-A218-B66295882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0E4B37-83F6-9C59-90FB-F7C1FDE17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01034D-D093-07E6-F9BF-9B7D85426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FAECD-0E41-4538-A237-AB8351AF9114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656A4B-D94C-FF19-FD50-9C8DEC25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13FB28-4187-4587-92F1-518B0FC54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23DF-EB83-4031-A315-8665DDC00F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22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CF885A-CF87-87B3-93FF-9BBB84B84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7DC8E7-A347-54E7-0881-D15CAA6B1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09338D-83DA-2F6B-14D9-B7F92BDBC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420B2C-D9D9-0A20-58D6-71C2F2556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FAECD-0E41-4538-A237-AB8351AF9114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092ECA-32BC-5112-A37C-A9716E562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E4833A-1EF4-4E2B-4B15-AAEF13EF0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D23DF-EB83-4031-A315-8665DDC00F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06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FFEFE9-679E-DAB0-06F8-31F78ABFB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4EE4C8-0247-6D62-DFF3-75E36C542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B75959-2083-54E1-1453-E5B9D9AE6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FAECD-0E41-4538-A237-AB8351AF9114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94307C-71A6-395F-0887-95359CCDF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E9E40E-19D6-0A54-9023-5B2B30CF32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D23DF-EB83-4031-A315-8665DDC00F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764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0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28BFA-C8E9-44E3-84BB-D22E0C0AA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前情回顾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E243735-7157-47EC-A9A3-FC3CD6BA54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初始化：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zh-CN" alt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;  </m:t>
                    </m:r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l-GR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=0;    </m:t>
                    </m:r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=1,2,⋯,</m:t>
                    </m:r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递推：对</a:t>
                </a:r>
                <a14:m>
                  <m:oMath xmlns:m="http://schemas.openxmlformats.org/officeDocument/2006/math"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=2,3,⋯,</m:t>
                    </m:r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15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zh-CN" altLang="en-US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kumimoji="0" lang="en-US" altLang="zh-CN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kumimoji="0" lang="en-US" altLang="zh-CN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altLang="zh-CN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𝒊</m:t>
                    </m:r>
                    <m:r>
                      <a:rPr kumimoji="0" lang="en-US" altLang="zh-CN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kumimoji="0" lang="en-US" altLang="zh-CN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0" lang="en-US" altLang="zh-CN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kumimoji="0" lang="en-US" altLang="zh-CN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𝒎𝒂𝒙</m:t>
                            </m:r>
                          </m:e>
                          <m:lim>
                            <m:r>
                              <a:rPr kumimoji="0" lang="en-US" altLang="zh-CN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kumimoji="0" lang="en-US" altLang="zh-CN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kumimoji="0" lang="en-US" altLang="zh-CN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</m:t>
                            </m:r>
                            <m:r>
                              <a:rPr kumimoji="0" lang="en-US" altLang="zh-CN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kumimoji="0" lang="en-US" altLang="zh-CN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𝑵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0" lang="en-US" altLang="zh-CN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altLang="zh-CN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zh-CN" altLang="en-US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𝜹</m:t>
                                </m:r>
                              </m:e>
                              <m:sub>
                                <m:r>
                                  <a:rPr kumimoji="0" lang="en-US" altLang="zh-CN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kumimoji="0" lang="en-US" altLang="zh-CN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0" lang="en-US" altLang="zh-CN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0" lang="en-US" altLang="zh-CN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0" lang="en-US" altLang="zh-CN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kumimoji="0" lang="en-US" altLang="zh-CN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kumimoji="0" lang="en-US" altLang="zh-CN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𝒋𝒊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kumimoji="0" lang="en-US" altLang="zh-CN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kumimoji="0" lang="en-US" altLang="zh-CN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kumimoji="0" lang="en-US" altLang="zh-CN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kumimoji="0" lang="en-US" altLang="zh-CN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kumimoji="0" lang="en-US" altLang="zh-CN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kumimoji="0" lang="en-US" altLang="zh-CN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kumimoji="0" lang="en-US" altLang="zh-CN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,  </m:t>
                    </m:r>
                    <m:r>
                      <a:rPr kumimoji="0" lang="en-US" altLang="zh-CN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𝒊</m:t>
                    </m:r>
                    <m:r>
                      <a:rPr kumimoji="0" lang="en-US" altLang="zh-CN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r>
                      <a:rPr kumimoji="0" lang="en-US" altLang="zh-CN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𝟏</m:t>
                    </m:r>
                    <m:r>
                      <a:rPr kumimoji="0" lang="en-US" altLang="zh-CN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,⋯,</m:t>
                    </m:r>
                    <m:r>
                      <a:rPr kumimoji="0" lang="en-US" altLang="zh-CN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endPara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15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l-GR" altLang="zh-CN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𝜳</m:t>
                        </m:r>
                      </m:e>
                      <m:sub>
                        <m:r>
                          <a:rPr kumimoji="0" lang="en-US" altLang="zh-CN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sub>
                    </m:sSub>
                    <m:d>
                      <m:dPr>
                        <m:ctrlPr>
                          <a:rPr kumimoji="0" lang="en-US" altLang="zh-CN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kumimoji="0" lang="en-US" altLang="zh-CN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0" lang="en-US" altLang="zh-CN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kumimoji="0" lang="en-US" altLang="zh-CN" sz="18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𝐚𝐫𝐠</m:t>
                        </m:r>
                      </m:fName>
                      <m:e>
                        <m:func>
                          <m:funcPr>
                            <m:ctrlPr>
                              <a:rPr kumimoji="0" lang="en-US" altLang="zh-CN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kumimoji="0" lang="en-US" altLang="zh-CN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kumimoji="0" lang="en-US" altLang="zh-CN" sz="1800" b="1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𝐦𝐚𝐱</m:t>
                                </m:r>
                              </m:e>
                              <m:lim>
                                <m:r>
                                  <a:rPr kumimoji="0" lang="en-US" altLang="zh-CN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kumimoji="0" lang="en-US" altLang="zh-CN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kumimoji="0" lang="en-US" altLang="zh-CN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kumimoji="0" lang="en-US" altLang="zh-CN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kumimoji="0" lang="en-US" altLang="zh-CN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𝑵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altLang="zh-CN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0" lang="en-US" altLang="zh-CN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zh-CN" altLang="en-US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𝜹</m:t>
                                    </m:r>
                                  </m:e>
                                  <m:sub>
                                    <m:r>
                                      <a:rPr kumimoji="0" lang="en-US" altLang="zh-CN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kumimoji="0" lang="en-US" altLang="zh-CN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0" lang="en-US" altLang="zh-CN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altLang="zh-CN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altLang="zh-CN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𝒋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kumimoji="0" lang="en-US" altLang="zh-CN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kumimoji="0" lang="en-US" altLang="zh-CN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𝒋𝒊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</a:rPr>
                  <a:t>,      </a:t>
                </a:r>
                <a14:m>
                  <m:oMath xmlns:m="http://schemas.openxmlformats.org/officeDocument/2006/math">
                    <m:r>
                      <a:rPr kumimoji="0" lang="en-US" altLang="zh-CN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𝒊</m:t>
                    </m:r>
                    <m:r>
                      <a:rPr kumimoji="0" lang="en-US" altLang="zh-CN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r>
                      <a:rPr kumimoji="0" lang="en-US" altLang="zh-CN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𝟏</m:t>
                    </m:r>
                    <m:r>
                      <a:rPr kumimoji="0" lang="en-US" altLang="zh-CN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,</m:t>
                    </m:r>
                    <m:r>
                      <a:rPr kumimoji="0" lang="en-US" altLang="zh-CN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𝟐</m:t>
                    </m:r>
                    <m:r>
                      <a:rPr kumimoji="0" lang="en-US" altLang="zh-CN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,⋯,</m:t>
                    </m:r>
                    <m:r>
                      <a:rPr kumimoji="0" lang="en-US" altLang="zh-CN" sz="1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endPara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终止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15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zh-CN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kumimoji="0" lang="en-US" altLang="zh-CN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kumimoji="0" lang="en-US" altLang="zh-CN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0" lang="en-US" altLang="zh-CN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0" lang="en-US" altLang="zh-CN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kumimoji="0" lang="en-US" altLang="zh-CN" sz="18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𝐦𝐚𝐱</m:t>
                            </m:r>
                          </m:e>
                          <m:lim>
                            <m:r>
                              <a:rPr kumimoji="0" lang="en-US" altLang="zh-CN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kumimoji="0" lang="en-US" altLang="zh-CN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kumimoji="0" lang="en-US" altLang="zh-CN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  <m:r>
                              <a:rPr kumimoji="0" lang="en-US" altLang="zh-CN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kumimoji="0" lang="en-US" altLang="zh-CN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𝑵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kumimoji="0" lang="en-US" altLang="zh-CN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zh-CN" altLang="en-US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kumimoji="0" lang="en-US" altLang="zh-CN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  <m:r>
                          <a:rPr kumimoji="0" lang="en-US" altLang="zh-CN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0" lang="en-US" altLang="zh-CN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kumimoji="0" lang="en-US" altLang="zh-CN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15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zh-CN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kumimoji="0" lang="en-US" altLang="zh-CN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kumimoji="0" lang="en-US" altLang="zh-CN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0" lang="en-US" altLang="zh-CN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kumimoji="0" lang="en-US" altLang="zh-CN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𝒂𝒓𝒈</m:t>
                        </m:r>
                      </m:fName>
                      <m:e>
                        <m:func>
                          <m:funcPr>
                            <m:ctrlPr>
                              <a:rPr kumimoji="0" lang="en-US" altLang="zh-CN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kumimoji="0" lang="en-US" altLang="zh-CN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a:rPr kumimoji="0" lang="en-US" altLang="zh-CN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𝒎𝒂𝒙</m:t>
                                </m:r>
                              </m:e>
                              <m:lim>
                                <m:r>
                                  <a:rPr kumimoji="0" lang="en-US" altLang="zh-CN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kumimoji="0" lang="en-US" altLang="zh-CN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kumimoji="0" lang="en-US" altLang="zh-CN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kumimoji="0" lang="en-US" altLang="zh-CN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kumimoji="0" lang="en-US" altLang="zh-CN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𝑵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altLang="zh-CN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0" lang="en-US" altLang="zh-CN" sz="18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zh-CN" altLang="en-US" sz="18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𝜹</m:t>
                                    </m:r>
                                  </m:e>
                                  <m:sub>
                                    <m:r>
                                      <a:rPr kumimoji="0" lang="en-US" altLang="zh-CN" sz="1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altLang="zh-CN" sz="18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altLang="zh-CN" sz="18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𝒋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E243735-7157-47EC-A9A3-FC3CD6BA54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b="-8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2423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6B76CE0-1058-729D-3ABA-55BDE8B24E9A}"/>
              </a:ext>
            </a:extLst>
          </p:cNvPr>
          <p:cNvGraphicFramePr>
            <a:graphicFrameLocks noGrp="1"/>
          </p:cNvGraphicFramePr>
          <p:nvPr/>
        </p:nvGraphicFramePr>
        <p:xfrm>
          <a:off x="410879" y="807719"/>
          <a:ext cx="4298060" cy="13732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9612">
                  <a:extLst>
                    <a:ext uri="{9D8B030D-6E8A-4147-A177-3AD203B41FA5}">
                      <a16:colId xmlns:a16="http://schemas.microsoft.com/office/drawing/2014/main" val="3288130801"/>
                    </a:ext>
                  </a:extLst>
                </a:gridCol>
                <a:gridCol w="859612">
                  <a:extLst>
                    <a:ext uri="{9D8B030D-6E8A-4147-A177-3AD203B41FA5}">
                      <a16:colId xmlns:a16="http://schemas.microsoft.com/office/drawing/2014/main" val="370935076"/>
                    </a:ext>
                  </a:extLst>
                </a:gridCol>
                <a:gridCol w="859612">
                  <a:extLst>
                    <a:ext uri="{9D8B030D-6E8A-4147-A177-3AD203B41FA5}">
                      <a16:colId xmlns:a16="http://schemas.microsoft.com/office/drawing/2014/main" val="2423150798"/>
                    </a:ext>
                  </a:extLst>
                </a:gridCol>
                <a:gridCol w="859612">
                  <a:extLst>
                    <a:ext uri="{9D8B030D-6E8A-4147-A177-3AD203B41FA5}">
                      <a16:colId xmlns:a16="http://schemas.microsoft.com/office/drawing/2014/main" val="3505365107"/>
                    </a:ext>
                  </a:extLst>
                </a:gridCol>
                <a:gridCol w="859612">
                  <a:extLst>
                    <a:ext uri="{9D8B030D-6E8A-4147-A177-3AD203B41FA5}">
                      <a16:colId xmlns:a16="http://schemas.microsoft.com/office/drawing/2014/main" val="2173824507"/>
                    </a:ext>
                  </a:extLst>
                </a:gridCol>
              </a:tblGrid>
              <a:tr h="275986"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代词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动词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名词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介词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5266538"/>
                  </a:ext>
                </a:extLst>
              </a:tr>
              <a:tr h="264695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</a:rPr>
                        <a:t>代词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0.3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0.25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0.25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0.2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8426803"/>
                  </a:ext>
                </a:extLst>
              </a:tr>
              <a:tr h="259050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</a:rPr>
                        <a:t>动词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0.16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0.12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0.28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0.44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4839829"/>
                  </a:ext>
                </a:extLst>
              </a:tr>
              <a:tr h="158065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</a:rPr>
                        <a:t>名词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0.14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0.43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0.27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0.16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1435995"/>
                  </a:ext>
                </a:extLst>
              </a:tr>
              <a:tr h="178136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介词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0.2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0.2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0.5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0.1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3317794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A0EEB7D-7710-7E44-A3E5-A281039AB9EE}"/>
              </a:ext>
            </a:extLst>
          </p:cNvPr>
          <p:cNvGraphicFramePr>
            <a:graphicFrameLocks noGrp="1"/>
          </p:cNvGraphicFramePr>
          <p:nvPr/>
        </p:nvGraphicFramePr>
        <p:xfrm>
          <a:off x="5439398" y="752165"/>
          <a:ext cx="6341723" cy="1645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7884">
                  <a:extLst>
                    <a:ext uri="{9D8B030D-6E8A-4147-A177-3AD203B41FA5}">
                      <a16:colId xmlns:a16="http://schemas.microsoft.com/office/drawing/2014/main" val="1514863392"/>
                    </a:ext>
                  </a:extLst>
                </a:gridCol>
                <a:gridCol w="817878">
                  <a:extLst>
                    <a:ext uri="{9D8B030D-6E8A-4147-A177-3AD203B41FA5}">
                      <a16:colId xmlns:a16="http://schemas.microsoft.com/office/drawing/2014/main" val="3739107119"/>
                    </a:ext>
                  </a:extLst>
                </a:gridCol>
                <a:gridCol w="813879">
                  <a:extLst>
                    <a:ext uri="{9D8B030D-6E8A-4147-A177-3AD203B41FA5}">
                      <a16:colId xmlns:a16="http://schemas.microsoft.com/office/drawing/2014/main" val="3244951673"/>
                    </a:ext>
                  </a:extLst>
                </a:gridCol>
                <a:gridCol w="817878">
                  <a:extLst>
                    <a:ext uri="{9D8B030D-6E8A-4147-A177-3AD203B41FA5}">
                      <a16:colId xmlns:a16="http://schemas.microsoft.com/office/drawing/2014/main" val="4083462703"/>
                    </a:ext>
                  </a:extLst>
                </a:gridCol>
                <a:gridCol w="813879">
                  <a:extLst>
                    <a:ext uri="{9D8B030D-6E8A-4147-A177-3AD203B41FA5}">
                      <a16:colId xmlns:a16="http://schemas.microsoft.com/office/drawing/2014/main" val="2724029243"/>
                    </a:ext>
                  </a:extLst>
                </a:gridCol>
                <a:gridCol w="813879">
                  <a:extLst>
                    <a:ext uri="{9D8B030D-6E8A-4147-A177-3AD203B41FA5}">
                      <a16:colId xmlns:a16="http://schemas.microsoft.com/office/drawing/2014/main" val="366914345"/>
                    </a:ext>
                  </a:extLst>
                </a:gridCol>
                <a:gridCol w="743223">
                  <a:extLst>
                    <a:ext uri="{9D8B030D-6E8A-4147-A177-3AD203B41FA5}">
                      <a16:colId xmlns:a16="http://schemas.microsoft.com/office/drawing/2014/main" val="3801300342"/>
                    </a:ext>
                  </a:extLst>
                </a:gridCol>
                <a:gridCol w="743223">
                  <a:extLst>
                    <a:ext uri="{9D8B030D-6E8A-4147-A177-3AD203B41FA5}">
                      <a16:colId xmlns:a16="http://schemas.microsoft.com/office/drawing/2014/main" val="2144587730"/>
                    </a:ext>
                  </a:extLst>
                </a:gridCol>
              </a:tblGrid>
              <a:tr h="523461"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苏州大学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开创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坐落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教育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于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江苏省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苏州市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1976007"/>
                  </a:ext>
                </a:extLst>
              </a:tr>
              <a:tr h="261731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代词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0.3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0.1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0.1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0.1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0.1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0.1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0.2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5392425"/>
                  </a:ext>
                </a:extLst>
              </a:tr>
              <a:tr h="261731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动词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0.1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0.2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0.3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0.1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0.1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0.1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0.1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2080980"/>
                  </a:ext>
                </a:extLst>
              </a:tr>
              <a:tr h="261731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名词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0.2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0.1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0.05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0.2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0.05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0.2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0.2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3726193"/>
                  </a:ext>
                </a:extLst>
              </a:tr>
              <a:tr h="261731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介词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0.05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0.05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0.05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0.05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0.7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0.05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0.05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485585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3BCDB2D-54DE-0720-C3A2-B01B92FFE132}"/>
                  </a:ext>
                </a:extLst>
              </p:cNvPr>
              <p:cNvSpPr txBox="1"/>
              <p:nvPr/>
            </p:nvSpPr>
            <p:spPr>
              <a:xfrm>
                <a:off x="410879" y="3045800"/>
                <a:ext cx="3190240" cy="21982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7030A0"/>
                    </a:solidFill>
                  </a:rPr>
                  <a:t>t</a:t>
                </a: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</a:rPr>
                  <a:t>=1  o1=</a:t>
                </a: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</a:rPr>
                  <a:t>苏州大学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zh-CN" alt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=0.3</m:t>
                    </m:r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×0.3=0.09</m:t>
                    </m:r>
                  </m:oMath>
                </a14:m>
                <a:r>
                  <a:rPr lang="en-US" altLang="zh-CN" sz="20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zh-CN" alt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=0.2</m:t>
                    </m:r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×0.1=0.02</m:t>
                    </m:r>
                  </m:oMath>
                </a14:m>
                <a:r>
                  <a:rPr lang="en-US" altLang="zh-CN" sz="20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zh-CN" alt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=0.3</m:t>
                    </m:r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×0.2=0.06</m:t>
                    </m:r>
                  </m:oMath>
                </a14:m>
                <a:r>
                  <a:rPr lang="en-US" altLang="zh-CN" sz="20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zh-CN" alt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=0.2</m:t>
                    </m:r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×0.05=0.01</m:t>
                    </m:r>
                  </m:oMath>
                </a14:m>
                <a:r>
                  <a:rPr lang="en-US" altLang="zh-CN" sz="2000" dirty="0"/>
                  <a:t>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3BCDB2D-54DE-0720-C3A2-B01B92FFE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79" y="3045800"/>
                <a:ext cx="3190240" cy="2198294"/>
              </a:xfrm>
              <a:prstGeom prst="rect">
                <a:avLst/>
              </a:prstGeom>
              <a:blipFill>
                <a:blip r:embed="rId2"/>
                <a:stretch>
                  <a:fillRect l="-1908" t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DECEA82D-8331-8C31-1838-A224418B4F3A}"/>
              </a:ext>
            </a:extLst>
          </p:cNvPr>
          <p:cNvSpPr txBox="1"/>
          <p:nvPr/>
        </p:nvSpPr>
        <p:spPr>
          <a:xfrm>
            <a:off x="3048000" y="150613"/>
            <a:ext cx="36779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000" b="1" kern="100" dirty="0">
                <a:solidFill>
                  <a:srgbClr val="0000FF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苏州大学</a:t>
            </a:r>
            <a:r>
              <a:rPr lang="en-US" altLang="zh-CN" sz="2000" b="1" kern="100" dirty="0">
                <a:solidFill>
                  <a:srgbClr val="0000FF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zh-CN" sz="2000" b="1" kern="100" dirty="0">
                <a:solidFill>
                  <a:srgbClr val="0000FF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坐落</a:t>
            </a:r>
            <a:r>
              <a:rPr lang="en-US" altLang="zh-CN" sz="2000" b="1" kern="100" dirty="0">
                <a:solidFill>
                  <a:srgbClr val="0000FF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zh-CN" sz="2000" b="1" kern="100" dirty="0">
                <a:solidFill>
                  <a:srgbClr val="0000FF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于</a:t>
            </a:r>
            <a:r>
              <a:rPr lang="en-US" altLang="zh-CN" sz="2000" b="1" kern="100" dirty="0">
                <a:solidFill>
                  <a:srgbClr val="0000FF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zh-CN" sz="2000" b="1" kern="100" dirty="0">
                <a:solidFill>
                  <a:srgbClr val="0000FF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苏州市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02A38BF-A26B-DBCF-3E6E-FCE17BAB87E4}"/>
                  </a:ext>
                </a:extLst>
              </p:cNvPr>
              <p:cNvSpPr txBox="1"/>
              <p:nvPr/>
            </p:nvSpPr>
            <p:spPr>
              <a:xfrm>
                <a:off x="3925146" y="3045800"/>
                <a:ext cx="7731761" cy="14188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solidFill>
                      <a:srgbClr val="7030A0"/>
                    </a:solidFill>
                  </a:rPr>
                  <a:t>t</a:t>
                </a: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</a:rPr>
                  <a:t>=2 o2=</a:t>
                </a: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</a:rPr>
                  <a:t>坐落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zh-CN" alt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en-US" altLang="zh-CN" sz="20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0.09</m:t>
                            </m:r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0.3</m:t>
                            </m:r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0.02×</m:t>
                            </m:r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0.16</m:t>
                            </m:r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0.06×</m:t>
                            </m:r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0.14</m:t>
                            </m:r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0.01×</m:t>
                            </m:r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0.2</m:t>
                            </m:r>
                          </m:e>
                        </m:d>
                      </m:e>
                    </m:func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×0.1=</m:t>
                    </m:r>
                    <m:func>
                      <m:func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en-US" altLang="zh-CN" sz="20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0.027</m:t>
                            </m:r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0.0032, 0.0084, 0.002</m:t>
                            </m:r>
                          </m:e>
                        </m:d>
                      </m:e>
                    </m:func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×0.1=0.0027</m:t>
                    </m:r>
                  </m:oMath>
                </a14:m>
                <a:r>
                  <a:rPr lang="en-US" altLang="zh-CN" sz="2000" dirty="0"/>
                  <a:t> 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02A38BF-A26B-DBCF-3E6E-FCE17BAB8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146" y="3045800"/>
                <a:ext cx="7731761" cy="1418850"/>
              </a:xfrm>
              <a:prstGeom prst="rect">
                <a:avLst/>
              </a:prstGeom>
              <a:blipFill>
                <a:blip r:embed="rId3"/>
                <a:stretch>
                  <a:fillRect l="-8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46083BA-590C-B23D-5E1D-BFD3B6371584}"/>
                  </a:ext>
                </a:extLst>
              </p:cNvPr>
              <p:cNvSpPr txBox="1"/>
              <p:nvPr/>
            </p:nvSpPr>
            <p:spPr>
              <a:xfrm>
                <a:off x="9643042" y="4085158"/>
                <a:ext cx="14698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l-GR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𝜳</m:t>
                          </m:r>
                        </m:e>
                        <m:sub>
                          <m: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kumimoji="0" lang="en-US" altLang="zh-C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0" lang="en-US" altLang="zh-C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46083BA-590C-B23D-5E1D-BFD3B6371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3042" y="4085158"/>
                <a:ext cx="146981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A4742E32-6961-7270-6BC7-0FCD9C6C6E6B}"/>
              </a:ext>
            </a:extLst>
          </p:cNvPr>
          <p:cNvSpPr/>
          <p:nvPr/>
        </p:nvSpPr>
        <p:spPr>
          <a:xfrm>
            <a:off x="1246294" y="1083735"/>
            <a:ext cx="887306" cy="1070158"/>
          </a:xfrm>
          <a:prstGeom prst="rect">
            <a:avLst/>
          </a:prstGeom>
          <a:noFill/>
          <a:ln w="34925">
            <a:solidFill>
              <a:srgbClr val="B88C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2D5DE78-F147-2649-427B-3564F7AF5564}"/>
              </a:ext>
            </a:extLst>
          </p:cNvPr>
          <p:cNvSpPr/>
          <p:nvPr/>
        </p:nvSpPr>
        <p:spPr>
          <a:xfrm>
            <a:off x="6213353" y="1317366"/>
            <a:ext cx="859268" cy="1070158"/>
          </a:xfrm>
          <a:prstGeom prst="rect">
            <a:avLst/>
          </a:prstGeom>
          <a:noFill/>
          <a:ln w="3492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AE51551-5078-B9B7-05A6-C920163A95D2}"/>
              </a:ext>
            </a:extLst>
          </p:cNvPr>
          <p:cNvSpPr txBox="1"/>
          <p:nvPr/>
        </p:nvSpPr>
        <p:spPr>
          <a:xfrm>
            <a:off x="167039" y="269601"/>
            <a:ext cx="36779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kern="100" dirty="0">
                <a:solidFill>
                  <a:srgbClr val="0000FF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kern="100" dirty="0">
                <a:solidFill>
                  <a:srgbClr val="0000FF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0.3</a:t>
            </a:r>
            <a:r>
              <a:rPr lang="zh-CN" altLang="en-US" sz="2000" b="1" kern="100" dirty="0">
                <a:solidFill>
                  <a:srgbClr val="0000FF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kern="100" dirty="0">
                <a:solidFill>
                  <a:srgbClr val="0000FF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0.2</a:t>
            </a:r>
            <a:r>
              <a:rPr lang="zh-CN" altLang="en-US" sz="2000" b="1" kern="100" dirty="0">
                <a:solidFill>
                  <a:srgbClr val="0000FF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kern="100" dirty="0">
                <a:solidFill>
                  <a:srgbClr val="0000FF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0.3</a:t>
            </a:r>
            <a:r>
              <a:rPr lang="zh-CN" altLang="en-US" sz="2000" b="1" kern="100" dirty="0">
                <a:solidFill>
                  <a:srgbClr val="0000FF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kern="100" dirty="0">
                <a:solidFill>
                  <a:srgbClr val="0000FF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0.2</a:t>
            </a:r>
            <a:r>
              <a:rPr lang="zh-CN" altLang="en-US" sz="2000" b="1" kern="100" dirty="0">
                <a:solidFill>
                  <a:srgbClr val="0000FF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1204902-7081-61B1-6551-88F623021430}"/>
              </a:ext>
            </a:extLst>
          </p:cNvPr>
          <p:cNvSpPr/>
          <p:nvPr/>
        </p:nvSpPr>
        <p:spPr>
          <a:xfrm>
            <a:off x="7853656" y="1315321"/>
            <a:ext cx="859268" cy="1070158"/>
          </a:xfrm>
          <a:prstGeom prst="rect">
            <a:avLst/>
          </a:prstGeom>
          <a:noFill/>
          <a:ln w="34925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36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 animBg="1"/>
      <p:bldP spid="17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76F34-C239-563E-E50E-276847A57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D6DB6E2-5754-2D71-8BF8-2B4CD6785723}"/>
              </a:ext>
            </a:extLst>
          </p:cNvPr>
          <p:cNvGraphicFramePr>
            <a:graphicFrameLocks noGrp="1"/>
          </p:cNvGraphicFramePr>
          <p:nvPr/>
        </p:nvGraphicFramePr>
        <p:xfrm>
          <a:off x="410879" y="807719"/>
          <a:ext cx="4298060" cy="13732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9612">
                  <a:extLst>
                    <a:ext uri="{9D8B030D-6E8A-4147-A177-3AD203B41FA5}">
                      <a16:colId xmlns:a16="http://schemas.microsoft.com/office/drawing/2014/main" val="3288130801"/>
                    </a:ext>
                  </a:extLst>
                </a:gridCol>
                <a:gridCol w="859612">
                  <a:extLst>
                    <a:ext uri="{9D8B030D-6E8A-4147-A177-3AD203B41FA5}">
                      <a16:colId xmlns:a16="http://schemas.microsoft.com/office/drawing/2014/main" val="370935076"/>
                    </a:ext>
                  </a:extLst>
                </a:gridCol>
                <a:gridCol w="859612">
                  <a:extLst>
                    <a:ext uri="{9D8B030D-6E8A-4147-A177-3AD203B41FA5}">
                      <a16:colId xmlns:a16="http://schemas.microsoft.com/office/drawing/2014/main" val="2423150798"/>
                    </a:ext>
                  </a:extLst>
                </a:gridCol>
                <a:gridCol w="859612">
                  <a:extLst>
                    <a:ext uri="{9D8B030D-6E8A-4147-A177-3AD203B41FA5}">
                      <a16:colId xmlns:a16="http://schemas.microsoft.com/office/drawing/2014/main" val="3505365107"/>
                    </a:ext>
                  </a:extLst>
                </a:gridCol>
                <a:gridCol w="859612">
                  <a:extLst>
                    <a:ext uri="{9D8B030D-6E8A-4147-A177-3AD203B41FA5}">
                      <a16:colId xmlns:a16="http://schemas.microsoft.com/office/drawing/2014/main" val="2173824507"/>
                    </a:ext>
                  </a:extLst>
                </a:gridCol>
              </a:tblGrid>
              <a:tr h="275986"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代词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动词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名词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介词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5266538"/>
                  </a:ext>
                </a:extLst>
              </a:tr>
              <a:tr h="264695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代词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0.3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0.25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0.25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0.2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8426803"/>
                  </a:ext>
                </a:extLst>
              </a:tr>
              <a:tr h="259050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动词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0.16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0.12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0.28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0.44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4839829"/>
                  </a:ext>
                </a:extLst>
              </a:tr>
              <a:tr h="158065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名词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0.14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0.43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0.27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0.16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1435995"/>
                  </a:ext>
                </a:extLst>
              </a:tr>
              <a:tr h="178136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介词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0.2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0.2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0.5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0.1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3317794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D6A4746-788D-D70C-18B8-E12BED94F466}"/>
              </a:ext>
            </a:extLst>
          </p:cNvPr>
          <p:cNvGraphicFramePr>
            <a:graphicFrameLocks noGrp="1"/>
          </p:cNvGraphicFramePr>
          <p:nvPr/>
        </p:nvGraphicFramePr>
        <p:xfrm>
          <a:off x="5439398" y="752165"/>
          <a:ext cx="6341723" cy="1645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7884">
                  <a:extLst>
                    <a:ext uri="{9D8B030D-6E8A-4147-A177-3AD203B41FA5}">
                      <a16:colId xmlns:a16="http://schemas.microsoft.com/office/drawing/2014/main" val="1514863392"/>
                    </a:ext>
                  </a:extLst>
                </a:gridCol>
                <a:gridCol w="817878">
                  <a:extLst>
                    <a:ext uri="{9D8B030D-6E8A-4147-A177-3AD203B41FA5}">
                      <a16:colId xmlns:a16="http://schemas.microsoft.com/office/drawing/2014/main" val="3739107119"/>
                    </a:ext>
                  </a:extLst>
                </a:gridCol>
                <a:gridCol w="813879">
                  <a:extLst>
                    <a:ext uri="{9D8B030D-6E8A-4147-A177-3AD203B41FA5}">
                      <a16:colId xmlns:a16="http://schemas.microsoft.com/office/drawing/2014/main" val="3244951673"/>
                    </a:ext>
                  </a:extLst>
                </a:gridCol>
                <a:gridCol w="817878">
                  <a:extLst>
                    <a:ext uri="{9D8B030D-6E8A-4147-A177-3AD203B41FA5}">
                      <a16:colId xmlns:a16="http://schemas.microsoft.com/office/drawing/2014/main" val="4083462703"/>
                    </a:ext>
                  </a:extLst>
                </a:gridCol>
                <a:gridCol w="813879">
                  <a:extLst>
                    <a:ext uri="{9D8B030D-6E8A-4147-A177-3AD203B41FA5}">
                      <a16:colId xmlns:a16="http://schemas.microsoft.com/office/drawing/2014/main" val="2724029243"/>
                    </a:ext>
                  </a:extLst>
                </a:gridCol>
                <a:gridCol w="813879">
                  <a:extLst>
                    <a:ext uri="{9D8B030D-6E8A-4147-A177-3AD203B41FA5}">
                      <a16:colId xmlns:a16="http://schemas.microsoft.com/office/drawing/2014/main" val="366914345"/>
                    </a:ext>
                  </a:extLst>
                </a:gridCol>
                <a:gridCol w="743223">
                  <a:extLst>
                    <a:ext uri="{9D8B030D-6E8A-4147-A177-3AD203B41FA5}">
                      <a16:colId xmlns:a16="http://schemas.microsoft.com/office/drawing/2014/main" val="3801300342"/>
                    </a:ext>
                  </a:extLst>
                </a:gridCol>
                <a:gridCol w="743223">
                  <a:extLst>
                    <a:ext uri="{9D8B030D-6E8A-4147-A177-3AD203B41FA5}">
                      <a16:colId xmlns:a16="http://schemas.microsoft.com/office/drawing/2014/main" val="2144587730"/>
                    </a:ext>
                  </a:extLst>
                </a:gridCol>
              </a:tblGrid>
              <a:tr h="523461"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苏州大学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开创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坐落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教育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于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江苏省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苏州市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1976007"/>
                  </a:ext>
                </a:extLst>
              </a:tr>
              <a:tr h="261731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代词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0.3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0.1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0.1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0.1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0.1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0.1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0.2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5392425"/>
                  </a:ext>
                </a:extLst>
              </a:tr>
              <a:tr h="261731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动词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0.1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0.2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0.3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0.1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0.1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0.1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0.1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2080980"/>
                  </a:ext>
                </a:extLst>
              </a:tr>
              <a:tr h="261731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名词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0.2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0.1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0.05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0.2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0.05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0.2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0.2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3726193"/>
                  </a:ext>
                </a:extLst>
              </a:tr>
              <a:tr h="261731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介词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0.05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0.05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0.05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0.05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0.7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0.05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0.05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485585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0C1F820-F054-495E-2288-E88183C51450}"/>
                  </a:ext>
                </a:extLst>
              </p:cNvPr>
              <p:cNvSpPr txBox="1"/>
              <p:nvPr/>
            </p:nvSpPr>
            <p:spPr>
              <a:xfrm>
                <a:off x="410879" y="3045800"/>
                <a:ext cx="3190240" cy="21982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7030A0"/>
                    </a:solidFill>
                  </a:rPr>
                  <a:t>t</a:t>
                </a: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</a:rPr>
                  <a:t>=1  o1=</a:t>
                </a: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</a:rPr>
                  <a:t>苏州大学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zh-CN" alt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=0.3</m:t>
                    </m:r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×0.3=0.09</m:t>
                    </m:r>
                  </m:oMath>
                </a14:m>
                <a:r>
                  <a:rPr lang="en-US" altLang="zh-CN" sz="20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zh-CN" alt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=0.2</m:t>
                    </m:r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×0.1=0.02</m:t>
                    </m:r>
                  </m:oMath>
                </a14:m>
                <a:r>
                  <a:rPr lang="en-US" altLang="zh-CN" sz="20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zh-CN" alt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=0.3</m:t>
                    </m:r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×0.2=0.06</m:t>
                    </m:r>
                  </m:oMath>
                </a14:m>
                <a:r>
                  <a:rPr lang="en-US" altLang="zh-CN" sz="20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zh-CN" alt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=0.2</m:t>
                    </m:r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×0.05=0.01</m:t>
                    </m:r>
                  </m:oMath>
                </a14:m>
                <a:r>
                  <a:rPr lang="en-US" altLang="zh-CN" sz="2000" dirty="0"/>
                  <a:t>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0C1F820-F054-495E-2288-E88183C51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79" y="3045800"/>
                <a:ext cx="3190240" cy="2198294"/>
              </a:xfrm>
              <a:prstGeom prst="rect">
                <a:avLst/>
              </a:prstGeom>
              <a:blipFill>
                <a:blip r:embed="rId2"/>
                <a:stretch>
                  <a:fillRect l="-1908" t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1C5BF189-D9E5-A139-54EE-3BCFE49987A9}"/>
              </a:ext>
            </a:extLst>
          </p:cNvPr>
          <p:cNvSpPr txBox="1"/>
          <p:nvPr/>
        </p:nvSpPr>
        <p:spPr>
          <a:xfrm>
            <a:off x="3048000" y="150613"/>
            <a:ext cx="36779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000" b="1" kern="100" dirty="0">
                <a:solidFill>
                  <a:srgbClr val="0000FF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苏州大学</a:t>
            </a:r>
            <a:r>
              <a:rPr lang="en-US" altLang="zh-CN" sz="2000" b="1" kern="100" dirty="0">
                <a:solidFill>
                  <a:srgbClr val="0000FF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zh-CN" sz="2000" b="1" kern="100" dirty="0">
                <a:solidFill>
                  <a:srgbClr val="0000FF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坐落</a:t>
            </a:r>
            <a:r>
              <a:rPr lang="en-US" altLang="zh-CN" sz="2000" b="1" kern="100" dirty="0">
                <a:solidFill>
                  <a:srgbClr val="0000FF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zh-CN" sz="2000" b="1" kern="100" dirty="0">
                <a:solidFill>
                  <a:srgbClr val="0000FF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于</a:t>
            </a:r>
            <a:r>
              <a:rPr lang="en-US" altLang="zh-CN" sz="2000" b="1" kern="100" dirty="0">
                <a:solidFill>
                  <a:srgbClr val="0000FF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zh-CN" sz="2000" b="1" kern="100" dirty="0">
                <a:solidFill>
                  <a:srgbClr val="0000FF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苏州市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1E7BF8B-2AA7-1E8A-2774-EF2660CF2655}"/>
                  </a:ext>
                </a:extLst>
              </p:cNvPr>
              <p:cNvSpPr txBox="1"/>
              <p:nvPr/>
            </p:nvSpPr>
            <p:spPr>
              <a:xfrm>
                <a:off x="3925146" y="3045800"/>
                <a:ext cx="7731761" cy="14188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solidFill>
                      <a:srgbClr val="7030A0"/>
                    </a:solidFill>
                  </a:rPr>
                  <a:t>t</a:t>
                </a: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</a:rPr>
                  <a:t>=2 o2=</a:t>
                </a: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</a:rPr>
                  <a:t>坐落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zh-CN" alt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en-US" altLang="zh-CN" sz="20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0.09</m:t>
                            </m:r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0.3</m:t>
                            </m:r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0.02×</m:t>
                            </m:r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0.16</m:t>
                            </m:r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0.06×</m:t>
                            </m:r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0.14</m:t>
                            </m:r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0.01×</m:t>
                            </m:r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0.2</m:t>
                            </m:r>
                          </m:e>
                        </m:d>
                      </m:e>
                    </m:func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×0.1=</m:t>
                    </m:r>
                    <m:func>
                      <m:func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en-US" altLang="zh-CN" sz="20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0.027</m:t>
                            </m:r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0.0032, 0.0084, 0.002</m:t>
                            </m:r>
                          </m:e>
                        </m:d>
                      </m:e>
                    </m:func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×0.1=0.0027</m:t>
                    </m:r>
                  </m:oMath>
                </a14:m>
                <a:r>
                  <a:rPr lang="en-US" altLang="zh-CN" sz="2000" dirty="0"/>
                  <a:t> 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1E7BF8B-2AA7-1E8A-2774-EF2660CF2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146" y="3045800"/>
                <a:ext cx="7731761" cy="1418850"/>
              </a:xfrm>
              <a:prstGeom prst="rect">
                <a:avLst/>
              </a:prstGeom>
              <a:blipFill>
                <a:blip r:embed="rId3"/>
                <a:stretch>
                  <a:fillRect l="-8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439AD86-BE80-D31E-1BCA-7F256BD79D51}"/>
                  </a:ext>
                </a:extLst>
              </p:cNvPr>
              <p:cNvSpPr txBox="1"/>
              <p:nvPr/>
            </p:nvSpPr>
            <p:spPr>
              <a:xfrm>
                <a:off x="9612561" y="4075335"/>
                <a:ext cx="14698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l-GR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𝜳</m:t>
                          </m:r>
                        </m:e>
                        <m:sub>
                          <m: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kumimoji="0" lang="en-US" altLang="zh-C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0" lang="en-US" altLang="zh-C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439AD86-BE80-D31E-1BCA-7F256BD79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561" y="4075335"/>
                <a:ext cx="146981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22AC1CC9-735F-24EB-8B69-9AC1E67C1805}"/>
              </a:ext>
            </a:extLst>
          </p:cNvPr>
          <p:cNvSpPr/>
          <p:nvPr/>
        </p:nvSpPr>
        <p:spPr>
          <a:xfrm>
            <a:off x="2116256" y="1077575"/>
            <a:ext cx="887306" cy="1070158"/>
          </a:xfrm>
          <a:prstGeom prst="rect">
            <a:avLst/>
          </a:prstGeom>
          <a:noFill/>
          <a:ln w="34925">
            <a:solidFill>
              <a:srgbClr val="B88C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F203FF4-1C95-45CE-ECBA-F4D7981E04F0}"/>
              </a:ext>
            </a:extLst>
          </p:cNvPr>
          <p:cNvSpPr/>
          <p:nvPr/>
        </p:nvSpPr>
        <p:spPr>
          <a:xfrm>
            <a:off x="7853656" y="1315321"/>
            <a:ext cx="859268" cy="1070158"/>
          </a:xfrm>
          <a:prstGeom prst="rect">
            <a:avLst/>
          </a:prstGeom>
          <a:noFill/>
          <a:ln w="34925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C06AE1E-C551-BF1C-13F2-CABC884AFBE0}"/>
              </a:ext>
            </a:extLst>
          </p:cNvPr>
          <p:cNvSpPr txBox="1"/>
          <p:nvPr/>
        </p:nvSpPr>
        <p:spPr>
          <a:xfrm>
            <a:off x="167039" y="269601"/>
            <a:ext cx="36779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kern="100" dirty="0">
                <a:solidFill>
                  <a:srgbClr val="0000FF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kern="100" dirty="0">
                <a:solidFill>
                  <a:srgbClr val="0000FF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0.3</a:t>
            </a:r>
            <a:r>
              <a:rPr lang="zh-CN" altLang="en-US" sz="2000" b="1" kern="100" dirty="0">
                <a:solidFill>
                  <a:srgbClr val="0000FF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kern="100" dirty="0">
                <a:solidFill>
                  <a:srgbClr val="0000FF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0.2</a:t>
            </a:r>
            <a:r>
              <a:rPr lang="zh-CN" altLang="en-US" sz="2000" b="1" kern="100" dirty="0">
                <a:solidFill>
                  <a:srgbClr val="0000FF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kern="100" dirty="0">
                <a:solidFill>
                  <a:srgbClr val="0000FF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0.3</a:t>
            </a:r>
            <a:r>
              <a:rPr lang="zh-CN" altLang="en-US" sz="2000" b="1" kern="100" dirty="0">
                <a:solidFill>
                  <a:srgbClr val="0000FF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kern="100" dirty="0">
                <a:solidFill>
                  <a:srgbClr val="0000FF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0.2</a:t>
            </a:r>
            <a:r>
              <a:rPr lang="zh-CN" altLang="en-US" sz="2000" b="1" kern="100" dirty="0">
                <a:solidFill>
                  <a:srgbClr val="0000FF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198482E-F1A4-1FC0-3413-B4FEEEA2B364}"/>
                  </a:ext>
                </a:extLst>
              </p:cNvPr>
              <p:cNvSpPr txBox="1"/>
              <p:nvPr/>
            </p:nvSpPr>
            <p:spPr>
              <a:xfrm>
                <a:off x="3925146" y="4490412"/>
                <a:ext cx="7037494" cy="17112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zh-CN" altLang="en-US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0.09</m:t>
                            </m:r>
                            <m:r>
                              <a:rPr lang="en-US" altLang="zh-CN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25</m:t>
                            </m:r>
                            <m:r>
                              <a:rPr lang="en-US" altLang="zh-CN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0.02×</m:t>
                            </m:r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0.1</m:t>
                            </m:r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0.06×</m:t>
                            </m:r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</m:t>
                            </m:r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43</m:t>
                            </m:r>
                            <m:r>
                              <a:rPr lang="en-US" altLang="zh-CN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0.01×</m:t>
                            </m:r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0.2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×0.3</m:t>
                    </m:r>
                  </m:oMath>
                </a14:m>
                <a:r>
                  <a:rPr kumimoji="0" lang="en-US" altLang="zh-CN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18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0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sz="180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0.0225</m:t>
                            </m:r>
                            <m:r>
                              <a:rPr lang="en-US" altLang="zh-CN" sz="180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18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0.0024</m:t>
                            </m:r>
                            <m:r>
                              <a:rPr lang="en-US" altLang="zh-CN" sz="180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0.0258</m:t>
                            </m:r>
                            <m:r>
                              <a:rPr lang="en-US" altLang="zh-CN" sz="180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18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0.002</m:t>
                            </m:r>
                          </m:e>
                        </m:d>
                      </m:e>
                    </m:func>
                    <m:r>
                      <a:rPr lang="en-US" altLang="zh-CN" sz="180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×0.</m:t>
                    </m:r>
                    <m:r>
                      <a:rPr lang="en-US" altLang="zh-CN" sz="1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altLang="zh-CN" sz="180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0.00774</m:t>
                    </m:r>
                  </m:oMath>
                </a14:m>
                <a:r>
                  <a:rPr lang="en-US" altLang="zh-CN" sz="18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zh-CN" altLang="en-US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0.0225</m:t>
                            </m:r>
                            <m: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0.0</m:t>
                            </m:r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056</m:t>
                            </m:r>
                            <m: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0.0</m:t>
                            </m:r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162</m:t>
                            </m:r>
                            <m: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0.00</m:t>
                            </m:r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</m:e>
                    </m:func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×0.</m:t>
                    </m:r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05</m:t>
                    </m:r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=0.00</m:t>
                    </m:r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1125</m:t>
                    </m:r>
                  </m:oMath>
                </a14:m>
                <a:r>
                  <a:rPr lang="en-US" altLang="zh-CN" sz="1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zh-CN" altLang="en-US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0.0</m:t>
                            </m:r>
                            <m:r>
                              <a:rPr lang="en-US" altLang="zh-CN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18</m:t>
                            </m:r>
                            <m: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0.0</m:t>
                            </m:r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088</m:t>
                            </m:r>
                            <m: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0.0</m:t>
                            </m:r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096</m:t>
                            </m:r>
                            <m: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0.00</m:t>
                            </m:r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func>
                    <m:r>
                      <a:rPr lang="en-US" altLang="zh-CN" sz="180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×0.</m:t>
                    </m:r>
                    <m:r>
                      <a:rPr lang="en-US" altLang="zh-CN" sz="1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05</m:t>
                    </m:r>
                    <m:r>
                      <a:rPr lang="en-US" altLang="zh-CN" sz="180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=0.00</m:t>
                    </m:r>
                    <m:r>
                      <a:rPr lang="en-US" altLang="zh-CN" sz="1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09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198482E-F1A4-1FC0-3413-B4FEEEA2B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146" y="4490412"/>
                <a:ext cx="7037494" cy="17112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C696911-721C-E4C5-1334-D96764816D20}"/>
                  </a:ext>
                </a:extLst>
              </p:cNvPr>
              <p:cNvSpPr txBox="1"/>
              <p:nvPr/>
            </p:nvSpPr>
            <p:spPr>
              <a:xfrm>
                <a:off x="9612561" y="4988912"/>
                <a:ext cx="14698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l-GR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𝜳</m:t>
                          </m:r>
                        </m:e>
                        <m:sub>
                          <m: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kumimoji="0" lang="en-US" altLang="zh-C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0" lang="en-US" altLang="zh-C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C696911-721C-E4C5-1334-D96764816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561" y="4988912"/>
                <a:ext cx="146981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6D412F7-51FB-A6A7-83E9-B6036F0A5914}"/>
                  </a:ext>
                </a:extLst>
              </p:cNvPr>
              <p:cNvSpPr txBox="1"/>
              <p:nvPr/>
            </p:nvSpPr>
            <p:spPr>
              <a:xfrm>
                <a:off x="10094270" y="5832318"/>
                <a:ext cx="14698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l-GR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𝜳</m:t>
                          </m:r>
                        </m:e>
                        <m:sub>
                          <m: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kumimoji="0" lang="en-US" altLang="zh-C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0" lang="en-US" altLang="zh-C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6D412F7-51FB-A6A7-83E9-B6036F0A5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4270" y="5832318"/>
                <a:ext cx="146981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42D876D-4E46-4710-55BF-5AECD096947A}"/>
                  </a:ext>
                </a:extLst>
              </p:cNvPr>
              <p:cNvSpPr txBox="1"/>
              <p:nvPr/>
            </p:nvSpPr>
            <p:spPr>
              <a:xfrm>
                <a:off x="10210800" y="5371496"/>
                <a:ext cx="14698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l-GR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𝜳</m:t>
                          </m:r>
                        </m:e>
                        <m:sub>
                          <m: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kumimoji="0" lang="en-US" altLang="zh-C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0" lang="en-US" altLang="zh-C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42D876D-4E46-4710-55BF-5AECD0969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0800" y="5371496"/>
                <a:ext cx="146981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865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6B76CE0-1058-729D-3ABA-55BDE8B24E9A}"/>
              </a:ext>
            </a:extLst>
          </p:cNvPr>
          <p:cNvGraphicFramePr>
            <a:graphicFrameLocks noGrp="1"/>
          </p:cNvGraphicFramePr>
          <p:nvPr/>
        </p:nvGraphicFramePr>
        <p:xfrm>
          <a:off x="410879" y="807719"/>
          <a:ext cx="4298060" cy="13732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9612">
                  <a:extLst>
                    <a:ext uri="{9D8B030D-6E8A-4147-A177-3AD203B41FA5}">
                      <a16:colId xmlns:a16="http://schemas.microsoft.com/office/drawing/2014/main" val="3288130801"/>
                    </a:ext>
                  </a:extLst>
                </a:gridCol>
                <a:gridCol w="859612">
                  <a:extLst>
                    <a:ext uri="{9D8B030D-6E8A-4147-A177-3AD203B41FA5}">
                      <a16:colId xmlns:a16="http://schemas.microsoft.com/office/drawing/2014/main" val="370935076"/>
                    </a:ext>
                  </a:extLst>
                </a:gridCol>
                <a:gridCol w="859612">
                  <a:extLst>
                    <a:ext uri="{9D8B030D-6E8A-4147-A177-3AD203B41FA5}">
                      <a16:colId xmlns:a16="http://schemas.microsoft.com/office/drawing/2014/main" val="2423150798"/>
                    </a:ext>
                  </a:extLst>
                </a:gridCol>
                <a:gridCol w="859612">
                  <a:extLst>
                    <a:ext uri="{9D8B030D-6E8A-4147-A177-3AD203B41FA5}">
                      <a16:colId xmlns:a16="http://schemas.microsoft.com/office/drawing/2014/main" val="3505365107"/>
                    </a:ext>
                  </a:extLst>
                </a:gridCol>
                <a:gridCol w="859612">
                  <a:extLst>
                    <a:ext uri="{9D8B030D-6E8A-4147-A177-3AD203B41FA5}">
                      <a16:colId xmlns:a16="http://schemas.microsoft.com/office/drawing/2014/main" val="2173824507"/>
                    </a:ext>
                  </a:extLst>
                </a:gridCol>
              </a:tblGrid>
              <a:tr h="275986"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代词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动词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名词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介词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5266538"/>
                  </a:ext>
                </a:extLst>
              </a:tr>
              <a:tr h="264695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代词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0.3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0.25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0.25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0.2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8426803"/>
                  </a:ext>
                </a:extLst>
              </a:tr>
              <a:tr h="259050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动词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0.16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0.12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0.28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0.44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4839829"/>
                  </a:ext>
                </a:extLst>
              </a:tr>
              <a:tr h="158065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名词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0.14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0.43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0.27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0.16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1435995"/>
                  </a:ext>
                </a:extLst>
              </a:tr>
              <a:tr h="178136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介词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0.2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0.2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0.5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0.1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3317794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A0EEB7D-7710-7E44-A3E5-A281039AB9EE}"/>
              </a:ext>
            </a:extLst>
          </p:cNvPr>
          <p:cNvGraphicFramePr>
            <a:graphicFrameLocks noGrp="1"/>
          </p:cNvGraphicFramePr>
          <p:nvPr/>
        </p:nvGraphicFramePr>
        <p:xfrm>
          <a:off x="5439398" y="752165"/>
          <a:ext cx="6341723" cy="1645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7884">
                  <a:extLst>
                    <a:ext uri="{9D8B030D-6E8A-4147-A177-3AD203B41FA5}">
                      <a16:colId xmlns:a16="http://schemas.microsoft.com/office/drawing/2014/main" val="1514863392"/>
                    </a:ext>
                  </a:extLst>
                </a:gridCol>
                <a:gridCol w="817878">
                  <a:extLst>
                    <a:ext uri="{9D8B030D-6E8A-4147-A177-3AD203B41FA5}">
                      <a16:colId xmlns:a16="http://schemas.microsoft.com/office/drawing/2014/main" val="3739107119"/>
                    </a:ext>
                  </a:extLst>
                </a:gridCol>
                <a:gridCol w="813879">
                  <a:extLst>
                    <a:ext uri="{9D8B030D-6E8A-4147-A177-3AD203B41FA5}">
                      <a16:colId xmlns:a16="http://schemas.microsoft.com/office/drawing/2014/main" val="3244951673"/>
                    </a:ext>
                  </a:extLst>
                </a:gridCol>
                <a:gridCol w="817878">
                  <a:extLst>
                    <a:ext uri="{9D8B030D-6E8A-4147-A177-3AD203B41FA5}">
                      <a16:colId xmlns:a16="http://schemas.microsoft.com/office/drawing/2014/main" val="4083462703"/>
                    </a:ext>
                  </a:extLst>
                </a:gridCol>
                <a:gridCol w="813879">
                  <a:extLst>
                    <a:ext uri="{9D8B030D-6E8A-4147-A177-3AD203B41FA5}">
                      <a16:colId xmlns:a16="http://schemas.microsoft.com/office/drawing/2014/main" val="2724029243"/>
                    </a:ext>
                  </a:extLst>
                </a:gridCol>
                <a:gridCol w="813879">
                  <a:extLst>
                    <a:ext uri="{9D8B030D-6E8A-4147-A177-3AD203B41FA5}">
                      <a16:colId xmlns:a16="http://schemas.microsoft.com/office/drawing/2014/main" val="366914345"/>
                    </a:ext>
                  </a:extLst>
                </a:gridCol>
                <a:gridCol w="743223">
                  <a:extLst>
                    <a:ext uri="{9D8B030D-6E8A-4147-A177-3AD203B41FA5}">
                      <a16:colId xmlns:a16="http://schemas.microsoft.com/office/drawing/2014/main" val="3801300342"/>
                    </a:ext>
                  </a:extLst>
                </a:gridCol>
                <a:gridCol w="743223">
                  <a:extLst>
                    <a:ext uri="{9D8B030D-6E8A-4147-A177-3AD203B41FA5}">
                      <a16:colId xmlns:a16="http://schemas.microsoft.com/office/drawing/2014/main" val="2144587730"/>
                    </a:ext>
                  </a:extLst>
                </a:gridCol>
              </a:tblGrid>
              <a:tr h="523461"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苏州大学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开创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坐落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教育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于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江苏省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苏州市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1976007"/>
                  </a:ext>
                </a:extLst>
              </a:tr>
              <a:tr h="261731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代词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0.3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0.1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0.1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0.1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0.1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0.1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0.2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5392425"/>
                  </a:ext>
                </a:extLst>
              </a:tr>
              <a:tr h="261731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动词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0.1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0.2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0.3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0.1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0.1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0.1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0.1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2080980"/>
                  </a:ext>
                </a:extLst>
              </a:tr>
              <a:tr h="261731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名词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0.2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0.1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0.05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0.2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0.05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0.2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0.2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3726193"/>
                  </a:ext>
                </a:extLst>
              </a:tr>
              <a:tr h="261731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介词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0.05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0.05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0.05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0.05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0.7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0.05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0.05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4855857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DECEA82D-8331-8C31-1838-A224418B4F3A}"/>
              </a:ext>
            </a:extLst>
          </p:cNvPr>
          <p:cNvSpPr txBox="1"/>
          <p:nvPr/>
        </p:nvSpPr>
        <p:spPr>
          <a:xfrm>
            <a:off x="3048000" y="150613"/>
            <a:ext cx="36779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000" b="1" kern="100" dirty="0">
                <a:solidFill>
                  <a:srgbClr val="0000FF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苏州大学</a:t>
            </a:r>
            <a:r>
              <a:rPr lang="en-US" altLang="zh-CN" sz="2000" b="1" kern="100" dirty="0">
                <a:solidFill>
                  <a:srgbClr val="0000FF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zh-CN" sz="2000" b="1" kern="100" dirty="0">
                <a:solidFill>
                  <a:srgbClr val="0000FF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坐落</a:t>
            </a:r>
            <a:r>
              <a:rPr lang="en-US" altLang="zh-CN" sz="2000" b="1" kern="100" dirty="0">
                <a:solidFill>
                  <a:srgbClr val="0000FF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zh-CN" sz="2000" b="1" kern="100" dirty="0">
                <a:solidFill>
                  <a:srgbClr val="0000FF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于</a:t>
            </a:r>
            <a:r>
              <a:rPr lang="en-US" altLang="zh-CN" sz="2000" b="1" kern="100" dirty="0">
                <a:solidFill>
                  <a:srgbClr val="0000FF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zh-CN" sz="2000" b="1" kern="100" dirty="0">
                <a:solidFill>
                  <a:srgbClr val="0000FF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苏州市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02A38BF-A26B-DBCF-3E6E-FCE17BAB87E4}"/>
                  </a:ext>
                </a:extLst>
              </p:cNvPr>
              <p:cNvSpPr txBox="1"/>
              <p:nvPr/>
            </p:nvSpPr>
            <p:spPr>
              <a:xfrm>
                <a:off x="568424" y="4005463"/>
                <a:ext cx="8281030" cy="21989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7030A0"/>
                    </a:solidFill>
                  </a:rPr>
                  <a:t>t</a:t>
                </a: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</a:rPr>
                  <a:t>=3 o3=</a:t>
                </a:r>
                <a:r>
                  <a:rPr lang="zh-CN" altLang="en-US" sz="2000" b="1" dirty="0">
                    <a:solidFill>
                      <a:srgbClr val="7030A0"/>
                    </a:solidFill>
                  </a:rPr>
                  <a:t>于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zh-CN" alt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kumimoji="0" lang="en-US" altLang="zh-CN" sz="200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=max(8.1e−4, </a:t>
                </a:r>
                <a:r>
                  <a:rPr lang="en-US" altLang="zh-CN" sz="20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12.384e−4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1.575e−4, 1.8e−4)∗0.1 =12.384e−5</a:t>
                </a:r>
                <a:endParaRPr kumimoji="0" lang="en-US" altLang="zh-CN" sz="200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zh-CN" alt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max(6.75e-4, </a:t>
                </a:r>
                <a:r>
                  <a:rPr lang="en-US" altLang="zh-CN" sz="20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9.288e-4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4.8375e-4,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1.8e-4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)*0.1 = 9.288e-5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zh-CN" alt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max(6.75e-4, </a:t>
                </a:r>
                <a:r>
                  <a:rPr lang="en-US" altLang="zh-CN" sz="20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21.672e-4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3.0375e-4,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4.5e-4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)*0.05 =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10.836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e-5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zh-CN" alt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max(5.4e-4, </a:t>
                </a:r>
                <a:r>
                  <a:rPr lang="en-US" altLang="zh-CN" sz="20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34.056e-4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1.8e-4,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0.9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e-4)*0.7 = 238.392e-5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02A38BF-A26B-DBCF-3E6E-FCE17BAB8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24" y="4005463"/>
                <a:ext cx="8281030" cy="2198935"/>
              </a:xfrm>
              <a:prstGeom prst="rect">
                <a:avLst/>
              </a:prstGeom>
              <a:blipFill>
                <a:blip r:embed="rId2"/>
                <a:stretch>
                  <a:fillRect l="-736" t="-1385" b="-36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46083BA-590C-B23D-5E1D-BFD3B6371584}"/>
                  </a:ext>
                </a:extLst>
              </p:cNvPr>
              <p:cNvSpPr txBox="1"/>
              <p:nvPr/>
            </p:nvSpPr>
            <p:spPr>
              <a:xfrm>
                <a:off x="9318820" y="4456477"/>
                <a:ext cx="14698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l-GR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𝜳</m:t>
                          </m:r>
                        </m:e>
                        <m:sub>
                          <m: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kumimoji="0" lang="en-US" altLang="zh-C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0" lang="en-US" altLang="zh-C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46083BA-590C-B23D-5E1D-BFD3B6371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20" y="4456477"/>
                <a:ext cx="146981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C893051-3C5F-7D0F-71BD-95C3E2B7EB99}"/>
                  </a:ext>
                </a:extLst>
              </p:cNvPr>
              <p:cNvSpPr txBox="1"/>
              <p:nvPr/>
            </p:nvSpPr>
            <p:spPr>
              <a:xfrm>
                <a:off x="9318820" y="4950988"/>
                <a:ext cx="14698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l-GR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𝜳</m:t>
                          </m:r>
                        </m:e>
                        <m:sub>
                          <m: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kumimoji="0" lang="en-US" altLang="zh-C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0" lang="en-US" altLang="zh-CN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C893051-3C5F-7D0F-71BD-95C3E2B7E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20" y="4950988"/>
                <a:ext cx="146981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A4742E32-6961-7270-6BC7-0FCD9C6C6E6B}"/>
              </a:ext>
            </a:extLst>
          </p:cNvPr>
          <p:cNvSpPr/>
          <p:nvPr/>
        </p:nvSpPr>
        <p:spPr>
          <a:xfrm>
            <a:off x="9425960" y="1284122"/>
            <a:ext cx="859268" cy="1070158"/>
          </a:xfrm>
          <a:prstGeom prst="rect">
            <a:avLst/>
          </a:prstGeom>
          <a:noFill/>
          <a:ln w="34925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1B92AA1-CEB7-971E-2BD1-DC86D0ECF173}"/>
                  </a:ext>
                </a:extLst>
              </p:cNvPr>
              <p:cNvSpPr txBox="1"/>
              <p:nvPr/>
            </p:nvSpPr>
            <p:spPr>
              <a:xfrm>
                <a:off x="9292347" y="5921169"/>
                <a:ext cx="14698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l-GR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𝜳</m:t>
                          </m:r>
                        </m:e>
                        <m:sub>
                          <m: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kumimoji="0" lang="en-US" altLang="zh-C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0" lang="en-US" altLang="zh-CN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1B92AA1-CEB7-971E-2BD1-DC86D0ECF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2347" y="5921169"/>
                <a:ext cx="146981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95C9501-FC43-A32E-5B83-0A9DD98B28A3}"/>
                  </a:ext>
                </a:extLst>
              </p:cNvPr>
              <p:cNvSpPr txBox="1"/>
              <p:nvPr/>
            </p:nvSpPr>
            <p:spPr>
              <a:xfrm>
                <a:off x="9318820" y="5426658"/>
                <a:ext cx="14698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l-GR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𝜳</m:t>
                          </m:r>
                        </m:e>
                        <m:sub>
                          <m: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kumimoji="0" lang="en-US" altLang="zh-C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0" lang="en-US" altLang="zh-C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95C9501-FC43-A32E-5B83-0A9DD98B2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20" y="5426658"/>
                <a:ext cx="146981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9E50857E-12A5-E69D-9266-B2B8E2208689}"/>
              </a:ext>
            </a:extLst>
          </p:cNvPr>
          <p:cNvGrpSpPr/>
          <p:nvPr/>
        </p:nvGrpSpPr>
        <p:grpSpPr>
          <a:xfrm>
            <a:off x="2843115" y="2398085"/>
            <a:ext cx="2231054" cy="1630262"/>
            <a:chOff x="2897900" y="2375201"/>
            <a:chExt cx="2231054" cy="16302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D3CA769D-9F6D-0BA1-0211-9DAFB18D0C77}"/>
                    </a:ext>
                  </a:extLst>
                </p:cNvPr>
                <p:cNvSpPr txBox="1"/>
                <p:nvPr/>
              </p:nvSpPr>
              <p:spPr>
                <a:xfrm>
                  <a:off x="2897900" y="2375201"/>
                  <a:ext cx="2231054" cy="157273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0.0027</m:t>
                      </m:r>
                    </m:oMath>
                  </a14:m>
                  <a:r>
                    <a:rPr kumimoji="0" lang="en-US" altLang="zh-CN" sz="1800" b="0" u="none" strike="noStrike" kern="120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ea typeface="Cambria Math" panose="02040503050406030204" pitchFamily="18" charset="0"/>
                    </a:rPr>
                    <a:t> </a:t>
                  </a:r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zh-CN" alt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0.00774</m:t>
                      </m:r>
                    </m:oMath>
                  </a14:m>
                  <a:r>
                    <a:rPr lang="en-US" altLang="zh-CN" sz="1800" dirty="0"/>
                    <a:t>  </a:t>
                  </a:r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zh-CN" alt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0.00</m:t>
                      </m:r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1125</m:t>
                      </m:r>
                    </m:oMath>
                  </a14:m>
                  <a:r>
                    <a:rPr lang="en-US" altLang="zh-CN" sz="1800" dirty="0">
                      <a:solidFill>
                        <a:schemeClr val="tx1"/>
                      </a:solidFill>
                    </a:rPr>
                    <a:t> </a:t>
                  </a:r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zh-CN" alt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0.00</m:t>
                      </m:r>
                      <m:r>
                        <a:rPr lang="en-US" altLang="zh-CN" sz="1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09</m:t>
                      </m:r>
                    </m:oMath>
                  </a14:m>
                  <a:r>
                    <a:rPr lang="zh-CN" alt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D3CA769D-9F6D-0BA1-0211-9DAFB18D0C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7900" y="2375201"/>
                  <a:ext cx="2231054" cy="157273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9B2F498-C69F-739F-7B08-6BBCFECA9594}"/>
                </a:ext>
              </a:extLst>
            </p:cNvPr>
            <p:cNvSpPr/>
            <p:nvPr/>
          </p:nvSpPr>
          <p:spPr>
            <a:xfrm>
              <a:off x="2901142" y="2398085"/>
              <a:ext cx="2061556" cy="16073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26814302-B7FA-709E-E3B5-A0245391B36B}"/>
              </a:ext>
            </a:extLst>
          </p:cNvPr>
          <p:cNvSpPr/>
          <p:nvPr/>
        </p:nvSpPr>
        <p:spPr>
          <a:xfrm>
            <a:off x="5150508" y="2465675"/>
            <a:ext cx="422031" cy="38686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EBEE368-4852-C4C1-F05A-4C6C80961004}"/>
              </a:ext>
            </a:extLst>
          </p:cNvPr>
          <p:cNvSpPr/>
          <p:nvPr/>
        </p:nvSpPr>
        <p:spPr>
          <a:xfrm>
            <a:off x="5150507" y="2951566"/>
            <a:ext cx="422031" cy="38686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51B73D0-F4D8-9CDF-9E2F-07ADBC16CCD3}"/>
              </a:ext>
            </a:extLst>
          </p:cNvPr>
          <p:cNvSpPr/>
          <p:nvPr/>
        </p:nvSpPr>
        <p:spPr>
          <a:xfrm>
            <a:off x="5150507" y="3426594"/>
            <a:ext cx="422031" cy="38686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A26A60D6-21EF-5750-DBCE-7458AD35CC00}"/>
              </a:ext>
            </a:extLst>
          </p:cNvPr>
          <p:cNvSpPr/>
          <p:nvPr/>
        </p:nvSpPr>
        <p:spPr>
          <a:xfrm>
            <a:off x="5150507" y="3926550"/>
            <a:ext cx="422031" cy="38686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45738A41-7FFD-3233-72E9-9B381279A95E}"/>
              </a:ext>
            </a:extLst>
          </p:cNvPr>
          <p:cNvSpPr/>
          <p:nvPr/>
        </p:nvSpPr>
        <p:spPr>
          <a:xfrm>
            <a:off x="6577949" y="2465675"/>
            <a:ext cx="422031" cy="38686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930F450-C520-7CE5-75C5-9C4A8F540417}"/>
              </a:ext>
            </a:extLst>
          </p:cNvPr>
          <p:cNvSpPr/>
          <p:nvPr/>
        </p:nvSpPr>
        <p:spPr>
          <a:xfrm>
            <a:off x="6577948" y="2951566"/>
            <a:ext cx="422031" cy="38686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58D1C390-5BF9-3B26-9C07-2977295A24BA}"/>
              </a:ext>
            </a:extLst>
          </p:cNvPr>
          <p:cNvSpPr/>
          <p:nvPr/>
        </p:nvSpPr>
        <p:spPr>
          <a:xfrm>
            <a:off x="6577948" y="3426594"/>
            <a:ext cx="422031" cy="38686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FAD3C70A-AA94-74D2-CF5A-45F694F49A20}"/>
              </a:ext>
            </a:extLst>
          </p:cNvPr>
          <p:cNvSpPr/>
          <p:nvPr/>
        </p:nvSpPr>
        <p:spPr>
          <a:xfrm>
            <a:off x="6577948" y="3926550"/>
            <a:ext cx="422031" cy="38686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0424C37-0953-C88D-2F0E-64A6FEE7DD88}"/>
              </a:ext>
            </a:extLst>
          </p:cNvPr>
          <p:cNvCxnSpPr>
            <a:stCxn id="2" idx="6"/>
            <a:endCxn id="18" idx="2"/>
          </p:cNvCxnSpPr>
          <p:nvPr/>
        </p:nvCxnSpPr>
        <p:spPr>
          <a:xfrm>
            <a:off x="5572539" y="2659106"/>
            <a:ext cx="100541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808CB4C-5F3C-C5D4-F118-44328C83F515}"/>
              </a:ext>
            </a:extLst>
          </p:cNvPr>
          <p:cNvCxnSpPr>
            <a:stCxn id="8" idx="6"/>
            <a:endCxn id="18" idx="2"/>
          </p:cNvCxnSpPr>
          <p:nvPr/>
        </p:nvCxnSpPr>
        <p:spPr>
          <a:xfrm flipV="1">
            <a:off x="5572538" y="2659106"/>
            <a:ext cx="1005411" cy="48589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5826946-30A5-5E77-8567-0BAC2D40054D}"/>
              </a:ext>
            </a:extLst>
          </p:cNvPr>
          <p:cNvCxnSpPr>
            <a:stCxn id="11" idx="6"/>
            <a:endCxn id="18" idx="2"/>
          </p:cNvCxnSpPr>
          <p:nvPr/>
        </p:nvCxnSpPr>
        <p:spPr>
          <a:xfrm flipV="1">
            <a:off x="5572538" y="2659106"/>
            <a:ext cx="1005411" cy="96091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B62E812-1278-2555-D413-EF5A8ADC81FC}"/>
              </a:ext>
            </a:extLst>
          </p:cNvPr>
          <p:cNvCxnSpPr>
            <a:stCxn id="17" idx="6"/>
            <a:endCxn id="18" idx="2"/>
          </p:cNvCxnSpPr>
          <p:nvPr/>
        </p:nvCxnSpPr>
        <p:spPr>
          <a:xfrm flipV="1">
            <a:off x="5572538" y="2659106"/>
            <a:ext cx="1005411" cy="146087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A7F822A-D844-EBB4-3724-276778B056A8}"/>
              </a:ext>
            </a:extLst>
          </p:cNvPr>
          <p:cNvCxnSpPr>
            <a:cxnSpLocks/>
            <a:stCxn id="2" idx="6"/>
            <a:endCxn id="19" idx="2"/>
          </p:cNvCxnSpPr>
          <p:nvPr/>
        </p:nvCxnSpPr>
        <p:spPr>
          <a:xfrm>
            <a:off x="5572539" y="2659106"/>
            <a:ext cx="1005409" cy="485891"/>
          </a:xfrm>
          <a:prstGeom prst="straightConnector1">
            <a:avLst/>
          </a:prstGeom>
          <a:ln w="15875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C5C875E-B9AB-4244-2609-03572DE6DEEC}"/>
              </a:ext>
            </a:extLst>
          </p:cNvPr>
          <p:cNvCxnSpPr>
            <a:cxnSpLocks/>
            <a:stCxn id="8" idx="6"/>
            <a:endCxn id="19" idx="2"/>
          </p:cNvCxnSpPr>
          <p:nvPr/>
        </p:nvCxnSpPr>
        <p:spPr>
          <a:xfrm>
            <a:off x="5572538" y="3144997"/>
            <a:ext cx="1005410" cy="0"/>
          </a:xfrm>
          <a:prstGeom prst="straightConnector1">
            <a:avLst/>
          </a:prstGeom>
          <a:ln w="15875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10FDC6AD-CC8F-4B1F-23F5-5BD99B8A6E6D}"/>
              </a:ext>
            </a:extLst>
          </p:cNvPr>
          <p:cNvCxnSpPr>
            <a:cxnSpLocks/>
            <a:stCxn id="11" idx="6"/>
            <a:endCxn id="19" idx="2"/>
          </p:cNvCxnSpPr>
          <p:nvPr/>
        </p:nvCxnSpPr>
        <p:spPr>
          <a:xfrm flipV="1">
            <a:off x="5572538" y="3144997"/>
            <a:ext cx="1005410" cy="475028"/>
          </a:xfrm>
          <a:prstGeom prst="straightConnector1">
            <a:avLst/>
          </a:prstGeom>
          <a:ln w="15875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841DBC1-5086-E507-C3EE-A4E9515134F8}"/>
              </a:ext>
            </a:extLst>
          </p:cNvPr>
          <p:cNvCxnSpPr>
            <a:cxnSpLocks/>
            <a:stCxn id="17" idx="6"/>
            <a:endCxn id="19" idx="2"/>
          </p:cNvCxnSpPr>
          <p:nvPr/>
        </p:nvCxnSpPr>
        <p:spPr>
          <a:xfrm flipV="1">
            <a:off x="5572538" y="3144997"/>
            <a:ext cx="1005410" cy="974984"/>
          </a:xfrm>
          <a:prstGeom prst="straightConnector1">
            <a:avLst/>
          </a:prstGeom>
          <a:ln w="15875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2BB0CFE7-4BFB-9C32-D2AD-8D26EE44CB24}"/>
              </a:ext>
            </a:extLst>
          </p:cNvPr>
          <p:cNvCxnSpPr>
            <a:cxnSpLocks/>
            <a:stCxn id="2" idx="6"/>
            <a:endCxn id="20" idx="2"/>
          </p:cNvCxnSpPr>
          <p:nvPr/>
        </p:nvCxnSpPr>
        <p:spPr>
          <a:xfrm>
            <a:off x="5572539" y="2659106"/>
            <a:ext cx="1005409" cy="960919"/>
          </a:xfrm>
          <a:prstGeom prst="straightConnector1">
            <a:avLst/>
          </a:prstGeom>
          <a:ln w="158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FE0B66F3-4EEB-182D-65AD-32159E51E596}"/>
              </a:ext>
            </a:extLst>
          </p:cNvPr>
          <p:cNvCxnSpPr>
            <a:cxnSpLocks/>
            <a:stCxn id="8" idx="6"/>
            <a:endCxn id="20" idx="2"/>
          </p:cNvCxnSpPr>
          <p:nvPr/>
        </p:nvCxnSpPr>
        <p:spPr>
          <a:xfrm>
            <a:off x="5572538" y="3144997"/>
            <a:ext cx="1005410" cy="475028"/>
          </a:xfrm>
          <a:prstGeom prst="straightConnector1">
            <a:avLst/>
          </a:prstGeom>
          <a:ln w="158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9B86A01-9FBB-5626-4837-612F96AB2001}"/>
              </a:ext>
            </a:extLst>
          </p:cNvPr>
          <p:cNvCxnSpPr>
            <a:cxnSpLocks/>
            <a:stCxn id="11" idx="6"/>
            <a:endCxn id="20" idx="2"/>
          </p:cNvCxnSpPr>
          <p:nvPr/>
        </p:nvCxnSpPr>
        <p:spPr>
          <a:xfrm>
            <a:off x="5572538" y="3620025"/>
            <a:ext cx="1005410" cy="0"/>
          </a:xfrm>
          <a:prstGeom prst="straightConnector1">
            <a:avLst/>
          </a:prstGeom>
          <a:ln w="158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760CAD05-669C-1859-F401-62B5D99BFC88}"/>
              </a:ext>
            </a:extLst>
          </p:cNvPr>
          <p:cNvCxnSpPr>
            <a:cxnSpLocks/>
            <a:stCxn id="17" idx="6"/>
            <a:endCxn id="20" idx="2"/>
          </p:cNvCxnSpPr>
          <p:nvPr/>
        </p:nvCxnSpPr>
        <p:spPr>
          <a:xfrm flipV="1">
            <a:off x="5572538" y="3620025"/>
            <a:ext cx="1005410" cy="499956"/>
          </a:xfrm>
          <a:prstGeom prst="straightConnector1">
            <a:avLst/>
          </a:prstGeom>
          <a:ln w="158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82C8E7F4-D1AB-D80A-FF1B-B81B1056F8D9}"/>
              </a:ext>
            </a:extLst>
          </p:cNvPr>
          <p:cNvCxnSpPr>
            <a:cxnSpLocks/>
            <a:stCxn id="2" idx="6"/>
            <a:endCxn id="21" idx="2"/>
          </p:cNvCxnSpPr>
          <p:nvPr/>
        </p:nvCxnSpPr>
        <p:spPr>
          <a:xfrm>
            <a:off x="5572539" y="2659106"/>
            <a:ext cx="1005409" cy="1460875"/>
          </a:xfrm>
          <a:prstGeom prst="straightConnector1">
            <a:avLst/>
          </a:prstGeom>
          <a:ln w="158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2BDD3C3D-F392-39C4-AF0E-4D3FCAEC5C0E}"/>
              </a:ext>
            </a:extLst>
          </p:cNvPr>
          <p:cNvCxnSpPr>
            <a:cxnSpLocks/>
            <a:stCxn id="8" idx="6"/>
            <a:endCxn id="21" idx="2"/>
          </p:cNvCxnSpPr>
          <p:nvPr/>
        </p:nvCxnSpPr>
        <p:spPr>
          <a:xfrm>
            <a:off x="5572538" y="3144997"/>
            <a:ext cx="1005410" cy="974984"/>
          </a:xfrm>
          <a:prstGeom prst="straightConnector1">
            <a:avLst/>
          </a:prstGeom>
          <a:ln w="158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F35553FA-F84C-7CEA-4A23-033072928982}"/>
              </a:ext>
            </a:extLst>
          </p:cNvPr>
          <p:cNvCxnSpPr>
            <a:cxnSpLocks/>
            <a:stCxn id="11" idx="6"/>
            <a:endCxn id="21" idx="2"/>
          </p:cNvCxnSpPr>
          <p:nvPr/>
        </p:nvCxnSpPr>
        <p:spPr>
          <a:xfrm>
            <a:off x="5572538" y="3620025"/>
            <a:ext cx="1005410" cy="499956"/>
          </a:xfrm>
          <a:prstGeom prst="straightConnector1">
            <a:avLst/>
          </a:prstGeom>
          <a:ln w="158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5AB6E24F-48B9-D02C-4EED-2AFFE08B781F}"/>
              </a:ext>
            </a:extLst>
          </p:cNvPr>
          <p:cNvCxnSpPr>
            <a:cxnSpLocks/>
            <a:stCxn id="17" idx="6"/>
            <a:endCxn id="21" idx="2"/>
          </p:cNvCxnSpPr>
          <p:nvPr/>
        </p:nvCxnSpPr>
        <p:spPr>
          <a:xfrm>
            <a:off x="5572538" y="4119981"/>
            <a:ext cx="1005410" cy="0"/>
          </a:xfrm>
          <a:prstGeom prst="straightConnector1">
            <a:avLst/>
          </a:prstGeom>
          <a:ln w="158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65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 animBg="1"/>
      <p:bldP spid="15" grpId="0"/>
      <p:bldP spid="16" grpId="0"/>
      <p:bldP spid="18" grpId="0" animBg="1"/>
      <p:bldP spid="19" grpId="0" animBg="1"/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6B76CE0-1058-729D-3ABA-55BDE8B24E9A}"/>
              </a:ext>
            </a:extLst>
          </p:cNvPr>
          <p:cNvGraphicFramePr>
            <a:graphicFrameLocks noGrp="1"/>
          </p:cNvGraphicFramePr>
          <p:nvPr/>
        </p:nvGraphicFramePr>
        <p:xfrm>
          <a:off x="410879" y="807719"/>
          <a:ext cx="4298060" cy="13732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9612">
                  <a:extLst>
                    <a:ext uri="{9D8B030D-6E8A-4147-A177-3AD203B41FA5}">
                      <a16:colId xmlns:a16="http://schemas.microsoft.com/office/drawing/2014/main" val="3288130801"/>
                    </a:ext>
                  </a:extLst>
                </a:gridCol>
                <a:gridCol w="859612">
                  <a:extLst>
                    <a:ext uri="{9D8B030D-6E8A-4147-A177-3AD203B41FA5}">
                      <a16:colId xmlns:a16="http://schemas.microsoft.com/office/drawing/2014/main" val="370935076"/>
                    </a:ext>
                  </a:extLst>
                </a:gridCol>
                <a:gridCol w="859612">
                  <a:extLst>
                    <a:ext uri="{9D8B030D-6E8A-4147-A177-3AD203B41FA5}">
                      <a16:colId xmlns:a16="http://schemas.microsoft.com/office/drawing/2014/main" val="2423150798"/>
                    </a:ext>
                  </a:extLst>
                </a:gridCol>
                <a:gridCol w="859612">
                  <a:extLst>
                    <a:ext uri="{9D8B030D-6E8A-4147-A177-3AD203B41FA5}">
                      <a16:colId xmlns:a16="http://schemas.microsoft.com/office/drawing/2014/main" val="3505365107"/>
                    </a:ext>
                  </a:extLst>
                </a:gridCol>
                <a:gridCol w="859612">
                  <a:extLst>
                    <a:ext uri="{9D8B030D-6E8A-4147-A177-3AD203B41FA5}">
                      <a16:colId xmlns:a16="http://schemas.microsoft.com/office/drawing/2014/main" val="2173824507"/>
                    </a:ext>
                  </a:extLst>
                </a:gridCol>
              </a:tblGrid>
              <a:tr h="275986"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代词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动词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名词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介词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5266538"/>
                  </a:ext>
                </a:extLst>
              </a:tr>
              <a:tr h="264695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代词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0.3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0.25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0.25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0.2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8426803"/>
                  </a:ext>
                </a:extLst>
              </a:tr>
              <a:tr h="259050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动词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0.16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0.12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0.28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0.44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4839829"/>
                  </a:ext>
                </a:extLst>
              </a:tr>
              <a:tr h="158065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名词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0.14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0.43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0.27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0.16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1435995"/>
                  </a:ext>
                </a:extLst>
              </a:tr>
              <a:tr h="178136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介词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0.2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0.2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0.5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0.1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3317794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A0EEB7D-7710-7E44-A3E5-A281039AB9EE}"/>
              </a:ext>
            </a:extLst>
          </p:cNvPr>
          <p:cNvGraphicFramePr>
            <a:graphicFrameLocks noGrp="1"/>
          </p:cNvGraphicFramePr>
          <p:nvPr/>
        </p:nvGraphicFramePr>
        <p:xfrm>
          <a:off x="5439398" y="752165"/>
          <a:ext cx="6341723" cy="1645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7884">
                  <a:extLst>
                    <a:ext uri="{9D8B030D-6E8A-4147-A177-3AD203B41FA5}">
                      <a16:colId xmlns:a16="http://schemas.microsoft.com/office/drawing/2014/main" val="1514863392"/>
                    </a:ext>
                  </a:extLst>
                </a:gridCol>
                <a:gridCol w="817878">
                  <a:extLst>
                    <a:ext uri="{9D8B030D-6E8A-4147-A177-3AD203B41FA5}">
                      <a16:colId xmlns:a16="http://schemas.microsoft.com/office/drawing/2014/main" val="3739107119"/>
                    </a:ext>
                  </a:extLst>
                </a:gridCol>
                <a:gridCol w="813879">
                  <a:extLst>
                    <a:ext uri="{9D8B030D-6E8A-4147-A177-3AD203B41FA5}">
                      <a16:colId xmlns:a16="http://schemas.microsoft.com/office/drawing/2014/main" val="3244951673"/>
                    </a:ext>
                  </a:extLst>
                </a:gridCol>
                <a:gridCol w="817878">
                  <a:extLst>
                    <a:ext uri="{9D8B030D-6E8A-4147-A177-3AD203B41FA5}">
                      <a16:colId xmlns:a16="http://schemas.microsoft.com/office/drawing/2014/main" val="4083462703"/>
                    </a:ext>
                  </a:extLst>
                </a:gridCol>
                <a:gridCol w="813879">
                  <a:extLst>
                    <a:ext uri="{9D8B030D-6E8A-4147-A177-3AD203B41FA5}">
                      <a16:colId xmlns:a16="http://schemas.microsoft.com/office/drawing/2014/main" val="2724029243"/>
                    </a:ext>
                  </a:extLst>
                </a:gridCol>
                <a:gridCol w="813879">
                  <a:extLst>
                    <a:ext uri="{9D8B030D-6E8A-4147-A177-3AD203B41FA5}">
                      <a16:colId xmlns:a16="http://schemas.microsoft.com/office/drawing/2014/main" val="366914345"/>
                    </a:ext>
                  </a:extLst>
                </a:gridCol>
                <a:gridCol w="743223">
                  <a:extLst>
                    <a:ext uri="{9D8B030D-6E8A-4147-A177-3AD203B41FA5}">
                      <a16:colId xmlns:a16="http://schemas.microsoft.com/office/drawing/2014/main" val="3801300342"/>
                    </a:ext>
                  </a:extLst>
                </a:gridCol>
                <a:gridCol w="743223">
                  <a:extLst>
                    <a:ext uri="{9D8B030D-6E8A-4147-A177-3AD203B41FA5}">
                      <a16:colId xmlns:a16="http://schemas.microsoft.com/office/drawing/2014/main" val="2144587730"/>
                    </a:ext>
                  </a:extLst>
                </a:gridCol>
              </a:tblGrid>
              <a:tr h="523461"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苏州大学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开创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坐落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教育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于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江苏省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苏州市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1976007"/>
                  </a:ext>
                </a:extLst>
              </a:tr>
              <a:tr h="261731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代词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0.3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0.1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0.1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0.1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0.1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0.1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0.2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5392425"/>
                  </a:ext>
                </a:extLst>
              </a:tr>
              <a:tr h="261731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动词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0.1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0.2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0.3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0.1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0.1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0.1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0.1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2080980"/>
                  </a:ext>
                </a:extLst>
              </a:tr>
              <a:tr h="261731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名词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0.2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0.1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0.05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0.2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0.05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0.2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0.2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3726193"/>
                  </a:ext>
                </a:extLst>
              </a:tr>
              <a:tr h="261731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介词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0.05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0.05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0.05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0.05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0.7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0.05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0.05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4855857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DECEA82D-8331-8C31-1838-A224418B4F3A}"/>
              </a:ext>
            </a:extLst>
          </p:cNvPr>
          <p:cNvSpPr txBox="1"/>
          <p:nvPr/>
        </p:nvSpPr>
        <p:spPr>
          <a:xfrm>
            <a:off x="3048000" y="150613"/>
            <a:ext cx="36779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000" b="1" kern="100" dirty="0">
                <a:solidFill>
                  <a:srgbClr val="0000FF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苏州大学</a:t>
            </a:r>
            <a:r>
              <a:rPr lang="en-US" altLang="zh-CN" sz="2000" b="1" kern="100" dirty="0">
                <a:solidFill>
                  <a:srgbClr val="0000FF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zh-CN" sz="2000" b="1" kern="100" dirty="0">
                <a:solidFill>
                  <a:srgbClr val="0000FF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坐落</a:t>
            </a:r>
            <a:r>
              <a:rPr lang="en-US" altLang="zh-CN" sz="2000" b="1" kern="100" dirty="0">
                <a:solidFill>
                  <a:srgbClr val="0000FF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zh-CN" sz="2000" b="1" kern="100" dirty="0">
                <a:solidFill>
                  <a:srgbClr val="0000FF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于</a:t>
            </a:r>
            <a:r>
              <a:rPr lang="en-US" altLang="zh-CN" sz="2000" b="1" kern="100" dirty="0">
                <a:solidFill>
                  <a:srgbClr val="0000FF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zh-CN" sz="2000" b="1" kern="100" dirty="0">
                <a:solidFill>
                  <a:srgbClr val="0000FF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苏州市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02A38BF-A26B-DBCF-3E6E-FCE17BAB87E4}"/>
                  </a:ext>
                </a:extLst>
              </p:cNvPr>
              <p:cNvSpPr txBox="1"/>
              <p:nvPr/>
            </p:nvSpPr>
            <p:spPr>
              <a:xfrm>
                <a:off x="690657" y="3851346"/>
                <a:ext cx="9276303" cy="2189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7030A0"/>
                    </a:solidFill>
                  </a:rPr>
                  <a:t>t</a:t>
                </a: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</a:rPr>
                  <a:t>=4 o4=</a:t>
                </a: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</a:rPr>
                  <a:t>苏州市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zh-CN" alt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max(3.7152e-5, 1.48608e-5, 1.51704e-5, </a:t>
                </a:r>
                <a:r>
                  <a:rPr lang="en-US" altLang="zh-CN" sz="20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4.76784e-4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)*0.2 = 9.53568e-5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zh-CN" alt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max(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3.096e-5, 1.11456e-5,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4.65948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e-5, </a:t>
                </a:r>
                <a:r>
                  <a:rPr lang="en-US" altLang="zh-CN" sz="20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4.76784e-4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)*0.1 = 4.76784e-5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zh-CN" alt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max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(3.096e-5,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2.60064e-5,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2.92572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e-5, </a:t>
                </a:r>
                <a:r>
                  <a:rPr lang="en-US" altLang="zh-CN" sz="20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11.9196e-4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)*0.2 = 23.8392e-5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zh-CN" alt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max(2.4768e-5, 4.08672e-5,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1.73376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e-5, </a:t>
                </a:r>
                <a:r>
                  <a:rPr lang="en-US" altLang="zh-CN" sz="20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2.38392e-4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)*0.05 =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1.19196e-5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02A38BF-A26B-DBCF-3E6E-FCE17BAB8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657" y="3851346"/>
                <a:ext cx="9276303" cy="2189767"/>
              </a:xfrm>
              <a:prstGeom prst="rect">
                <a:avLst/>
              </a:prstGeom>
              <a:blipFill>
                <a:blip r:embed="rId2"/>
                <a:stretch>
                  <a:fillRect l="-657" t="-1671" r="-591" b="-4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46083BA-590C-B23D-5E1D-BFD3B6371584}"/>
                  </a:ext>
                </a:extLst>
              </p:cNvPr>
              <p:cNvSpPr txBox="1"/>
              <p:nvPr/>
            </p:nvSpPr>
            <p:spPr>
              <a:xfrm>
                <a:off x="10031529" y="4265081"/>
                <a:ext cx="14698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l-GR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𝜳</m:t>
                          </m:r>
                        </m:e>
                        <m:sub>
                          <m: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kumimoji="0" lang="en-US" altLang="zh-C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0" lang="en-US" altLang="zh-CN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46083BA-590C-B23D-5E1D-BFD3B6371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1529" y="4265081"/>
                <a:ext cx="146981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C893051-3C5F-7D0F-71BD-95C3E2B7EB99}"/>
                  </a:ext>
                </a:extLst>
              </p:cNvPr>
              <p:cNvSpPr txBox="1"/>
              <p:nvPr/>
            </p:nvSpPr>
            <p:spPr>
              <a:xfrm>
                <a:off x="10012154" y="4737961"/>
                <a:ext cx="14698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l-GR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𝜳</m:t>
                          </m:r>
                        </m:e>
                        <m:sub>
                          <m: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kumimoji="0" lang="en-US" altLang="zh-C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0" lang="en-US" altLang="zh-C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C893051-3C5F-7D0F-71BD-95C3E2B7E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2154" y="4737961"/>
                <a:ext cx="146981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1B92AA1-CEB7-971E-2BD1-DC86D0ECF173}"/>
                  </a:ext>
                </a:extLst>
              </p:cNvPr>
              <p:cNvSpPr txBox="1"/>
              <p:nvPr/>
            </p:nvSpPr>
            <p:spPr>
              <a:xfrm>
                <a:off x="10036885" y="5671781"/>
                <a:ext cx="14698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l-GR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𝜳</m:t>
                          </m:r>
                        </m:e>
                        <m:sub>
                          <m: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kumimoji="0" lang="en-US" altLang="zh-C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0" lang="en-US" altLang="zh-C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1B92AA1-CEB7-971E-2BD1-DC86D0ECF1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6885" y="5671781"/>
                <a:ext cx="146981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95C9501-FC43-A32E-5B83-0A9DD98B28A3}"/>
                  </a:ext>
                </a:extLst>
              </p:cNvPr>
              <p:cNvSpPr txBox="1"/>
              <p:nvPr/>
            </p:nvSpPr>
            <p:spPr>
              <a:xfrm>
                <a:off x="10031529" y="5198901"/>
                <a:ext cx="14698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l-GR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𝜳</m:t>
                          </m:r>
                        </m:e>
                        <m:sub>
                          <m: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kumimoji="0" lang="en-US" altLang="zh-C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0" lang="en-US" altLang="zh-C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95C9501-FC43-A32E-5B83-0A9DD98B2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1529" y="5198901"/>
                <a:ext cx="146981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B9222A6E-5F4C-6AEE-D63A-30CF1F6198D7}"/>
              </a:ext>
            </a:extLst>
          </p:cNvPr>
          <p:cNvSpPr/>
          <p:nvPr/>
        </p:nvSpPr>
        <p:spPr>
          <a:xfrm>
            <a:off x="10938933" y="1327927"/>
            <a:ext cx="859268" cy="1070158"/>
          </a:xfrm>
          <a:prstGeom prst="rect">
            <a:avLst/>
          </a:prstGeom>
          <a:noFill/>
          <a:ln w="34925">
            <a:solidFill>
              <a:srgbClr val="008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201C1DC-299E-FED6-AD9A-3FD4663F49ED}"/>
              </a:ext>
            </a:extLst>
          </p:cNvPr>
          <p:cNvSpPr/>
          <p:nvPr/>
        </p:nvSpPr>
        <p:spPr>
          <a:xfrm>
            <a:off x="8229557" y="5173747"/>
            <a:ext cx="1469814" cy="369332"/>
          </a:xfrm>
          <a:prstGeom prst="rect">
            <a:avLst/>
          </a:prstGeom>
          <a:noFill/>
          <a:ln w="34925">
            <a:solidFill>
              <a:srgbClr val="38D2EC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08572CD-533E-F9A3-716F-0FE92937332E}"/>
              </a:ext>
            </a:extLst>
          </p:cNvPr>
          <p:cNvSpPr txBox="1"/>
          <p:nvPr/>
        </p:nvSpPr>
        <p:spPr>
          <a:xfrm>
            <a:off x="2900457" y="6105835"/>
            <a:ext cx="5802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</a:rPr>
              <a:t>3-2-4-1: </a:t>
            </a:r>
            <a:r>
              <a:rPr lang="zh-CN" altLang="en-US" sz="2800" dirty="0">
                <a:solidFill>
                  <a:srgbClr val="002060"/>
                </a:solidFill>
              </a:rPr>
              <a:t>名词，动词，介词，名词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399561B-4BBF-A8A2-9FEB-2DF95600ABE8}"/>
              </a:ext>
            </a:extLst>
          </p:cNvPr>
          <p:cNvGrpSpPr/>
          <p:nvPr/>
        </p:nvGrpSpPr>
        <p:grpSpPr>
          <a:xfrm>
            <a:off x="3570783" y="2398085"/>
            <a:ext cx="2439318" cy="1630262"/>
            <a:chOff x="2897900" y="2375201"/>
            <a:chExt cx="2439318" cy="16302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27F22685-1572-2A0F-A08E-236161C8BF51}"/>
                    </a:ext>
                  </a:extLst>
                </p:cNvPr>
                <p:cNvSpPr txBox="1"/>
                <p:nvPr/>
              </p:nvSpPr>
              <p:spPr>
                <a:xfrm>
                  <a:off x="2897900" y="2375201"/>
                  <a:ext cx="2231054" cy="161582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dirty="0"/>
                        <m:t>12.384</m:t>
                      </m:r>
                      <m:r>
                        <m:rPr>
                          <m:nor/>
                        </m:rPr>
                        <a:rPr lang="en-US" altLang="zh-CN" dirty="0"/>
                        <m:t>e</m:t>
                      </m:r>
                      <m:r>
                        <m:rPr>
                          <m:nor/>
                        </m:rPr>
                        <a:rPr lang="en-US" altLang="zh-CN" dirty="0"/>
                        <m:t>−5</m:t>
                      </m:r>
                    </m:oMath>
                  </a14:m>
                  <a:r>
                    <a:rPr kumimoji="0" lang="en-US" altLang="zh-CN" sz="1800" b="0" u="none" strike="noStrike" kern="1200" cap="none" spc="0" normalizeH="0" baseline="0" noProof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ea typeface="Cambria Math" panose="02040503050406030204" pitchFamily="18" charset="0"/>
                    </a:rPr>
                    <a:t> </a:t>
                  </a:r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zh-CN" alt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dirty="0"/>
                        <m:t>9.288</m:t>
                      </m:r>
                      <m:r>
                        <m:rPr>
                          <m:nor/>
                        </m:rPr>
                        <a:rPr lang="en-US" altLang="zh-CN" dirty="0"/>
                        <m:t>e</m:t>
                      </m:r>
                      <m:r>
                        <m:rPr>
                          <m:nor/>
                        </m:rPr>
                        <a:rPr lang="en-US" altLang="zh-CN" dirty="0"/>
                        <m:t>−5</m:t>
                      </m:r>
                    </m:oMath>
                  </a14:m>
                  <a:r>
                    <a:rPr lang="en-US" altLang="zh-CN" sz="1800" dirty="0"/>
                    <a:t> </a:t>
                  </a:r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zh-CN" alt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dirty="0"/>
                        <m:t>10.836</m:t>
                      </m:r>
                      <m:r>
                        <m:rPr>
                          <m:nor/>
                        </m:rPr>
                        <a:rPr lang="en-US" altLang="zh-CN" dirty="0"/>
                        <m:t>e</m:t>
                      </m:r>
                      <m:r>
                        <m:rPr>
                          <m:nor/>
                        </m:rPr>
                        <a:rPr lang="en-US" altLang="zh-CN" dirty="0"/>
                        <m:t>−5</m:t>
                      </m:r>
                    </m:oMath>
                  </a14:m>
                  <a:r>
                    <a:rPr lang="en-US" altLang="zh-CN" sz="1800" dirty="0">
                      <a:solidFill>
                        <a:schemeClr val="tx1"/>
                      </a:solidFill>
                    </a:rPr>
                    <a:t> </a:t>
                  </a:r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zh-CN" alt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dirty="0"/>
                        <m:t>238.392</m:t>
                      </m:r>
                      <m:r>
                        <m:rPr>
                          <m:nor/>
                        </m:rPr>
                        <a:rPr lang="en-US" altLang="zh-CN" dirty="0"/>
                        <m:t>e</m:t>
                      </m:r>
                      <m:r>
                        <m:rPr>
                          <m:nor/>
                        </m:rPr>
                        <a:rPr lang="en-US" altLang="zh-CN" dirty="0"/>
                        <m:t>−5</m:t>
                      </m:r>
                    </m:oMath>
                  </a14:m>
                  <a:r>
                    <a:rPr lang="zh-CN" alt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27F22685-1572-2A0F-A08E-236161C8BF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7900" y="2375201"/>
                  <a:ext cx="2231054" cy="161582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3F0286A-89F4-D6C6-050C-65761E0E4302}"/>
                </a:ext>
              </a:extLst>
            </p:cNvPr>
            <p:cNvSpPr/>
            <p:nvPr/>
          </p:nvSpPr>
          <p:spPr>
            <a:xfrm>
              <a:off x="2901141" y="2398085"/>
              <a:ext cx="2436077" cy="16073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478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732</Words>
  <Application>Microsoft Office PowerPoint</Application>
  <PresentationFormat>宽屏</PresentationFormat>
  <Paragraphs>331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等线</vt:lpstr>
      <vt:lpstr>等线 Light</vt:lpstr>
      <vt:lpstr>华文隶书</vt:lpstr>
      <vt:lpstr>宋体</vt:lpstr>
      <vt:lpstr>Arial</vt:lpstr>
      <vt:lpstr>Cambria Math</vt:lpstr>
      <vt:lpstr>Times New Roman</vt:lpstr>
      <vt:lpstr>Office 主题​​</vt:lpstr>
      <vt:lpstr>前情回顾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Xiabing Zhou</dc:creator>
  <cp:lastModifiedBy>Xiabing Zhou</cp:lastModifiedBy>
  <cp:revision>7</cp:revision>
  <dcterms:created xsi:type="dcterms:W3CDTF">2025-05-23T01:49:00Z</dcterms:created>
  <dcterms:modified xsi:type="dcterms:W3CDTF">2025-05-29T12:45:22Z</dcterms:modified>
</cp:coreProperties>
</file>