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12192000" cy="6858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gsVGB8Dt+gtKAmxXeuaTehsndp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e31539e3_0_5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58e31539e3_0_58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450341" y="3054350"/>
            <a:ext cx="11291316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1" type="ftr"/>
          </p:nvPr>
        </p:nvSpPr>
        <p:spPr>
          <a:xfrm>
            <a:off x="444500" y="6388608"/>
            <a:ext cx="199326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8A8A8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17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14"/>
          <p:cNvSpPr txBox="1"/>
          <p:nvPr>
            <p:ph type="ctrTitle"/>
          </p:nvPr>
        </p:nvSpPr>
        <p:spPr>
          <a:xfrm>
            <a:off x="889635" y="1266189"/>
            <a:ext cx="10412729" cy="1778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44500" y="6388608"/>
            <a:ext cx="199326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8A8A8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>
  <p:cSld name="Two Content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717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15"/>
          <p:cNvSpPr/>
          <p:nvPr/>
        </p:nvSpPr>
        <p:spPr>
          <a:xfrm>
            <a:off x="1755648" y="5134355"/>
            <a:ext cx="0" cy="353695"/>
          </a:xfrm>
          <a:custGeom>
            <a:rect b="b" l="l" r="r" t="t"/>
            <a:pathLst>
              <a:path extrusionOk="0" h="353695" w="120000">
                <a:moveTo>
                  <a:pt x="0" y="0"/>
                </a:moveTo>
                <a:lnTo>
                  <a:pt x="0" y="353568"/>
                </a:lnTo>
              </a:path>
            </a:pathLst>
          </a:custGeom>
          <a:noFill/>
          <a:ln cap="flat" cmpd="sng" w="9525">
            <a:solidFill>
              <a:srgbClr val="998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15"/>
          <p:cNvSpPr/>
          <p:nvPr/>
        </p:nvSpPr>
        <p:spPr>
          <a:xfrm>
            <a:off x="1754885" y="5487923"/>
            <a:ext cx="2233930" cy="354330"/>
          </a:xfrm>
          <a:custGeom>
            <a:rect b="b" l="l" r="r" t="t"/>
            <a:pathLst>
              <a:path extrusionOk="0" h="354329" w="2233929">
                <a:moveTo>
                  <a:pt x="0" y="354329"/>
                </a:moveTo>
                <a:lnTo>
                  <a:pt x="2233422" y="354329"/>
                </a:lnTo>
                <a:lnTo>
                  <a:pt x="2233422" y="0"/>
                </a:lnTo>
                <a:lnTo>
                  <a:pt x="0" y="0"/>
                </a:lnTo>
                <a:lnTo>
                  <a:pt x="0" y="354329"/>
                </a:lnTo>
                <a:close/>
              </a:path>
            </a:pathLst>
          </a:custGeom>
          <a:solidFill>
            <a:srgbClr val="F8482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15"/>
          <p:cNvSpPr/>
          <p:nvPr/>
        </p:nvSpPr>
        <p:spPr>
          <a:xfrm>
            <a:off x="1754885" y="4866894"/>
            <a:ext cx="0" cy="1243330"/>
          </a:xfrm>
          <a:custGeom>
            <a:rect b="b" l="l" r="r" t="t"/>
            <a:pathLst>
              <a:path extrusionOk="0" h="1243329" w="120000">
                <a:moveTo>
                  <a:pt x="0" y="0"/>
                </a:moveTo>
                <a:lnTo>
                  <a:pt x="0" y="1242821"/>
                </a:lnTo>
              </a:path>
            </a:pathLst>
          </a:custGeom>
          <a:noFill/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15"/>
          <p:cNvSpPr/>
          <p:nvPr/>
        </p:nvSpPr>
        <p:spPr>
          <a:xfrm>
            <a:off x="1674114" y="4866894"/>
            <a:ext cx="81280" cy="0"/>
          </a:xfrm>
          <a:custGeom>
            <a:rect b="b" l="l" r="r" t="t"/>
            <a:pathLst>
              <a:path extrusionOk="0" h="120000" w="81280">
                <a:moveTo>
                  <a:pt x="0" y="0"/>
                </a:moveTo>
                <a:lnTo>
                  <a:pt x="80772" y="0"/>
                </a:lnTo>
              </a:path>
            </a:pathLst>
          </a:custGeom>
          <a:noFill/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15"/>
          <p:cNvSpPr/>
          <p:nvPr/>
        </p:nvSpPr>
        <p:spPr>
          <a:xfrm>
            <a:off x="1674114" y="6109715"/>
            <a:ext cx="81280" cy="0"/>
          </a:xfrm>
          <a:custGeom>
            <a:rect b="b" l="l" r="r" t="t"/>
            <a:pathLst>
              <a:path extrusionOk="0" h="120000" w="81280">
                <a:moveTo>
                  <a:pt x="0" y="0"/>
                </a:moveTo>
                <a:lnTo>
                  <a:pt x="80772" y="0"/>
                </a:lnTo>
              </a:path>
            </a:pathLst>
          </a:custGeom>
          <a:noFill/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15"/>
          <p:cNvSpPr txBox="1"/>
          <p:nvPr>
            <p:ph type="title"/>
          </p:nvPr>
        </p:nvSpPr>
        <p:spPr>
          <a:xfrm>
            <a:off x="450341" y="3054350"/>
            <a:ext cx="11291316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44500" y="6388608"/>
            <a:ext cx="199326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8A8A8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" name="Google Shape;39;p16"/>
          <p:cNvSpPr txBox="1"/>
          <p:nvPr>
            <p:ph type="title"/>
          </p:nvPr>
        </p:nvSpPr>
        <p:spPr>
          <a:xfrm>
            <a:off x="450341" y="3054350"/>
            <a:ext cx="11291316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1" type="ftr"/>
          </p:nvPr>
        </p:nvSpPr>
        <p:spPr>
          <a:xfrm>
            <a:off x="444500" y="6388608"/>
            <a:ext cx="199326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8A8A8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idx="11" type="ftr"/>
          </p:nvPr>
        </p:nvSpPr>
        <p:spPr>
          <a:xfrm>
            <a:off x="444500" y="6388608"/>
            <a:ext cx="199326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8A8A8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0341" y="3054350"/>
            <a:ext cx="11291316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1" type="ftr"/>
          </p:nvPr>
        </p:nvSpPr>
        <p:spPr>
          <a:xfrm>
            <a:off x="444500" y="6388608"/>
            <a:ext cx="199326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A8A8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0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title"/>
          </p:nvPr>
        </p:nvSpPr>
        <p:spPr>
          <a:xfrm>
            <a:off x="1419352" y="2771394"/>
            <a:ext cx="7140575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333333"/>
                </a:solidFill>
                <a:highlight>
                  <a:srgbClr val="FFFFFF"/>
                </a:highlight>
              </a:rPr>
              <a:t>«</a:t>
            </a:r>
            <a:r>
              <a:rPr b="1" lang="en-US" sz="5400"/>
              <a:t>Не</a:t>
            </a:r>
            <a:r>
              <a:rPr b="1" lang="en-US" sz="5400">
                <a:solidFill>
                  <a:srgbClr val="9900FF"/>
                </a:solidFill>
              </a:rPr>
              <a:t>Алиса</a:t>
            </a:r>
            <a:r>
              <a:rPr b="1" lang="en-US" sz="5400">
                <a:solidFill>
                  <a:srgbClr val="333333"/>
                </a:solidFill>
                <a:highlight>
                  <a:srgbClr val="FFFFFF"/>
                </a:highlight>
              </a:rPr>
              <a:t>»</a:t>
            </a:r>
            <a:endParaRPr sz="5400">
              <a:solidFill>
                <a:srgbClr val="333333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1419350" y="5955125"/>
            <a:ext cx="14241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Апрель 2019</a:t>
            </a:r>
            <a:endParaRPr i="0" sz="18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431797" y="992124"/>
            <a:ext cx="146685" cy="304800"/>
          </a:xfrm>
          <a:custGeom>
            <a:rect b="b" l="l" r="r" t="t"/>
            <a:pathLst>
              <a:path extrusionOk="0" h="304800" w="146684">
                <a:moveTo>
                  <a:pt x="146304" y="0"/>
                </a:moveTo>
                <a:lnTo>
                  <a:pt x="96139" y="0"/>
                </a:lnTo>
                <a:lnTo>
                  <a:pt x="63607" y="6445"/>
                </a:lnTo>
                <a:lnTo>
                  <a:pt x="36861" y="25653"/>
                </a:lnTo>
                <a:lnTo>
                  <a:pt x="18736" y="57435"/>
                </a:lnTo>
                <a:lnTo>
                  <a:pt x="12065" y="101600"/>
                </a:lnTo>
                <a:lnTo>
                  <a:pt x="15414" y="129762"/>
                </a:lnTo>
                <a:lnTo>
                  <a:pt x="25336" y="153161"/>
                </a:lnTo>
                <a:lnTo>
                  <a:pt x="41640" y="171608"/>
                </a:lnTo>
                <a:lnTo>
                  <a:pt x="64135" y="184912"/>
                </a:lnTo>
                <a:lnTo>
                  <a:pt x="2032" y="298703"/>
                </a:lnTo>
                <a:lnTo>
                  <a:pt x="0" y="302767"/>
                </a:lnTo>
                <a:lnTo>
                  <a:pt x="2032" y="304800"/>
                </a:lnTo>
                <a:lnTo>
                  <a:pt x="38100" y="304800"/>
                </a:lnTo>
                <a:lnTo>
                  <a:pt x="38100" y="302767"/>
                </a:lnTo>
                <a:lnTo>
                  <a:pt x="94234" y="191008"/>
                </a:lnTo>
                <a:lnTo>
                  <a:pt x="146304" y="191008"/>
                </a:lnTo>
                <a:lnTo>
                  <a:pt x="146304" y="164591"/>
                </a:lnTo>
                <a:lnTo>
                  <a:pt x="98171" y="164591"/>
                </a:lnTo>
                <a:lnTo>
                  <a:pt x="79051" y="160972"/>
                </a:lnTo>
                <a:lnTo>
                  <a:pt x="62372" y="149351"/>
                </a:lnTo>
                <a:lnTo>
                  <a:pt x="50575" y="128587"/>
                </a:lnTo>
                <a:lnTo>
                  <a:pt x="46101" y="97536"/>
                </a:lnTo>
                <a:lnTo>
                  <a:pt x="50228" y="64674"/>
                </a:lnTo>
                <a:lnTo>
                  <a:pt x="61118" y="41910"/>
                </a:lnTo>
                <a:lnTo>
                  <a:pt x="76533" y="28670"/>
                </a:lnTo>
                <a:lnTo>
                  <a:pt x="94234" y="24384"/>
                </a:lnTo>
                <a:lnTo>
                  <a:pt x="146304" y="24384"/>
                </a:lnTo>
                <a:lnTo>
                  <a:pt x="146304" y="0"/>
                </a:lnTo>
                <a:close/>
              </a:path>
              <a:path extrusionOk="0" h="304800" w="146684">
                <a:moveTo>
                  <a:pt x="146304" y="191008"/>
                </a:moveTo>
                <a:lnTo>
                  <a:pt x="114300" y="191008"/>
                </a:lnTo>
                <a:lnTo>
                  <a:pt x="114300" y="302767"/>
                </a:lnTo>
                <a:lnTo>
                  <a:pt x="116205" y="304800"/>
                </a:lnTo>
                <a:lnTo>
                  <a:pt x="144272" y="304800"/>
                </a:lnTo>
                <a:lnTo>
                  <a:pt x="146304" y="302767"/>
                </a:lnTo>
                <a:lnTo>
                  <a:pt x="146304" y="191008"/>
                </a:lnTo>
                <a:close/>
              </a:path>
              <a:path extrusionOk="0" h="304800" w="146684">
                <a:moveTo>
                  <a:pt x="146304" y="24384"/>
                </a:moveTo>
                <a:lnTo>
                  <a:pt x="114300" y="24384"/>
                </a:lnTo>
                <a:lnTo>
                  <a:pt x="114300" y="164591"/>
                </a:lnTo>
                <a:lnTo>
                  <a:pt x="146304" y="164591"/>
                </a:lnTo>
                <a:lnTo>
                  <a:pt x="146304" y="24384"/>
                </a:lnTo>
                <a:close/>
              </a:path>
            </a:pathLst>
          </a:custGeom>
          <a:solidFill>
            <a:srgbClr val="EC212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" name="Google Shape;54;p1"/>
          <p:cNvSpPr/>
          <p:nvPr/>
        </p:nvSpPr>
        <p:spPr>
          <a:xfrm>
            <a:off x="1619250" y="1091946"/>
            <a:ext cx="109727" cy="2049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1"/>
          <p:cNvSpPr/>
          <p:nvPr/>
        </p:nvSpPr>
        <p:spPr>
          <a:xfrm>
            <a:off x="2058923" y="1087374"/>
            <a:ext cx="238506" cy="21412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1"/>
          <p:cNvSpPr/>
          <p:nvPr/>
        </p:nvSpPr>
        <p:spPr>
          <a:xfrm>
            <a:off x="1749551" y="1087374"/>
            <a:ext cx="277368" cy="2506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1"/>
          <p:cNvSpPr txBox="1"/>
          <p:nvPr/>
        </p:nvSpPr>
        <p:spPr>
          <a:xfrm>
            <a:off x="1419350" y="4119128"/>
            <a:ext cx="2427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Разработчик:</a:t>
            </a:r>
            <a:endParaRPr sz="1600">
              <a:solidFill>
                <a:srgbClr val="1717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Алпатов Александр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5267484" y="1826086"/>
            <a:ext cx="174381" cy="1825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6"/>
          <p:cNvSpPr txBox="1"/>
          <p:nvPr>
            <p:ph type="title"/>
          </p:nvPr>
        </p:nvSpPr>
        <p:spPr>
          <a:xfrm>
            <a:off x="450350" y="512575"/>
            <a:ext cx="79503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Откуда взялась иде</a:t>
            </a:r>
            <a:r>
              <a:rPr lang="en-US" sz="3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я 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для проекта</a:t>
            </a: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?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4" name="Google Shape;64;p6"/>
          <p:cNvGrpSpPr/>
          <p:nvPr/>
        </p:nvGrpSpPr>
        <p:grpSpPr>
          <a:xfrm>
            <a:off x="5631035" y="1606843"/>
            <a:ext cx="6118015" cy="3644328"/>
            <a:chOff x="5684285" y="1946080"/>
            <a:chExt cx="6118015" cy="3644328"/>
          </a:xfrm>
        </p:grpSpPr>
        <p:sp>
          <p:nvSpPr>
            <p:cNvPr id="65" name="Google Shape;65;p6"/>
            <p:cNvSpPr/>
            <p:nvPr/>
          </p:nvSpPr>
          <p:spPr>
            <a:xfrm>
              <a:off x="6219872" y="1946080"/>
              <a:ext cx="43179" cy="121285"/>
            </a:xfrm>
            <a:custGeom>
              <a:rect b="b" l="l" r="r" t="t"/>
              <a:pathLst>
                <a:path extrusionOk="0" h="121285" w="43179">
                  <a:moveTo>
                    <a:pt x="34883" y="0"/>
                  </a:moveTo>
                  <a:lnTo>
                    <a:pt x="6155" y="0"/>
                  </a:lnTo>
                  <a:lnTo>
                    <a:pt x="0" y="6149"/>
                  </a:lnTo>
                  <a:lnTo>
                    <a:pt x="0" y="114902"/>
                  </a:lnTo>
                  <a:lnTo>
                    <a:pt x="6155" y="121059"/>
                  </a:lnTo>
                  <a:lnTo>
                    <a:pt x="34883" y="121059"/>
                  </a:lnTo>
                  <a:lnTo>
                    <a:pt x="43053" y="114902"/>
                  </a:lnTo>
                  <a:lnTo>
                    <a:pt x="43053" y="6149"/>
                  </a:lnTo>
                  <a:lnTo>
                    <a:pt x="348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9187200" y="2067057"/>
              <a:ext cx="2615100" cy="1495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10237997" y="2637796"/>
              <a:ext cx="499200" cy="2484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236735" y="2374905"/>
              <a:ext cx="5041500" cy="28965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5684285" y="4067308"/>
              <a:ext cx="2663100" cy="15231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6667265" y="4551178"/>
              <a:ext cx="681900" cy="3621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6521723" y="4869694"/>
              <a:ext cx="362100" cy="2766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027185" y="4634997"/>
              <a:ext cx="361200" cy="27660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7001021" y="5109723"/>
              <a:ext cx="362100" cy="2766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4" name="Google Shape;74;p6"/>
          <p:cNvSpPr txBox="1"/>
          <p:nvPr/>
        </p:nvSpPr>
        <p:spPr>
          <a:xfrm>
            <a:off x="450350" y="2013750"/>
            <a:ext cx="4233000" cy="28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Очень удобно искать информацию не выходя из мессенджера</a:t>
            </a:r>
            <a:endParaRPr sz="2400">
              <a:solidFill>
                <a:srgbClr val="1717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Информацию можно отправить друзьям</a:t>
            </a:r>
            <a:endParaRPr sz="2400">
              <a:solidFill>
                <a:srgbClr val="1717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Развлечения (Описание изображений)</a:t>
            </a:r>
            <a:endParaRPr sz="2400">
              <a:solidFill>
                <a:srgbClr val="1717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717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450350" y="512575"/>
            <a:ext cx="6993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«Не</a:t>
            </a:r>
            <a:r>
              <a:rPr b="1" lang="en-US" sz="36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Алиса</a:t>
            </a: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»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444500" y="1253744"/>
            <a:ext cx="7691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Бот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для выполнения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повседневных задач в мессенджере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775" y="2607724"/>
            <a:ext cx="2233525" cy="22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 txBox="1"/>
          <p:nvPr/>
        </p:nvSpPr>
        <p:spPr>
          <a:xfrm>
            <a:off x="1144913" y="2713450"/>
            <a:ext cx="3000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Поиск информации</a:t>
            </a:r>
            <a:endParaRPr/>
          </a:p>
        </p:txBody>
      </p:sp>
      <p:sp>
        <p:nvSpPr>
          <p:cNvPr id="83" name="Google Shape;83;p3"/>
          <p:cNvSpPr txBox="1"/>
          <p:nvPr/>
        </p:nvSpPr>
        <p:spPr>
          <a:xfrm>
            <a:off x="721188" y="3465725"/>
            <a:ext cx="3000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Поиск картинок</a:t>
            </a:r>
            <a:endParaRPr/>
          </a:p>
        </p:txBody>
      </p:sp>
      <p:sp>
        <p:nvSpPr>
          <p:cNvPr id="84" name="Google Shape;84;p3"/>
          <p:cNvSpPr txBox="1"/>
          <p:nvPr/>
        </p:nvSpPr>
        <p:spPr>
          <a:xfrm>
            <a:off x="1144913" y="4218000"/>
            <a:ext cx="3000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Поиск по картинке</a:t>
            </a:r>
            <a:endParaRPr/>
          </a:p>
        </p:txBody>
      </p:sp>
      <p:sp>
        <p:nvSpPr>
          <p:cNvPr id="85" name="Google Shape;85;p3"/>
          <p:cNvSpPr txBox="1"/>
          <p:nvPr/>
        </p:nvSpPr>
        <p:spPr>
          <a:xfrm>
            <a:off x="1631838" y="4970275"/>
            <a:ext cx="3000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Описание картинки</a:t>
            </a:r>
            <a:endParaRPr/>
          </a:p>
        </p:txBody>
      </p:sp>
      <p:sp>
        <p:nvSpPr>
          <p:cNvPr id="86" name="Google Shape;86;p3"/>
          <p:cNvSpPr txBox="1"/>
          <p:nvPr/>
        </p:nvSpPr>
        <p:spPr>
          <a:xfrm flipH="1">
            <a:off x="8047088" y="2713450"/>
            <a:ext cx="3000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Переводчик</a:t>
            </a:r>
            <a:endParaRPr/>
          </a:p>
        </p:txBody>
      </p:sp>
      <p:sp>
        <p:nvSpPr>
          <p:cNvPr id="87" name="Google Shape;87;p3"/>
          <p:cNvSpPr txBox="1"/>
          <p:nvPr/>
        </p:nvSpPr>
        <p:spPr>
          <a:xfrm flipH="1">
            <a:off x="8470813" y="3465725"/>
            <a:ext cx="3000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Получение новостей</a:t>
            </a:r>
            <a:endParaRPr/>
          </a:p>
        </p:txBody>
      </p:sp>
      <p:sp>
        <p:nvSpPr>
          <p:cNvPr id="88" name="Google Shape;88;p3"/>
          <p:cNvSpPr txBox="1"/>
          <p:nvPr/>
        </p:nvSpPr>
        <p:spPr>
          <a:xfrm flipH="1">
            <a:off x="8047088" y="4218000"/>
            <a:ext cx="3000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Сведения о погоде</a:t>
            </a:r>
            <a:endParaRPr/>
          </a:p>
        </p:txBody>
      </p:sp>
      <p:sp>
        <p:nvSpPr>
          <p:cNvPr id="89" name="Google Shape;89;p3"/>
          <p:cNvSpPr txBox="1"/>
          <p:nvPr/>
        </p:nvSpPr>
        <p:spPr>
          <a:xfrm flipH="1">
            <a:off x="7560163" y="4970275"/>
            <a:ext cx="3000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“Smalltalk”</a:t>
            </a:r>
            <a:endParaRPr/>
          </a:p>
        </p:txBody>
      </p:sp>
      <p:sp>
        <p:nvSpPr>
          <p:cNvPr id="90" name="Google Shape;90;p3"/>
          <p:cNvSpPr/>
          <p:nvPr/>
        </p:nvSpPr>
        <p:spPr>
          <a:xfrm>
            <a:off x="7032688" y="2323175"/>
            <a:ext cx="622500" cy="3670500"/>
          </a:xfrm>
          <a:prstGeom prst="leftBrace">
            <a:avLst>
              <a:gd fmla="val 8333" name="adj1"/>
              <a:gd fmla="val 3924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"/>
          <p:cNvSpPr/>
          <p:nvPr/>
        </p:nvSpPr>
        <p:spPr>
          <a:xfrm flipH="1">
            <a:off x="4049888" y="2323175"/>
            <a:ext cx="622500" cy="3670500"/>
          </a:xfrm>
          <a:prstGeom prst="leftBrace">
            <a:avLst>
              <a:gd fmla="val 8333" name="adj1"/>
              <a:gd fmla="val 3873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450350" y="512576"/>
            <a:ext cx="8981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API в </a:t>
            </a: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«Не</a:t>
            </a:r>
            <a:r>
              <a:rPr b="1" lang="en-US" sz="36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Алиса</a:t>
            </a: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»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450350" y="1648525"/>
            <a:ext cx="11258400" cy="4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yandex_search (или </a:t>
            </a:r>
            <a:r>
              <a:rPr lang="en-US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Я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ндекс.XML)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python-telegram-bot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apixu weather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-US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ереводчик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-US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tatic Maps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-US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eocoder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-US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Azure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Cognitive Services VisualDescription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-US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Azure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Cognitive Services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ImageSearch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NewsAPI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Dialogflow (ранее Api.Ai)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e31539e3_0_58"/>
          <p:cNvSpPr txBox="1"/>
          <p:nvPr>
            <p:ph type="title"/>
          </p:nvPr>
        </p:nvSpPr>
        <p:spPr>
          <a:xfrm>
            <a:off x="450350" y="512576"/>
            <a:ext cx="8981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Возможности для доработки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g58e31539e3_0_58"/>
          <p:cNvSpPr txBox="1"/>
          <p:nvPr/>
        </p:nvSpPr>
        <p:spPr>
          <a:xfrm>
            <a:off x="450350" y="1648525"/>
            <a:ext cx="11258400" cy="4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Система уведомлений (Срочные новости)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Рассылки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Больше API для различного функционала (Поиск видео, взаимодействие с приложениями на телефоне, поиск песни из голосового сообщения)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Расширить “SmallTalk”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Написать «Не</a:t>
            </a:r>
            <a:r>
              <a:rPr lang="en-US" sz="24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Диалоги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» для пользовательских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«Не</a:t>
            </a:r>
            <a:r>
              <a:rPr lang="en-US" sz="24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Навыков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»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type="title"/>
          </p:nvPr>
        </p:nvSpPr>
        <p:spPr>
          <a:xfrm>
            <a:off x="450351" y="3054350"/>
            <a:ext cx="114444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НеАлиса  </a:t>
            </a:r>
            <a:r>
              <a:rPr lang="en-U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@notAliceBot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F84829"/>
      </a:accent2>
      <a:accent3>
        <a:srgbClr val="9BBB59"/>
      </a:accent3>
      <a:accent4>
        <a:srgbClr val="8A43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2019-04-26T18:25:41Z</dcterms:created>
  <dc:creator>Stanislav Dovidenko;StasDoDesign.com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2019-04-26T00:00:00Z</vt:filetime>
  </property>
</Properties>
</file>