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Poppins" panose="00000500000000000000" pitchFamily="2" charset="0"/>
      <p:regular r:id="rId7"/>
    </p:embeddedFont>
    <p:embeddedFont>
      <p:font typeface="Poppins Bold" panose="020B0604020202020204" charset="0"/>
      <p:regular r:id="rId8"/>
    </p:embeddedFont>
    <p:embeddedFont>
      <p:font typeface="Poppins Medium" panose="00000600000000000000" pitchFamily="2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536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69" r="-3426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3419941" y="-1312106"/>
            <a:ext cx="794528" cy="5577010"/>
            <a:chOff x="0" y="0"/>
            <a:chExt cx="209258" cy="14688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258" cy="1468842"/>
            </a:xfrm>
            <a:custGeom>
              <a:avLst/>
              <a:gdLst/>
              <a:ahLst/>
              <a:cxnLst/>
              <a:rect l="l" t="t" r="r" b="b"/>
              <a:pathLst>
                <a:path w="209258" h="1468842">
                  <a:moveTo>
                    <a:pt x="0" y="0"/>
                  </a:moveTo>
                  <a:lnTo>
                    <a:pt x="209258" y="0"/>
                  </a:lnTo>
                  <a:lnTo>
                    <a:pt x="209258" y="1468842"/>
                  </a:lnTo>
                  <a:lnTo>
                    <a:pt x="0" y="1468842"/>
                  </a:ln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09258" cy="1525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04861" y="1232829"/>
            <a:ext cx="487140" cy="487140"/>
          </a:xfrm>
          <a:custGeom>
            <a:avLst/>
            <a:gdLst/>
            <a:ahLst/>
            <a:cxnLst/>
            <a:rect l="l" t="t" r="r" b="b"/>
            <a:pathLst>
              <a:path w="487140" h="487140">
                <a:moveTo>
                  <a:pt x="0" y="0"/>
                </a:moveTo>
                <a:lnTo>
                  <a:pt x="487140" y="0"/>
                </a:lnTo>
                <a:lnTo>
                  <a:pt x="487140" y="487140"/>
                </a:lnTo>
                <a:lnTo>
                  <a:pt x="0" y="487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0" name="TextBox 10"/>
          <p:cNvSpPr txBox="1"/>
          <p:nvPr/>
        </p:nvSpPr>
        <p:spPr>
          <a:xfrm>
            <a:off x="1028700" y="5073993"/>
            <a:ext cx="10057845" cy="3197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92"/>
              </a:lnSpc>
            </a:pPr>
            <a:r>
              <a:rPr lang="en-US" sz="10992" b="1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PELANGGAN WHOLESALE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346523"/>
            <a:ext cx="16615205" cy="1527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52"/>
              </a:lnSpc>
            </a:pPr>
            <a:r>
              <a:rPr lang="en-US" sz="100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PENGELUARAN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956675"/>
            <a:ext cx="16230600" cy="94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9"/>
              </a:lnSpc>
            </a:pP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mengidentifikasi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pola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pengeluaran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pelanggan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menemukan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peluang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peningkatan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penjualan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pada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kategori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produk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dan wilayah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tertentu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419"/>
              </a:lnSpc>
            </a:pPr>
            <a:endParaRPr lang="en-US" sz="2199" spc="398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48318" y="1284572"/>
            <a:ext cx="4049526" cy="38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8"/>
              </a:lnSpc>
            </a:pPr>
            <a:r>
              <a:rPr lang="en-US" sz="2543" b="1" spc="129" dirty="0">
                <a:solidFill>
                  <a:srgbClr val="171F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PTI HEIBY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d-ID"/>
          </a:p>
        </p:txBody>
      </p:sp>
      <p:grpSp>
        <p:nvGrpSpPr>
          <p:cNvPr id="6" name="Group 6"/>
          <p:cNvGrpSpPr/>
          <p:nvPr/>
        </p:nvGrpSpPr>
        <p:grpSpPr>
          <a:xfrm>
            <a:off x="8876285" y="1028700"/>
            <a:ext cx="7918838" cy="1215363"/>
            <a:chOff x="0" y="0"/>
            <a:chExt cx="2085620" cy="3200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876285" y="3811601"/>
            <a:ext cx="7918838" cy="1215363"/>
            <a:chOff x="0" y="0"/>
            <a:chExt cx="2085620" cy="3200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76285" y="2415264"/>
            <a:ext cx="7918838" cy="1215363"/>
            <a:chOff x="0" y="0"/>
            <a:chExt cx="2085620" cy="32009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876285" y="5207690"/>
            <a:ext cx="7918838" cy="1215363"/>
            <a:chOff x="0" y="0"/>
            <a:chExt cx="2085620" cy="32009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876285" y="6604028"/>
            <a:ext cx="7918838" cy="1215363"/>
            <a:chOff x="0" y="0"/>
            <a:chExt cx="2085620" cy="32009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9513696" y="1379840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3"/>
                </a:lnTo>
                <a:lnTo>
                  <a:pt x="0" y="49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2" name="Freeform 22"/>
          <p:cNvSpPr/>
          <p:nvPr/>
        </p:nvSpPr>
        <p:spPr>
          <a:xfrm>
            <a:off x="9513696" y="4172266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3"/>
                </a:lnTo>
                <a:lnTo>
                  <a:pt x="0" y="49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3" name="Freeform 23"/>
          <p:cNvSpPr/>
          <p:nvPr/>
        </p:nvSpPr>
        <p:spPr>
          <a:xfrm>
            <a:off x="9513696" y="2775929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2"/>
                </a:lnTo>
                <a:lnTo>
                  <a:pt x="0" y="49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4" name="Freeform 24"/>
          <p:cNvSpPr/>
          <p:nvPr/>
        </p:nvSpPr>
        <p:spPr>
          <a:xfrm>
            <a:off x="9513696" y="5568355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3"/>
                </a:lnTo>
                <a:lnTo>
                  <a:pt x="0" y="49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5" name="Freeform 25"/>
          <p:cNvSpPr/>
          <p:nvPr/>
        </p:nvSpPr>
        <p:spPr>
          <a:xfrm>
            <a:off x="9513696" y="6964693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2"/>
                </a:lnTo>
                <a:lnTo>
                  <a:pt x="0" y="49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6" name="TextBox 26"/>
          <p:cNvSpPr txBox="1"/>
          <p:nvPr/>
        </p:nvSpPr>
        <p:spPr>
          <a:xfrm>
            <a:off x="1362133" y="2458496"/>
            <a:ext cx="6665369" cy="1903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60"/>
              </a:lnSpc>
            </a:pPr>
            <a:r>
              <a:rPr lang="en-US" sz="6600" b="1" spc="72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Data awal &amp;</a:t>
            </a:r>
          </a:p>
          <a:p>
            <a:pPr algn="l">
              <a:lnSpc>
                <a:spcPts val="7260"/>
              </a:lnSpc>
            </a:pPr>
            <a:r>
              <a:rPr lang="en-US" sz="6600" b="1" spc="72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RATA - RATA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62133" y="4966442"/>
            <a:ext cx="6054135" cy="406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berisi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banyaknya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pengeluaran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berbagai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produk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di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setiap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negara dan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saluran</a:t>
            </a:r>
            <a:endParaRPr lang="en-US" sz="4800" spc="18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668543" y="9523945"/>
            <a:ext cx="6590757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90"/>
              </a:lnSpc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RATA - RATA SETIAP PRODUK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8700" y="9514420"/>
            <a:ext cx="5577010" cy="3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362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PROJECT PTI HEIBY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436604" y="1352536"/>
            <a:ext cx="5100093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Fresh : 12000,29773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436604" y="4144963"/>
            <a:ext cx="357037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Grocery : 7951,277273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436604" y="2748625"/>
            <a:ext cx="2550046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Milk : 5796,265909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436604" y="5541051"/>
            <a:ext cx="357037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Frozen : 3071,931818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436604" y="6937389"/>
            <a:ext cx="4442567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Detergents_paper : 2881,493182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8876285" y="7919258"/>
            <a:ext cx="7918838" cy="1215363"/>
            <a:chOff x="0" y="0"/>
            <a:chExt cx="2085620" cy="32009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9513696" y="8279923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2"/>
                </a:lnTo>
                <a:lnTo>
                  <a:pt x="0" y="49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9" name="TextBox 39"/>
          <p:cNvSpPr txBox="1"/>
          <p:nvPr/>
        </p:nvSpPr>
        <p:spPr>
          <a:xfrm>
            <a:off x="10436604" y="8252619"/>
            <a:ext cx="4442567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Delicassen : 1524,870455</a:t>
            </a: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5965E370-628F-EE43-EEE1-9DB0D1678B64}"/>
              </a:ext>
            </a:extLst>
          </p:cNvPr>
          <p:cNvSpPr txBox="1"/>
          <p:nvPr/>
        </p:nvSpPr>
        <p:spPr>
          <a:xfrm>
            <a:off x="1028700" y="10728671"/>
            <a:ext cx="16230600" cy="94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9"/>
              </a:lnSpc>
            </a:pP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mengidentifikasi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pola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pengeluaran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pelanggan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menemukan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peluang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peningkatan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penjualan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pada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kategori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produk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dan wilayah </a:t>
            </a:r>
            <a:r>
              <a:rPr lang="en-US" sz="2199" spc="398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tertentu</a:t>
            </a:r>
            <a:r>
              <a:rPr lang="en-US" sz="2199" spc="39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419"/>
              </a:lnSpc>
            </a:pPr>
            <a:endParaRPr lang="en-US" sz="2199" spc="398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A7A05681-1A05-1FC2-DDF3-DB025D94E1E7}"/>
              </a:ext>
            </a:extLst>
          </p:cNvPr>
          <p:cNvGrpSpPr/>
          <p:nvPr/>
        </p:nvGrpSpPr>
        <p:grpSpPr>
          <a:xfrm rot="5400000">
            <a:off x="-3628559" y="-1362541"/>
            <a:ext cx="794528" cy="5577010"/>
            <a:chOff x="0" y="0"/>
            <a:chExt cx="209258" cy="1468842"/>
          </a:xfrm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0445FC2-5159-521F-A6CC-2240F44D5F68}"/>
                </a:ext>
              </a:extLst>
            </p:cNvPr>
            <p:cNvSpPr/>
            <p:nvPr/>
          </p:nvSpPr>
          <p:spPr>
            <a:xfrm>
              <a:off x="0" y="0"/>
              <a:ext cx="209258" cy="1468842"/>
            </a:xfrm>
            <a:custGeom>
              <a:avLst/>
              <a:gdLst/>
              <a:ahLst/>
              <a:cxnLst/>
              <a:rect l="l" t="t" r="r" b="b"/>
              <a:pathLst>
                <a:path w="209258" h="1468842">
                  <a:moveTo>
                    <a:pt x="0" y="0"/>
                  </a:moveTo>
                  <a:lnTo>
                    <a:pt x="209258" y="0"/>
                  </a:lnTo>
                  <a:lnTo>
                    <a:pt x="209258" y="1468842"/>
                  </a:lnTo>
                  <a:lnTo>
                    <a:pt x="0" y="1468842"/>
                  </a:ln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43" name="TextBox 8">
              <a:extLst>
                <a:ext uri="{FF2B5EF4-FFF2-40B4-BE49-F238E27FC236}">
                  <a16:creationId xmlns:a16="http://schemas.microsoft.com/office/drawing/2014/main" id="{0263E2F1-5392-A5DA-D6D0-5CC217BBD6AD}"/>
                </a:ext>
              </a:extLst>
            </p:cNvPr>
            <p:cNvSpPr txBox="1"/>
            <p:nvPr/>
          </p:nvSpPr>
          <p:spPr>
            <a:xfrm>
              <a:off x="0" y="-57150"/>
              <a:ext cx="209258" cy="1525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44" name="Freeform 9">
            <a:extLst>
              <a:ext uri="{FF2B5EF4-FFF2-40B4-BE49-F238E27FC236}">
                <a16:creationId xmlns:a16="http://schemas.microsoft.com/office/drawing/2014/main" id="{7599CFD3-21D8-4B8C-2F54-BA0785D35EEE}"/>
              </a:ext>
            </a:extLst>
          </p:cNvPr>
          <p:cNvSpPr/>
          <p:nvPr/>
        </p:nvSpPr>
        <p:spPr>
          <a:xfrm>
            <a:off x="-5643639" y="1182394"/>
            <a:ext cx="487140" cy="487140"/>
          </a:xfrm>
          <a:custGeom>
            <a:avLst/>
            <a:gdLst/>
            <a:ahLst/>
            <a:cxnLst/>
            <a:rect l="l" t="t" r="r" b="b"/>
            <a:pathLst>
              <a:path w="487140" h="487140">
                <a:moveTo>
                  <a:pt x="0" y="0"/>
                </a:moveTo>
                <a:lnTo>
                  <a:pt x="487140" y="0"/>
                </a:lnTo>
                <a:lnTo>
                  <a:pt x="487140" y="487140"/>
                </a:lnTo>
                <a:lnTo>
                  <a:pt x="0" y="487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24CE666F-03F3-334F-DB78-C9CF75065481}"/>
              </a:ext>
            </a:extLst>
          </p:cNvPr>
          <p:cNvSpPr txBox="1"/>
          <p:nvPr/>
        </p:nvSpPr>
        <p:spPr>
          <a:xfrm>
            <a:off x="-4800182" y="1234137"/>
            <a:ext cx="4049526" cy="38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8"/>
              </a:lnSpc>
            </a:pPr>
            <a:r>
              <a:rPr lang="en-US" sz="2543" b="1" spc="129" dirty="0">
                <a:solidFill>
                  <a:srgbClr val="171F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PTI HEIBY</a:t>
            </a:r>
          </a:p>
        </p:txBody>
      </p:sp>
      <p:sp>
        <p:nvSpPr>
          <p:cNvPr id="46" name="TextBox 10">
            <a:extLst>
              <a:ext uri="{FF2B5EF4-FFF2-40B4-BE49-F238E27FC236}">
                <a16:creationId xmlns:a16="http://schemas.microsoft.com/office/drawing/2014/main" id="{72B83C8C-993B-B1A0-0196-81D299F55827}"/>
              </a:ext>
            </a:extLst>
          </p:cNvPr>
          <p:cNvSpPr txBox="1"/>
          <p:nvPr/>
        </p:nvSpPr>
        <p:spPr>
          <a:xfrm>
            <a:off x="1028700" y="-3392024"/>
            <a:ext cx="10057845" cy="3197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92"/>
              </a:lnSpc>
            </a:pPr>
            <a:r>
              <a:rPr lang="en-US" sz="10992" b="1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PELANGGAN WHOLESALE</a:t>
            </a:r>
          </a:p>
        </p:txBody>
      </p:sp>
      <p:sp>
        <p:nvSpPr>
          <p:cNvPr id="47" name="TextBox 11">
            <a:extLst>
              <a:ext uri="{FF2B5EF4-FFF2-40B4-BE49-F238E27FC236}">
                <a16:creationId xmlns:a16="http://schemas.microsoft.com/office/drawing/2014/main" id="{55EBFC2F-A4EB-7B8B-2A1F-F95A20BEC680}"/>
              </a:ext>
            </a:extLst>
          </p:cNvPr>
          <p:cNvSpPr txBox="1"/>
          <p:nvPr/>
        </p:nvSpPr>
        <p:spPr>
          <a:xfrm>
            <a:off x="1028700" y="-5119494"/>
            <a:ext cx="16615205" cy="1527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52"/>
              </a:lnSpc>
            </a:pPr>
            <a:r>
              <a:rPr lang="en-US" sz="100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PENGELUARAN 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76FB9E4B-9B1E-4548-9EC5-CB45FD024AC3}"/>
              </a:ext>
            </a:extLst>
          </p:cNvPr>
          <p:cNvSpPr/>
          <p:nvPr/>
        </p:nvSpPr>
        <p:spPr>
          <a:xfrm>
            <a:off x="6384434" y="12147031"/>
            <a:ext cx="11259471" cy="6767661"/>
          </a:xfrm>
          <a:custGeom>
            <a:avLst/>
            <a:gdLst/>
            <a:ahLst/>
            <a:cxnLst/>
            <a:rect l="l" t="t" r="r" b="b"/>
            <a:pathLst>
              <a:path w="11259471" h="6767661">
                <a:moveTo>
                  <a:pt x="0" y="0"/>
                </a:moveTo>
                <a:lnTo>
                  <a:pt x="11259471" y="0"/>
                </a:lnTo>
                <a:lnTo>
                  <a:pt x="11259471" y="6767660"/>
                </a:lnTo>
                <a:lnTo>
                  <a:pt x="0" y="67676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A7B17DF1-102C-FB18-9D51-4D4C80EF8F09}"/>
              </a:ext>
            </a:extLst>
          </p:cNvPr>
          <p:cNvSpPr txBox="1"/>
          <p:nvPr/>
        </p:nvSpPr>
        <p:spPr>
          <a:xfrm>
            <a:off x="-5457216" y="3066807"/>
            <a:ext cx="5796167" cy="311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spc="20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PENGELUARAN PELANGGAN PADA SETIAP PRODUK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d-ID"/>
          </a:p>
        </p:txBody>
      </p:sp>
      <p:sp>
        <p:nvSpPr>
          <p:cNvPr id="7" name="TextBox 7"/>
          <p:cNvSpPr txBox="1"/>
          <p:nvPr/>
        </p:nvSpPr>
        <p:spPr>
          <a:xfrm>
            <a:off x="484520" y="324999"/>
            <a:ext cx="6665369" cy="189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50"/>
              </a:lnSpc>
              <a:spcBef>
                <a:spcPct val="0"/>
              </a:spcBef>
            </a:pPr>
            <a:r>
              <a:rPr lang="en-US" sz="6500" b="1" spc="71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ANALISIS PENGELUARAN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4520" y="2418482"/>
            <a:ext cx="5796167" cy="311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spc="20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PENGELUARAN PELANGGAN PADA SETIAP PRODUK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51485" y="9556330"/>
            <a:ext cx="7292116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90"/>
              </a:lnSpc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GRAFIK ANALISIS PENGELUARAN PELANGGAN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514420"/>
            <a:ext cx="5577010" cy="3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362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PROJECT PTI HEIBY</a:t>
            </a:r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id="{A1A9D54C-4562-A425-6570-963CAD770520}"/>
              </a:ext>
            </a:extLst>
          </p:cNvPr>
          <p:cNvGrpSpPr/>
          <p:nvPr/>
        </p:nvGrpSpPr>
        <p:grpSpPr>
          <a:xfrm>
            <a:off x="19202400" y="1609617"/>
            <a:ext cx="7918838" cy="1215363"/>
            <a:chOff x="0" y="0"/>
            <a:chExt cx="2085620" cy="320096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74EBA78-F58C-D8B7-FDEC-9FCC0588085E}"/>
                </a:ext>
              </a:extLst>
            </p:cNvPr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D16253F8-C17E-CA65-02CD-2911E42C4331}"/>
                </a:ext>
              </a:extLst>
            </p:cNvPr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id="{264AA39F-4399-53CE-6B8C-D0C0552B7C2F}"/>
              </a:ext>
            </a:extLst>
          </p:cNvPr>
          <p:cNvGrpSpPr/>
          <p:nvPr/>
        </p:nvGrpSpPr>
        <p:grpSpPr>
          <a:xfrm>
            <a:off x="19202400" y="4392518"/>
            <a:ext cx="7918838" cy="1215363"/>
            <a:chOff x="0" y="0"/>
            <a:chExt cx="2085620" cy="320096"/>
          </a:xfrm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5A662F0-AA1B-4140-E0A6-61AF94DD469C}"/>
                </a:ext>
              </a:extLst>
            </p:cNvPr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4623B23E-837E-46FF-A186-6996A362E72D}"/>
                </a:ext>
              </a:extLst>
            </p:cNvPr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32077B52-AF7B-A31B-868E-5E4D29EE4BB9}"/>
              </a:ext>
            </a:extLst>
          </p:cNvPr>
          <p:cNvGrpSpPr/>
          <p:nvPr/>
        </p:nvGrpSpPr>
        <p:grpSpPr>
          <a:xfrm>
            <a:off x="19202400" y="2996181"/>
            <a:ext cx="7918838" cy="1215363"/>
            <a:chOff x="0" y="0"/>
            <a:chExt cx="2085620" cy="320096"/>
          </a:xfrm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39B0A7E-94AF-C89B-8989-615BED9A423F}"/>
                </a:ext>
              </a:extLst>
            </p:cNvPr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6AC3297E-97AD-2CDF-C41C-1A34A8B25DBC}"/>
                </a:ext>
              </a:extLst>
            </p:cNvPr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E73B1E5F-BCC2-19DE-8BD1-8838FD7BA82D}"/>
              </a:ext>
            </a:extLst>
          </p:cNvPr>
          <p:cNvGrpSpPr/>
          <p:nvPr/>
        </p:nvGrpSpPr>
        <p:grpSpPr>
          <a:xfrm>
            <a:off x="19202400" y="5788607"/>
            <a:ext cx="7918838" cy="1215363"/>
            <a:chOff x="0" y="0"/>
            <a:chExt cx="2085620" cy="320096"/>
          </a:xfrm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5E5357B-E127-9DB7-C195-84381D8313D1}"/>
                </a:ext>
              </a:extLst>
            </p:cNvPr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B883BC29-6E65-7908-0BE6-F88560BA983F}"/>
                </a:ext>
              </a:extLst>
            </p:cNvPr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881F6099-5925-7F29-14AD-50DB51F581C7}"/>
              </a:ext>
            </a:extLst>
          </p:cNvPr>
          <p:cNvGrpSpPr/>
          <p:nvPr/>
        </p:nvGrpSpPr>
        <p:grpSpPr>
          <a:xfrm>
            <a:off x="19202400" y="7184945"/>
            <a:ext cx="7918838" cy="1215363"/>
            <a:chOff x="0" y="0"/>
            <a:chExt cx="2085620" cy="320096"/>
          </a:xfrm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22B38F4-3C44-86FB-363D-A53C3F3DB656}"/>
                </a:ext>
              </a:extLst>
            </p:cNvPr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0B28C613-3CDF-FD97-9771-233D58E08FBB}"/>
                </a:ext>
              </a:extLst>
            </p:cNvPr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26" name="Freeform 21">
            <a:extLst>
              <a:ext uri="{FF2B5EF4-FFF2-40B4-BE49-F238E27FC236}">
                <a16:creationId xmlns:a16="http://schemas.microsoft.com/office/drawing/2014/main" id="{14B85DB8-7E5C-8E30-C57A-8073BAD07057}"/>
              </a:ext>
            </a:extLst>
          </p:cNvPr>
          <p:cNvSpPr/>
          <p:nvPr/>
        </p:nvSpPr>
        <p:spPr>
          <a:xfrm>
            <a:off x="19839811" y="1960757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3"/>
                </a:lnTo>
                <a:lnTo>
                  <a:pt x="0" y="49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DF9EC46A-EF7F-B702-B283-9B4E117F6FF6}"/>
              </a:ext>
            </a:extLst>
          </p:cNvPr>
          <p:cNvSpPr/>
          <p:nvPr/>
        </p:nvSpPr>
        <p:spPr>
          <a:xfrm>
            <a:off x="19839811" y="4753183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3"/>
                </a:lnTo>
                <a:lnTo>
                  <a:pt x="0" y="49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85E694C3-A820-4DB2-A592-FE029FADA589}"/>
              </a:ext>
            </a:extLst>
          </p:cNvPr>
          <p:cNvSpPr/>
          <p:nvPr/>
        </p:nvSpPr>
        <p:spPr>
          <a:xfrm>
            <a:off x="19839811" y="3356846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2"/>
                </a:lnTo>
                <a:lnTo>
                  <a:pt x="0" y="49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4D7372D6-4B87-128A-E475-FAF47BB83EAD}"/>
              </a:ext>
            </a:extLst>
          </p:cNvPr>
          <p:cNvSpPr/>
          <p:nvPr/>
        </p:nvSpPr>
        <p:spPr>
          <a:xfrm>
            <a:off x="19839811" y="6149272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3"/>
                </a:lnTo>
                <a:lnTo>
                  <a:pt x="0" y="49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id="{59FBD6B1-BE6F-8A54-1372-881EDB70D4A3}"/>
              </a:ext>
            </a:extLst>
          </p:cNvPr>
          <p:cNvSpPr/>
          <p:nvPr/>
        </p:nvSpPr>
        <p:spPr>
          <a:xfrm>
            <a:off x="19839811" y="7545610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2"/>
                </a:lnTo>
                <a:lnTo>
                  <a:pt x="0" y="49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A86833-47CD-2D54-C3B2-47D982B03EC7}"/>
              </a:ext>
            </a:extLst>
          </p:cNvPr>
          <p:cNvSpPr txBox="1"/>
          <p:nvPr/>
        </p:nvSpPr>
        <p:spPr>
          <a:xfrm>
            <a:off x="20762719" y="1933453"/>
            <a:ext cx="5100093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Fresh : 12000,29773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2DC5BE-4D7A-6DD4-849D-E1226827AD20}"/>
              </a:ext>
            </a:extLst>
          </p:cNvPr>
          <p:cNvSpPr txBox="1"/>
          <p:nvPr/>
        </p:nvSpPr>
        <p:spPr>
          <a:xfrm>
            <a:off x="20762719" y="4725880"/>
            <a:ext cx="357037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Grocery : 7951,277273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9F5DD2-4A0D-5CDD-34A7-53A6866116C4}"/>
              </a:ext>
            </a:extLst>
          </p:cNvPr>
          <p:cNvSpPr txBox="1"/>
          <p:nvPr/>
        </p:nvSpPr>
        <p:spPr>
          <a:xfrm>
            <a:off x="20762719" y="3329542"/>
            <a:ext cx="2550046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Milk : 5796,265909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BCDA59-5D60-3572-ABF9-4B7745E6FE29}"/>
              </a:ext>
            </a:extLst>
          </p:cNvPr>
          <p:cNvSpPr txBox="1"/>
          <p:nvPr/>
        </p:nvSpPr>
        <p:spPr>
          <a:xfrm>
            <a:off x="20762719" y="6121968"/>
            <a:ext cx="357037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Frozen : 3071,931818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2FF1C8-15D7-2BDE-1A0D-5CA5CA3D5C24}"/>
              </a:ext>
            </a:extLst>
          </p:cNvPr>
          <p:cNvSpPr txBox="1"/>
          <p:nvPr/>
        </p:nvSpPr>
        <p:spPr>
          <a:xfrm>
            <a:off x="20762719" y="7518306"/>
            <a:ext cx="4442567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Detergents_paper : 2881,493182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C7F527-9ECB-6C44-5D60-7532214D66C6}"/>
              </a:ext>
            </a:extLst>
          </p:cNvPr>
          <p:cNvGrpSpPr/>
          <p:nvPr/>
        </p:nvGrpSpPr>
        <p:grpSpPr>
          <a:xfrm>
            <a:off x="19202400" y="8500175"/>
            <a:ext cx="7918838" cy="1215363"/>
            <a:chOff x="0" y="0"/>
            <a:chExt cx="2085620" cy="32009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DD2754D-EC73-156A-E48A-173C4FD1CA6C}"/>
                </a:ext>
              </a:extLst>
            </p:cNvPr>
            <p:cNvSpPr/>
            <p:nvPr/>
          </p:nvSpPr>
          <p:spPr>
            <a:xfrm>
              <a:off x="0" y="0"/>
              <a:ext cx="2085620" cy="320096"/>
            </a:xfrm>
            <a:custGeom>
              <a:avLst/>
              <a:gdLst/>
              <a:ahLst/>
              <a:cxnLst/>
              <a:rect l="l" t="t" r="r" b="b"/>
              <a:pathLst>
                <a:path w="2085620" h="320096">
                  <a:moveTo>
                    <a:pt x="0" y="0"/>
                  </a:moveTo>
                  <a:lnTo>
                    <a:pt x="2085620" y="0"/>
                  </a:lnTo>
                  <a:lnTo>
                    <a:pt x="208562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53E1A0-D797-A655-42C6-0B589A5EB2D3}"/>
                </a:ext>
              </a:extLst>
            </p:cNvPr>
            <p:cNvSpPr txBox="1"/>
            <p:nvPr/>
          </p:nvSpPr>
          <p:spPr>
            <a:xfrm>
              <a:off x="0" y="0"/>
              <a:ext cx="2085620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F3A3A16A-5A49-A29F-02EE-199642EC71BD}"/>
              </a:ext>
            </a:extLst>
          </p:cNvPr>
          <p:cNvSpPr/>
          <p:nvPr/>
        </p:nvSpPr>
        <p:spPr>
          <a:xfrm>
            <a:off x="19839811" y="8860840"/>
            <a:ext cx="494033" cy="494033"/>
          </a:xfrm>
          <a:custGeom>
            <a:avLst/>
            <a:gdLst/>
            <a:ahLst/>
            <a:cxnLst/>
            <a:rect l="l" t="t" r="r" b="b"/>
            <a:pathLst>
              <a:path w="494033" h="494033">
                <a:moveTo>
                  <a:pt x="0" y="0"/>
                </a:moveTo>
                <a:lnTo>
                  <a:pt x="494032" y="0"/>
                </a:lnTo>
                <a:lnTo>
                  <a:pt x="494032" y="494032"/>
                </a:lnTo>
                <a:lnTo>
                  <a:pt x="0" y="49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CED161-60DD-4F6C-4A19-290690DEC513}"/>
              </a:ext>
            </a:extLst>
          </p:cNvPr>
          <p:cNvSpPr txBox="1"/>
          <p:nvPr/>
        </p:nvSpPr>
        <p:spPr>
          <a:xfrm>
            <a:off x="20762719" y="8833536"/>
            <a:ext cx="4442567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Delicassen : 1524,870455</a:t>
            </a:r>
          </a:p>
        </p:txBody>
      </p:sp>
      <p:sp>
        <p:nvSpPr>
          <p:cNvPr id="6" name="Freeform 6"/>
          <p:cNvSpPr/>
          <p:nvPr/>
        </p:nvSpPr>
        <p:spPr>
          <a:xfrm>
            <a:off x="5984130" y="2152502"/>
            <a:ext cx="11259471" cy="6767661"/>
          </a:xfrm>
          <a:custGeom>
            <a:avLst/>
            <a:gdLst/>
            <a:ahLst/>
            <a:cxnLst/>
            <a:rect l="l" t="t" r="r" b="b"/>
            <a:pathLst>
              <a:path w="11259471" h="6767661">
                <a:moveTo>
                  <a:pt x="0" y="0"/>
                </a:moveTo>
                <a:lnTo>
                  <a:pt x="11259471" y="0"/>
                </a:lnTo>
                <a:lnTo>
                  <a:pt x="11259471" y="6767660"/>
                </a:lnTo>
                <a:lnTo>
                  <a:pt x="0" y="6767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1" name="TextBox 27">
            <a:extLst>
              <a:ext uri="{FF2B5EF4-FFF2-40B4-BE49-F238E27FC236}">
                <a16:creationId xmlns:a16="http://schemas.microsoft.com/office/drawing/2014/main" id="{C100FF31-1CD2-0DFF-49CE-3F4E952BE605}"/>
              </a:ext>
            </a:extLst>
          </p:cNvPr>
          <p:cNvSpPr txBox="1"/>
          <p:nvPr/>
        </p:nvSpPr>
        <p:spPr>
          <a:xfrm>
            <a:off x="1120335" y="-4099231"/>
            <a:ext cx="6054135" cy="406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berisi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banyaknya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pengeluaran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berbagai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produk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di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setiap</a:t>
            </a:r>
            <a:r>
              <a:rPr lang="en-US" sz="4800" spc="18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negara dan </a:t>
            </a:r>
            <a:r>
              <a:rPr lang="en-US" sz="4800" spc="18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saluran</a:t>
            </a:r>
            <a:endParaRPr lang="en-US" sz="4800" spc="18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7C110B6-6620-3F69-7862-4ADA7AD140A0}"/>
              </a:ext>
            </a:extLst>
          </p:cNvPr>
          <p:cNvSpPr/>
          <p:nvPr/>
        </p:nvSpPr>
        <p:spPr>
          <a:xfrm>
            <a:off x="-11880867" y="3253682"/>
            <a:ext cx="11570223" cy="5524354"/>
          </a:xfrm>
          <a:custGeom>
            <a:avLst/>
            <a:gdLst/>
            <a:ahLst/>
            <a:cxnLst/>
            <a:rect l="l" t="t" r="r" b="b"/>
            <a:pathLst>
              <a:path w="11570223" h="5524354">
                <a:moveTo>
                  <a:pt x="0" y="0"/>
                </a:moveTo>
                <a:lnTo>
                  <a:pt x="11570223" y="0"/>
                </a:lnTo>
                <a:lnTo>
                  <a:pt x="11570223" y="5524355"/>
                </a:lnTo>
                <a:lnTo>
                  <a:pt x="0" y="55243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81" b="-481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E55A3FD1-446C-006C-6DFD-9F75DA913851}"/>
              </a:ext>
            </a:extLst>
          </p:cNvPr>
          <p:cNvSpPr txBox="1"/>
          <p:nvPr/>
        </p:nvSpPr>
        <p:spPr>
          <a:xfrm>
            <a:off x="35684" y="-3832325"/>
            <a:ext cx="7563039" cy="370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50"/>
              </a:lnSpc>
              <a:spcBef>
                <a:spcPct val="0"/>
              </a:spcBef>
            </a:pPr>
            <a:r>
              <a:rPr lang="en-US" sz="6500" b="1" spc="71" dirty="0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SEGMENTASI PELANGGAN ANTAR CHANNEL &amp; REGION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d-ID"/>
          </a:p>
        </p:txBody>
      </p:sp>
      <p:sp>
        <p:nvSpPr>
          <p:cNvPr id="7" name="TextBox 7"/>
          <p:cNvSpPr txBox="1"/>
          <p:nvPr/>
        </p:nvSpPr>
        <p:spPr>
          <a:xfrm>
            <a:off x="260740" y="523320"/>
            <a:ext cx="7563039" cy="370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50"/>
              </a:lnSpc>
              <a:spcBef>
                <a:spcPct val="0"/>
              </a:spcBef>
            </a:pPr>
            <a:r>
              <a:rPr lang="en-US" sz="6500" b="1" spc="71" dirty="0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SEGMENTASI PELANGGAN ANTAR CHANNEL &amp; REGION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51485" y="9556330"/>
            <a:ext cx="7292116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90"/>
              </a:lnSpc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DIAGRAM SEGMENTASI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514420"/>
            <a:ext cx="5577010" cy="3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362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PROJECT PTI HEIBY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B3A32C-7725-464D-82F0-8A7054DDF7DD}"/>
              </a:ext>
            </a:extLst>
          </p:cNvPr>
          <p:cNvSpPr/>
          <p:nvPr/>
        </p:nvSpPr>
        <p:spPr>
          <a:xfrm>
            <a:off x="-16828618" y="2152501"/>
            <a:ext cx="11259471" cy="6767661"/>
          </a:xfrm>
          <a:custGeom>
            <a:avLst/>
            <a:gdLst/>
            <a:ahLst/>
            <a:cxnLst/>
            <a:rect l="l" t="t" r="r" b="b"/>
            <a:pathLst>
              <a:path w="11259471" h="6767661">
                <a:moveTo>
                  <a:pt x="0" y="0"/>
                </a:moveTo>
                <a:lnTo>
                  <a:pt x="11259471" y="0"/>
                </a:lnTo>
                <a:lnTo>
                  <a:pt x="11259471" y="6767660"/>
                </a:lnTo>
                <a:lnTo>
                  <a:pt x="0" y="676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5413285" y="3395808"/>
            <a:ext cx="11570223" cy="5524354"/>
          </a:xfrm>
          <a:custGeom>
            <a:avLst/>
            <a:gdLst/>
            <a:ahLst/>
            <a:cxnLst/>
            <a:rect l="l" t="t" r="r" b="b"/>
            <a:pathLst>
              <a:path w="11570223" h="5524354">
                <a:moveTo>
                  <a:pt x="0" y="0"/>
                </a:moveTo>
                <a:lnTo>
                  <a:pt x="11570223" y="0"/>
                </a:lnTo>
                <a:lnTo>
                  <a:pt x="11570223" y="5524355"/>
                </a:lnTo>
                <a:lnTo>
                  <a:pt x="0" y="5524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81" b="-481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F2652E8-10D8-5AF5-3792-FBD6E83F7E7C}"/>
              </a:ext>
            </a:extLst>
          </p:cNvPr>
          <p:cNvSpPr txBox="1"/>
          <p:nvPr/>
        </p:nvSpPr>
        <p:spPr>
          <a:xfrm>
            <a:off x="260740" y="10573219"/>
            <a:ext cx="6665369" cy="189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50"/>
              </a:lnSpc>
              <a:spcBef>
                <a:spcPct val="0"/>
              </a:spcBef>
            </a:pPr>
            <a:r>
              <a:rPr lang="en-US" sz="6500" b="1" spc="71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ANALISIS PENGELUARAN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d-ID"/>
          </a:p>
        </p:txBody>
      </p:sp>
      <p:grpSp>
        <p:nvGrpSpPr>
          <p:cNvPr id="6" name="Group 6"/>
          <p:cNvGrpSpPr/>
          <p:nvPr/>
        </p:nvGrpSpPr>
        <p:grpSpPr>
          <a:xfrm>
            <a:off x="1373533" y="1850463"/>
            <a:ext cx="5232501" cy="2112667"/>
            <a:chOff x="0" y="0"/>
            <a:chExt cx="1846069" cy="745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46069" cy="745366"/>
            </a:xfrm>
            <a:custGeom>
              <a:avLst/>
              <a:gdLst/>
              <a:ahLst/>
              <a:cxnLst/>
              <a:rect l="l" t="t" r="r" b="b"/>
              <a:pathLst>
                <a:path w="1846069" h="745366">
                  <a:moveTo>
                    <a:pt x="0" y="0"/>
                  </a:moveTo>
                  <a:lnTo>
                    <a:pt x="1846069" y="0"/>
                  </a:lnTo>
                  <a:lnTo>
                    <a:pt x="1846069" y="745366"/>
                  </a:lnTo>
                  <a:lnTo>
                    <a:pt x="0" y="74536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846069" cy="745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539756" y="1850463"/>
            <a:ext cx="5232501" cy="2112667"/>
            <a:chOff x="0" y="0"/>
            <a:chExt cx="1846069" cy="7453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46069" cy="745366"/>
            </a:xfrm>
            <a:custGeom>
              <a:avLst/>
              <a:gdLst/>
              <a:ahLst/>
              <a:cxnLst/>
              <a:rect l="l" t="t" r="r" b="b"/>
              <a:pathLst>
                <a:path w="1846069" h="745366">
                  <a:moveTo>
                    <a:pt x="0" y="0"/>
                  </a:moveTo>
                  <a:lnTo>
                    <a:pt x="1846069" y="0"/>
                  </a:lnTo>
                  <a:lnTo>
                    <a:pt x="1846069" y="745366"/>
                  </a:lnTo>
                  <a:lnTo>
                    <a:pt x="0" y="74536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1846069" cy="745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73533" y="4618270"/>
            <a:ext cx="5232501" cy="2112667"/>
            <a:chOff x="0" y="0"/>
            <a:chExt cx="1846069" cy="74536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46069" cy="745366"/>
            </a:xfrm>
            <a:custGeom>
              <a:avLst/>
              <a:gdLst/>
              <a:ahLst/>
              <a:cxnLst/>
              <a:rect l="l" t="t" r="r" b="b"/>
              <a:pathLst>
                <a:path w="1846069" h="745366">
                  <a:moveTo>
                    <a:pt x="0" y="0"/>
                  </a:moveTo>
                  <a:lnTo>
                    <a:pt x="1846069" y="0"/>
                  </a:lnTo>
                  <a:lnTo>
                    <a:pt x="1846069" y="745366"/>
                  </a:lnTo>
                  <a:lnTo>
                    <a:pt x="0" y="74536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1846069" cy="745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606034" y="4618270"/>
            <a:ext cx="6166223" cy="2112667"/>
            <a:chOff x="0" y="0"/>
            <a:chExt cx="2175494" cy="74536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75494" cy="745366"/>
            </a:xfrm>
            <a:custGeom>
              <a:avLst/>
              <a:gdLst/>
              <a:ahLst/>
              <a:cxnLst/>
              <a:rect l="l" t="t" r="r" b="b"/>
              <a:pathLst>
                <a:path w="2175494" h="745366">
                  <a:moveTo>
                    <a:pt x="0" y="0"/>
                  </a:moveTo>
                  <a:lnTo>
                    <a:pt x="2175494" y="0"/>
                  </a:lnTo>
                  <a:lnTo>
                    <a:pt x="2175494" y="745366"/>
                  </a:lnTo>
                  <a:lnTo>
                    <a:pt x="0" y="745366"/>
                  </a:lnTo>
                  <a:close/>
                </a:path>
              </a:pathLst>
            </a:custGeom>
            <a:solidFill>
              <a:srgbClr val="232D4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2175494" cy="745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1561097"/>
            <a:ext cx="689665" cy="68966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194923" y="1561097"/>
            <a:ext cx="689665" cy="68966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4328904"/>
            <a:ext cx="689665" cy="689665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BFDF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668543" y="9523945"/>
            <a:ext cx="6590757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90"/>
              </a:lnSpc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KESIMPULAN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8700" y="9514420"/>
            <a:ext cx="5577010" cy="3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362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PROJECT PTI HEIBY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9341" y="318089"/>
            <a:ext cx="11164009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  <a:spcBef>
                <a:spcPct val="0"/>
              </a:spcBef>
            </a:pPr>
            <a:r>
              <a:rPr lang="en-US" sz="6999" b="1" spc="76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REKOMENDASI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772257" y="6730937"/>
            <a:ext cx="4389630" cy="83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spc="2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KESIMPULAN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61411" y="2155512"/>
            <a:ext cx="4256744" cy="1407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0"/>
              </a:lnSpc>
            </a:pPr>
            <a:r>
              <a:rPr lang="en-US" sz="24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Optimalkan Horeca di Region 2 dengan promosi Grocery dan Frozen.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027634" y="2006374"/>
            <a:ext cx="4256744" cy="1879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0"/>
              </a:lnSpc>
            </a:pPr>
            <a:r>
              <a:rPr lang="en-US" sz="24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Tingkatkan penetrasi Retail di Region 3 melalui bundling atau promosi produk Fresh.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861411" y="4923319"/>
            <a:ext cx="10422968" cy="1407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0"/>
              </a:lnSpc>
            </a:pPr>
            <a:r>
              <a:rPr lang="en-US" sz="24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Fokus kampanye peningkatan penjualan produk Milk dan Detergents_Paper di wilayah dengan pengeluaran rendah (Region 1 dan 2).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27224" y="1571146"/>
            <a:ext cx="492618" cy="46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477" b="1">
                <a:solidFill>
                  <a:srgbClr val="171F30"/>
                </a:solidFill>
                <a:latin typeface="Poppins Bold"/>
                <a:ea typeface="Poppins Bold"/>
                <a:cs typeface="Poppins Bold"/>
                <a:sym typeface="Poppins Bold"/>
              </a:rPr>
              <a:t>1.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93447" y="1571146"/>
            <a:ext cx="492618" cy="46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477" b="1">
                <a:solidFill>
                  <a:srgbClr val="171F30"/>
                </a:solidFill>
                <a:latin typeface="Poppins Bold"/>
                <a:ea typeface="Poppins Bold"/>
                <a:cs typeface="Poppins Bold"/>
                <a:sym typeface="Poppins Bold"/>
              </a:rPr>
              <a:t>2.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27224" y="4338953"/>
            <a:ext cx="492618" cy="46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sz="2477" b="1">
                <a:solidFill>
                  <a:srgbClr val="171F30"/>
                </a:solidFill>
                <a:latin typeface="Poppins Bold"/>
                <a:ea typeface="Poppins Bold"/>
                <a:cs typeface="Poppins Bold"/>
                <a:sym typeface="Poppins Bold"/>
              </a:rPr>
              <a:t>3.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238136" y="7501104"/>
            <a:ext cx="11923751" cy="142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90"/>
              </a:lnSpc>
            </a:pPr>
            <a:r>
              <a:rPr lang="en-US" sz="24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Pelanggan didominasi oleh Channel Horeca (67,7%) dengan pengeluaran tertinggi pada kategori Fresh dan Grocery, terutama di Region 3. Region 2 menunjukkan potensi besar pada kategori Grocery dan Frozen.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250</Words>
  <Application>Microsoft Office PowerPoint</Application>
  <PresentationFormat>Kustom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1" baseType="lpstr">
      <vt:lpstr>Poppins Bold</vt:lpstr>
      <vt:lpstr>Calibri</vt:lpstr>
      <vt:lpstr>Arial</vt:lpstr>
      <vt:lpstr>Poppins</vt:lpstr>
      <vt:lpstr>Poppins Medium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Professional Presentasi Pemasaran Digital</dc:title>
  <cp:lastModifiedBy>Novel Bajrei</cp:lastModifiedBy>
  <cp:revision>2</cp:revision>
  <dcterms:created xsi:type="dcterms:W3CDTF">2006-08-16T00:00:00Z</dcterms:created>
  <dcterms:modified xsi:type="dcterms:W3CDTF">2024-12-17T12:54:58Z</dcterms:modified>
  <dc:identifier>DAGZi7PE2Qw</dc:identifier>
</cp:coreProperties>
</file>