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65" r:id="rId6"/>
    <p:sldId id="267" r:id="rId7"/>
    <p:sldId id="259" r:id="rId8"/>
    <p:sldId id="260" r:id="rId9"/>
    <p:sldId id="261"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FCF6810F-0843-4095-AA34-D244A94435A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EE8D-B75A-4766-AB08-B339C7D7B9DC}"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4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F6810F-0843-4095-AA34-D244A94435A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48023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F6810F-0843-4095-AA34-D244A94435A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EE8D-B75A-4766-AB08-B339C7D7B9DC}" type="slidenum">
              <a:rPr lang="en-US" smtClean="0"/>
              <a:t>‹Nº›</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25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F6810F-0843-4095-AA34-D244A94435A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223243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F6810F-0843-4095-AA34-D244A94435A9}"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EE8D-B75A-4766-AB08-B339C7D7B9DC}"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47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F6810F-0843-4095-AA34-D244A94435A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402381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F6810F-0843-4095-AA34-D244A94435A9}"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195083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F6810F-0843-4095-AA34-D244A94435A9}"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302075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810F-0843-4095-AA34-D244A94435A9}"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6639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F6810F-0843-4095-AA34-D244A94435A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8EE8D-B75A-4766-AB08-B339C7D7B9DC}" type="slidenum">
              <a:rPr lang="en-US" smtClean="0"/>
              <a:t>‹Nº›</a:t>
            </a:fld>
            <a:endParaRPr lang="en-US"/>
          </a:p>
        </p:txBody>
      </p:sp>
    </p:spTree>
    <p:extLst>
      <p:ext uri="{BB962C8B-B14F-4D97-AF65-F5344CB8AC3E}">
        <p14:creationId xmlns:p14="http://schemas.microsoft.com/office/powerpoint/2010/main" val="22289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F6810F-0843-4095-AA34-D244A94435A9}"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8EE8D-B75A-4766-AB08-B339C7D7B9DC}"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1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F6810F-0843-4095-AA34-D244A94435A9}" type="datetimeFigureOut">
              <a:rPr lang="en-US" smtClean="0"/>
              <a:t>9/23/2022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88EE8D-B75A-4766-AB08-B339C7D7B9DC}" type="slidenum">
              <a:rPr lang="en-US" smtClean="0"/>
              <a:t>‹Nº›</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508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mages.app.goo.gl/DswRACTid7tETwHV7"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0319CBC0-24C6-E243-C36F-F97908EBF7C2}"/>
              </a:ext>
            </a:extLst>
          </p:cNvPr>
          <p:cNvSpPr>
            <a:spLocks noGrp="1"/>
          </p:cNvSpPr>
          <p:nvPr>
            <p:ph type="ctrTitle"/>
          </p:nvPr>
        </p:nvSpPr>
        <p:spPr>
          <a:xfrm>
            <a:off x="457200" y="4960137"/>
            <a:ext cx="7772400" cy="1463040"/>
          </a:xfrm>
        </p:spPr>
        <p:txBody>
          <a:bodyPr>
            <a:normAutofit/>
          </a:bodyPr>
          <a:lstStyle/>
          <a:p>
            <a:r>
              <a:rPr lang="en-US">
                <a:solidFill>
                  <a:srgbClr val="FFFFFF"/>
                </a:solidFill>
              </a:rPr>
              <a:t>ETRANGER THINGS</a:t>
            </a:r>
          </a:p>
        </p:txBody>
      </p:sp>
      <p:sp>
        <p:nvSpPr>
          <p:cNvPr id="3" name="Subtítulo 2">
            <a:extLst>
              <a:ext uri="{FF2B5EF4-FFF2-40B4-BE49-F238E27FC236}">
                <a16:creationId xmlns:a16="http://schemas.microsoft.com/office/drawing/2014/main" id="{DD99DAE6-A246-0BEC-7B64-910268FF7739}"/>
              </a:ext>
            </a:extLst>
          </p:cNvPr>
          <p:cNvSpPr>
            <a:spLocks noGrp="1"/>
          </p:cNvSpPr>
          <p:nvPr>
            <p:ph type="subTitle" idx="1"/>
          </p:nvPr>
        </p:nvSpPr>
        <p:spPr>
          <a:xfrm>
            <a:off x="8610600" y="4960137"/>
            <a:ext cx="3200400" cy="1463040"/>
          </a:xfrm>
        </p:spPr>
        <p:txBody>
          <a:bodyPr>
            <a:normAutofit/>
          </a:bodyPr>
          <a:lstStyle/>
          <a:p>
            <a:r>
              <a:rPr lang="en-US">
                <a:solidFill>
                  <a:srgbClr val="FFFFFF"/>
                </a:solidFill>
              </a:rPr>
              <a:t>INGENIERIA DE SOFTWARE </a:t>
            </a:r>
          </a:p>
        </p:txBody>
      </p:sp>
      <p:sp useBgFill="1">
        <p:nvSpPr>
          <p:cNvPr id="16" name="Rectangle 15">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magen que contiene texto, persona, foto, mujer&#10;&#10;Descripción generada automáticamente">
            <a:extLst>
              <a:ext uri="{FF2B5EF4-FFF2-40B4-BE49-F238E27FC236}">
                <a16:creationId xmlns:a16="http://schemas.microsoft.com/office/drawing/2014/main" id="{523FD6C7-9F65-D562-A06F-2ABD384577D5}"/>
              </a:ext>
            </a:extLst>
          </p:cNvPr>
          <p:cNvPicPr>
            <a:picLocks noChangeAspect="1"/>
          </p:cNvPicPr>
          <p:nvPr/>
        </p:nvPicPr>
        <p:blipFill rotWithShape="1">
          <a:blip r:embed="rId2">
            <a:extLst>
              <a:ext uri="{28A0092B-C50C-407E-A947-70E740481C1C}">
                <a14:useLocalDpi xmlns:a14="http://schemas.microsoft.com/office/drawing/2010/main" val="0"/>
              </a:ext>
            </a:extLst>
          </a:blip>
          <a:srcRect t="13910" b="29699"/>
          <a:stretch/>
        </p:blipFill>
        <p:spPr>
          <a:xfrm>
            <a:off x="484632" y="484632"/>
            <a:ext cx="5369052" cy="3602181"/>
          </a:xfrm>
          <a:prstGeom prst="rect">
            <a:avLst/>
          </a:prstGeom>
        </p:spPr>
      </p:pic>
      <p:cxnSp>
        <p:nvCxnSpPr>
          <p:cNvPr id="18" name="Straight Connector 17">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n 8" descr="Imagen que contiene baloncesto, competencia de atletismo, firmar&#10;&#10;Descripción generada automáticamente">
            <a:extLst>
              <a:ext uri="{FF2B5EF4-FFF2-40B4-BE49-F238E27FC236}">
                <a16:creationId xmlns:a16="http://schemas.microsoft.com/office/drawing/2014/main" id="{A49C8703-D222-9E5A-B77E-837C1A1CD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795" y="484632"/>
            <a:ext cx="3602181" cy="3602181"/>
          </a:xfrm>
          <a:prstGeom prst="rect">
            <a:avLst/>
          </a:prstGeom>
        </p:spPr>
      </p:pic>
      <p:cxnSp>
        <p:nvCxnSpPr>
          <p:cNvPr id="20" name="Straight Connector 19">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617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205678-1711-3958-EB63-56197886F780}"/>
              </a:ext>
            </a:extLst>
          </p:cNvPr>
          <p:cNvSpPr>
            <a:spLocks noGrp="1"/>
          </p:cNvSpPr>
          <p:nvPr>
            <p:ph type="title"/>
          </p:nvPr>
        </p:nvSpPr>
        <p:spPr>
          <a:xfrm>
            <a:off x="1024128" y="585216"/>
            <a:ext cx="6007027" cy="1499616"/>
          </a:xfrm>
        </p:spPr>
        <p:txBody>
          <a:bodyPr>
            <a:normAutofit/>
          </a:bodyPr>
          <a:lstStyle/>
          <a:p>
            <a:r>
              <a:rPr lang="en-US">
                <a:solidFill>
                  <a:srgbClr val="FFFFFF"/>
                </a:solidFill>
              </a:rPr>
              <a:t>ARQUITECTURA</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4AD91B4-41B3-8D7D-62A8-8594BF315CF0}"/>
              </a:ext>
            </a:extLst>
          </p:cNvPr>
          <p:cNvSpPr>
            <a:spLocks noGrp="1"/>
          </p:cNvSpPr>
          <p:nvPr>
            <p:ph idx="1"/>
          </p:nvPr>
        </p:nvSpPr>
        <p:spPr>
          <a:xfrm>
            <a:off x="1024128" y="2286000"/>
            <a:ext cx="6007027" cy="4023360"/>
          </a:xfrm>
        </p:spPr>
        <p:txBody>
          <a:bodyPr>
            <a:normAutofit/>
          </a:bodyPr>
          <a:lstStyle/>
          <a:p>
            <a:pPr marL="1174115" indent="-457835">
              <a:tabLst>
                <a:tab pos="648335" algn="l"/>
                <a:tab pos="648970" algn="l"/>
              </a:tabLst>
            </a:pPr>
            <a:r>
              <a:rPr lang="es-ES" spc="-10">
                <a:solidFill>
                  <a:srgbClr val="FFFFFF"/>
                </a:solidFill>
                <a:effectLst/>
                <a:latin typeface="Times New Roman" panose="02020603050405020304" pitchFamily="18" charset="0"/>
                <a:ea typeface="Times New Roman" panose="02020603050405020304" pitchFamily="18" charset="0"/>
              </a:rPr>
              <a:t> </a:t>
            </a:r>
            <a:endParaRPr lang="es-CO">
              <a:solidFill>
                <a:srgbClr val="FFFFFF"/>
              </a:solidFill>
              <a:effectLst/>
              <a:latin typeface="Times New Roman" panose="02020603050405020304" pitchFamily="18" charset="0"/>
              <a:ea typeface="Times New Roman" panose="02020603050405020304" pitchFamily="18" charset="0"/>
            </a:endParaRPr>
          </a:p>
          <a:p>
            <a:r>
              <a:rPr lang="es-CO" spc="-10">
                <a:solidFill>
                  <a:srgbClr val="FFFFFF"/>
                </a:solidFill>
                <a:effectLst/>
                <a:latin typeface="Calibri" panose="020F0502020204030204" pitchFamily="34" charset="0"/>
                <a:ea typeface="Calibri" panose="020F0502020204030204" pitchFamily="34" charset="0"/>
                <a:cs typeface="Arial" panose="020B0604020202020204" pitchFamily="34" charset="0"/>
              </a:rPr>
              <a:t>Definición: la arquitectura de software es una diciplina muy relevante en el desarrollo web y app, en este mundo de desarrollo existen múltiples problemas a tratar, los cuales la arquitectura es una de las formas que implanta una solución exacta de estos por el cual existen algunos métodos arquitectónicos más asertivos según lo que requiera el desarrollo, existen métodos como el método TRES CAPAS, método EVENT- BASED PATTERN, método Patrón de software basado ene le espacio.</a:t>
            </a:r>
          </a:p>
          <a:p>
            <a:endParaRPr lang="es-CO" spc="-1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US">
              <a:solidFill>
                <a:srgbClr val="FFFFFF"/>
              </a:solidFill>
            </a:endParaRPr>
          </a:p>
        </p:txBody>
      </p:sp>
      <p:pic>
        <p:nvPicPr>
          <p:cNvPr id="4" name="Imagen 3" descr="Diagrama&#10;&#10;Descripción generada automáticamente">
            <a:extLst>
              <a:ext uri="{FF2B5EF4-FFF2-40B4-BE49-F238E27FC236}">
                <a16:creationId xmlns:a16="http://schemas.microsoft.com/office/drawing/2014/main" id="{703E81AE-9810-B752-0BC9-FA88C1FE740B}"/>
              </a:ext>
            </a:extLst>
          </p:cNvPr>
          <p:cNvPicPr>
            <a:picLocks noChangeAspect="1"/>
          </p:cNvPicPr>
          <p:nvPr/>
        </p:nvPicPr>
        <p:blipFill rotWithShape="1">
          <a:blip r:embed="rId2"/>
          <a:srcRect l="38165"/>
          <a:stretch/>
        </p:blipFill>
        <p:spPr>
          <a:xfrm>
            <a:off x="7552266" y="10"/>
            <a:ext cx="4639734" cy="5943590"/>
          </a:xfrm>
          <a:prstGeom prst="rect">
            <a:avLst/>
          </a:prstGeom>
        </p:spPr>
      </p:pic>
      <p:sp>
        <p:nvSpPr>
          <p:cNvPr id="6" name="CuadroTexto 5">
            <a:extLst>
              <a:ext uri="{FF2B5EF4-FFF2-40B4-BE49-F238E27FC236}">
                <a16:creationId xmlns:a16="http://schemas.microsoft.com/office/drawing/2014/main" id="{DD346DAE-6243-517C-0AC6-00545CCCD401}"/>
              </a:ext>
            </a:extLst>
          </p:cNvPr>
          <p:cNvSpPr txBox="1"/>
          <p:nvPr/>
        </p:nvSpPr>
        <p:spPr>
          <a:xfrm>
            <a:off x="7552265" y="6033254"/>
            <a:ext cx="3615607" cy="646331"/>
          </a:xfrm>
          <a:prstGeom prst="rect">
            <a:avLst/>
          </a:prstGeom>
          <a:noFill/>
        </p:spPr>
        <p:txBody>
          <a:bodyPr wrap="square">
            <a:spAutoFit/>
          </a:bodyPr>
          <a:lstStyle/>
          <a:p>
            <a:r>
              <a:rPr lang="es-CO" b="0" i="0" u="none" strike="noStrike" dirty="0">
                <a:effectLst/>
                <a:latin typeface="Roboto" panose="02000000000000000000" pitchFamily="2" charset="0"/>
                <a:hlinkClick r:id="rId3"/>
              </a:rPr>
              <a:t>https://images.app.goo.gl/DswRACTid7tETwHV7</a:t>
            </a:r>
            <a:endParaRPr lang="en-US" dirty="0"/>
          </a:p>
        </p:txBody>
      </p:sp>
    </p:spTree>
    <p:extLst>
      <p:ext uri="{BB962C8B-B14F-4D97-AF65-F5344CB8AC3E}">
        <p14:creationId xmlns:p14="http://schemas.microsoft.com/office/powerpoint/2010/main" val="31324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5" name="Rectangle 2084">
            <a:extLst>
              <a:ext uri="{FF2B5EF4-FFF2-40B4-BE49-F238E27FC236}">
                <a16:creationId xmlns:a16="http://schemas.microsoft.com/office/drawing/2014/main" id="{59EC11B9-C1B4-4A4B-AE7B-353DC742A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A72269-D1D6-738A-4FF5-B0AE2853886E}"/>
              </a:ext>
            </a:extLst>
          </p:cNvPr>
          <p:cNvSpPr>
            <a:spLocks noGrp="1"/>
          </p:cNvSpPr>
          <p:nvPr>
            <p:ph type="title"/>
          </p:nvPr>
        </p:nvSpPr>
        <p:spPr>
          <a:xfrm>
            <a:off x="1024129" y="585216"/>
            <a:ext cx="3779085" cy="1499616"/>
          </a:xfrm>
        </p:spPr>
        <p:txBody>
          <a:bodyPr>
            <a:normAutofit fontScale="90000"/>
          </a:bodyPr>
          <a:lstStyle/>
          <a:p>
            <a:r>
              <a:rPr lang="en-US" dirty="0" err="1">
                <a:solidFill>
                  <a:srgbClr val="FFFFFF"/>
                </a:solidFill>
              </a:rPr>
              <a:t>Principios</a:t>
            </a:r>
            <a:r>
              <a:rPr lang="en-US" dirty="0">
                <a:solidFill>
                  <a:srgbClr val="FFFFFF"/>
                </a:solidFill>
              </a:rPr>
              <a:t> y </a:t>
            </a:r>
            <a:r>
              <a:rPr lang="en-US" dirty="0" err="1">
                <a:solidFill>
                  <a:srgbClr val="FFFFFF"/>
                </a:solidFill>
              </a:rPr>
              <a:t>Valores</a:t>
            </a:r>
            <a:r>
              <a:rPr lang="en-US" dirty="0">
                <a:solidFill>
                  <a:srgbClr val="FFFFFF"/>
                </a:solidFill>
              </a:rPr>
              <a:t> del scrum </a:t>
            </a:r>
          </a:p>
        </p:txBody>
      </p:sp>
      <p:cxnSp>
        <p:nvCxnSpPr>
          <p:cNvPr id="2087" name="Straight Connector 2086">
            <a:extLst>
              <a:ext uri="{FF2B5EF4-FFF2-40B4-BE49-F238E27FC236}">
                <a16:creationId xmlns:a16="http://schemas.microsoft.com/office/drawing/2014/main" id="{24862CF4-4997-476D-9B9D-5F4E0C9A41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9FEBCE5-F13D-E18C-6808-E4AFC0CB7C5A}"/>
              </a:ext>
            </a:extLst>
          </p:cNvPr>
          <p:cNvSpPr>
            <a:spLocks noGrp="1"/>
          </p:cNvSpPr>
          <p:nvPr>
            <p:ph idx="1"/>
          </p:nvPr>
        </p:nvSpPr>
        <p:spPr>
          <a:xfrm>
            <a:off x="1024129" y="2191488"/>
            <a:ext cx="3791711" cy="3931920"/>
          </a:xfrm>
        </p:spPr>
        <p:txBody>
          <a:bodyPr>
            <a:normAutofit/>
          </a:bodyPr>
          <a:lstStyle/>
          <a:p>
            <a:pPr marL="0" indent="0">
              <a:buNone/>
            </a:pPr>
            <a:endParaRPr lang="en-US" dirty="0">
              <a:solidFill>
                <a:srgbClr val="FFFFFF"/>
              </a:solidFill>
            </a:endParaRPr>
          </a:p>
          <a:p>
            <a:endParaRPr lang="en-US" dirty="0">
              <a:solidFill>
                <a:srgbClr val="FFFFFF"/>
              </a:solidFill>
            </a:endParaRPr>
          </a:p>
        </p:txBody>
      </p:sp>
      <p:pic>
        <p:nvPicPr>
          <p:cNvPr id="2049" name="Picture 1">
            <a:extLst>
              <a:ext uri="{FF2B5EF4-FFF2-40B4-BE49-F238E27FC236}">
                <a16:creationId xmlns:a16="http://schemas.microsoft.com/office/drawing/2014/main" id="{91044793-0F14-5588-AB56-DBC6F73C5E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8825" y="321732"/>
            <a:ext cx="1534248" cy="3674848"/>
          </a:xfrm>
          <a:prstGeom prst="rect">
            <a:avLst/>
          </a:prstGeom>
          <a:noFill/>
          <a:extLst>
            <a:ext uri="{909E8E84-426E-40DD-AFC4-6F175D3DCCD1}">
              <a14:hiddenFill xmlns:a14="http://schemas.microsoft.com/office/drawing/2010/main">
                <a:solidFill>
                  <a:srgbClr val="FFFFFF"/>
                </a:solidFill>
              </a14:hiddenFill>
            </a:ext>
          </a:extLst>
        </p:spPr>
      </p:pic>
      <p:sp>
        <p:nvSpPr>
          <p:cNvPr id="2089" name="Rectangle 2088">
            <a:extLst>
              <a:ext uri="{FF2B5EF4-FFF2-40B4-BE49-F238E27FC236}">
                <a16:creationId xmlns:a16="http://schemas.microsoft.com/office/drawing/2014/main" id="{4BF9B746-725B-4EAA-AACC-E2047E073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1732"/>
            <a:ext cx="2286920" cy="27170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a:extLst>
              <a:ext uri="{FF2B5EF4-FFF2-40B4-BE49-F238E27FC236}">
                <a16:creationId xmlns:a16="http://schemas.microsoft.com/office/drawing/2014/main" id="{2EBFFB4A-B2E4-4737-9442-44293575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4157448"/>
            <a:ext cx="3798245" cy="2302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2A21BD64-E708-F08B-7129-EDF792F8CD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81339" y="3232727"/>
            <a:ext cx="1290936" cy="32273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0482D0D-EBA5-FDE6-D722-1D6344383D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94F908F3-6EBE-C57A-9862-9DCCB6635460}"/>
              </a:ext>
            </a:extLst>
          </p:cNvPr>
          <p:cNvSpPr>
            <a:spLocks noChangeArrowheads="1"/>
          </p:cNvSpPr>
          <p:nvPr/>
        </p:nvSpPr>
        <p:spPr bwMode="auto">
          <a:xfrm>
            <a:off x="-16888939" y="0"/>
            <a:ext cx="2908093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572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BFB7AEF-EBE4-4D09-8CB7-8EABCB3BE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FAFEBEB-E7DF-4119-99EC-3C2C5F3C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8BC99C-2E66-EBDD-9D45-9848EF921F38}"/>
              </a:ext>
            </a:extLst>
          </p:cNvPr>
          <p:cNvSpPr>
            <a:spLocks noGrp="1"/>
          </p:cNvSpPr>
          <p:nvPr>
            <p:ph type="title"/>
          </p:nvPr>
        </p:nvSpPr>
        <p:spPr>
          <a:xfrm>
            <a:off x="840998" y="965200"/>
            <a:ext cx="4689938" cy="4815596"/>
          </a:xfrm>
        </p:spPr>
        <p:txBody>
          <a:bodyPr>
            <a:normAutofit/>
          </a:bodyPr>
          <a:lstStyle/>
          <a:p>
            <a:pPr algn="r"/>
            <a:r>
              <a:rPr lang="en-US">
                <a:solidFill>
                  <a:srgbClr val="FFFFFF"/>
                </a:solidFill>
              </a:rPr>
              <a:t>Proyecto innova</a:t>
            </a:r>
          </a:p>
        </p:txBody>
      </p:sp>
      <p:sp>
        <p:nvSpPr>
          <p:cNvPr id="25" name="Rectangle 24">
            <a:extLst>
              <a:ext uri="{FF2B5EF4-FFF2-40B4-BE49-F238E27FC236}">
                <a16:creationId xmlns:a16="http://schemas.microsoft.com/office/drawing/2014/main" id="{8E25F227-C9F5-44BC-8ECE-188763D85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7BC538C-78C0-794C-8908-84932FB75FA0}"/>
              </a:ext>
            </a:extLst>
          </p:cNvPr>
          <p:cNvSpPr>
            <a:spLocks noGrp="1"/>
          </p:cNvSpPr>
          <p:nvPr>
            <p:ph idx="1"/>
          </p:nvPr>
        </p:nvSpPr>
        <p:spPr>
          <a:xfrm>
            <a:off x="6661065" y="974875"/>
            <a:ext cx="4724573" cy="4852362"/>
          </a:xfrm>
        </p:spPr>
        <p:txBody>
          <a:bodyPr anchor="ctr">
            <a:normAutofit/>
          </a:bodyPr>
          <a:lstStyle/>
          <a:p>
            <a:r>
              <a:rPr lang="en-US">
                <a:solidFill>
                  <a:srgbClr val="FFFFFF"/>
                </a:solidFill>
              </a:rPr>
              <a:t>Realización de propuesta, se implemento medologías agiles para la realizacion del proyecto de stranger things en el cual iniciamos con la creacion de cronogramos o sprin evaluando cada  uno de los requimientos propuestos durante la ejecución.</a:t>
            </a: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6975286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F7474-CA42-155E-F962-1BCDEE821710}"/>
              </a:ext>
            </a:extLst>
          </p:cNvPr>
          <p:cNvSpPr>
            <a:spLocks noGrp="1"/>
          </p:cNvSpPr>
          <p:nvPr>
            <p:ph type="title"/>
          </p:nvPr>
        </p:nvSpPr>
        <p:spPr/>
        <p:txBody>
          <a:bodyPr/>
          <a:lstStyle/>
          <a:p>
            <a:r>
              <a:rPr lang="en-US" dirty="0"/>
              <a:t>RESUMEN</a:t>
            </a:r>
          </a:p>
        </p:txBody>
      </p:sp>
      <p:sp>
        <p:nvSpPr>
          <p:cNvPr id="3" name="Marcador de contenido 2">
            <a:extLst>
              <a:ext uri="{FF2B5EF4-FFF2-40B4-BE49-F238E27FC236}">
                <a16:creationId xmlns:a16="http://schemas.microsoft.com/office/drawing/2014/main" id="{62D7F205-A527-B0E4-030E-463CB13D62B6}"/>
              </a:ext>
            </a:extLst>
          </p:cNvPr>
          <p:cNvSpPr>
            <a:spLocks noGrp="1"/>
          </p:cNvSpPr>
          <p:nvPr>
            <p:ph idx="1"/>
          </p:nvPr>
        </p:nvSpPr>
        <p:spPr/>
        <p:txBody>
          <a:bodyPr/>
          <a:lstStyle/>
          <a:p>
            <a:pPr marL="92075" marR="73025" algn="just">
              <a:lnSpc>
                <a:spcPct val="107000"/>
              </a:lnSpc>
              <a:spcBef>
                <a:spcPts val="630"/>
              </a:spcBef>
              <a:spcAft>
                <a:spcPts val="0"/>
              </a:spcAft>
            </a:pPr>
            <a:r>
              <a:rPr lang="es-ES" sz="1800" dirty="0">
                <a:effectLst/>
                <a:latin typeface="Times New Roman" panose="02020603050405020304" pitchFamily="18" charset="0"/>
                <a:ea typeface="Times New Roman" panose="02020603050405020304" pitchFamily="18" charset="0"/>
              </a:rPr>
              <a:t>La</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empresa</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INNOVA</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COLOMBIA,</a:t>
            </a:r>
            <a:r>
              <a:rPr lang="es-ES" sz="1800" spc="-3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tendrá</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nuevo proyecto, el nuevo diseño de la página en NETFLIX de la</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serie</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STRANGER</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THINGS,</a:t>
            </a:r>
            <a:r>
              <a:rPr lang="es-ES" sz="1800" spc="-3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esto</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tiene</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4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objetivo implementar nuevas ideas y metodologías</a:t>
            </a:r>
            <a:endParaRPr lang="es-CO" sz="1800" dirty="0">
              <a:effectLst/>
              <a:latin typeface="Times New Roman" panose="02020603050405020304" pitchFamily="18" charset="0"/>
              <a:ea typeface="Times New Roman" panose="02020603050405020304" pitchFamily="18" charset="0"/>
            </a:endParaRPr>
          </a:p>
          <a:p>
            <a:pPr marL="92075" marR="20320">
              <a:lnSpc>
                <a:spcPct val="107000"/>
              </a:lnSpc>
              <a:spcAft>
                <a:spcPts val="0"/>
              </a:spcAft>
            </a:pPr>
            <a:r>
              <a:rPr lang="es-ES" sz="1800" dirty="0">
                <a:effectLst/>
                <a:latin typeface="Times New Roman" panose="02020603050405020304" pitchFamily="18" charset="0"/>
                <a:ea typeface="Times New Roman" panose="02020603050405020304" pitchFamily="18" charset="0"/>
              </a:rPr>
              <a:t>agiles</a:t>
            </a:r>
            <a:r>
              <a:rPr lang="es-ES" sz="1800" spc="39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38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desarrollo</a:t>
            </a:r>
            <a:r>
              <a:rPr lang="es-ES" sz="1800" spc="38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37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software</a:t>
            </a:r>
            <a:r>
              <a:rPr lang="es-ES" sz="1800" spc="37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las</a:t>
            </a:r>
            <a:r>
              <a:rPr lang="es-ES" sz="1800" spc="39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cuales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en</a:t>
            </a:r>
            <a:r>
              <a:rPr lang="es-ES" sz="1800" spc="38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 actualidad</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han</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generado</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mejores</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resultados</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en</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estos programas de inteligencia sistemática que son la nueva ola de presentación de entretenimiento para las generaciones</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actuales</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y</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antiguas,</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por</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tal</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razón</a:t>
            </a:r>
            <a:r>
              <a:rPr lang="es-ES" sz="1800" spc="2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el</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desarrollo</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estos</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métodos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agiles</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lo</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el método Scrum</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genera</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muchas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facilidades</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para</a:t>
            </a:r>
            <a:r>
              <a:rPr lang="es-ES" sz="1800" spc="40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los involucrados como los beneficiarios.</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0141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BAB51-A55F-941D-CE9D-8B61F1A8740F}"/>
              </a:ext>
            </a:extLst>
          </p:cNvPr>
          <p:cNvSpPr>
            <a:spLocks noGrp="1"/>
          </p:cNvSpPr>
          <p:nvPr>
            <p:ph type="title"/>
          </p:nvPr>
        </p:nvSpPr>
        <p:spPr/>
        <p:txBody>
          <a:bodyPr/>
          <a:lstStyle/>
          <a:p>
            <a:r>
              <a:rPr lang="en-US" dirty="0" err="1"/>
              <a:t>Requerimientos</a:t>
            </a:r>
            <a:r>
              <a:rPr lang="en-US" dirty="0"/>
              <a:t> </a:t>
            </a:r>
            <a:r>
              <a:rPr lang="en-US" dirty="0" err="1"/>
              <a:t>funcionales</a:t>
            </a:r>
            <a:endParaRPr lang="en-US" dirty="0"/>
          </a:p>
        </p:txBody>
      </p:sp>
      <p:sp>
        <p:nvSpPr>
          <p:cNvPr id="3" name="Marcador de contenido 2">
            <a:extLst>
              <a:ext uri="{FF2B5EF4-FFF2-40B4-BE49-F238E27FC236}">
                <a16:creationId xmlns:a16="http://schemas.microsoft.com/office/drawing/2014/main" id="{DC7FF0EA-ED18-651B-C44D-77DB662032A4}"/>
              </a:ext>
            </a:extLst>
          </p:cNvPr>
          <p:cNvSpPr>
            <a:spLocks noGrp="1"/>
          </p:cNvSpPr>
          <p:nvPr>
            <p:ph idx="1"/>
          </p:nvPr>
        </p:nvSpPr>
        <p:spPr/>
        <p:txBody>
          <a:bodyPr>
            <a:normAutofit lnSpcReduction="10000"/>
          </a:bodyPr>
          <a:lstStyle/>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Ingresar registros</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Editar Registro</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Eliminar registros  </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Exportar registros </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Acceso a la APP por usuarios y contraseña </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Usuario rol.  Administrador</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Usuario rol. Fan</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Usuario rol Invitado (Acceso Limitado)</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Componentes gráficos – Pantallas de funcionamiento</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Consultar registro (FAN &amp; INVITADO)</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1672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615BB-654B-9905-8952-55BE4F613C86}"/>
              </a:ext>
            </a:extLst>
          </p:cNvPr>
          <p:cNvSpPr>
            <a:spLocks noGrp="1"/>
          </p:cNvSpPr>
          <p:nvPr>
            <p:ph type="title"/>
          </p:nvPr>
        </p:nvSpPr>
        <p:spPr/>
        <p:txBody>
          <a:bodyPr/>
          <a:lstStyle/>
          <a:p>
            <a:r>
              <a:rPr lang="en-US" dirty="0" err="1"/>
              <a:t>Requerimientos</a:t>
            </a:r>
            <a:r>
              <a:rPr lang="en-US" dirty="0"/>
              <a:t> no </a:t>
            </a:r>
            <a:r>
              <a:rPr lang="en-US" dirty="0" err="1"/>
              <a:t>funcionales</a:t>
            </a:r>
            <a:endParaRPr lang="en-US" dirty="0"/>
          </a:p>
        </p:txBody>
      </p:sp>
      <p:sp>
        <p:nvSpPr>
          <p:cNvPr id="3" name="Marcador de contenido 2">
            <a:extLst>
              <a:ext uri="{FF2B5EF4-FFF2-40B4-BE49-F238E27FC236}">
                <a16:creationId xmlns:a16="http://schemas.microsoft.com/office/drawing/2014/main" id="{DE470CCE-8A71-A853-E80E-3646E15F6151}"/>
              </a:ext>
            </a:extLst>
          </p:cNvPr>
          <p:cNvSpPr>
            <a:spLocks noGrp="1"/>
          </p:cNvSpPr>
          <p:nvPr>
            <p:ph idx="1"/>
          </p:nvPr>
        </p:nvSpPr>
        <p:spPr/>
        <p:txBody>
          <a:bodyPr/>
          <a:lstStyle/>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Instalar servidor (opcional)</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Ejecutar en una solución MySQL (opcional)</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Código escrito en java </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Documento el código</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Documento en UML</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Publicar en GIT</a:t>
            </a:r>
            <a:endParaRPr lang="es-CO" sz="1800" dirty="0">
              <a:effectLst/>
              <a:latin typeface="Times New Roman" panose="02020603050405020304" pitchFamily="18" charset="0"/>
              <a:ea typeface="Times New Roman" panose="02020603050405020304" pitchFamily="18" charset="0"/>
            </a:endParaRPr>
          </a:p>
          <a:p>
            <a:pPr marL="342900" lvl="0" indent="-342900">
              <a:buFont typeface="Times New Roman" panose="02020603050405020304" pitchFamily="18" charset="0"/>
              <a:buChar char="-"/>
              <a:tabLst>
                <a:tab pos="648335" algn="l"/>
                <a:tab pos="648970" algn="l"/>
              </a:tabLst>
            </a:pPr>
            <a:r>
              <a:rPr lang="es-ES" sz="1800" spc="-10" dirty="0">
                <a:effectLst/>
                <a:latin typeface="Times New Roman" panose="02020603050405020304" pitchFamily="18" charset="0"/>
                <a:ea typeface="Times New Roman" panose="02020603050405020304" pitchFamily="18" charset="0"/>
              </a:rPr>
              <a:t>Prestar Diagrama de Arquitectura</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4073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C70FB-F9E1-12D0-772D-7BAE0ABB8A57}"/>
              </a:ext>
            </a:extLst>
          </p:cNvPr>
          <p:cNvSpPr>
            <a:spLocks noGrp="1"/>
          </p:cNvSpPr>
          <p:nvPr>
            <p:ph type="title"/>
          </p:nvPr>
        </p:nvSpPr>
        <p:spPr/>
        <p:txBody>
          <a:bodyPr/>
          <a:lstStyle/>
          <a:p>
            <a:r>
              <a:rPr lang="en-US" dirty="0"/>
              <a:t>SCRUM</a:t>
            </a:r>
          </a:p>
        </p:txBody>
      </p:sp>
      <p:sp>
        <p:nvSpPr>
          <p:cNvPr id="3" name="Marcador de contenido 2">
            <a:extLst>
              <a:ext uri="{FF2B5EF4-FFF2-40B4-BE49-F238E27FC236}">
                <a16:creationId xmlns:a16="http://schemas.microsoft.com/office/drawing/2014/main" id="{BFD7B004-7FCE-EE2A-F789-F102C946E337}"/>
              </a:ext>
            </a:extLst>
          </p:cNvPr>
          <p:cNvSpPr>
            <a:spLocks noGrp="1"/>
          </p:cNvSpPr>
          <p:nvPr>
            <p:ph idx="1"/>
          </p:nvPr>
        </p:nvSpPr>
        <p:spPr/>
        <p:txBody>
          <a:bodyPr/>
          <a:lstStyle/>
          <a:p>
            <a:pPr>
              <a:spcBef>
                <a:spcPts val="20"/>
              </a:spcBef>
            </a:pPr>
            <a:r>
              <a:rPr lang="es-ES" sz="1800" dirty="0">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marL="190500" marR="24130" indent="449580" algn="just">
              <a:lnSpc>
                <a:spcPct val="107000"/>
              </a:lnSpc>
              <a:spcAft>
                <a:spcPts val="0"/>
              </a:spcAft>
            </a:pPr>
            <a:r>
              <a:rPr lang="es-ES" sz="1800" dirty="0">
                <a:effectLst/>
                <a:latin typeface="Times New Roman" panose="02020603050405020304" pitchFamily="18" charset="0"/>
                <a:ea typeface="Times New Roman" panose="02020603050405020304" pitchFamily="18" charset="0"/>
              </a:rPr>
              <a:t>Para implementar el método scrum debemos contar</a:t>
            </a:r>
            <a:r>
              <a:rPr lang="es-ES" sz="1800" spc="1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con</a:t>
            </a:r>
            <a:r>
              <a:rPr lang="es-ES" sz="1800" spc="1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los</a:t>
            </a:r>
            <a:r>
              <a:rPr lang="es-ES" sz="1800" spc="14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equipos</a:t>
            </a:r>
            <a:r>
              <a:rPr lang="es-ES" sz="1800" spc="15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desarrollados,</a:t>
            </a:r>
            <a:r>
              <a:rPr lang="es-ES" sz="1800" spc="13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los</a:t>
            </a:r>
            <a:r>
              <a:rPr lang="es-ES" sz="1800" spc="14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cuales</a:t>
            </a:r>
            <a:r>
              <a:rPr lang="es-ES" sz="1800" spc="125" dirty="0">
                <a:effectLst/>
                <a:latin typeface="Times New Roman" panose="02020603050405020304" pitchFamily="18" charset="0"/>
                <a:ea typeface="Times New Roman" panose="02020603050405020304" pitchFamily="18" charset="0"/>
              </a:rPr>
              <a:t> </a:t>
            </a:r>
            <a:r>
              <a:rPr lang="es-ES" sz="1800" spc="-25" dirty="0">
                <a:effectLst/>
                <a:latin typeface="Times New Roman" panose="02020603050405020304" pitchFamily="18" charset="0"/>
                <a:ea typeface="Times New Roman" panose="02020603050405020304" pitchFamily="18" charset="0"/>
              </a:rPr>
              <a:t>se</a:t>
            </a:r>
            <a:r>
              <a:rPr lang="es-ES" sz="1800" dirty="0">
                <a:effectLst/>
                <a:latin typeface="Times New Roman" panose="02020603050405020304" pitchFamily="18" charset="0"/>
                <a:ea typeface="Times New Roman" panose="02020603050405020304" pitchFamily="18" charset="0"/>
              </a:rPr>
              <a:t>guirán</a:t>
            </a:r>
            <a:r>
              <a:rPr lang="es-ES" sz="1800" spc="-4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bajo</a:t>
            </a:r>
            <a:r>
              <a:rPr lang="es-ES" sz="1800" spc="-4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dirección</a:t>
            </a:r>
            <a:r>
              <a:rPr lang="es-ES" sz="1800" spc="-4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del</a:t>
            </a:r>
            <a:r>
              <a:rPr lang="es-ES" sz="1800" spc="-5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Scrum</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máster</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y</a:t>
            </a:r>
            <a:r>
              <a:rPr lang="es-ES" sz="1800" spc="-5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vez</a:t>
            </a:r>
            <a:r>
              <a:rPr lang="es-ES" sz="1800" spc="-5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este tendrá que manejar como líder todo lo proyectado del </a:t>
            </a:r>
            <a:r>
              <a:rPr lang="es-ES" sz="1800" dirty="0" err="1">
                <a:effectLst/>
                <a:latin typeface="Times New Roman" panose="02020603050405020304" pitchFamily="18" charset="0"/>
                <a:ea typeface="Times New Roman" panose="02020603050405020304" pitchFamily="18" charset="0"/>
              </a:rPr>
              <a:t>Product</a:t>
            </a:r>
            <a:r>
              <a:rPr lang="es-ES" sz="1800" dirty="0">
                <a:effectLst/>
                <a:latin typeface="Times New Roman" panose="02020603050405020304" pitchFamily="18" charset="0"/>
                <a:ea typeface="Times New Roman" panose="02020603050405020304" pitchFamily="18" charset="0"/>
              </a:rPr>
              <a:t> </a:t>
            </a:r>
            <a:r>
              <a:rPr lang="es-ES" sz="1800" dirty="0" err="1">
                <a:effectLst/>
                <a:latin typeface="Times New Roman" panose="02020603050405020304" pitchFamily="18" charset="0"/>
                <a:ea typeface="Times New Roman" panose="02020603050405020304" pitchFamily="18" charset="0"/>
              </a:rPr>
              <a:t>Ower</a:t>
            </a:r>
            <a:r>
              <a:rPr lang="es-ES" sz="1800" dirty="0">
                <a:effectLst/>
                <a:latin typeface="Times New Roman" panose="02020603050405020304" pitchFamily="18" charset="0"/>
                <a:ea typeface="Times New Roman" panose="02020603050405020304" pitchFamily="18" charset="0"/>
              </a:rPr>
              <a:t> que tendrá como objetivo decidir que trabajo requiere en la ejecución del proyecto. Para la ejecución de la metodología scrum.</a:t>
            </a:r>
            <a:endParaRPr lang="es-CO" sz="1800" dirty="0">
              <a:effectLst/>
              <a:latin typeface="Times New Roman" panose="02020603050405020304" pitchFamily="18" charset="0"/>
              <a:ea typeface="Times New Roman" panose="02020603050405020304" pitchFamily="18" charset="0"/>
            </a:endParaRPr>
          </a:p>
          <a:p>
            <a:pPr>
              <a:spcBef>
                <a:spcPts val="50"/>
              </a:spcBef>
            </a:pPr>
            <a:r>
              <a:rPr lang="es-ES" sz="1800" dirty="0">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marL="342900" lvl="0" indent="-342900">
              <a:buSzPts val="1000"/>
              <a:buFont typeface="Times New Roman" panose="02020603050405020304" pitchFamily="18" charset="0"/>
              <a:buAutoNum type="alphaUcPeriod"/>
              <a:tabLst>
                <a:tab pos="648335" algn="l"/>
                <a:tab pos="648970" algn="l"/>
              </a:tabLst>
            </a:pPr>
            <a:r>
              <a:rPr lang="es-ES" sz="1800" spc="-10" dirty="0">
                <a:effectLst/>
                <a:latin typeface="Times New Roman" panose="02020603050405020304" pitchFamily="18" charset="0"/>
                <a:ea typeface="Times New Roman" panose="02020603050405020304" pitchFamily="18" charset="0"/>
              </a:rPr>
              <a:t>Implementación</a:t>
            </a:r>
            <a:endParaRPr lang="es-CO" sz="1800" spc="-5" dirty="0">
              <a:effectLst/>
              <a:latin typeface="Times New Roman" panose="02020603050405020304" pitchFamily="18" charset="0"/>
              <a:ea typeface="Times New Roman" panose="02020603050405020304" pitchFamily="18" charset="0"/>
            </a:endParaRPr>
          </a:p>
          <a:p>
            <a:pPr marL="342900" lvl="0" indent="-342900">
              <a:buSzPts val="1000"/>
              <a:buFont typeface="Times New Roman" panose="02020603050405020304" pitchFamily="18" charset="0"/>
              <a:buAutoNum type="alphaUcPeriod"/>
              <a:tabLst>
                <a:tab pos="648335" algn="l"/>
                <a:tab pos="648970" algn="l"/>
              </a:tabLst>
            </a:pPr>
            <a:r>
              <a:rPr lang="es-ES" sz="1800" spc="-10" dirty="0">
                <a:effectLst/>
                <a:latin typeface="Times New Roman" panose="02020603050405020304" pitchFamily="18" charset="0"/>
                <a:ea typeface="Times New Roman" panose="02020603050405020304" pitchFamily="18" charset="0"/>
              </a:rPr>
              <a:t>Infografía</a:t>
            </a:r>
            <a:endParaRPr lang="es-CO" sz="1800" spc="-5"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7016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0387A-60E1-F604-99A8-A8939A24A07A}"/>
              </a:ext>
            </a:extLst>
          </p:cNvPr>
          <p:cNvSpPr>
            <a:spLocks noGrp="1"/>
          </p:cNvSpPr>
          <p:nvPr>
            <p:ph type="title"/>
          </p:nvPr>
        </p:nvSpPr>
        <p:spPr>
          <a:xfrm>
            <a:off x="1024129" y="585216"/>
            <a:ext cx="4431792" cy="1499616"/>
          </a:xfrm>
        </p:spPr>
        <p:txBody>
          <a:bodyPr>
            <a:normAutofit/>
          </a:bodyPr>
          <a:lstStyle/>
          <a:p>
            <a:r>
              <a:rPr lang="en-US" err="1"/>
              <a:t>blacklog</a:t>
            </a:r>
            <a:endParaRPr lang="en-US"/>
          </a:p>
        </p:txBody>
      </p:sp>
      <p:pic>
        <p:nvPicPr>
          <p:cNvPr id="7" name="Marcador de contenido 6">
            <a:extLst>
              <a:ext uri="{FF2B5EF4-FFF2-40B4-BE49-F238E27FC236}">
                <a16:creationId xmlns:a16="http://schemas.microsoft.com/office/drawing/2014/main" id="{2A9845D8-2116-622C-4475-B2EADC2CCA2A}"/>
              </a:ext>
            </a:extLst>
          </p:cNvPr>
          <p:cNvPicPr>
            <a:picLocks noGrp="1" noChangeAspect="1"/>
          </p:cNvPicPr>
          <p:nvPr>
            <p:ph idx="1"/>
          </p:nvPr>
        </p:nvPicPr>
        <p:blipFill>
          <a:blip r:embed="rId2"/>
          <a:stretch>
            <a:fillRect/>
          </a:stretch>
        </p:blipFill>
        <p:spPr>
          <a:xfrm>
            <a:off x="1428498" y="3189933"/>
            <a:ext cx="3620005" cy="2124371"/>
          </a:xfrm>
        </p:spPr>
      </p:pic>
      <p:pic>
        <p:nvPicPr>
          <p:cNvPr id="5" name="Marcador de contenido 4">
            <a:extLst>
              <a:ext uri="{FF2B5EF4-FFF2-40B4-BE49-F238E27FC236}">
                <a16:creationId xmlns:a16="http://schemas.microsoft.com/office/drawing/2014/main" id="{23EDCCEC-15F4-28D6-4333-0BA34549B16A}"/>
              </a:ext>
            </a:extLst>
          </p:cNvPr>
          <p:cNvPicPr>
            <a:picLocks noChangeAspect="1"/>
          </p:cNvPicPr>
          <p:nvPr/>
        </p:nvPicPr>
        <p:blipFill rotWithShape="1">
          <a:blip r:embed="rId3"/>
          <a:srcRect l="5159" r="2289" b="2"/>
          <a:stretch/>
        </p:blipFill>
        <p:spPr>
          <a:xfrm>
            <a:off x="6096000" y="640080"/>
            <a:ext cx="5455921" cy="5577840"/>
          </a:xfrm>
          <a:prstGeom prst="rect">
            <a:avLst/>
          </a:prstGeom>
        </p:spPr>
      </p:pic>
    </p:spTree>
    <p:extLst>
      <p:ext uri="{BB962C8B-B14F-4D97-AF65-F5344CB8AC3E}">
        <p14:creationId xmlns:p14="http://schemas.microsoft.com/office/powerpoint/2010/main" val="257944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A6AE22-BBE0-43F6-99F4-FB9E9CF1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409F9E5-AB70-4831-B790-F83D7EA99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50554A5-6C32-457E-B146-814951FBF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5"/>
            <a:ext cx="7794722" cy="22196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40A076-317F-5C70-2020-29175DF1E71D}"/>
              </a:ext>
            </a:extLst>
          </p:cNvPr>
          <p:cNvSpPr>
            <a:spLocks noGrp="1"/>
          </p:cNvSpPr>
          <p:nvPr>
            <p:ph type="title"/>
          </p:nvPr>
        </p:nvSpPr>
        <p:spPr>
          <a:xfrm>
            <a:off x="4684903" y="4391025"/>
            <a:ext cx="6685507" cy="1738808"/>
          </a:xfrm>
        </p:spPr>
        <p:txBody>
          <a:bodyPr>
            <a:normAutofit/>
          </a:bodyPr>
          <a:lstStyle/>
          <a:p>
            <a:r>
              <a:rPr lang="en-US"/>
              <a:t>Release plan</a:t>
            </a:r>
          </a:p>
        </p:txBody>
      </p:sp>
      <p:pic>
        <p:nvPicPr>
          <p:cNvPr id="9" name="Marcador de contenido 8">
            <a:extLst>
              <a:ext uri="{FF2B5EF4-FFF2-40B4-BE49-F238E27FC236}">
                <a16:creationId xmlns:a16="http://schemas.microsoft.com/office/drawing/2014/main" id="{0DCA28A6-CEFB-6B00-0ED5-63AD81E15969}"/>
              </a:ext>
            </a:extLst>
          </p:cNvPr>
          <p:cNvPicPr>
            <a:picLocks noChangeAspect="1"/>
          </p:cNvPicPr>
          <p:nvPr/>
        </p:nvPicPr>
        <p:blipFill>
          <a:blip r:embed="rId2"/>
          <a:stretch>
            <a:fillRect/>
          </a:stretch>
        </p:blipFill>
        <p:spPr>
          <a:xfrm>
            <a:off x="484632" y="511313"/>
            <a:ext cx="3248521" cy="1805316"/>
          </a:xfrm>
          <a:prstGeom prst="rect">
            <a:avLst/>
          </a:prstGeom>
        </p:spPr>
      </p:pic>
      <p:pic>
        <p:nvPicPr>
          <p:cNvPr id="10" name="Marcador de contenido 9">
            <a:extLst>
              <a:ext uri="{FF2B5EF4-FFF2-40B4-BE49-F238E27FC236}">
                <a16:creationId xmlns:a16="http://schemas.microsoft.com/office/drawing/2014/main" id="{A86DE43A-45F5-5C6F-3C14-E32728BB1AE3}"/>
              </a:ext>
            </a:extLst>
          </p:cNvPr>
          <p:cNvPicPr>
            <a:picLocks noChangeAspect="1"/>
          </p:cNvPicPr>
          <p:nvPr/>
        </p:nvPicPr>
        <p:blipFill>
          <a:blip r:embed="rId3"/>
          <a:stretch>
            <a:fillRect/>
          </a:stretch>
        </p:blipFill>
        <p:spPr>
          <a:xfrm>
            <a:off x="623120" y="4484126"/>
            <a:ext cx="3143562" cy="1862561"/>
          </a:xfrm>
          <a:prstGeom prst="rect">
            <a:avLst/>
          </a:prstGeom>
        </p:spPr>
      </p:pic>
      <p:pic>
        <p:nvPicPr>
          <p:cNvPr id="13" name="Marcador de contenido 12">
            <a:extLst>
              <a:ext uri="{FF2B5EF4-FFF2-40B4-BE49-F238E27FC236}">
                <a16:creationId xmlns:a16="http://schemas.microsoft.com/office/drawing/2014/main" id="{3C1340B5-D155-4BB4-FE76-23FCBB347867}"/>
              </a:ext>
            </a:extLst>
          </p:cNvPr>
          <p:cNvPicPr>
            <a:picLocks noGrp="1" noChangeAspect="1"/>
          </p:cNvPicPr>
          <p:nvPr>
            <p:ph idx="1"/>
          </p:nvPr>
        </p:nvPicPr>
        <p:blipFill>
          <a:blip r:embed="rId4"/>
          <a:stretch>
            <a:fillRect/>
          </a:stretch>
        </p:blipFill>
        <p:spPr>
          <a:xfrm>
            <a:off x="4217783" y="728168"/>
            <a:ext cx="7317725" cy="3181996"/>
          </a:xfrm>
        </p:spPr>
      </p:pic>
      <p:pic>
        <p:nvPicPr>
          <p:cNvPr id="7" name="Marcador de contenido 6">
            <a:extLst>
              <a:ext uri="{FF2B5EF4-FFF2-40B4-BE49-F238E27FC236}">
                <a16:creationId xmlns:a16="http://schemas.microsoft.com/office/drawing/2014/main" id="{3F9AAD45-E0D5-F3E9-AE9B-F69E98684B90}"/>
              </a:ext>
            </a:extLst>
          </p:cNvPr>
          <p:cNvPicPr>
            <a:picLocks noChangeAspect="1"/>
          </p:cNvPicPr>
          <p:nvPr/>
        </p:nvPicPr>
        <p:blipFill rotWithShape="1">
          <a:blip r:embed="rId5"/>
          <a:srcRect r="9092" b="4"/>
          <a:stretch/>
        </p:blipFill>
        <p:spPr>
          <a:xfrm>
            <a:off x="511866" y="2400443"/>
            <a:ext cx="3194051" cy="1858680"/>
          </a:xfrm>
          <a:prstGeom prst="rect">
            <a:avLst/>
          </a:prstGeom>
        </p:spPr>
      </p:pic>
      <p:cxnSp>
        <p:nvCxnSpPr>
          <p:cNvPr id="40" name="Straight Connector 39">
            <a:extLst>
              <a:ext uri="{FF2B5EF4-FFF2-40B4-BE49-F238E27FC236}">
                <a16:creationId xmlns:a16="http://schemas.microsoft.com/office/drawing/2014/main" id="{39B97B61-D9FD-4F1C-A03B-75BC945B37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79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A9EBB-C071-82AB-A19B-915F23027EE5}"/>
              </a:ext>
            </a:extLst>
          </p:cNvPr>
          <p:cNvSpPr>
            <a:spLocks noGrp="1"/>
          </p:cNvSpPr>
          <p:nvPr>
            <p:ph type="title"/>
          </p:nvPr>
        </p:nvSpPr>
        <p:spPr/>
        <p:txBody>
          <a:bodyPr/>
          <a:lstStyle/>
          <a:p>
            <a:r>
              <a:rPr lang="en-US" dirty="0"/>
              <a:t>Capacity planning</a:t>
            </a:r>
          </a:p>
        </p:txBody>
      </p:sp>
      <p:pic>
        <p:nvPicPr>
          <p:cNvPr id="9" name="Marcador de contenido 8">
            <a:extLst>
              <a:ext uri="{FF2B5EF4-FFF2-40B4-BE49-F238E27FC236}">
                <a16:creationId xmlns:a16="http://schemas.microsoft.com/office/drawing/2014/main" id="{0D528867-8F50-2BAB-EE3D-DFDA30DD75C2}"/>
              </a:ext>
            </a:extLst>
          </p:cNvPr>
          <p:cNvPicPr>
            <a:picLocks noGrp="1" noChangeAspect="1"/>
          </p:cNvPicPr>
          <p:nvPr>
            <p:ph idx="1"/>
          </p:nvPr>
        </p:nvPicPr>
        <p:blipFill>
          <a:blip r:embed="rId2"/>
          <a:stretch>
            <a:fillRect/>
          </a:stretch>
        </p:blipFill>
        <p:spPr>
          <a:xfrm>
            <a:off x="1294228" y="2286000"/>
            <a:ext cx="9580098" cy="4022725"/>
          </a:xfrm>
        </p:spPr>
      </p:pic>
    </p:spTree>
    <p:extLst>
      <p:ext uri="{BB962C8B-B14F-4D97-AF65-F5344CB8AC3E}">
        <p14:creationId xmlns:p14="http://schemas.microsoft.com/office/powerpoint/2010/main" val="1732931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169</TotalTime>
  <Words>391</Words>
  <Application>Microsoft Office PowerPoint</Application>
  <PresentationFormat>Panorámica</PresentationFormat>
  <Paragraphs>40</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Calibri</vt:lpstr>
      <vt:lpstr>Roboto</vt:lpstr>
      <vt:lpstr>Times New Roman</vt:lpstr>
      <vt:lpstr>Tw Cen MT</vt:lpstr>
      <vt:lpstr>Tw Cen MT Condensed</vt:lpstr>
      <vt:lpstr>Wingdings 3</vt:lpstr>
      <vt:lpstr>Integral</vt:lpstr>
      <vt:lpstr>ETRANGER THINGS</vt:lpstr>
      <vt:lpstr>Proyecto innova</vt:lpstr>
      <vt:lpstr>RESUMEN</vt:lpstr>
      <vt:lpstr>Requerimientos funcionales</vt:lpstr>
      <vt:lpstr>Requerimientos no funcionales</vt:lpstr>
      <vt:lpstr>SCRUM</vt:lpstr>
      <vt:lpstr>blacklog</vt:lpstr>
      <vt:lpstr>Release plan</vt:lpstr>
      <vt:lpstr>Capacity planning</vt:lpstr>
      <vt:lpstr>ARQUITECTURA</vt:lpstr>
      <vt:lpstr>Principios y Valores del scrum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ETRANGER THINGS</dc:title>
  <dc:creator>Heidelberth Rocha Torres</dc:creator>
  <cp:lastModifiedBy>Heidelberth Rocha Torres</cp:lastModifiedBy>
  <cp:revision>2</cp:revision>
  <dcterms:created xsi:type="dcterms:W3CDTF">2022-09-23T14:21:23Z</dcterms:created>
  <dcterms:modified xsi:type="dcterms:W3CDTF">2022-09-23T17:10:32Z</dcterms:modified>
</cp:coreProperties>
</file>