
<file path=[Content_Types].xml><?xml version="1.0" encoding="utf-8"?>
<Types xmlns="http://schemas.openxmlformats.org/package/2006/content-types">
  <Default Extension="jpeg" ContentType="image/jpeg"/>
  <Default Extension="jpg" ContentType="image/pn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53"/>
  </p:notesMasterIdLst>
  <p:sldIdLst>
    <p:sldId id="317" r:id="rId2"/>
    <p:sldId id="342" r:id="rId3"/>
    <p:sldId id="316" r:id="rId4"/>
    <p:sldId id="303" r:id="rId5"/>
    <p:sldId id="296" r:id="rId6"/>
    <p:sldId id="297" r:id="rId7"/>
    <p:sldId id="279" r:id="rId8"/>
    <p:sldId id="280" r:id="rId9"/>
    <p:sldId id="301" r:id="rId10"/>
    <p:sldId id="294" r:id="rId11"/>
    <p:sldId id="295" r:id="rId12"/>
    <p:sldId id="306" r:id="rId13"/>
    <p:sldId id="304" r:id="rId14"/>
    <p:sldId id="305" r:id="rId15"/>
    <p:sldId id="307" r:id="rId16"/>
    <p:sldId id="308" r:id="rId17"/>
    <p:sldId id="298" r:id="rId18"/>
    <p:sldId id="299" r:id="rId19"/>
    <p:sldId id="300" r:id="rId20"/>
    <p:sldId id="276" r:id="rId21"/>
    <p:sldId id="302" r:id="rId22"/>
    <p:sldId id="318" r:id="rId23"/>
    <p:sldId id="309" r:id="rId24"/>
    <p:sldId id="310" r:id="rId25"/>
    <p:sldId id="311" r:id="rId26"/>
    <p:sldId id="312" r:id="rId27"/>
    <p:sldId id="313" r:id="rId28"/>
    <p:sldId id="314" r:id="rId29"/>
    <p:sldId id="315" r:id="rId30"/>
    <p:sldId id="322" r:id="rId31"/>
    <p:sldId id="319" r:id="rId32"/>
    <p:sldId id="320" r:id="rId33"/>
    <p:sldId id="321" r:id="rId34"/>
    <p:sldId id="338" r:id="rId35"/>
    <p:sldId id="337" r:id="rId36"/>
    <p:sldId id="339" r:id="rId37"/>
    <p:sldId id="324" r:id="rId38"/>
    <p:sldId id="325" r:id="rId39"/>
    <p:sldId id="326" r:id="rId40"/>
    <p:sldId id="327" r:id="rId41"/>
    <p:sldId id="328" r:id="rId42"/>
    <p:sldId id="329" r:id="rId43"/>
    <p:sldId id="330" r:id="rId44"/>
    <p:sldId id="331" r:id="rId45"/>
    <p:sldId id="332" r:id="rId46"/>
    <p:sldId id="333" r:id="rId47"/>
    <p:sldId id="334" r:id="rId48"/>
    <p:sldId id="335" r:id="rId49"/>
    <p:sldId id="336" r:id="rId50"/>
    <p:sldId id="341" r:id="rId51"/>
    <p:sldId id="340" r:id="rId5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88" autoAdjust="0"/>
    <p:restoredTop sz="94660"/>
  </p:normalViewPr>
  <p:slideViewPr>
    <p:cSldViewPr snapToGrid="0">
      <p:cViewPr>
        <p:scale>
          <a:sx n="75" d="100"/>
          <a:sy n="75" d="100"/>
        </p:scale>
        <p:origin x="164" y="10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6EA208E-906A-4132-B1BA-0A73620AD9A5}" type="datetimeFigureOut">
              <a:rPr lang="en-US" smtClean="0"/>
              <a:t>24-Nov-24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D530B2-65CC-4A8D-8387-11FEF336D74A}" type="slidenum">
              <a:rPr lang="en-US" smtClean="0"/>
              <a:t>‹#›</a:t>
            </a:fld>
            <a:endParaRPr lang="en-US"/>
          </a:p>
        </p:txBody>
      </p:sp>
    </p:spTree>
    <p:extLst>
      <p:ext uri="{BB962C8B-B14F-4D97-AF65-F5344CB8AC3E}">
        <p14:creationId xmlns:p14="http://schemas.microsoft.com/office/powerpoint/2010/main" val="33465149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4F0E216-BA48-4F04-AC4F-645AA0DD6AC6}" type="datetimeFigureOut">
              <a:rPr lang="en-US" smtClean="0"/>
              <a:t>24-Nov-24</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9607A7-8386-47DB-8578-DDEDD194E5D4}" type="slidenum">
              <a:rPr lang="en-US" smtClean="0"/>
              <a:t>‹#›</a:t>
            </a:fld>
            <a:endParaRPr lang="en-US" dirty="0"/>
          </a:p>
        </p:txBody>
      </p:sp>
    </p:spTree>
    <p:extLst>
      <p:ext uri="{BB962C8B-B14F-4D97-AF65-F5344CB8AC3E}">
        <p14:creationId xmlns:p14="http://schemas.microsoft.com/office/powerpoint/2010/main" val="19090367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4F0E216-BA48-4F04-AC4F-645AA0DD6AC6}" type="datetimeFigureOut">
              <a:rPr lang="en-US" smtClean="0"/>
              <a:t>24-Nov-24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15026040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4F0E216-BA48-4F04-AC4F-645AA0DD6AC6}" type="datetimeFigureOut">
              <a:rPr lang="en-US" smtClean="0"/>
              <a:t>24-Nov-24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10840934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4F0E216-BA48-4F04-AC4F-645AA0DD6AC6}" type="datetimeFigureOut">
              <a:rPr lang="en-US" smtClean="0"/>
              <a:t>24-Nov-24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24027288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4F0E216-BA48-4F04-AC4F-645AA0DD6AC6}" type="datetimeFigureOut">
              <a:rPr lang="en-US" smtClean="0"/>
              <a:t>24-Nov-24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39279068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4F0E216-BA48-4F04-AC4F-645AA0DD6AC6}" type="datetimeFigureOut">
              <a:rPr lang="en-US" smtClean="0"/>
              <a:t>24-Nov-24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17937649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4F0E216-BA48-4F04-AC4F-645AA0DD6AC6}" type="datetimeFigureOut">
              <a:rPr lang="en-US" smtClean="0"/>
              <a:t>24-Nov-24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22024162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4F0E216-BA48-4F04-AC4F-645AA0DD6AC6}" type="datetimeFigureOut">
              <a:rPr lang="en-US" smtClean="0"/>
              <a:t>24-Nov-24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5686146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4F0E216-BA48-4F04-AC4F-645AA0DD6AC6}" type="datetimeFigureOut">
              <a:rPr lang="en-US" smtClean="0"/>
              <a:t>24-Nov-24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4317476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4F0E216-BA48-4F04-AC4F-645AA0DD6AC6}" type="datetimeFigureOut">
              <a:rPr lang="en-US" smtClean="0"/>
              <a:t>24-Nov-24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39714830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4F0E216-BA48-4F04-AC4F-645AA0DD6AC6}" type="datetimeFigureOut">
              <a:rPr lang="en-US" smtClean="0"/>
              <a:t>24-Nov-24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12808030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64F0E216-BA48-4F04-AC4F-645AA0DD6AC6}" type="datetimeFigureOut">
              <a:rPr lang="en-US" smtClean="0"/>
              <a:pPr/>
              <a:t>24-Nov-24</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D39607A7-8386-47DB-8578-DDEDD194E5D4}" type="slidenum">
              <a:rPr lang="en-US" smtClean="0"/>
              <a:pPr/>
              <a:t>‹#›</a:t>
            </a:fld>
            <a:endParaRPr lang="en-US" dirty="0"/>
          </a:p>
        </p:txBody>
      </p:sp>
    </p:spTree>
    <p:extLst>
      <p:ext uri="{BB962C8B-B14F-4D97-AF65-F5344CB8AC3E}">
        <p14:creationId xmlns:p14="http://schemas.microsoft.com/office/powerpoint/2010/main" val="1902006950"/>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colab.research.google.com/drive/1zRbptlTAIM-lqBFNTefnQY3y9dwz5N2P" TargetMode="External"/><Relationship Id="rId2" Type="http://schemas.openxmlformats.org/officeDocument/2006/relationships/hyperlink" Target="https://github.com/HeiderJeffer/Participatory-Modeling-for-Societal-Complexity-in-Healthcare" TargetMode="Externa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colab.research.google.com/drive/1zRbptlTAIM-lqBFNTefnQY3y9dwz5N2P"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colab.research.google.com/drive/1zRbptlTAIM-lqBFNTefnQY3y9dwz5N2P?authuser=2" TargetMode="External"/><Relationship Id="rId2" Type="http://schemas.openxmlformats.org/officeDocument/2006/relationships/hyperlink" Target="https://github.com/HeiderJeffer/Participatory-Modeling-for-Societal-Complexity-in-Healthcare" TargetMode="External"/><Relationship Id="rId1" Type="http://schemas.openxmlformats.org/officeDocument/2006/relationships/slideLayout" Target="../slideLayouts/slideLayout2.xml"/><Relationship Id="rId5" Type="http://schemas.openxmlformats.org/officeDocument/2006/relationships/hyperlink" Target="https://colab.research.google.com/drive/1zRbptlTAIM-lqBFNTefnQY3y9dwz5N2P" TargetMode="External"/><Relationship Id="rId4" Type="http://schemas.openxmlformats.org/officeDocument/2006/relationships/hyperlink" Target="https://github.com/HeiderJeffer/Participatory-Modeling-for-Societal-Complexity-in-Healthcare/blob/main/Healthcare%20Participatory%20Model%20Simulation.ipynb"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 name="Slide Background">
            <a:extLst>
              <a:ext uri="{FF2B5EF4-FFF2-40B4-BE49-F238E27FC236}">
                <a16:creationId xmlns:a16="http://schemas.microsoft.com/office/drawing/2014/main" id="{C0763A76-9F1C-4FC5-82B7-DD475DA46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7" name="Rectangle 6">
            <a:extLst>
              <a:ext uri="{FF2B5EF4-FFF2-40B4-BE49-F238E27FC236}">
                <a16:creationId xmlns:a16="http://schemas.microsoft.com/office/drawing/2014/main" id="{E81BF4F6-F2CF-4984-9D14-D6966D92F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8522446" cy="2285999"/>
          </a:xfrm>
          <a:prstGeom prst="rect">
            <a:avLst/>
          </a:prstGeom>
          <a:ln>
            <a:noFill/>
          </a:ln>
          <a:effectLst>
            <a:outerShdw blurRad="596900" dist="304800" dir="7140000" sx="90000" sy="90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0BCFC9A-0EFB-6D1D-46F7-BCE425348E8E}"/>
              </a:ext>
            </a:extLst>
          </p:cNvPr>
          <p:cNvSpPr>
            <a:spLocks noGrp="1"/>
          </p:cNvSpPr>
          <p:nvPr>
            <p:ph type="title"/>
          </p:nvPr>
        </p:nvSpPr>
        <p:spPr>
          <a:xfrm>
            <a:off x="761803" y="350196"/>
            <a:ext cx="4646904" cy="1624520"/>
          </a:xfrm>
        </p:spPr>
        <p:txBody>
          <a:bodyPr anchor="ctr">
            <a:normAutofit/>
          </a:bodyPr>
          <a:lstStyle/>
          <a:p>
            <a:r>
              <a:rPr lang="en-US" sz="3700" dirty="0"/>
              <a:t>Participatory Modeling for Societal Complexity in Healthcare</a:t>
            </a:r>
          </a:p>
        </p:txBody>
      </p:sp>
      <p:sp>
        <p:nvSpPr>
          <p:cNvPr id="3" name="Content Placeholder 2">
            <a:extLst>
              <a:ext uri="{FF2B5EF4-FFF2-40B4-BE49-F238E27FC236}">
                <a16:creationId xmlns:a16="http://schemas.microsoft.com/office/drawing/2014/main" id="{1EBCFAA2-59D9-7C6D-2C9F-1873202F4B70}"/>
              </a:ext>
            </a:extLst>
          </p:cNvPr>
          <p:cNvSpPr>
            <a:spLocks noGrp="1"/>
          </p:cNvSpPr>
          <p:nvPr>
            <p:ph idx="1"/>
          </p:nvPr>
        </p:nvSpPr>
        <p:spPr>
          <a:xfrm>
            <a:off x="761802" y="2743200"/>
            <a:ext cx="4646905" cy="3613149"/>
          </a:xfrm>
        </p:spPr>
        <p:txBody>
          <a:bodyPr anchor="ctr">
            <a:normAutofit/>
          </a:bodyPr>
          <a:lstStyle/>
          <a:p>
            <a:pPr marL="0" indent="0">
              <a:buNone/>
            </a:pPr>
            <a:r>
              <a:rPr lang="en-US" sz="2000" b="1" dirty="0">
                <a:latin typeface="Arial" panose="020B0604020202020204" pitchFamily="34" charset="0"/>
              </a:rPr>
              <a:t>B</a:t>
            </a:r>
            <a:r>
              <a:rPr lang="en-US" sz="2000" b="1" i="0" dirty="0">
                <a:effectLst/>
                <a:latin typeface="Arial" panose="020B0604020202020204" pitchFamily="34" charset="0"/>
              </a:rPr>
              <a:t>ackground and motivation</a:t>
            </a:r>
          </a:p>
          <a:p>
            <a:pPr marL="0" indent="0">
              <a:buNone/>
            </a:pPr>
            <a:endParaRPr lang="en-US" sz="2000" b="1" dirty="0">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endParaRPr>
          </a:p>
          <a:p>
            <a:pPr marL="0" indent="0">
              <a:buNone/>
            </a:pPr>
            <a:r>
              <a:rPr lang="en-US" sz="2000" dirty="0"/>
              <a:t>By Heider </a:t>
            </a:r>
            <a:r>
              <a:rPr lang="en-US" sz="2000"/>
              <a:t>Jeffer</a:t>
            </a:r>
            <a:endParaRPr lang="en-US" sz="2000" dirty="0"/>
          </a:p>
          <a:p>
            <a:pPr marL="0" indent="0">
              <a:buNone/>
            </a:pPr>
            <a:endParaRPr lang="en-US" sz="2000" b="1" dirty="0">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endParaRPr>
          </a:p>
          <a:p>
            <a:pPr marL="0" indent="0">
              <a:buNone/>
            </a:pPr>
            <a:r>
              <a:rPr lang="en-US" sz="2000" b="1" dirty="0">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Explore our project</a:t>
            </a:r>
            <a:r>
              <a:rPr lang="en-US" sz="2000" b="1" dirty="0">
                <a:latin typeface="Times New Roman" panose="02020603050405020304" pitchFamily="18" charset="0"/>
                <a:cs typeface="Times New Roman" panose="02020603050405020304" pitchFamily="18" charset="0"/>
              </a:rPr>
              <a:t>  and </a:t>
            </a:r>
            <a:r>
              <a:rPr lang="en-US" sz="2000" b="1" dirty="0">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Visit our lab</a:t>
            </a:r>
            <a:endParaRPr lang="en-US" sz="2000" b="1" i="0" dirty="0">
              <a:effectLst/>
              <a:latin typeface="Times New Roman" panose="02020603050405020304" pitchFamily="18" charset="0"/>
              <a:cs typeface="Times New Roman" panose="02020603050405020304" pitchFamily="18" charset="0"/>
            </a:endParaRPr>
          </a:p>
        </p:txBody>
      </p:sp>
      <p:pic>
        <p:nvPicPr>
          <p:cNvPr id="4" name="Picture 2" descr="KTH Royal Institute of Technology - Wikipedia">
            <a:extLst>
              <a:ext uri="{FF2B5EF4-FFF2-40B4-BE49-F238E27FC236}">
                <a16:creationId xmlns:a16="http://schemas.microsoft.com/office/drawing/2014/main" id="{AA735696-BF4A-20B3-9EEF-8F10C6A5F94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5568" r="5449" b="6"/>
          <a:stretch/>
        </p:blipFill>
        <p:spPr bwMode="auto">
          <a:xfrm>
            <a:off x="6096000" y="1"/>
            <a:ext cx="6102825"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914021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6F9CD3-EB3C-93F6-D72E-DD6792AC23DF}"/>
              </a:ext>
            </a:extLst>
          </p:cNvPr>
          <p:cNvSpPr>
            <a:spLocks noGrp="1"/>
          </p:cNvSpPr>
          <p:nvPr>
            <p:ph type="title"/>
          </p:nvPr>
        </p:nvSpPr>
        <p:spPr/>
        <p:txBody>
          <a:bodyPr>
            <a:normAutofit/>
          </a:bodyPr>
          <a:lstStyle/>
          <a:p>
            <a:r>
              <a:rPr lang="en-US" b="1" dirty="0"/>
              <a:t>1. Driving Impact</a:t>
            </a:r>
          </a:p>
        </p:txBody>
      </p:sp>
      <p:sp>
        <p:nvSpPr>
          <p:cNvPr id="3" name="Content Placeholder 2">
            <a:extLst>
              <a:ext uri="{FF2B5EF4-FFF2-40B4-BE49-F238E27FC236}">
                <a16:creationId xmlns:a16="http://schemas.microsoft.com/office/drawing/2014/main" id="{4E4BFCC2-22A1-74C9-A81E-237EF25A315B}"/>
              </a:ext>
            </a:extLst>
          </p:cNvPr>
          <p:cNvSpPr>
            <a:spLocks noGrp="1"/>
          </p:cNvSpPr>
          <p:nvPr>
            <p:ph idx="1"/>
          </p:nvPr>
        </p:nvSpPr>
        <p:spPr/>
        <p:txBody>
          <a:bodyPr/>
          <a:lstStyle/>
          <a:p>
            <a:pPr algn="just"/>
            <a:r>
              <a:rPr lang="en-US" dirty="0"/>
              <a:t>Advancing In Silico Models to Transform Decision-Making in Healthcare</a:t>
            </a:r>
          </a:p>
          <a:p>
            <a:pPr algn="just"/>
            <a:r>
              <a:rPr lang="en-US" dirty="0"/>
              <a:t>What excites me most about this position is the chance to work on the societal complexities surrounding in silico models in healthcare. </a:t>
            </a:r>
          </a:p>
          <a:p>
            <a:pPr algn="just"/>
            <a:r>
              <a:rPr lang="en-US" dirty="0"/>
              <a:t>I see enormous potential in developing models that help stakeholders—such as healthcare providers and administrators—make informed decisions that benefit patients.</a:t>
            </a:r>
          </a:p>
        </p:txBody>
      </p:sp>
    </p:spTree>
    <p:extLst>
      <p:ext uri="{BB962C8B-B14F-4D97-AF65-F5344CB8AC3E}">
        <p14:creationId xmlns:p14="http://schemas.microsoft.com/office/powerpoint/2010/main" val="36673782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459F32-A3DE-89BA-65DA-97E9C5BDF9FC}"/>
              </a:ext>
            </a:extLst>
          </p:cNvPr>
          <p:cNvSpPr>
            <a:spLocks noGrp="1"/>
          </p:cNvSpPr>
          <p:nvPr>
            <p:ph type="title"/>
          </p:nvPr>
        </p:nvSpPr>
        <p:spPr/>
        <p:txBody>
          <a:bodyPr>
            <a:normAutofit/>
          </a:bodyPr>
          <a:lstStyle/>
          <a:p>
            <a:r>
              <a:rPr lang="en-US" b="1" dirty="0"/>
              <a:t>2. Passion for Real-World Impact</a:t>
            </a:r>
          </a:p>
        </p:txBody>
      </p:sp>
      <p:sp>
        <p:nvSpPr>
          <p:cNvPr id="3" name="Content Placeholder 2">
            <a:extLst>
              <a:ext uri="{FF2B5EF4-FFF2-40B4-BE49-F238E27FC236}">
                <a16:creationId xmlns:a16="http://schemas.microsoft.com/office/drawing/2014/main" id="{F2B992F4-9F11-4259-39B5-DE84D15B9BB4}"/>
              </a:ext>
            </a:extLst>
          </p:cNvPr>
          <p:cNvSpPr>
            <a:spLocks noGrp="1"/>
          </p:cNvSpPr>
          <p:nvPr>
            <p:ph idx="1"/>
          </p:nvPr>
        </p:nvSpPr>
        <p:spPr/>
        <p:txBody>
          <a:bodyPr/>
          <a:lstStyle/>
          <a:p>
            <a:pPr algn="just"/>
            <a:r>
              <a:rPr lang="en-US" dirty="0"/>
              <a:t>Leveraging Expertise in Design and Optimization to Contribute to KTH's Vision. </a:t>
            </a:r>
          </a:p>
          <a:p>
            <a:pPr algn="just"/>
            <a:r>
              <a:rPr lang="en-US" dirty="0"/>
              <a:t>My past projects on designing, modulation, simulation and optimization has fueled my interest in impactful, real-world applications, which aligns well with KTH’s vision. </a:t>
            </a:r>
          </a:p>
          <a:p>
            <a:pPr algn="just"/>
            <a:r>
              <a:rPr lang="en-US" dirty="0"/>
              <a:t>I believe my motivation, combined with a practical approach, would enable me to contribute significantly to this PhD project and make a meaningful impact.</a:t>
            </a:r>
          </a:p>
        </p:txBody>
      </p:sp>
    </p:spTree>
    <p:extLst>
      <p:ext uri="{BB962C8B-B14F-4D97-AF65-F5344CB8AC3E}">
        <p14:creationId xmlns:p14="http://schemas.microsoft.com/office/powerpoint/2010/main" val="35432544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D7AA36-FAF6-EEDA-DE5A-15DB029F7B38}"/>
              </a:ext>
            </a:extLst>
          </p:cNvPr>
          <p:cNvSpPr>
            <a:spLocks noGrp="1"/>
          </p:cNvSpPr>
          <p:nvPr>
            <p:ph type="title"/>
          </p:nvPr>
        </p:nvSpPr>
        <p:spPr/>
        <p:txBody>
          <a:bodyPr>
            <a:normAutofit fontScale="90000"/>
          </a:bodyPr>
          <a:lstStyle/>
          <a:p>
            <a:r>
              <a:rPr lang="en-US" b="1" dirty="0"/>
              <a:t>Part 3: How would My technical skill contribute to the research goals of this project?</a:t>
            </a:r>
            <a:endParaRPr lang="en-US" dirty="0"/>
          </a:p>
        </p:txBody>
      </p:sp>
      <p:sp>
        <p:nvSpPr>
          <p:cNvPr id="3" name="Content Placeholder 2">
            <a:extLst>
              <a:ext uri="{FF2B5EF4-FFF2-40B4-BE49-F238E27FC236}">
                <a16:creationId xmlns:a16="http://schemas.microsoft.com/office/drawing/2014/main" id="{283119EF-A417-016C-BB8B-D837C0367B37}"/>
              </a:ext>
            </a:extLst>
          </p:cNvPr>
          <p:cNvSpPr>
            <a:spLocks noGrp="1"/>
          </p:cNvSpPr>
          <p:nvPr>
            <p:ph idx="1"/>
          </p:nvPr>
        </p:nvSpPr>
        <p:spPr/>
        <p:txBody>
          <a:bodyPr/>
          <a:lstStyle/>
          <a:p>
            <a:pPr marL="514350" indent="-514350">
              <a:buAutoNum type="arabicPeriod"/>
            </a:pPr>
            <a:r>
              <a:rPr lang="en-US" dirty="0"/>
              <a:t>Technical skills</a:t>
            </a:r>
          </a:p>
          <a:p>
            <a:pPr marL="514350" indent="-514350">
              <a:buAutoNum type="arabicPeriod"/>
            </a:pPr>
            <a:r>
              <a:rPr lang="en-US" dirty="0"/>
              <a:t>Experience</a:t>
            </a:r>
          </a:p>
        </p:txBody>
      </p:sp>
    </p:spTree>
    <p:extLst>
      <p:ext uri="{BB962C8B-B14F-4D97-AF65-F5344CB8AC3E}">
        <p14:creationId xmlns:p14="http://schemas.microsoft.com/office/powerpoint/2010/main" val="30344518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3FE399-3EE0-2BE5-DF6F-5B7C2648E69C}"/>
              </a:ext>
            </a:extLst>
          </p:cNvPr>
          <p:cNvSpPr>
            <a:spLocks noGrp="1"/>
          </p:cNvSpPr>
          <p:nvPr>
            <p:ph type="title"/>
          </p:nvPr>
        </p:nvSpPr>
        <p:spPr/>
        <p:txBody>
          <a:bodyPr/>
          <a:lstStyle/>
          <a:p>
            <a:r>
              <a:rPr lang="en-US" b="1" dirty="0"/>
              <a:t>1. Technical skills</a:t>
            </a:r>
          </a:p>
        </p:txBody>
      </p:sp>
      <p:sp>
        <p:nvSpPr>
          <p:cNvPr id="3" name="Content Placeholder 2">
            <a:extLst>
              <a:ext uri="{FF2B5EF4-FFF2-40B4-BE49-F238E27FC236}">
                <a16:creationId xmlns:a16="http://schemas.microsoft.com/office/drawing/2014/main" id="{63D346BC-8B75-88C6-D0A8-865639F75F25}"/>
              </a:ext>
            </a:extLst>
          </p:cNvPr>
          <p:cNvSpPr>
            <a:spLocks noGrp="1"/>
          </p:cNvSpPr>
          <p:nvPr>
            <p:ph idx="1"/>
          </p:nvPr>
        </p:nvSpPr>
        <p:spPr/>
        <p:txBody>
          <a:bodyPr/>
          <a:lstStyle/>
          <a:p>
            <a:r>
              <a:rPr lang="en-US" dirty="0"/>
              <a:t>My technical skills span a variety of areas relevant to this project. </a:t>
            </a:r>
          </a:p>
          <a:p>
            <a:r>
              <a:rPr lang="en-US" dirty="0"/>
              <a:t>I am proficient in Python, Java, and other languages for modeling and simulation, which aligns well with the participatory modeling and complexity analyses required in this PhD project.</a:t>
            </a:r>
          </a:p>
        </p:txBody>
      </p:sp>
    </p:spTree>
    <p:extLst>
      <p:ext uri="{BB962C8B-B14F-4D97-AF65-F5344CB8AC3E}">
        <p14:creationId xmlns:p14="http://schemas.microsoft.com/office/powerpoint/2010/main" val="16923146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16CE48-EA02-BF66-25A4-FB914ABD70A1}"/>
              </a:ext>
            </a:extLst>
          </p:cNvPr>
          <p:cNvSpPr>
            <a:spLocks noGrp="1"/>
          </p:cNvSpPr>
          <p:nvPr>
            <p:ph type="title"/>
          </p:nvPr>
        </p:nvSpPr>
        <p:spPr/>
        <p:txBody>
          <a:bodyPr/>
          <a:lstStyle/>
          <a:p>
            <a:r>
              <a:rPr lang="en-US" b="1" dirty="0"/>
              <a:t>2. Experience</a:t>
            </a:r>
          </a:p>
        </p:txBody>
      </p:sp>
      <p:sp>
        <p:nvSpPr>
          <p:cNvPr id="3" name="Content Placeholder 2">
            <a:extLst>
              <a:ext uri="{FF2B5EF4-FFF2-40B4-BE49-F238E27FC236}">
                <a16:creationId xmlns:a16="http://schemas.microsoft.com/office/drawing/2014/main" id="{BE116B59-E933-EB41-4FAC-05F2213BD4A8}"/>
              </a:ext>
            </a:extLst>
          </p:cNvPr>
          <p:cNvSpPr>
            <a:spLocks noGrp="1"/>
          </p:cNvSpPr>
          <p:nvPr>
            <p:ph idx="1"/>
          </p:nvPr>
        </p:nvSpPr>
        <p:spPr/>
        <p:txBody>
          <a:bodyPr/>
          <a:lstStyle/>
          <a:p>
            <a:pPr marL="0" indent="0">
              <a:buNone/>
            </a:pPr>
            <a:r>
              <a:rPr lang="en-US" dirty="0"/>
              <a:t>E</a:t>
            </a:r>
            <a:r>
              <a:rPr lang="en-US" i="0" dirty="0"/>
              <a:t>xperience with statistical methods and data visualization will support the rigorous analysis needed to validate and communicate findings effectively.</a:t>
            </a:r>
          </a:p>
          <a:p>
            <a:pPr marL="0" indent="0">
              <a:buNone/>
            </a:pPr>
            <a:endParaRPr lang="en-US" dirty="0"/>
          </a:p>
        </p:txBody>
      </p:sp>
    </p:spTree>
    <p:extLst>
      <p:ext uri="{BB962C8B-B14F-4D97-AF65-F5344CB8AC3E}">
        <p14:creationId xmlns:p14="http://schemas.microsoft.com/office/powerpoint/2010/main" val="8186685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8F88FF-55E3-8914-5114-26FDA5FC2CC4}"/>
              </a:ext>
            </a:extLst>
          </p:cNvPr>
          <p:cNvSpPr>
            <a:spLocks noGrp="1"/>
          </p:cNvSpPr>
          <p:nvPr>
            <p:ph type="title"/>
          </p:nvPr>
        </p:nvSpPr>
        <p:spPr/>
        <p:txBody>
          <a:bodyPr/>
          <a:lstStyle/>
          <a:p>
            <a:r>
              <a:rPr lang="en-US" sz="4400" b="1" kern="1200" dirty="0">
                <a:solidFill>
                  <a:schemeClr val="tx1"/>
                </a:solidFill>
                <a:latin typeface="+mj-lt"/>
                <a:ea typeface="+mj-ea"/>
                <a:cs typeface="+mj-cs"/>
              </a:rPr>
              <a:t>Part 4: Project where I used participatory modeling or similar techniques</a:t>
            </a:r>
            <a:endParaRPr lang="en-US" b="1" dirty="0"/>
          </a:p>
        </p:txBody>
      </p:sp>
      <p:sp>
        <p:nvSpPr>
          <p:cNvPr id="3" name="Content Placeholder 2">
            <a:extLst>
              <a:ext uri="{FF2B5EF4-FFF2-40B4-BE49-F238E27FC236}">
                <a16:creationId xmlns:a16="http://schemas.microsoft.com/office/drawing/2014/main" id="{79293411-F9A3-FA1F-24B4-92DE1D7FFF3E}"/>
              </a:ext>
            </a:extLst>
          </p:cNvPr>
          <p:cNvSpPr>
            <a:spLocks noGrp="1"/>
          </p:cNvSpPr>
          <p:nvPr>
            <p:ph idx="1"/>
          </p:nvPr>
        </p:nvSpPr>
        <p:spPr/>
        <p:txBody>
          <a:bodyPr>
            <a:normAutofit fontScale="92500" lnSpcReduction="20000"/>
          </a:bodyPr>
          <a:lstStyle/>
          <a:p>
            <a:pPr marL="0" indent="0" algn="just">
              <a:buNone/>
            </a:pPr>
            <a:r>
              <a:rPr lang="en-US" dirty="0"/>
              <a:t>For instance, for this PhD project and during my preparation for this interview,  my Python expertise plays a key role in several areas (</a:t>
            </a:r>
            <a:r>
              <a:rPr lang="en-US" sz="2800" dirty="0">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Visit our lab</a:t>
            </a:r>
            <a:r>
              <a:rPr lang="en-US" sz="2800" dirty="0">
                <a:latin typeface="Times New Roman" panose="02020603050405020304" pitchFamily="18" charset="0"/>
                <a:cs typeface="Times New Roman" panose="02020603050405020304" pitchFamily="18" charset="0"/>
              </a:rPr>
              <a:t>) and (see the Appendix</a:t>
            </a:r>
            <a:r>
              <a:rPr lang="en-US" dirty="0">
                <a:latin typeface="Times New Roman" panose="02020603050405020304" pitchFamily="18" charset="0"/>
                <a:cs typeface="Times New Roman" panose="02020603050405020304" pitchFamily="18" charset="0"/>
              </a:rPr>
              <a:t>) for (</a:t>
            </a:r>
            <a:r>
              <a:rPr lang="en-US" sz="2800" dirty="0">
                <a:latin typeface="Times New Roman" panose="02020603050405020304" pitchFamily="18" charset="0"/>
                <a:cs typeface="Times New Roman" panose="02020603050405020304" pitchFamily="18" charset="0"/>
              </a:rPr>
              <a:t>Random Fluctuations, Uptake Rate, Feedback Loop, Visualizing Trends) </a:t>
            </a:r>
            <a:r>
              <a:rPr lang="en-US" dirty="0"/>
              <a:t>of all stakeholder groups (patients, doctors, nurses, administrators)</a:t>
            </a:r>
            <a:r>
              <a:rPr lang="en-US" sz="2800" dirty="0">
                <a:latin typeface="Times New Roman" panose="02020603050405020304" pitchFamily="18" charset="0"/>
                <a:cs typeface="Times New Roman" panose="02020603050405020304" pitchFamily="18" charset="0"/>
              </a:rPr>
              <a:t>:</a:t>
            </a:r>
          </a:p>
          <a:p>
            <a:pPr marL="0" indent="0">
              <a:buNone/>
            </a:pPr>
            <a:r>
              <a:rPr lang="en-US" dirty="0"/>
              <a:t>A: Healthcare Participatory Model Simulation</a:t>
            </a:r>
          </a:p>
          <a:p>
            <a:pPr marL="0" indent="0">
              <a:buNone/>
            </a:pPr>
            <a:r>
              <a:rPr lang="en-US" dirty="0"/>
              <a:t>B: Statistical Distribution and Visualization</a:t>
            </a:r>
          </a:p>
          <a:p>
            <a:pPr marL="0" indent="0">
              <a:buNone/>
            </a:pPr>
            <a:r>
              <a:rPr lang="en-US" dirty="0"/>
              <a:t>1. Random Fluctuations and Why They Are Used</a:t>
            </a:r>
          </a:p>
          <a:p>
            <a:pPr marL="0" indent="0">
              <a:buNone/>
            </a:pPr>
            <a:r>
              <a:rPr lang="en-US" dirty="0"/>
              <a:t>2. Uptake Rate and Why It Is Used</a:t>
            </a:r>
          </a:p>
          <a:p>
            <a:pPr marL="0" indent="0">
              <a:buNone/>
            </a:pPr>
            <a:r>
              <a:rPr lang="en-US" dirty="0"/>
              <a:t>3. Feedback Loop and Why It Is Used</a:t>
            </a:r>
          </a:p>
          <a:p>
            <a:pPr marL="0" indent="0">
              <a:buNone/>
            </a:pPr>
            <a:r>
              <a:rPr lang="en-US" dirty="0"/>
              <a:t>4. Visualizing Trends and Why It Is Important</a:t>
            </a:r>
          </a:p>
          <a:p>
            <a:pPr marL="0" indent="0">
              <a:buNone/>
            </a:pPr>
            <a:r>
              <a:rPr lang="en-US" dirty="0"/>
              <a:t>5. Why Combine These Elements?</a:t>
            </a:r>
          </a:p>
        </p:txBody>
      </p:sp>
    </p:spTree>
    <p:extLst>
      <p:ext uri="{BB962C8B-B14F-4D97-AF65-F5344CB8AC3E}">
        <p14:creationId xmlns:p14="http://schemas.microsoft.com/office/powerpoint/2010/main" val="19281387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4CD2B6-D0D6-F15A-1C78-3ADB70F4B6F3}"/>
              </a:ext>
            </a:extLst>
          </p:cNvPr>
          <p:cNvSpPr>
            <a:spLocks noGrp="1"/>
          </p:cNvSpPr>
          <p:nvPr>
            <p:ph type="title"/>
          </p:nvPr>
        </p:nvSpPr>
        <p:spPr/>
        <p:txBody>
          <a:bodyPr>
            <a:normAutofit fontScale="90000"/>
          </a:bodyPr>
          <a:lstStyle/>
          <a:p>
            <a:r>
              <a:rPr lang="en-US" b="1" dirty="0"/>
              <a:t>Part 5: What do I hope to learn from working within the </a:t>
            </a:r>
            <a:r>
              <a:rPr lang="en-US" b="1" dirty="0" err="1"/>
              <a:t>InSilicoHealth</a:t>
            </a:r>
            <a:r>
              <a:rPr lang="en-US" b="1" dirty="0"/>
              <a:t> Doctoral Network and at KTH?</a:t>
            </a:r>
          </a:p>
        </p:txBody>
      </p:sp>
      <p:sp>
        <p:nvSpPr>
          <p:cNvPr id="3" name="Content Placeholder 2">
            <a:extLst>
              <a:ext uri="{FF2B5EF4-FFF2-40B4-BE49-F238E27FC236}">
                <a16:creationId xmlns:a16="http://schemas.microsoft.com/office/drawing/2014/main" id="{3480394C-E003-0415-C40F-AD221208C72F}"/>
              </a:ext>
            </a:extLst>
          </p:cNvPr>
          <p:cNvSpPr>
            <a:spLocks noGrp="1"/>
          </p:cNvSpPr>
          <p:nvPr>
            <p:ph idx="1"/>
          </p:nvPr>
        </p:nvSpPr>
        <p:spPr/>
        <p:txBody>
          <a:bodyPr/>
          <a:lstStyle/>
          <a:p>
            <a:pPr marL="514350" indent="-514350">
              <a:buAutoNum type="arabicPeriod"/>
            </a:pPr>
            <a:r>
              <a:rPr lang="en-US" dirty="0"/>
              <a:t>Exploring KTH’s Approach</a:t>
            </a:r>
          </a:p>
          <a:p>
            <a:pPr marL="514350" indent="-514350">
              <a:buAutoNum type="arabicPeriod"/>
            </a:pPr>
            <a:r>
              <a:rPr lang="en-US" dirty="0"/>
              <a:t>Real-World Healthcare Insights</a:t>
            </a:r>
          </a:p>
          <a:p>
            <a:pPr marL="514350" indent="-514350">
              <a:buAutoNum type="arabicPeriod"/>
            </a:pPr>
            <a:r>
              <a:rPr lang="en-US" dirty="0"/>
              <a:t>Gaining a Holistic Understanding of Healthcare Challenges</a:t>
            </a:r>
          </a:p>
        </p:txBody>
      </p:sp>
    </p:spTree>
    <p:extLst>
      <p:ext uri="{BB962C8B-B14F-4D97-AF65-F5344CB8AC3E}">
        <p14:creationId xmlns:p14="http://schemas.microsoft.com/office/powerpoint/2010/main" val="6656812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856EDD-3D86-4020-BBB5-7CDBAD9C2AB1}"/>
              </a:ext>
            </a:extLst>
          </p:cNvPr>
          <p:cNvSpPr>
            <a:spLocks noGrp="1"/>
          </p:cNvSpPr>
          <p:nvPr>
            <p:ph type="title"/>
          </p:nvPr>
        </p:nvSpPr>
        <p:spPr/>
        <p:txBody>
          <a:bodyPr/>
          <a:lstStyle/>
          <a:p>
            <a:r>
              <a:rPr lang="en-US" b="1" dirty="0"/>
              <a:t>1. Exploring KTH’s Approach</a:t>
            </a:r>
          </a:p>
        </p:txBody>
      </p:sp>
      <p:sp>
        <p:nvSpPr>
          <p:cNvPr id="3" name="Content Placeholder 2">
            <a:extLst>
              <a:ext uri="{FF2B5EF4-FFF2-40B4-BE49-F238E27FC236}">
                <a16:creationId xmlns:a16="http://schemas.microsoft.com/office/drawing/2014/main" id="{9E8BA058-162E-1AB1-B84F-3865CE327F5B}"/>
              </a:ext>
            </a:extLst>
          </p:cNvPr>
          <p:cNvSpPr>
            <a:spLocks noGrp="1"/>
          </p:cNvSpPr>
          <p:nvPr>
            <p:ph idx="1"/>
          </p:nvPr>
        </p:nvSpPr>
        <p:spPr/>
        <p:txBody>
          <a:bodyPr/>
          <a:lstStyle/>
          <a:p>
            <a:pPr marL="0" indent="0">
              <a:buNone/>
            </a:pPr>
            <a:r>
              <a:rPr lang="en-US" dirty="0"/>
              <a:t>To learn about KTH’s approach to integrating participatory modeling within healthcare systems and to understand the nuances of translating model outputs into practical strategies that can be implemented in hospitals</a:t>
            </a:r>
          </a:p>
          <a:p>
            <a:endParaRPr lang="en-US" dirty="0"/>
          </a:p>
        </p:txBody>
      </p:sp>
    </p:spTree>
    <p:extLst>
      <p:ext uri="{BB962C8B-B14F-4D97-AF65-F5344CB8AC3E}">
        <p14:creationId xmlns:p14="http://schemas.microsoft.com/office/powerpoint/2010/main" val="27123238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A32529-B1B4-D2A1-9F34-63E4B5CB11AE}"/>
              </a:ext>
            </a:extLst>
          </p:cNvPr>
          <p:cNvSpPr>
            <a:spLocks noGrp="1"/>
          </p:cNvSpPr>
          <p:nvPr>
            <p:ph type="title"/>
          </p:nvPr>
        </p:nvSpPr>
        <p:spPr/>
        <p:txBody>
          <a:bodyPr/>
          <a:lstStyle/>
          <a:p>
            <a:r>
              <a:rPr lang="en-US" b="1" dirty="0"/>
              <a:t>2. Real-World Healthcare Insights</a:t>
            </a:r>
          </a:p>
        </p:txBody>
      </p:sp>
      <p:sp>
        <p:nvSpPr>
          <p:cNvPr id="3" name="Content Placeholder 2">
            <a:extLst>
              <a:ext uri="{FF2B5EF4-FFF2-40B4-BE49-F238E27FC236}">
                <a16:creationId xmlns:a16="http://schemas.microsoft.com/office/drawing/2014/main" id="{DD7113F4-7DC9-0B5A-903F-906D03EF8CC5}"/>
              </a:ext>
            </a:extLst>
          </p:cNvPr>
          <p:cNvSpPr>
            <a:spLocks noGrp="1"/>
          </p:cNvSpPr>
          <p:nvPr>
            <p:ph idx="1"/>
          </p:nvPr>
        </p:nvSpPr>
        <p:spPr/>
        <p:txBody>
          <a:bodyPr/>
          <a:lstStyle/>
          <a:p>
            <a:pPr marL="0" indent="0" algn="just">
              <a:buNone/>
            </a:pPr>
            <a:r>
              <a:rPr lang="en-US" dirty="0"/>
              <a:t>The secondments in Amsterdam and Karolinska University Hospital are also particularly exciting to me, as they offer a chance to experience firsthand how models are applied in real-world healthcare settings.</a:t>
            </a:r>
          </a:p>
        </p:txBody>
      </p:sp>
    </p:spTree>
    <p:extLst>
      <p:ext uri="{BB962C8B-B14F-4D97-AF65-F5344CB8AC3E}">
        <p14:creationId xmlns:p14="http://schemas.microsoft.com/office/powerpoint/2010/main" val="39488770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91F63-9F9D-17D8-84C4-2AAA864D872B}"/>
              </a:ext>
            </a:extLst>
          </p:cNvPr>
          <p:cNvSpPr>
            <a:spLocks noGrp="1"/>
          </p:cNvSpPr>
          <p:nvPr>
            <p:ph type="title"/>
          </p:nvPr>
        </p:nvSpPr>
        <p:spPr/>
        <p:txBody>
          <a:bodyPr/>
          <a:lstStyle/>
          <a:p>
            <a:r>
              <a:rPr lang="en-US" b="1" dirty="0"/>
              <a:t>3. Gaining a Holistic Understanding of Healthcare Challenges</a:t>
            </a:r>
          </a:p>
        </p:txBody>
      </p:sp>
      <p:sp>
        <p:nvSpPr>
          <p:cNvPr id="3" name="Content Placeholder 2">
            <a:extLst>
              <a:ext uri="{FF2B5EF4-FFF2-40B4-BE49-F238E27FC236}">
                <a16:creationId xmlns:a16="http://schemas.microsoft.com/office/drawing/2014/main" id="{E53099BE-1CE2-CA47-7272-ACDEDD95C002}"/>
              </a:ext>
            </a:extLst>
          </p:cNvPr>
          <p:cNvSpPr>
            <a:spLocks noGrp="1"/>
          </p:cNvSpPr>
          <p:nvPr>
            <p:ph idx="1"/>
          </p:nvPr>
        </p:nvSpPr>
        <p:spPr/>
        <p:txBody>
          <a:bodyPr/>
          <a:lstStyle/>
          <a:p>
            <a:pPr marL="0" indent="0">
              <a:buNone/>
            </a:pPr>
            <a:r>
              <a:rPr lang="en-US" dirty="0"/>
              <a:t>Allowing me to develop solutions that support evidence-based policy and management decisions in healthcare</a:t>
            </a:r>
          </a:p>
        </p:txBody>
      </p:sp>
    </p:spTree>
    <p:extLst>
      <p:ext uri="{BB962C8B-B14F-4D97-AF65-F5344CB8AC3E}">
        <p14:creationId xmlns:p14="http://schemas.microsoft.com/office/powerpoint/2010/main" val="28732582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53B414-7DE5-9CA2-2E76-1D5743ADBEB1}"/>
              </a:ext>
            </a:extLst>
          </p:cNvPr>
          <p:cNvSpPr>
            <a:spLocks noGrp="1"/>
          </p:cNvSpPr>
          <p:nvPr>
            <p:ph type="title"/>
          </p:nvPr>
        </p:nvSpPr>
        <p:spPr/>
        <p:txBody>
          <a:bodyPr/>
          <a:lstStyle/>
          <a:p>
            <a:r>
              <a:rPr lang="en-US" dirty="0"/>
              <a:t>Research Proposal: Participatory Modeling for Societal Complexity in Healthcare</a:t>
            </a:r>
          </a:p>
        </p:txBody>
      </p:sp>
      <p:sp>
        <p:nvSpPr>
          <p:cNvPr id="3" name="Content Placeholder 2">
            <a:extLst>
              <a:ext uri="{FF2B5EF4-FFF2-40B4-BE49-F238E27FC236}">
                <a16:creationId xmlns:a16="http://schemas.microsoft.com/office/drawing/2014/main" id="{4721E4D8-6C00-CF09-624E-DF55CAA1BB4E}"/>
              </a:ext>
            </a:extLst>
          </p:cNvPr>
          <p:cNvSpPr>
            <a:spLocks noGrp="1"/>
          </p:cNvSpPr>
          <p:nvPr>
            <p:ph idx="1"/>
          </p:nvPr>
        </p:nvSpPr>
        <p:spPr/>
        <p:txBody>
          <a:bodyPr>
            <a:normAutofit fontScale="92500" lnSpcReduction="20000"/>
          </a:bodyPr>
          <a:lstStyle/>
          <a:p>
            <a:pPr marL="0" indent="0" algn="just">
              <a:buNone/>
            </a:pPr>
            <a:r>
              <a:rPr lang="en-US" dirty="0"/>
              <a:t>Hello and welcome! We're excited to share our work on participatory modeling for societal complexity in healthcare. Explore and engage with our resources below:</a:t>
            </a:r>
          </a:p>
          <a:p>
            <a:pPr algn="just"/>
            <a:r>
              <a:rPr lang="en-US" b="1" dirty="0"/>
              <a:t>Discover Our Project</a:t>
            </a:r>
            <a:r>
              <a:rPr lang="en-US" dirty="0"/>
              <a:t>: Learn about our approach and research on </a:t>
            </a:r>
            <a:r>
              <a:rPr lang="en-US" dirty="0">
                <a:hlinkClick r:id="rId2"/>
              </a:rPr>
              <a:t>GitHub</a:t>
            </a:r>
            <a:endParaRPr lang="en-US" dirty="0"/>
          </a:p>
          <a:p>
            <a:pPr algn="just"/>
            <a:r>
              <a:rPr lang="en-US" dirty="0"/>
              <a:t>Try It Out: Experiment with our simulation through this interactive </a:t>
            </a:r>
            <a:r>
              <a:rPr lang="en-US" dirty="0">
                <a:hlinkClick r:id="rId3"/>
              </a:rPr>
              <a:t>Google </a:t>
            </a:r>
            <a:r>
              <a:rPr lang="en-US" dirty="0" err="1">
                <a:hlinkClick r:id="rId3"/>
              </a:rPr>
              <a:t>Colab</a:t>
            </a:r>
            <a:r>
              <a:rPr lang="en-US" dirty="0">
                <a:hlinkClick r:id="rId3"/>
              </a:rPr>
              <a:t> notebook</a:t>
            </a:r>
            <a:r>
              <a:rPr lang="en-US" dirty="0"/>
              <a:t>.</a:t>
            </a:r>
          </a:p>
          <a:p>
            <a:pPr algn="just"/>
            <a:r>
              <a:rPr lang="en-US" b="1" dirty="0"/>
              <a:t>Explore the Code</a:t>
            </a:r>
            <a:r>
              <a:rPr lang="en-US" dirty="0"/>
              <a:t>: Dive into the details of our simulation by reviewing the </a:t>
            </a:r>
            <a:r>
              <a:rPr lang="en-US" dirty="0">
                <a:hlinkClick r:id="rId4"/>
              </a:rPr>
              <a:t>source code</a:t>
            </a:r>
            <a:r>
              <a:rPr lang="en-US" dirty="0"/>
              <a:t>.</a:t>
            </a:r>
          </a:p>
          <a:p>
            <a:pPr marL="0" indent="0" algn="just">
              <a:buNone/>
            </a:pPr>
            <a:endParaRPr lang="en-US" dirty="0"/>
          </a:p>
          <a:p>
            <a:pPr marL="0" indent="0" algn="just">
              <a:buNone/>
            </a:pPr>
            <a:r>
              <a:rPr lang="en-US" sz="3000" b="1" dirty="0"/>
              <a:t>We’d love for you to explore, experiment, and share your thoughts with us!</a:t>
            </a:r>
          </a:p>
          <a:p>
            <a:pPr algn="just"/>
            <a:endParaRPr lang="en-US" dirty="0"/>
          </a:p>
          <a:p>
            <a:pPr marL="0" indent="0" algn="just">
              <a:buNone/>
            </a:pPr>
            <a:endParaRPr lang="en-US" dirty="0"/>
          </a:p>
        </p:txBody>
      </p:sp>
      <p:sp>
        <p:nvSpPr>
          <p:cNvPr id="6" name="Rectangle 3">
            <a:extLst>
              <a:ext uri="{FF2B5EF4-FFF2-40B4-BE49-F238E27FC236}">
                <a16:creationId xmlns:a16="http://schemas.microsoft.com/office/drawing/2014/main" id="{80E49973-683A-631C-B005-8269842C3A94}"/>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Try It Out</a:t>
            </a:r>
            <a:r>
              <a:rPr kumimoji="0" lang="en-US" altLang="en-US" sz="1800" b="0" i="0" u="none" strike="noStrike" cap="none" normalizeH="0" baseline="0">
                <a:ln>
                  <a:noFill/>
                </a:ln>
                <a:solidFill>
                  <a:schemeClr val="tx1"/>
                </a:solidFill>
                <a:effectLst/>
                <a:latin typeface="Arial" panose="020B0604020202020204" pitchFamily="34" charset="0"/>
              </a:rPr>
              <a:t>: Experiment with our simulation through this </a:t>
            </a:r>
            <a:r>
              <a:rPr kumimoji="0" lang="en-US" altLang="en-US" sz="1800" b="0" i="0" u="none" strike="noStrike" cap="none" normalizeH="0" baseline="0">
                <a:ln>
                  <a:noFill/>
                </a:ln>
                <a:solidFill>
                  <a:schemeClr val="tx1"/>
                </a:solidFill>
                <a:effectLst/>
                <a:latin typeface="Arial" panose="020B0604020202020204" pitchFamily="34" charset="0"/>
                <a:hlinkClick r:id="rId5"/>
              </a:rPr>
              <a:t>interactive Google Colab notebook</a:t>
            </a:r>
            <a:r>
              <a:rPr kumimoji="0" lang="en-US" altLang="en-US" sz="1800" b="0" i="0" u="none" strike="noStrike" cap="none" normalizeH="0" baseline="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18199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3EF163-2EEF-62E9-DAC3-5FFD8788600D}"/>
              </a:ext>
            </a:extLst>
          </p:cNvPr>
          <p:cNvSpPr>
            <a:spLocks noGrp="1"/>
          </p:cNvSpPr>
          <p:nvPr>
            <p:ph type="title"/>
          </p:nvPr>
        </p:nvSpPr>
        <p:spPr/>
        <p:txBody>
          <a:bodyPr/>
          <a:lstStyle/>
          <a:p>
            <a:r>
              <a:rPr lang="en-US" b="1" dirty="0"/>
              <a:t>Part 6: Q</a:t>
            </a:r>
            <a:r>
              <a:rPr lang="en-US" sz="4400" b="1" kern="1200" dirty="0">
                <a:solidFill>
                  <a:schemeClr val="tx1"/>
                </a:solidFill>
                <a:latin typeface="+mj-lt"/>
                <a:ea typeface="+mj-ea"/>
                <a:cs typeface="+mj-cs"/>
              </a:rPr>
              <a:t>uestions</a:t>
            </a:r>
            <a:endParaRPr lang="en-US" b="1" dirty="0"/>
          </a:p>
        </p:txBody>
      </p:sp>
      <p:sp>
        <p:nvSpPr>
          <p:cNvPr id="3" name="Content Placeholder 2">
            <a:extLst>
              <a:ext uri="{FF2B5EF4-FFF2-40B4-BE49-F238E27FC236}">
                <a16:creationId xmlns:a16="http://schemas.microsoft.com/office/drawing/2014/main" id="{B97AD6BD-4298-A662-1D9C-9876252BC60D}"/>
              </a:ext>
            </a:extLst>
          </p:cNvPr>
          <p:cNvSpPr>
            <a:spLocks noGrp="1"/>
          </p:cNvSpPr>
          <p:nvPr>
            <p:ph idx="1"/>
          </p:nvPr>
        </p:nvSpPr>
        <p:spPr/>
        <p:txBody>
          <a:bodyPr/>
          <a:lstStyle/>
          <a:p>
            <a:pPr algn="just"/>
            <a:r>
              <a:rPr lang="en-US" dirty="0"/>
              <a:t>Could you share more about the specific goals the research group hopes to achieve with this project?</a:t>
            </a:r>
          </a:p>
          <a:p>
            <a:pPr algn="just"/>
            <a:r>
              <a:rPr lang="en-US" dirty="0"/>
              <a:t>How does KTH facilitate collaboration between doctoral candidates within the </a:t>
            </a:r>
            <a:r>
              <a:rPr lang="en-US" dirty="0" err="1"/>
              <a:t>InSilicoHealth</a:t>
            </a:r>
            <a:r>
              <a:rPr lang="en-US" dirty="0"/>
              <a:t> network?</a:t>
            </a:r>
          </a:p>
          <a:p>
            <a:pPr algn="just"/>
            <a:r>
              <a:rPr lang="en-US" dirty="0"/>
              <a:t>What qualities or skills have you found most beneficial for success in this doctoral program?</a:t>
            </a:r>
          </a:p>
          <a:p>
            <a:pPr algn="just"/>
            <a:r>
              <a:rPr lang="en-US" dirty="0"/>
              <a:t>Could you explain more about the participatory model approaches used in this project?</a:t>
            </a:r>
          </a:p>
        </p:txBody>
      </p:sp>
    </p:spTree>
    <p:extLst>
      <p:ext uri="{BB962C8B-B14F-4D97-AF65-F5344CB8AC3E}">
        <p14:creationId xmlns:p14="http://schemas.microsoft.com/office/powerpoint/2010/main" val="31911137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18C844-FCEC-BC69-2B25-4DB3C010D206}"/>
              </a:ext>
            </a:extLst>
          </p:cNvPr>
          <p:cNvSpPr>
            <a:spLocks noGrp="1"/>
          </p:cNvSpPr>
          <p:nvPr>
            <p:ph type="title"/>
          </p:nvPr>
        </p:nvSpPr>
        <p:spPr/>
        <p:txBody>
          <a:bodyPr/>
          <a:lstStyle/>
          <a:p>
            <a:r>
              <a:rPr lang="en-US" b="1" dirty="0"/>
              <a:t>Part 7: Appendix</a:t>
            </a:r>
          </a:p>
        </p:txBody>
      </p:sp>
      <p:sp>
        <p:nvSpPr>
          <p:cNvPr id="3" name="Content Placeholder 2">
            <a:extLst>
              <a:ext uri="{FF2B5EF4-FFF2-40B4-BE49-F238E27FC236}">
                <a16:creationId xmlns:a16="http://schemas.microsoft.com/office/drawing/2014/main" id="{EB3D6BC8-3FC1-DCA4-BADA-FA11FF1F3FE7}"/>
              </a:ext>
            </a:extLst>
          </p:cNvPr>
          <p:cNvSpPr>
            <a:spLocks noGrp="1"/>
          </p:cNvSpPr>
          <p:nvPr>
            <p:ph idx="1"/>
          </p:nvPr>
        </p:nvSpPr>
        <p:spPr/>
        <p:txBody>
          <a:bodyPr>
            <a:normAutofit/>
          </a:bodyPr>
          <a:lstStyle/>
          <a:p>
            <a:pPr marL="0" indent="0">
              <a:buNone/>
            </a:pPr>
            <a:r>
              <a:rPr lang="en-US" b="1" dirty="0"/>
              <a:t>A: Healthcare Participatory Model Simulation</a:t>
            </a:r>
          </a:p>
          <a:p>
            <a:pPr marL="0" indent="0">
              <a:buNone/>
            </a:pPr>
            <a:r>
              <a:rPr lang="en-US" b="1" dirty="0"/>
              <a:t>B: Statistical Distribution and Visualization</a:t>
            </a:r>
          </a:p>
          <a:p>
            <a:pPr marL="0" indent="0">
              <a:buNone/>
            </a:pPr>
            <a:r>
              <a:rPr lang="en-US" b="1" dirty="0"/>
              <a:t>1. Random Fluctuations and Why They Are Used</a:t>
            </a:r>
          </a:p>
          <a:p>
            <a:pPr marL="0" indent="0">
              <a:buNone/>
            </a:pPr>
            <a:r>
              <a:rPr lang="en-US" b="1" dirty="0"/>
              <a:t>2. Uptake Rate and Why It Is Used</a:t>
            </a:r>
          </a:p>
          <a:p>
            <a:pPr marL="0" indent="0">
              <a:buNone/>
            </a:pPr>
            <a:r>
              <a:rPr lang="en-US" b="1" dirty="0"/>
              <a:t>3. Feedback Loop and Why It Is Used</a:t>
            </a:r>
          </a:p>
          <a:p>
            <a:pPr marL="0" indent="0">
              <a:buNone/>
            </a:pPr>
            <a:r>
              <a:rPr lang="en-US" b="1" dirty="0"/>
              <a:t>4. Visualizing Trends and Why It Is Important</a:t>
            </a:r>
          </a:p>
          <a:p>
            <a:pPr marL="0" indent="0">
              <a:buNone/>
            </a:pPr>
            <a:r>
              <a:rPr lang="en-US" b="1" dirty="0"/>
              <a:t>5. Why Combine These Elements?</a:t>
            </a:r>
          </a:p>
          <a:p>
            <a:pPr marL="0" indent="0">
              <a:buNone/>
            </a:pPr>
            <a:r>
              <a:rPr lang="en-US" b="1" dirty="0"/>
              <a:t>6. Numerical Example, Simulation Steps</a:t>
            </a:r>
          </a:p>
          <a:p>
            <a:pPr marL="0" indent="0">
              <a:buNone/>
            </a:pPr>
            <a:endParaRPr lang="en-US" dirty="0"/>
          </a:p>
        </p:txBody>
      </p:sp>
    </p:spTree>
    <p:extLst>
      <p:ext uri="{BB962C8B-B14F-4D97-AF65-F5344CB8AC3E}">
        <p14:creationId xmlns:p14="http://schemas.microsoft.com/office/powerpoint/2010/main" val="1902248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E7F1AE-18A6-61B9-12BD-59581FBF1F21}"/>
              </a:ext>
            </a:extLst>
          </p:cNvPr>
          <p:cNvSpPr>
            <a:spLocks noGrp="1"/>
          </p:cNvSpPr>
          <p:nvPr>
            <p:ph type="title"/>
          </p:nvPr>
        </p:nvSpPr>
        <p:spPr/>
        <p:txBody>
          <a:bodyPr/>
          <a:lstStyle/>
          <a:p>
            <a:r>
              <a:rPr lang="en-US" dirty="0"/>
              <a:t>The engagement level is simulated for different groups</a:t>
            </a:r>
          </a:p>
        </p:txBody>
      </p:sp>
      <p:sp>
        <p:nvSpPr>
          <p:cNvPr id="3" name="Content Placeholder 2">
            <a:extLst>
              <a:ext uri="{FF2B5EF4-FFF2-40B4-BE49-F238E27FC236}">
                <a16:creationId xmlns:a16="http://schemas.microsoft.com/office/drawing/2014/main" id="{60F6674F-CA90-F119-4D66-CABE2D9136CA}"/>
              </a:ext>
            </a:extLst>
          </p:cNvPr>
          <p:cNvSpPr>
            <a:spLocks noGrp="1"/>
          </p:cNvSpPr>
          <p:nvPr>
            <p:ph idx="1"/>
          </p:nvPr>
        </p:nvSpPr>
        <p:spPr/>
        <p:txBody>
          <a:bodyPr/>
          <a:lstStyle/>
          <a:p>
            <a:pPr algn="just">
              <a:buFont typeface="Arial" panose="020B0604020202020204" pitchFamily="34" charset="0"/>
              <a:buChar char="•"/>
            </a:pPr>
            <a:r>
              <a:rPr lang="en-US" b="1" dirty="0"/>
              <a:t>Patients</a:t>
            </a:r>
            <a:r>
              <a:rPr lang="en-US" dirty="0"/>
              <a:t>: How involved patients are in a healthcare system, project, or study.</a:t>
            </a:r>
          </a:p>
          <a:p>
            <a:pPr algn="just">
              <a:buFont typeface="Arial" panose="020B0604020202020204" pitchFamily="34" charset="0"/>
              <a:buChar char="•"/>
            </a:pPr>
            <a:r>
              <a:rPr lang="en-US" b="1" dirty="0"/>
              <a:t>Doctors</a:t>
            </a:r>
            <a:r>
              <a:rPr lang="en-US" dirty="0"/>
              <a:t>: The degree of participation or involvement of doctors in a healthcare setting or initiative.</a:t>
            </a:r>
          </a:p>
          <a:p>
            <a:pPr algn="just">
              <a:buFont typeface="Arial" panose="020B0604020202020204" pitchFamily="34" charset="0"/>
              <a:buChar char="•"/>
            </a:pPr>
            <a:r>
              <a:rPr lang="en-US" b="1" dirty="0"/>
              <a:t>Nurses</a:t>
            </a:r>
            <a:r>
              <a:rPr lang="en-US" dirty="0"/>
              <a:t>: The level of engagement of nursing staff in activities, events, or initiatives.</a:t>
            </a:r>
          </a:p>
          <a:p>
            <a:pPr algn="just">
              <a:buFont typeface="Arial" panose="020B0604020202020204" pitchFamily="34" charset="0"/>
              <a:buChar char="•"/>
            </a:pPr>
            <a:r>
              <a:rPr lang="en-US" b="1" dirty="0"/>
              <a:t>Administrators</a:t>
            </a:r>
            <a:r>
              <a:rPr lang="en-US" dirty="0"/>
              <a:t>: The level of involvement of administrative personnel in decision-making, planning, or day-to-day operations.</a:t>
            </a:r>
          </a:p>
        </p:txBody>
      </p:sp>
    </p:spTree>
    <p:extLst>
      <p:ext uri="{BB962C8B-B14F-4D97-AF65-F5344CB8AC3E}">
        <p14:creationId xmlns:p14="http://schemas.microsoft.com/office/powerpoint/2010/main" val="42278256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9277B6-5A7D-F80C-B993-E21EAE92B23F}"/>
              </a:ext>
            </a:extLst>
          </p:cNvPr>
          <p:cNvSpPr>
            <a:spLocks noGrp="1"/>
          </p:cNvSpPr>
          <p:nvPr>
            <p:ph type="title"/>
          </p:nvPr>
        </p:nvSpPr>
        <p:spPr/>
        <p:txBody>
          <a:bodyPr>
            <a:normAutofit/>
          </a:bodyPr>
          <a:lstStyle/>
          <a:p>
            <a:r>
              <a:rPr lang="en-US" b="1" dirty="0"/>
              <a:t>A: Healthcare Participatory Model Simulation</a:t>
            </a:r>
          </a:p>
        </p:txBody>
      </p:sp>
      <p:sp>
        <p:nvSpPr>
          <p:cNvPr id="3" name="Content Placeholder 2">
            <a:extLst>
              <a:ext uri="{FF2B5EF4-FFF2-40B4-BE49-F238E27FC236}">
                <a16:creationId xmlns:a16="http://schemas.microsoft.com/office/drawing/2014/main" id="{23BE0B53-402D-8581-3510-C4B1E73C3D28}"/>
              </a:ext>
            </a:extLst>
          </p:cNvPr>
          <p:cNvSpPr>
            <a:spLocks noGrp="1"/>
          </p:cNvSpPr>
          <p:nvPr>
            <p:ph idx="1"/>
          </p:nvPr>
        </p:nvSpPr>
        <p:spPr/>
        <p:txBody>
          <a:bodyPr>
            <a:normAutofit fontScale="92500" lnSpcReduction="10000"/>
          </a:bodyPr>
          <a:lstStyle/>
          <a:p>
            <a:pPr algn="just"/>
            <a:r>
              <a:rPr lang="en-US" dirty="0"/>
              <a:t>I have developed a Python-based code that simulates a simplified healthcare participatory model. This model collects, processes, and visualizes opinions from various healthcare stakeholders (patients, doctors, administrators). </a:t>
            </a:r>
          </a:p>
          <a:p>
            <a:pPr algn="just"/>
            <a:r>
              <a:rPr lang="en-US" dirty="0"/>
              <a:t>The simulation demonstrates key processes such as data collection, stakeholder engagement, and system dynamics analysis—skills highly relevant to the Doctoral project. </a:t>
            </a:r>
          </a:p>
          <a:p>
            <a:pPr algn="just"/>
            <a:r>
              <a:rPr lang="en-US" dirty="0"/>
              <a:t>The modular design of this code not only reflects my expertise in Python and data processing, but also demonstrates a deep understanding of participatory modeling, system dynamics, and stakeholder interactions within healthcare settings. </a:t>
            </a:r>
          </a:p>
          <a:p>
            <a:pPr algn="just"/>
            <a:r>
              <a:rPr lang="en-US" dirty="0"/>
              <a:t>This code is adaptable, allowing for future refinement and expansion.</a:t>
            </a:r>
          </a:p>
        </p:txBody>
      </p:sp>
    </p:spTree>
    <p:extLst>
      <p:ext uri="{BB962C8B-B14F-4D97-AF65-F5344CB8AC3E}">
        <p14:creationId xmlns:p14="http://schemas.microsoft.com/office/powerpoint/2010/main" val="20231974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3A565F-926E-4737-D9C4-7136D0FDB6D3}"/>
              </a:ext>
            </a:extLst>
          </p:cNvPr>
          <p:cNvSpPr>
            <a:spLocks noGrp="1"/>
          </p:cNvSpPr>
          <p:nvPr>
            <p:ph type="title"/>
          </p:nvPr>
        </p:nvSpPr>
        <p:spPr/>
        <p:txBody>
          <a:bodyPr/>
          <a:lstStyle/>
          <a:p>
            <a:r>
              <a:rPr lang="en-US" b="1" dirty="0"/>
              <a:t>B: Statistical Distribution and Visualization</a:t>
            </a:r>
          </a:p>
        </p:txBody>
      </p:sp>
      <p:sp>
        <p:nvSpPr>
          <p:cNvPr id="3" name="Content Placeholder 2">
            <a:extLst>
              <a:ext uri="{FF2B5EF4-FFF2-40B4-BE49-F238E27FC236}">
                <a16:creationId xmlns:a16="http://schemas.microsoft.com/office/drawing/2014/main" id="{8671093B-CE45-907C-0BD0-65B6A8BFFD5E}"/>
              </a:ext>
            </a:extLst>
          </p:cNvPr>
          <p:cNvSpPr>
            <a:spLocks noGrp="1"/>
          </p:cNvSpPr>
          <p:nvPr>
            <p:ph idx="1"/>
          </p:nvPr>
        </p:nvSpPr>
        <p:spPr/>
        <p:txBody>
          <a:bodyPr/>
          <a:lstStyle/>
          <a:p>
            <a:pPr algn="just"/>
            <a:r>
              <a:rPr lang="en-US" dirty="0"/>
              <a:t>I used Python to design a statistical distribution plot that visualizes simulated engagement levels of different healthcare stakeholders over a 12-month period. </a:t>
            </a:r>
          </a:p>
          <a:p>
            <a:pPr algn="just"/>
            <a:r>
              <a:rPr lang="en-US" dirty="0"/>
              <a:t>The histogram, with Kernel Density Estimate (KDE) lines, provides insights into the distribution and frequency of engagement within stakeholder groups (e.g., patients, doctors, nurses, administrators). </a:t>
            </a:r>
          </a:p>
          <a:p>
            <a:pPr algn="just"/>
            <a:r>
              <a:rPr lang="en-US" dirty="0"/>
              <a:t>This visualization helps identify patterns—such as variations in engagement stability across different groups—and highlights areas where targeted strategies could improve participation.</a:t>
            </a:r>
          </a:p>
        </p:txBody>
      </p:sp>
    </p:spTree>
    <p:extLst>
      <p:ext uri="{BB962C8B-B14F-4D97-AF65-F5344CB8AC3E}">
        <p14:creationId xmlns:p14="http://schemas.microsoft.com/office/powerpoint/2010/main" val="19269448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333AAD-A473-D657-06A3-00351968AAAD}"/>
              </a:ext>
            </a:extLst>
          </p:cNvPr>
          <p:cNvSpPr>
            <a:spLocks noGrp="1"/>
          </p:cNvSpPr>
          <p:nvPr>
            <p:ph type="title"/>
          </p:nvPr>
        </p:nvSpPr>
        <p:spPr/>
        <p:txBody>
          <a:bodyPr>
            <a:normAutofit fontScale="90000"/>
          </a:bodyPr>
          <a:lstStyle/>
          <a:p>
            <a:r>
              <a:rPr lang="en-US" b="1" dirty="0"/>
              <a:t>1. Random Fluctuations and Why They Are Used</a:t>
            </a:r>
            <a:br>
              <a:rPr lang="en-US" b="1" dirty="0"/>
            </a:br>
            <a:endParaRPr lang="en-US" b="1" dirty="0"/>
          </a:p>
        </p:txBody>
      </p:sp>
      <p:sp>
        <p:nvSpPr>
          <p:cNvPr id="3" name="Content Placeholder 2">
            <a:extLst>
              <a:ext uri="{FF2B5EF4-FFF2-40B4-BE49-F238E27FC236}">
                <a16:creationId xmlns:a16="http://schemas.microsoft.com/office/drawing/2014/main" id="{EB8460CD-91E9-1156-5004-378946AD5F9A}"/>
              </a:ext>
            </a:extLst>
          </p:cNvPr>
          <p:cNvSpPr>
            <a:spLocks noGrp="1"/>
          </p:cNvSpPr>
          <p:nvPr>
            <p:ph idx="1"/>
          </p:nvPr>
        </p:nvSpPr>
        <p:spPr/>
        <p:txBody>
          <a:bodyPr>
            <a:normAutofit fontScale="92500" lnSpcReduction="20000"/>
          </a:bodyPr>
          <a:lstStyle/>
          <a:p>
            <a:pPr>
              <a:buFont typeface="Arial" panose="020B0604020202020204" pitchFamily="34" charset="0"/>
              <a:buChar char="•"/>
            </a:pPr>
            <a:r>
              <a:rPr lang="en-US" b="1" dirty="0"/>
              <a:t>Reason</a:t>
            </a:r>
            <a:r>
              <a:rPr lang="en-US" dirty="0"/>
              <a:t>: Engagement levels in real-world systems (e.g., healthcare participation) are inherently unpredictable and influenced by numerous factors such as personal behavior, external policies, or environmental changes.</a:t>
            </a:r>
          </a:p>
          <a:p>
            <a:pPr>
              <a:buFont typeface="Arial" panose="020B0604020202020204" pitchFamily="34" charset="0"/>
              <a:buChar char="•"/>
            </a:pPr>
            <a:r>
              <a:rPr lang="en-US" b="1" dirty="0"/>
              <a:t>Purpose in the Simulation</a:t>
            </a:r>
            <a:r>
              <a:rPr lang="en-US" dirty="0"/>
              <a:t>:</a:t>
            </a:r>
          </a:p>
          <a:p>
            <a:pPr marL="742950" lvl="1" indent="-285750">
              <a:buFont typeface="Arial" panose="020B0604020202020204" pitchFamily="34" charset="0"/>
              <a:buChar char="•"/>
            </a:pPr>
            <a:r>
              <a:rPr lang="en-US" dirty="0"/>
              <a:t>They introduce variability, making the model more realistic by simulating both increases and decreases in engagement levels over time.</a:t>
            </a:r>
          </a:p>
          <a:p>
            <a:pPr marL="742950" lvl="1" indent="-285750">
              <a:buFont typeface="Arial" panose="020B0604020202020204" pitchFamily="34" charset="0"/>
              <a:buChar char="•"/>
            </a:pPr>
            <a:r>
              <a:rPr lang="en-US" dirty="0"/>
              <a:t>Random fluctuations also allow the model to reflect potential short-term disruptions (e.g., staff shortages, new initiatives).</a:t>
            </a:r>
          </a:p>
          <a:p>
            <a:pPr>
              <a:buFont typeface="Arial" panose="020B0604020202020204" pitchFamily="34" charset="0"/>
              <a:buChar char="•"/>
            </a:pPr>
            <a:r>
              <a:rPr lang="en-US" b="1" dirty="0"/>
              <a:t>Example</a:t>
            </a:r>
            <a:r>
              <a:rPr lang="en-US" dirty="0"/>
              <a:t>: If "Patients" engagement starts at 0.6 and fluctuates randomly within [−0.02,+0.02][-0.02, +0.02][−0.02,+0.02], the variability mimics real-world behaviors such as patients being more engaged during health campaigns and less engaged during holidays.</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20794464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AF6BA-5094-CAD8-1EFA-108DF856B922}"/>
              </a:ext>
            </a:extLst>
          </p:cNvPr>
          <p:cNvSpPr>
            <a:spLocks noGrp="1"/>
          </p:cNvSpPr>
          <p:nvPr>
            <p:ph type="title"/>
          </p:nvPr>
        </p:nvSpPr>
        <p:spPr/>
        <p:txBody>
          <a:bodyPr/>
          <a:lstStyle/>
          <a:p>
            <a:r>
              <a:rPr lang="en-US" b="1" dirty="0"/>
              <a:t>2. Uptake Rate and Why It Is Used</a:t>
            </a:r>
          </a:p>
        </p:txBody>
      </p:sp>
      <p:sp>
        <p:nvSpPr>
          <p:cNvPr id="3" name="Content Placeholder 2">
            <a:extLst>
              <a:ext uri="{FF2B5EF4-FFF2-40B4-BE49-F238E27FC236}">
                <a16:creationId xmlns:a16="http://schemas.microsoft.com/office/drawing/2014/main" id="{4D502198-8EB0-56EA-0ECB-09A57E30C318}"/>
              </a:ext>
            </a:extLst>
          </p:cNvPr>
          <p:cNvSpPr>
            <a:spLocks noGrp="1"/>
          </p:cNvSpPr>
          <p:nvPr>
            <p:ph idx="1"/>
          </p:nvPr>
        </p:nvSpPr>
        <p:spPr/>
        <p:txBody>
          <a:bodyPr>
            <a:normAutofit fontScale="92500" lnSpcReduction="10000"/>
          </a:bodyPr>
          <a:lstStyle/>
          <a:p>
            <a:pPr>
              <a:buFont typeface="Arial" panose="020B0604020202020204" pitchFamily="34" charset="0"/>
              <a:buChar char="•"/>
            </a:pPr>
            <a:r>
              <a:rPr lang="en-US" b="1" dirty="0"/>
              <a:t>Reason</a:t>
            </a:r>
            <a:r>
              <a:rPr lang="en-US" dirty="0"/>
              <a:t>: The uptake rate summarizes the system's overall engagement by averaging the contributions of all stakeholder groups (patients, doctors, nurses, administrators).</a:t>
            </a:r>
          </a:p>
          <a:p>
            <a:pPr>
              <a:buFont typeface="Arial" panose="020B0604020202020204" pitchFamily="34" charset="0"/>
              <a:buChar char="•"/>
            </a:pPr>
            <a:r>
              <a:rPr lang="en-US" b="1" dirty="0"/>
              <a:t>Purpose in the Simulation</a:t>
            </a:r>
            <a:r>
              <a:rPr lang="en-US" dirty="0"/>
              <a:t>:</a:t>
            </a:r>
          </a:p>
          <a:p>
            <a:pPr marL="742950" lvl="1" indent="-285750">
              <a:buFont typeface="Arial" panose="020B0604020202020204" pitchFamily="34" charset="0"/>
              <a:buChar char="•"/>
            </a:pPr>
            <a:r>
              <a:rPr lang="en-US" dirty="0"/>
              <a:t>It provides a high-level metric to evaluate the program's success.</a:t>
            </a:r>
          </a:p>
          <a:p>
            <a:pPr marL="742950" lvl="1" indent="-285750">
              <a:buFont typeface="Arial" panose="020B0604020202020204" pitchFamily="34" charset="0"/>
              <a:buChar char="•"/>
            </a:pPr>
            <a:r>
              <a:rPr lang="en-US" dirty="0"/>
              <a:t>By tracking uptake over time, it identifies patterns and trends that can inform decision-making (e.g., whether engagement is improving or declining).</a:t>
            </a:r>
          </a:p>
          <a:p>
            <a:pPr marL="742950" lvl="1" indent="-285750">
              <a:buFont typeface="Arial" panose="020B0604020202020204" pitchFamily="34" charset="0"/>
              <a:buChar char="•"/>
            </a:pPr>
            <a:r>
              <a:rPr lang="en-US" dirty="0"/>
              <a:t>Aggregating individual engagement levels into a single uptake rate is useful for comparing across time or scenarios.</a:t>
            </a:r>
          </a:p>
          <a:p>
            <a:pPr>
              <a:buFont typeface="Arial" panose="020B0604020202020204" pitchFamily="34" charset="0"/>
              <a:buChar char="•"/>
            </a:pPr>
            <a:r>
              <a:rPr lang="en-US" b="1" dirty="0"/>
              <a:t>Example</a:t>
            </a:r>
            <a:r>
              <a:rPr lang="en-US" dirty="0"/>
              <a:t>: If engagement for doctors is high but low for administrators, the uptake rate highlights this gap. Monitoring it monthly ensures timely adjustments.</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119716143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045202-0EBC-98EB-84A8-D77B0D7E4ACF}"/>
              </a:ext>
            </a:extLst>
          </p:cNvPr>
          <p:cNvSpPr>
            <a:spLocks noGrp="1"/>
          </p:cNvSpPr>
          <p:nvPr>
            <p:ph type="title"/>
          </p:nvPr>
        </p:nvSpPr>
        <p:spPr/>
        <p:txBody>
          <a:bodyPr/>
          <a:lstStyle/>
          <a:p>
            <a:r>
              <a:rPr lang="en-US" sz="4400" b="1" dirty="0"/>
              <a:t>3. Feedback Loop and Why It Is Used</a:t>
            </a:r>
            <a:endParaRPr lang="en-US" dirty="0"/>
          </a:p>
        </p:txBody>
      </p:sp>
      <p:sp>
        <p:nvSpPr>
          <p:cNvPr id="3" name="Content Placeholder 2">
            <a:extLst>
              <a:ext uri="{FF2B5EF4-FFF2-40B4-BE49-F238E27FC236}">
                <a16:creationId xmlns:a16="http://schemas.microsoft.com/office/drawing/2014/main" id="{AFC0FC29-9C04-1D18-55DA-05D85BA03178}"/>
              </a:ext>
            </a:extLst>
          </p:cNvPr>
          <p:cNvSpPr>
            <a:spLocks noGrp="1"/>
          </p:cNvSpPr>
          <p:nvPr>
            <p:ph idx="1"/>
          </p:nvPr>
        </p:nvSpPr>
        <p:spPr/>
        <p:txBody>
          <a:bodyPr>
            <a:normAutofit fontScale="85000" lnSpcReduction="20000"/>
          </a:bodyPr>
          <a:lstStyle/>
          <a:p>
            <a:pPr>
              <a:buFont typeface="Arial" panose="020B0604020202020204" pitchFamily="34" charset="0"/>
              <a:buChar char="•"/>
            </a:pPr>
            <a:r>
              <a:rPr lang="en-US" b="1" dirty="0"/>
              <a:t>Reason</a:t>
            </a:r>
            <a:r>
              <a:rPr lang="en-US" dirty="0"/>
              <a:t>: Engagement in one period influences future participation, as people’s behavior often follows momentum (positive or negative). For instance:</a:t>
            </a:r>
          </a:p>
          <a:p>
            <a:pPr marL="742950" lvl="1" indent="-285750">
              <a:buFont typeface="Arial" panose="020B0604020202020204" pitchFamily="34" charset="0"/>
              <a:buChar char="•"/>
            </a:pPr>
            <a:r>
              <a:rPr lang="en-US" dirty="0"/>
              <a:t>A stakeholder's higher engagement in one month could lead to better results or satisfaction, encouraging continued involvement.</a:t>
            </a:r>
          </a:p>
          <a:p>
            <a:pPr marL="742950" lvl="1" indent="-285750">
              <a:buFont typeface="Arial" panose="020B0604020202020204" pitchFamily="34" charset="0"/>
              <a:buChar char="•"/>
            </a:pPr>
            <a:r>
              <a:rPr lang="en-US" dirty="0"/>
              <a:t>Conversely, disengagement could compound due to frustration, leading to further drops.</a:t>
            </a:r>
          </a:p>
          <a:p>
            <a:pPr>
              <a:buFont typeface="Arial" panose="020B0604020202020204" pitchFamily="34" charset="0"/>
              <a:buChar char="•"/>
            </a:pPr>
            <a:r>
              <a:rPr lang="en-US" b="1" dirty="0"/>
              <a:t>Purpose in the Simulation</a:t>
            </a:r>
            <a:r>
              <a:rPr lang="en-US" dirty="0"/>
              <a:t>:</a:t>
            </a:r>
          </a:p>
          <a:p>
            <a:pPr marL="742950" lvl="1" indent="-285750">
              <a:buFont typeface="Arial" panose="020B0604020202020204" pitchFamily="34" charset="0"/>
              <a:buChar char="•"/>
            </a:pPr>
            <a:r>
              <a:rPr lang="en-US" dirty="0"/>
              <a:t>The feedback loop captures these cascading effects, helping simulate long-term dynamics.</a:t>
            </a:r>
          </a:p>
          <a:p>
            <a:pPr marL="742950" lvl="1" indent="-285750">
              <a:buFont typeface="Arial" panose="020B0604020202020204" pitchFamily="34" charset="0"/>
              <a:buChar char="•"/>
            </a:pPr>
            <a:r>
              <a:rPr lang="en-US" dirty="0"/>
              <a:t>It reflects realistic cause-and-effect relationships, showing how policies or external shocks affect sustained participation.</a:t>
            </a:r>
          </a:p>
          <a:p>
            <a:pPr>
              <a:buFont typeface="Arial" panose="020B0604020202020204" pitchFamily="34" charset="0"/>
              <a:buChar char="•"/>
            </a:pPr>
            <a:r>
              <a:rPr lang="en-US" b="1" dirty="0"/>
              <a:t>Example</a:t>
            </a:r>
            <a:r>
              <a:rPr lang="en-US" dirty="0"/>
              <a:t>: If "Doctors" engagement decreases slightly in Month 2, the new lower level sets the baseline for Month 3, leading to a compounding effect unless counteracted by positive fluctuations.</a:t>
            </a:r>
          </a:p>
        </p:txBody>
      </p:sp>
    </p:spTree>
    <p:extLst>
      <p:ext uri="{BB962C8B-B14F-4D97-AF65-F5344CB8AC3E}">
        <p14:creationId xmlns:p14="http://schemas.microsoft.com/office/powerpoint/2010/main" val="13486385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5F4C6E-9293-6315-8011-08E6FA8D4403}"/>
              </a:ext>
            </a:extLst>
          </p:cNvPr>
          <p:cNvSpPr>
            <a:spLocks noGrp="1"/>
          </p:cNvSpPr>
          <p:nvPr>
            <p:ph type="title"/>
          </p:nvPr>
        </p:nvSpPr>
        <p:spPr/>
        <p:txBody>
          <a:bodyPr>
            <a:normAutofit fontScale="90000"/>
          </a:bodyPr>
          <a:lstStyle/>
          <a:p>
            <a:r>
              <a:rPr lang="en-US" sz="4400" b="1" dirty="0"/>
              <a:t>4. Visualizing Trends and Why It Is Important</a:t>
            </a:r>
            <a:br>
              <a:rPr lang="en-US" sz="4400" b="1" dirty="0"/>
            </a:br>
            <a:endParaRPr lang="en-US" dirty="0"/>
          </a:p>
        </p:txBody>
      </p:sp>
      <p:sp>
        <p:nvSpPr>
          <p:cNvPr id="3" name="Content Placeholder 2">
            <a:extLst>
              <a:ext uri="{FF2B5EF4-FFF2-40B4-BE49-F238E27FC236}">
                <a16:creationId xmlns:a16="http://schemas.microsoft.com/office/drawing/2014/main" id="{FB0D8D01-EDAF-C0DE-17BF-73983E6CC4D1}"/>
              </a:ext>
            </a:extLst>
          </p:cNvPr>
          <p:cNvSpPr>
            <a:spLocks noGrp="1"/>
          </p:cNvSpPr>
          <p:nvPr>
            <p:ph idx="1"/>
          </p:nvPr>
        </p:nvSpPr>
        <p:spPr/>
        <p:txBody>
          <a:bodyPr>
            <a:normAutofit/>
          </a:bodyPr>
          <a:lstStyle/>
          <a:p>
            <a:pPr>
              <a:buFont typeface="Arial" panose="020B0604020202020204" pitchFamily="34" charset="0"/>
              <a:buChar char="•"/>
            </a:pPr>
            <a:r>
              <a:rPr lang="en-US" b="1" dirty="0"/>
              <a:t>Reason</a:t>
            </a:r>
            <a:r>
              <a:rPr lang="en-US" dirty="0"/>
              <a:t>: Trends over time help stakeholders understand the overall direction of the system and pinpoint areas for intervention.</a:t>
            </a:r>
          </a:p>
          <a:p>
            <a:pPr>
              <a:buFont typeface="Arial" panose="020B0604020202020204" pitchFamily="34" charset="0"/>
              <a:buChar char="•"/>
            </a:pPr>
            <a:r>
              <a:rPr lang="en-US" b="1" dirty="0"/>
              <a:t>Purpose in the Simulation</a:t>
            </a:r>
            <a:r>
              <a:rPr lang="en-US" dirty="0"/>
              <a:t>:</a:t>
            </a:r>
          </a:p>
          <a:p>
            <a:pPr marL="742950" lvl="1" indent="-285750">
              <a:buFont typeface="Arial" panose="020B0604020202020204" pitchFamily="34" charset="0"/>
              <a:buChar char="•"/>
            </a:pPr>
            <a:r>
              <a:rPr lang="en-US" dirty="0"/>
              <a:t>Identifying whether engagement levels are increasing, stable, or declining over time helps evaluate program success.</a:t>
            </a:r>
          </a:p>
          <a:p>
            <a:pPr marL="742950" lvl="1" indent="-285750">
              <a:buFont typeface="Arial" panose="020B0604020202020204" pitchFamily="34" charset="0"/>
              <a:buChar char="•"/>
            </a:pPr>
            <a:r>
              <a:rPr lang="en-US" dirty="0"/>
              <a:t>Visualization simplifies complex data, making it accessible for decision-makers.</a:t>
            </a:r>
          </a:p>
          <a:p>
            <a:pPr>
              <a:buFont typeface="Arial" panose="020B0604020202020204" pitchFamily="34" charset="0"/>
              <a:buChar char="•"/>
            </a:pPr>
            <a:r>
              <a:rPr lang="en-US" b="1" dirty="0"/>
              <a:t>Example</a:t>
            </a:r>
            <a:r>
              <a:rPr lang="en-US" dirty="0"/>
              <a:t>: A plot showing consistent drops in administrator engagement could prompt targeted measures (e.g., new training or incentives).</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330362977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8C41F5-CEFA-1C20-A088-02EA6C32A518}"/>
              </a:ext>
            </a:extLst>
          </p:cNvPr>
          <p:cNvSpPr>
            <a:spLocks noGrp="1"/>
          </p:cNvSpPr>
          <p:nvPr>
            <p:ph type="title"/>
          </p:nvPr>
        </p:nvSpPr>
        <p:spPr/>
        <p:txBody>
          <a:bodyPr/>
          <a:lstStyle/>
          <a:p>
            <a:r>
              <a:rPr lang="en-US" sz="4400" b="1" dirty="0"/>
              <a:t>5. Why Combine These Elements?</a:t>
            </a:r>
            <a:endParaRPr lang="en-US" dirty="0"/>
          </a:p>
        </p:txBody>
      </p:sp>
      <p:sp>
        <p:nvSpPr>
          <p:cNvPr id="3" name="Content Placeholder 2">
            <a:extLst>
              <a:ext uri="{FF2B5EF4-FFF2-40B4-BE49-F238E27FC236}">
                <a16:creationId xmlns:a16="http://schemas.microsoft.com/office/drawing/2014/main" id="{73180A32-D17F-E692-B38F-DCBE31F34F36}"/>
              </a:ext>
            </a:extLst>
          </p:cNvPr>
          <p:cNvSpPr>
            <a:spLocks noGrp="1"/>
          </p:cNvSpPr>
          <p:nvPr>
            <p:ph idx="1"/>
          </p:nvPr>
        </p:nvSpPr>
        <p:spPr/>
        <p:txBody>
          <a:bodyPr>
            <a:normAutofit/>
          </a:bodyPr>
          <a:lstStyle/>
          <a:p>
            <a:pPr>
              <a:buFont typeface="Arial" panose="020B0604020202020204" pitchFamily="34" charset="0"/>
              <a:buChar char="•"/>
            </a:pPr>
            <a:r>
              <a:rPr lang="en-US" b="1" dirty="0"/>
              <a:t>Holistic Analysis</a:t>
            </a:r>
            <a:r>
              <a:rPr lang="en-US" dirty="0"/>
              <a:t>: The combination of random fluctuations, uptake rate, and feedback loop provides a realistic, dynamic view of how engagement evolves over time.</a:t>
            </a:r>
          </a:p>
          <a:p>
            <a:pPr>
              <a:buFont typeface="Arial" panose="020B0604020202020204" pitchFamily="34" charset="0"/>
              <a:buChar char="•"/>
            </a:pPr>
            <a:r>
              <a:rPr lang="en-US" b="1" dirty="0"/>
              <a:t>Practical Decision-Making</a:t>
            </a:r>
            <a:r>
              <a:rPr lang="en-US" dirty="0"/>
              <a:t>: Decision-makers can:</a:t>
            </a:r>
          </a:p>
          <a:p>
            <a:pPr marL="742950" lvl="1" indent="-285750">
              <a:buFont typeface="Arial" panose="020B0604020202020204" pitchFamily="34" charset="0"/>
              <a:buChar char="•"/>
            </a:pPr>
            <a:r>
              <a:rPr lang="en-US" dirty="0"/>
              <a:t>Evaluate overall system health (via uptake rate).</a:t>
            </a:r>
          </a:p>
          <a:p>
            <a:pPr marL="742950" lvl="1" indent="-285750">
              <a:buFont typeface="Arial" panose="020B0604020202020204" pitchFamily="34" charset="0"/>
              <a:buChar char="•"/>
            </a:pPr>
            <a:r>
              <a:rPr lang="en-US" dirty="0"/>
              <a:t>Understand variability and uncertainty (via random fluctuations).</a:t>
            </a:r>
          </a:p>
          <a:p>
            <a:pPr marL="742950" lvl="1" indent="-285750">
              <a:buFont typeface="Arial" panose="020B0604020202020204" pitchFamily="34" charset="0"/>
              <a:buChar char="•"/>
            </a:pPr>
            <a:r>
              <a:rPr lang="en-US" dirty="0"/>
              <a:t>Plan interventions (based on trend analysis and feedback loops).</a:t>
            </a:r>
          </a:p>
          <a:p>
            <a:r>
              <a:rPr lang="en-US" dirty="0"/>
              <a:t>In summary, these features ensure that the simulation closely mirrors real-world complexities, allowing for actionable insights and effective planning in dynamic systems like healthcare.</a:t>
            </a:r>
          </a:p>
        </p:txBody>
      </p:sp>
    </p:spTree>
    <p:extLst>
      <p:ext uri="{BB962C8B-B14F-4D97-AF65-F5344CB8AC3E}">
        <p14:creationId xmlns:p14="http://schemas.microsoft.com/office/powerpoint/2010/main" val="3875079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D0304-763D-42F7-7258-2B1ED29D5AB8}"/>
              </a:ext>
            </a:extLst>
          </p:cNvPr>
          <p:cNvSpPr>
            <a:spLocks noGrp="1"/>
          </p:cNvSpPr>
          <p:nvPr>
            <p:ph type="title"/>
          </p:nvPr>
        </p:nvSpPr>
        <p:spPr/>
        <p:txBody>
          <a:bodyPr/>
          <a:lstStyle/>
          <a:p>
            <a:r>
              <a:rPr lang="en-US" b="1" dirty="0"/>
              <a:t>Presentation Structure</a:t>
            </a:r>
          </a:p>
        </p:txBody>
      </p:sp>
      <p:sp>
        <p:nvSpPr>
          <p:cNvPr id="3" name="Content Placeholder 2">
            <a:extLst>
              <a:ext uri="{FF2B5EF4-FFF2-40B4-BE49-F238E27FC236}">
                <a16:creationId xmlns:a16="http://schemas.microsoft.com/office/drawing/2014/main" id="{A2EBC689-9469-6B7D-C4DF-F5D0AF965E88}"/>
              </a:ext>
            </a:extLst>
          </p:cNvPr>
          <p:cNvSpPr>
            <a:spLocks noGrp="1"/>
          </p:cNvSpPr>
          <p:nvPr>
            <p:ph idx="1"/>
          </p:nvPr>
        </p:nvSpPr>
        <p:spPr/>
        <p:txBody>
          <a:bodyPr>
            <a:normAutofit/>
          </a:bodyPr>
          <a:lstStyle/>
          <a:p>
            <a:pPr marL="0" indent="0">
              <a:buNone/>
            </a:pPr>
            <a:r>
              <a:rPr lang="en-US" sz="2800" b="1" kern="1200" dirty="0">
                <a:solidFill>
                  <a:schemeClr val="tx1"/>
                </a:solidFill>
                <a:latin typeface="+mj-lt"/>
                <a:ea typeface="+mj-ea"/>
                <a:cs typeface="+mj-cs"/>
              </a:rPr>
              <a:t>Part 1: </a:t>
            </a:r>
            <a:r>
              <a:rPr lang="en-US" sz="2800" kern="1200" dirty="0">
                <a:solidFill>
                  <a:schemeClr val="tx1"/>
                </a:solidFill>
                <a:latin typeface="+mj-lt"/>
                <a:ea typeface="+mj-ea"/>
                <a:cs typeface="+mj-cs"/>
              </a:rPr>
              <a:t>My Background and how it relates to this KTH’s PhD position?</a:t>
            </a:r>
          </a:p>
          <a:p>
            <a:pPr marL="0" indent="0">
              <a:buNone/>
            </a:pPr>
            <a:r>
              <a:rPr lang="en-US" sz="2800" b="1" kern="1200" dirty="0">
                <a:solidFill>
                  <a:schemeClr val="tx1"/>
                </a:solidFill>
                <a:latin typeface="+mj-lt"/>
                <a:ea typeface="+mj-ea"/>
                <a:cs typeface="+mj-cs"/>
              </a:rPr>
              <a:t>Part 2: </a:t>
            </a:r>
            <a:r>
              <a:rPr lang="en-US" sz="2800" kern="1200" dirty="0">
                <a:solidFill>
                  <a:schemeClr val="tx1"/>
                </a:solidFill>
                <a:latin typeface="+mj-lt"/>
                <a:ea typeface="+mj-ea"/>
                <a:cs typeface="+mj-cs"/>
              </a:rPr>
              <a:t>What motivates me to pursue this position specifically?</a:t>
            </a:r>
          </a:p>
          <a:p>
            <a:pPr marL="0" indent="0">
              <a:buNone/>
            </a:pPr>
            <a:r>
              <a:rPr lang="en-US" sz="2800" b="1" kern="1200" dirty="0">
                <a:solidFill>
                  <a:schemeClr val="tx1"/>
                </a:solidFill>
                <a:latin typeface="+mj-lt"/>
                <a:ea typeface="+mj-ea"/>
                <a:cs typeface="+mj-cs"/>
              </a:rPr>
              <a:t>Part 3: </a:t>
            </a:r>
            <a:r>
              <a:rPr lang="en-US" sz="2800" kern="1200" dirty="0">
                <a:solidFill>
                  <a:schemeClr val="tx1"/>
                </a:solidFill>
                <a:latin typeface="+mj-lt"/>
                <a:ea typeface="+mj-ea"/>
                <a:cs typeface="+mj-cs"/>
              </a:rPr>
              <a:t>How would My technical skill contribute to the research goals of this project?</a:t>
            </a:r>
          </a:p>
          <a:p>
            <a:pPr marL="0" indent="0">
              <a:buNone/>
            </a:pPr>
            <a:r>
              <a:rPr lang="en-US" sz="2800" b="1" kern="1200" dirty="0">
                <a:solidFill>
                  <a:schemeClr val="tx1"/>
                </a:solidFill>
                <a:latin typeface="+mj-lt"/>
                <a:ea typeface="+mj-ea"/>
                <a:cs typeface="+mj-cs"/>
              </a:rPr>
              <a:t>Part 4: </a:t>
            </a:r>
            <a:r>
              <a:rPr lang="en-US" sz="2800" kern="1200" dirty="0">
                <a:solidFill>
                  <a:schemeClr val="tx1"/>
                </a:solidFill>
                <a:latin typeface="+mj-lt"/>
                <a:ea typeface="+mj-ea"/>
                <a:cs typeface="+mj-cs"/>
              </a:rPr>
              <a:t>Project where I used participatory modeling or similar techniques</a:t>
            </a:r>
          </a:p>
          <a:p>
            <a:pPr marL="0" indent="0">
              <a:buNone/>
            </a:pPr>
            <a:r>
              <a:rPr lang="en-US" sz="2800" b="1" kern="1200" dirty="0">
                <a:solidFill>
                  <a:schemeClr val="tx1"/>
                </a:solidFill>
                <a:latin typeface="+mj-lt"/>
                <a:ea typeface="+mj-ea"/>
                <a:cs typeface="+mj-cs"/>
              </a:rPr>
              <a:t>Part 5: </a:t>
            </a:r>
            <a:r>
              <a:rPr lang="en-US" sz="2800" kern="1200" dirty="0">
                <a:solidFill>
                  <a:schemeClr val="tx1"/>
                </a:solidFill>
                <a:latin typeface="+mj-lt"/>
                <a:ea typeface="+mj-ea"/>
                <a:cs typeface="+mj-cs"/>
              </a:rPr>
              <a:t>What do I hope to learn from working within the </a:t>
            </a:r>
            <a:r>
              <a:rPr lang="en-US" sz="2800" kern="1200" dirty="0" err="1">
                <a:solidFill>
                  <a:schemeClr val="tx1"/>
                </a:solidFill>
                <a:latin typeface="+mj-lt"/>
                <a:ea typeface="+mj-ea"/>
                <a:cs typeface="+mj-cs"/>
              </a:rPr>
              <a:t>InSilicoHealth</a:t>
            </a:r>
            <a:r>
              <a:rPr lang="en-US" sz="2800" kern="1200" dirty="0">
                <a:solidFill>
                  <a:schemeClr val="tx1"/>
                </a:solidFill>
                <a:latin typeface="+mj-lt"/>
                <a:ea typeface="+mj-ea"/>
                <a:cs typeface="+mj-cs"/>
              </a:rPr>
              <a:t> Doctoral Network and at KTH?</a:t>
            </a:r>
          </a:p>
          <a:p>
            <a:pPr marL="0" indent="0">
              <a:buNone/>
            </a:pPr>
            <a:r>
              <a:rPr lang="en-US" sz="2800" b="1" kern="1200" dirty="0">
                <a:solidFill>
                  <a:schemeClr val="tx1"/>
                </a:solidFill>
                <a:latin typeface="+mj-lt"/>
                <a:ea typeface="+mj-ea"/>
                <a:cs typeface="+mj-cs"/>
              </a:rPr>
              <a:t>Part 6: </a:t>
            </a:r>
            <a:r>
              <a:rPr lang="en-US" sz="2800" kern="1200" dirty="0">
                <a:solidFill>
                  <a:schemeClr val="tx1"/>
                </a:solidFill>
                <a:latin typeface="+mj-lt"/>
                <a:ea typeface="+mj-ea"/>
                <a:cs typeface="+mj-cs"/>
              </a:rPr>
              <a:t>Questions</a:t>
            </a:r>
          </a:p>
          <a:p>
            <a:pPr marL="0" indent="0">
              <a:buNone/>
            </a:pPr>
            <a:r>
              <a:rPr lang="en-US" b="1" dirty="0"/>
              <a:t>Part 7: </a:t>
            </a:r>
            <a:r>
              <a:rPr lang="en-US" dirty="0"/>
              <a:t>Appendix: Numerical Example, Simulation Steps</a:t>
            </a:r>
          </a:p>
        </p:txBody>
      </p:sp>
    </p:spTree>
    <p:extLst>
      <p:ext uri="{BB962C8B-B14F-4D97-AF65-F5344CB8AC3E}">
        <p14:creationId xmlns:p14="http://schemas.microsoft.com/office/powerpoint/2010/main" val="272675047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9401A8-8FAA-D579-B630-C01641FAFDBE}"/>
              </a:ext>
            </a:extLst>
          </p:cNvPr>
          <p:cNvSpPr>
            <a:spLocks noGrp="1"/>
          </p:cNvSpPr>
          <p:nvPr>
            <p:ph type="title"/>
          </p:nvPr>
        </p:nvSpPr>
        <p:spPr/>
        <p:txBody>
          <a:bodyPr/>
          <a:lstStyle/>
          <a:p>
            <a:r>
              <a:rPr lang="en-US" b="1" dirty="0"/>
              <a:t>Summary of Key Formulas</a:t>
            </a:r>
          </a:p>
        </p:txBody>
      </p:sp>
      <p:pic>
        <p:nvPicPr>
          <p:cNvPr id="5" name="Content Placeholder 4">
            <a:extLst>
              <a:ext uri="{FF2B5EF4-FFF2-40B4-BE49-F238E27FC236}">
                <a16:creationId xmlns:a16="http://schemas.microsoft.com/office/drawing/2014/main" id="{C946BF37-028E-99F5-D54D-180CF2C39CA4}"/>
              </a:ext>
            </a:extLst>
          </p:cNvPr>
          <p:cNvPicPr>
            <a:picLocks noGrp="1" noChangeAspect="1"/>
          </p:cNvPicPr>
          <p:nvPr>
            <p:ph idx="1"/>
          </p:nvPr>
        </p:nvPicPr>
        <p:blipFill>
          <a:blip r:embed="rId2"/>
          <a:stretch>
            <a:fillRect/>
          </a:stretch>
        </p:blipFill>
        <p:spPr>
          <a:xfrm>
            <a:off x="980813" y="1553949"/>
            <a:ext cx="8275560" cy="4938925"/>
          </a:xfrm>
        </p:spPr>
      </p:pic>
    </p:spTree>
    <p:extLst>
      <p:ext uri="{BB962C8B-B14F-4D97-AF65-F5344CB8AC3E}">
        <p14:creationId xmlns:p14="http://schemas.microsoft.com/office/powerpoint/2010/main" val="187819265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870E5F-4C62-6546-7024-9E8A6A969C20}"/>
              </a:ext>
            </a:extLst>
          </p:cNvPr>
          <p:cNvSpPr>
            <a:spLocks noGrp="1"/>
          </p:cNvSpPr>
          <p:nvPr>
            <p:ph type="title"/>
          </p:nvPr>
        </p:nvSpPr>
        <p:spPr/>
        <p:txBody>
          <a:bodyPr/>
          <a:lstStyle/>
          <a:p>
            <a:r>
              <a:rPr lang="en-US" b="1" dirty="0"/>
              <a:t>1. Engagement Simulation Formula</a:t>
            </a:r>
          </a:p>
        </p:txBody>
      </p:sp>
      <p:pic>
        <p:nvPicPr>
          <p:cNvPr id="11" name="Picture 10">
            <a:extLst>
              <a:ext uri="{FF2B5EF4-FFF2-40B4-BE49-F238E27FC236}">
                <a16:creationId xmlns:a16="http://schemas.microsoft.com/office/drawing/2014/main" id="{376C3BC6-6F1A-966E-E873-D31C2D66D931}"/>
              </a:ext>
            </a:extLst>
          </p:cNvPr>
          <p:cNvPicPr>
            <a:picLocks noChangeAspect="1"/>
          </p:cNvPicPr>
          <p:nvPr/>
        </p:nvPicPr>
        <p:blipFill>
          <a:blip r:embed="rId2"/>
          <a:stretch>
            <a:fillRect/>
          </a:stretch>
        </p:blipFill>
        <p:spPr>
          <a:xfrm>
            <a:off x="1066019" y="1838243"/>
            <a:ext cx="8333741" cy="4654632"/>
          </a:xfrm>
          <a:prstGeom prst="rect">
            <a:avLst/>
          </a:prstGeom>
        </p:spPr>
      </p:pic>
    </p:spTree>
    <p:extLst>
      <p:ext uri="{BB962C8B-B14F-4D97-AF65-F5344CB8AC3E}">
        <p14:creationId xmlns:p14="http://schemas.microsoft.com/office/powerpoint/2010/main" val="426618461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C61FA5-AADF-2E4B-2C0D-C5F2A04C61ED}"/>
              </a:ext>
            </a:extLst>
          </p:cNvPr>
          <p:cNvSpPr>
            <a:spLocks noGrp="1"/>
          </p:cNvSpPr>
          <p:nvPr>
            <p:ph type="title"/>
          </p:nvPr>
        </p:nvSpPr>
        <p:spPr/>
        <p:txBody>
          <a:bodyPr/>
          <a:lstStyle/>
          <a:p>
            <a:r>
              <a:rPr lang="en-US" b="1" dirty="0"/>
              <a:t>2. Model Uptake Rate Formula</a:t>
            </a:r>
          </a:p>
        </p:txBody>
      </p:sp>
      <p:pic>
        <p:nvPicPr>
          <p:cNvPr id="5" name="Content Placeholder 4">
            <a:extLst>
              <a:ext uri="{FF2B5EF4-FFF2-40B4-BE49-F238E27FC236}">
                <a16:creationId xmlns:a16="http://schemas.microsoft.com/office/drawing/2014/main" id="{509AB2DF-EC5A-BED8-77AC-321777E65F9C}"/>
              </a:ext>
            </a:extLst>
          </p:cNvPr>
          <p:cNvPicPr>
            <a:picLocks noGrp="1" noChangeAspect="1"/>
          </p:cNvPicPr>
          <p:nvPr>
            <p:ph idx="1"/>
          </p:nvPr>
        </p:nvPicPr>
        <p:blipFill>
          <a:blip r:embed="rId2"/>
          <a:stretch>
            <a:fillRect/>
          </a:stretch>
        </p:blipFill>
        <p:spPr>
          <a:xfrm>
            <a:off x="1143000" y="1537760"/>
            <a:ext cx="9547466" cy="4748739"/>
          </a:xfrm>
        </p:spPr>
      </p:pic>
    </p:spTree>
    <p:extLst>
      <p:ext uri="{BB962C8B-B14F-4D97-AF65-F5344CB8AC3E}">
        <p14:creationId xmlns:p14="http://schemas.microsoft.com/office/powerpoint/2010/main" val="190163302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693D49-5ADD-03E7-6AD6-1A1C0BC33797}"/>
              </a:ext>
            </a:extLst>
          </p:cNvPr>
          <p:cNvSpPr>
            <a:spLocks noGrp="1"/>
          </p:cNvSpPr>
          <p:nvPr>
            <p:ph type="title"/>
          </p:nvPr>
        </p:nvSpPr>
        <p:spPr/>
        <p:txBody>
          <a:bodyPr/>
          <a:lstStyle/>
          <a:p>
            <a:r>
              <a:rPr lang="en-US" b="1" dirty="0"/>
              <a:t>3. Uptake Rate Feedback Loop</a:t>
            </a:r>
          </a:p>
        </p:txBody>
      </p:sp>
      <p:pic>
        <p:nvPicPr>
          <p:cNvPr id="5" name="Content Placeholder 4">
            <a:extLst>
              <a:ext uri="{FF2B5EF4-FFF2-40B4-BE49-F238E27FC236}">
                <a16:creationId xmlns:a16="http://schemas.microsoft.com/office/drawing/2014/main" id="{DD07DB38-3883-7214-BE72-E632D473C517}"/>
              </a:ext>
            </a:extLst>
          </p:cNvPr>
          <p:cNvPicPr>
            <a:picLocks noGrp="1" noChangeAspect="1"/>
          </p:cNvPicPr>
          <p:nvPr>
            <p:ph idx="1"/>
          </p:nvPr>
        </p:nvPicPr>
        <p:blipFill>
          <a:blip r:embed="rId2"/>
          <a:stretch>
            <a:fillRect/>
          </a:stretch>
        </p:blipFill>
        <p:spPr>
          <a:xfrm>
            <a:off x="753495" y="1954634"/>
            <a:ext cx="9525733" cy="3649211"/>
          </a:xfrm>
        </p:spPr>
      </p:pic>
    </p:spTree>
    <p:extLst>
      <p:ext uri="{BB962C8B-B14F-4D97-AF65-F5344CB8AC3E}">
        <p14:creationId xmlns:p14="http://schemas.microsoft.com/office/powerpoint/2010/main" val="99349493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B881C68-0AAE-D805-B32E-417B76559EA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7ACBE16-66B4-2FA5-BBBD-E6CFBEC83D57}"/>
              </a:ext>
            </a:extLst>
          </p:cNvPr>
          <p:cNvSpPr>
            <a:spLocks noGrp="1"/>
          </p:cNvSpPr>
          <p:nvPr>
            <p:ph type="title"/>
          </p:nvPr>
        </p:nvSpPr>
        <p:spPr>
          <a:xfrm>
            <a:off x="2515998" y="2504317"/>
            <a:ext cx="10515600" cy="1325563"/>
          </a:xfrm>
        </p:spPr>
        <p:txBody>
          <a:bodyPr/>
          <a:lstStyle/>
          <a:p>
            <a:r>
              <a:rPr lang="en-US" b="1" dirty="0"/>
              <a:t>Numerical Example</a:t>
            </a:r>
            <a:br>
              <a:rPr lang="en-US" b="1" dirty="0"/>
            </a:br>
            <a:r>
              <a:rPr lang="en-US" b="1" dirty="0"/>
              <a:t>Simulation Steps</a:t>
            </a:r>
          </a:p>
        </p:txBody>
      </p:sp>
    </p:spTree>
    <p:extLst>
      <p:ext uri="{BB962C8B-B14F-4D97-AF65-F5344CB8AC3E}">
        <p14:creationId xmlns:p14="http://schemas.microsoft.com/office/powerpoint/2010/main" val="365483421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9CB8A9-2F60-432C-4B99-E9B8A97EE7C3}"/>
              </a:ext>
            </a:extLst>
          </p:cNvPr>
          <p:cNvSpPr>
            <a:spLocks noGrp="1"/>
          </p:cNvSpPr>
          <p:nvPr>
            <p:ph type="title"/>
          </p:nvPr>
        </p:nvSpPr>
        <p:spPr/>
        <p:txBody>
          <a:bodyPr/>
          <a:lstStyle/>
          <a:p>
            <a:r>
              <a:rPr lang="en-US" dirty="0"/>
              <a:t>Numerical example</a:t>
            </a:r>
          </a:p>
        </p:txBody>
      </p:sp>
      <p:sp>
        <p:nvSpPr>
          <p:cNvPr id="3" name="Content Placeholder 2">
            <a:extLst>
              <a:ext uri="{FF2B5EF4-FFF2-40B4-BE49-F238E27FC236}">
                <a16:creationId xmlns:a16="http://schemas.microsoft.com/office/drawing/2014/main" id="{CD02969A-F93A-0921-A7B4-4AE9831A5E62}"/>
              </a:ext>
            </a:extLst>
          </p:cNvPr>
          <p:cNvSpPr>
            <a:spLocks noGrp="1"/>
          </p:cNvSpPr>
          <p:nvPr>
            <p:ph idx="1"/>
          </p:nvPr>
        </p:nvSpPr>
        <p:spPr/>
        <p:txBody>
          <a:bodyPr/>
          <a:lstStyle/>
          <a:p>
            <a:pPr marL="0" indent="0" algn="just">
              <a:buNone/>
            </a:pPr>
            <a:r>
              <a:rPr lang="en-US" dirty="0"/>
              <a:t>This numerical example illustrates how:</a:t>
            </a:r>
          </a:p>
          <a:p>
            <a:pPr algn="just">
              <a:buFont typeface="Arial" panose="020B0604020202020204" pitchFamily="34" charset="0"/>
              <a:buChar char="•"/>
            </a:pPr>
            <a:r>
              <a:rPr lang="en-US" dirty="0"/>
              <a:t>Engagement levels fluctuate based on random changes each month.</a:t>
            </a:r>
          </a:p>
          <a:p>
            <a:pPr algn="just">
              <a:buFont typeface="Arial" panose="020B0604020202020204" pitchFamily="34" charset="0"/>
              <a:buChar char="•"/>
            </a:pPr>
            <a:r>
              <a:rPr lang="en-US" dirty="0"/>
              <a:t>The uptake rate is calculated as the average of the engagement levels.</a:t>
            </a:r>
          </a:p>
          <a:p>
            <a:pPr algn="just">
              <a:buFont typeface="Arial" panose="020B0604020202020204" pitchFamily="34" charset="0"/>
              <a:buChar char="•"/>
            </a:pPr>
            <a:r>
              <a:rPr lang="en-US" dirty="0"/>
              <a:t>A feedback loop exists, where each month's engagement influences the next, and this pattern can be visualized to see the overall trend.</a:t>
            </a:r>
          </a:p>
          <a:p>
            <a:pPr algn="just"/>
            <a:endParaRPr lang="en-US" dirty="0"/>
          </a:p>
        </p:txBody>
      </p:sp>
    </p:spTree>
    <p:extLst>
      <p:ext uri="{BB962C8B-B14F-4D97-AF65-F5344CB8AC3E}">
        <p14:creationId xmlns:p14="http://schemas.microsoft.com/office/powerpoint/2010/main" val="306545044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82663F-FFB9-2D2E-F74A-2DAA9B29E04B}"/>
              </a:ext>
            </a:extLst>
          </p:cNvPr>
          <p:cNvSpPr>
            <a:spLocks noGrp="1"/>
          </p:cNvSpPr>
          <p:nvPr>
            <p:ph type="title"/>
          </p:nvPr>
        </p:nvSpPr>
        <p:spPr/>
        <p:txBody>
          <a:bodyPr/>
          <a:lstStyle/>
          <a:p>
            <a:r>
              <a:rPr lang="en-US" b="1" dirty="0"/>
              <a:t>Simulation Steps</a:t>
            </a:r>
          </a:p>
        </p:txBody>
      </p:sp>
      <p:sp>
        <p:nvSpPr>
          <p:cNvPr id="3" name="Content Placeholder 2">
            <a:extLst>
              <a:ext uri="{FF2B5EF4-FFF2-40B4-BE49-F238E27FC236}">
                <a16:creationId xmlns:a16="http://schemas.microsoft.com/office/drawing/2014/main" id="{F3270000-727C-10C0-CC47-006697DC7B58}"/>
              </a:ext>
            </a:extLst>
          </p:cNvPr>
          <p:cNvSpPr>
            <a:spLocks noGrp="1"/>
          </p:cNvSpPr>
          <p:nvPr>
            <p:ph idx="1"/>
          </p:nvPr>
        </p:nvSpPr>
        <p:spPr/>
        <p:txBody>
          <a:bodyPr/>
          <a:lstStyle/>
          <a:p>
            <a:r>
              <a:rPr lang="en-US" b="1" dirty="0"/>
              <a:t>Step 1: Define Initial Engagement Levels</a:t>
            </a:r>
          </a:p>
          <a:p>
            <a:r>
              <a:rPr lang="en-US" b="1" dirty="0"/>
              <a:t>Step 2: Simulate Engagement Fluctuations for 12 Months</a:t>
            </a:r>
          </a:p>
          <a:p>
            <a:r>
              <a:rPr lang="en-US" b="1" dirty="0"/>
              <a:t>Step 3: Calculate Uptake Rate for Month 2</a:t>
            </a:r>
          </a:p>
          <a:p>
            <a:r>
              <a:rPr lang="en-US" b="1" dirty="0"/>
              <a:t>Step 4: Simulate for Month 3</a:t>
            </a:r>
          </a:p>
          <a:p>
            <a:r>
              <a:rPr lang="en-US" b="1" dirty="0"/>
              <a:t>Step 5: Calculate Uptake Rate for Month 3</a:t>
            </a:r>
          </a:p>
          <a:p>
            <a:r>
              <a:rPr lang="en-US" b="1" dirty="0"/>
              <a:t>Step 6: Repeat for Remaining Months</a:t>
            </a:r>
          </a:p>
        </p:txBody>
      </p:sp>
    </p:spTree>
    <p:extLst>
      <p:ext uri="{BB962C8B-B14F-4D97-AF65-F5344CB8AC3E}">
        <p14:creationId xmlns:p14="http://schemas.microsoft.com/office/powerpoint/2010/main" val="246583456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6E53CC-7D1E-6624-763D-4B69072627B4}"/>
              </a:ext>
            </a:extLst>
          </p:cNvPr>
          <p:cNvSpPr>
            <a:spLocks noGrp="1"/>
          </p:cNvSpPr>
          <p:nvPr>
            <p:ph type="title"/>
          </p:nvPr>
        </p:nvSpPr>
        <p:spPr/>
        <p:txBody>
          <a:bodyPr/>
          <a:lstStyle/>
          <a:p>
            <a:r>
              <a:rPr lang="en-US" b="1" dirty="0"/>
              <a:t>Step 1: Define Initial Engagement Levels</a:t>
            </a:r>
            <a:endParaRPr lang="en-US" dirty="0"/>
          </a:p>
        </p:txBody>
      </p:sp>
      <p:sp>
        <p:nvSpPr>
          <p:cNvPr id="3" name="Content Placeholder 2">
            <a:extLst>
              <a:ext uri="{FF2B5EF4-FFF2-40B4-BE49-F238E27FC236}">
                <a16:creationId xmlns:a16="http://schemas.microsoft.com/office/drawing/2014/main" id="{1037176A-96AF-A4D6-11A1-8EB588A1F889}"/>
              </a:ext>
            </a:extLst>
          </p:cNvPr>
          <p:cNvSpPr>
            <a:spLocks noGrp="1"/>
          </p:cNvSpPr>
          <p:nvPr>
            <p:ph idx="1"/>
          </p:nvPr>
        </p:nvSpPr>
        <p:spPr/>
        <p:txBody>
          <a:bodyPr/>
          <a:lstStyle/>
          <a:p>
            <a:r>
              <a:rPr lang="en-US" dirty="0"/>
              <a:t>We begin with the following </a:t>
            </a:r>
            <a:r>
              <a:rPr lang="en-US" b="1" dirty="0"/>
              <a:t>initial engagement levels</a:t>
            </a:r>
            <a:r>
              <a:rPr lang="en-US" dirty="0"/>
              <a:t> for each stakeholder:</a:t>
            </a:r>
          </a:p>
          <a:p>
            <a:pPr>
              <a:buFont typeface="Arial" panose="020B0604020202020204" pitchFamily="34" charset="0"/>
              <a:buChar char="•"/>
            </a:pPr>
            <a:r>
              <a:rPr lang="en-US" b="1" dirty="0"/>
              <a:t>Patients</a:t>
            </a:r>
            <a:r>
              <a:rPr lang="en-US" dirty="0"/>
              <a:t>: 0.6 (60% engaged)</a:t>
            </a:r>
          </a:p>
          <a:p>
            <a:pPr>
              <a:buFont typeface="Arial" panose="020B0604020202020204" pitchFamily="34" charset="0"/>
              <a:buChar char="•"/>
            </a:pPr>
            <a:r>
              <a:rPr lang="en-US" b="1" dirty="0"/>
              <a:t>Doctors</a:t>
            </a:r>
            <a:r>
              <a:rPr lang="en-US" dirty="0"/>
              <a:t>: 0.8 (80% engaged)</a:t>
            </a:r>
          </a:p>
          <a:p>
            <a:pPr>
              <a:buFont typeface="Arial" panose="020B0604020202020204" pitchFamily="34" charset="0"/>
              <a:buChar char="•"/>
            </a:pPr>
            <a:r>
              <a:rPr lang="en-US" b="1" dirty="0"/>
              <a:t>Nurses</a:t>
            </a:r>
            <a:r>
              <a:rPr lang="en-US" dirty="0"/>
              <a:t>: 0.75 (75% engaged)</a:t>
            </a:r>
          </a:p>
          <a:p>
            <a:pPr>
              <a:buFont typeface="Arial" panose="020B0604020202020204" pitchFamily="34" charset="0"/>
              <a:buChar char="•"/>
            </a:pPr>
            <a:r>
              <a:rPr lang="en-US" b="1" dirty="0"/>
              <a:t>Administrators</a:t>
            </a:r>
            <a:r>
              <a:rPr lang="en-US" dirty="0"/>
              <a:t>: 0.5 (50% engaged)</a:t>
            </a:r>
          </a:p>
        </p:txBody>
      </p:sp>
    </p:spTree>
    <p:extLst>
      <p:ext uri="{BB962C8B-B14F-4D97-AF65-F5344CB8AC3E}">
        <p14:creationId xmlns:p14="http://schemas.microsoft.com/office/powerpoint/2010/main" val="218317719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C98F31-2FB9-C77F-0AEA-6E709BE7B660}"/>
              </a:ext>
            </a:extLst>
          </p:cNvPr>
          <p:cNvSpPr>
            <a:spLocks noGrp="1"/>
          </p:cNvSpPr>
          <p:nvPr>
            <p:ph type="title"/>
          </p:nvPr>
        </p:nvSpPr>
        <p:spPr/>
        <p:txBody>
          <a:bodyPr>
            <a:normAutofit/>
          </a:bodyPr>
          <a:lstStyle/>
          <a:p>
            <a:r>
              <a:rPr lang="en-US" b="1" dirty="0"/>
              <a:t>Step 2: Simulate Engagement Fluctuations for 12 Months</a:t>
            </a:r>
            <a:endParaRPr lang="en-US" dirty="0"/>
          </a:p>
        </p:txBody>
      </p:sp>
      <p:sp>
        <p:nvSpPr>
          <p:cNvPr id="3" name="Content Placeholder 2">
            <a:extLst>
              <a:ext uri="{FF2B5EF4-FFF2-40B4-BE49-F238E27FC236}">
                <a16:creationId xmlns:a16="http://schemas.microsoft.com/office/drawing/2014/main" id="{52CD24E6-869F-2265-E967-EA0C0EDC84AA}"/>
              </a:ext>
            </a:extLst>
          </p:cNvPr>
          <p:cNvSpPr>
            <a:spLocks noGrp="1"/>
          </p:cNvSpPr>
          <p:nvPr>
            <p:ph idx="1"/>
          </p:nvPr>
        </p:nvSpPr>
        <p:spPr/>
        <p:txBody>
          <a:bodyPr/>
          <a:lstStyle/>
          <a:p>
            <a:pPr marL="0" indent="0">
              <a:buNone/>
            </a:pPr>
            <a:r>
              <a:rPr lang="en-US" dirty="0"/>
              <a:t>we apply random fluctuations (within the range [−0.05,+0.05][-0.05, +0.05][−0.05,+0.05]) each month to the initial engagement levels.</a:t>
            </a:r>
            <a:endParaRPr lang="en-US" b="1" dirty="0"/>
          </a:p>
          <a:p>
            <a:r>
              <a:rPr lang="en-US" b="1" dirty="0"/>
              <a:t>Month 1:</a:t>
            </a:r>
          </a:p>
          <a:p>
            <a:pPr>
              <a:buFont typeface="Arial" panose="020B0604020202020204" pitchFamily="34" charset="0"/>
              <a:buChar char="•"/>
            </a:pPr>
            <a:r>
              <a:rPr lang="en-US" b="1" dirty="0"/>
              <a:t>Initial Engagement</a:t>
            </a:r>
            <a:r>
              <a:rPr lang="en-US" dirty="0"/>
              <a:t> (for all stakeholders):</a:t>
            </a:r>
          </a:p>
          <a:p>
            <a:pPr marL="742950" lvl="1" indent="-285750">
              <a:buFont typeface="Arial" panose="020B0604020202020204" pitchFamily="34" charset="0"/>
              <a:buChar char="•"/>
            </a:pPr>
            <a:r>
              <a:rPr lang="en-US" b="1" dirty="0"/>
              <a:t>Patients</a:t>
            </a:r>
            <a:r>
              <a:rPr lang="en-US" dirty="0"/>
              <a:t>: 0.6</a:t>
            </a:r>
          </a:p>
          <a:p>
            <a:pPr marL="742950" lvl="1" indent="-285750">
              <a:buFont typeface="Arial" panose="020B0604020202020204" pitchFamily="34" charset="0"/>
              <a:buChar char="•"/>
            </a:pPr>
            <a:r>
              <a:rPr lang="en-US" b="1" dirty="0"/>
              <a:t>Doctors</a:t>
            </a:r>
            <a:r>
              <a:rPr lang="en-US" dirty="0"/>
              <a:t>: 0.8</a:t>
            </a:r>
          </a:p>
          <a:p>
            <a:pPr marL="742950" lvl="1" indent="-285750">
              <a:buFont typeface="Arial" panose="020B0604020202020204" pitchFamily="34" charset="0"/>
              <a:buChar char="•"/>
            </a:pPr>
            <a:r>
              <a:rPr lang="en-US" b="1" dirty="0"/>
              <a:t>Nurses</a:t>
            </a:r>
            <a:r>
              <a:rPr lang="en-US" dirty="0"/>
              <a:t>: 0.75</a:t>
            </a:r>
          </a:p>
          <a:p>
            <a:pPr marL="742950" lvl="1" indent="-285750">
              <a:buFont typeface="Arial" panose="020B0604020202020204" pitchFamily="34" charset="0"/>
              <a:buChar char="•"/>
            </a:pPr>
            <a:r>
              <a:rPr lang="en-US" b="1" dirty="0"/>
              <a:t>Administrators</a:t>
            </a:r>
            <a:r>
              <a:rPr lang="en-US" dirty="0"/>
              <a:t>: 0.5</a:t>
            </a:r>
          </a:p>
          <a:p>
            <a:pPr marL="0" indent="0">
              <a:buNone/>
            </a:pPr>
            <a:endParaRPr lang="en-US" dirty="0"/>
          </a:p>
        </p:txBody>
      </p:sp>
    </p:spTree>
    <p:extLst>
      <p:ext uri="{BB962C8B-B14F-4D97-AF65-F5344CB8AC3E}">
        <p14:creationId xmlns:p14="http://schemas.microsoft.com/office/powerpoint/2010/main" val="386780222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BFB231-84DE-64BC-93C6-48E5983BC312}"/>
              </a:ext>
            </a:extLst>
          </p:cNvPr>
          <p:cNvSpPr>
            <a:spLocks noGrp="1"/>
          </p:cNvSpPr>
          <p:nvPr>
            <p:ph type="title"/>
          </p:nvPr>
        </p:nvSpPr>
        <p:spPr/>
        <p:txBody>
          <a:bodyPr/>
          <a:lstStyle/>
          <a:p>
            <a:r>
              <a:rPr lang="en-US" b="1" dirty="0"/>
              <a:t>Month 2 (First Fluctuation)</a:t>
            </a:r>
            <a:endParaRPr lang="en-US" dirty="0"/>
          </a:p>
        </p:txBody>
      </p:sp>
      <p:sp>
        <p:nvSpPr>
          <p:cNvPr id="3" name="Content Placeholder 2">
            <a:extLst>
              <a:ext uri="{FF2B5EF4-FFF2-40B4-BE49-F238E27FC236}">
                <a16:creationId xmlns:a16="http://schemas.microsoft.com/office/drawing/2014/main" id="{F137F21A-78F7-CECA-4708-8B565C64DA77}"/>
              </a:ext>
            </a:extLst>
          </p:cNvPr>
          <p:cNvSpPr>
            <a:spLocks noGrp="1"/>
          </p:cNvSpPr>
          <p:nvPr>
            <p:ph idx="1"/>
          </p:nvPr>
        </p:nvSpPr>
        <p:spPr/>
        <p:txBody>
          <a:bodyPr/>
          <a:lstStyle/>
          <a:p>
            <a:pPr marL="0" indent="0">
              <a:buNone/>
            </a:pPr>
            <a:r>
              <a:rPr lang="en-US" dirty="0"/>
              <a:t>Assume the random fluctuations for each stakeholder are as follows:</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2675070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19DCD0-655A-A0A0-67A9-52A9D069669E}"/>
              </a:ext>
            </a:extLst>
          </p:cNvPr>
          <p:cNvSpPr>
            <a:spLocks noGrp="1"/>
          </p:cNvSpPr>
          <p:nvPr>
            <p:ph type="title"/>
          </p:nvPr>
        </p:nvSpPr>
        <p:spPr/>
        <p:txBody>
          <a:bodyPr/>
          <a:lstStyle/>
          <a:p>
            <a:r>
              <a:rPr lang="en-US" sz="4400" b="1" kern="1200" dirty="0">
                <a:solidFill>
                  <a:schemeClr val="tx1"/>
                </a:solidFill>
                <a:latin typeface="+mj-lt"/>
                <a:ea typeface="+mj-ea"/>
                <a:cs typeface="+mj-cs"/>
              </a:rPr>
              <a:t>Part 1: My Background and how it relates to this KTH’s PhD position?</a:t>
            </a:r>
            <a:endParaRPr lang="en-US" b="1" dirty="0"/>
          </a:p>
        </p:txBody>
      </p:sp>
      <p:sp>
        <p:nvSpPr>
          <p:cNvPr id="3" name="Content Placeholder 2">
            <a:extLst>
              <a:ext uri="{FF2B5EF4-FFF2-40B4-BE49-F238E27FC236}">
                <a16:creationId xmlns:a16="http://schemas.microsoft.com/office/drawing/2014/main" id="{CF17F581-4D42-45F5-8B1C-F136864F0A27}"/>
              </a:ext>
            </a:extLst>
          </p:cNvPr>
          <p:cNvSpPr>
            <a:spLocks noGrp="1"/>
          </p:cNvSpPr>
          <p:nvPr>
            <p:ph idx="1"/>
          </p:nvPr>
        </p:nvSpPr>
        <p:spPr/>
        <p:txBody>
          <a:bodyPr/>
          <a:lstStyle/>
          <a:p>
            <a:pPr marL="514350" indent="-514350">
              <a:buAutoNum type="arabicPeriod"/>
            </a:pPr>
            <a:r>
              <a:rPr lang="en-US" dirty="0"/>
              <a:t>Interdisciplinary academic background</a:t>
            </a:r>
          </a:p>
          <a:p>
            <a:pPr marL="514350" indent="-514350">
              <a:buAutoNum type="arabicPeriod"/>
            </a:pPr>
            <a:r>
              <a:rPr lang="en-US" dirty="0"/>
              <a:t>Master’s thesis</a:t>
            </a:r>
          </a:p>
        </p:txBody>
      </p:sp>
    </p:spTree>
    <p:extLst>
      <p:ext uri="{BB962C8B-B14F-4D97-AF65-F5344CB8AC3E}">
        <p14:creationId xmlns:p14="http://schemas.microsoft.com/office/powerpoint/2010/main" val="35322562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9E34BB4-9B57-7EB9-A0D4-F883E3EA7D7A}"/>
              </a:ext>
            </a:extLst>
          </p:cNvPr>
          <p:cNvPicPr>
            <a:picLocks noChangeAspect="1"/>
          </p:cNvPicPr>
          <p:nvPr/>
        </p:nvPicPr>
        <p:blipFill>
          <a:blip r:embed="rId2"/>
          <a:stretch>
            <a:fillRect/>
          </a:stretch>
        </p:blipFill>
        <p:spPr>
          <a:xfrm>
            <a:off x="2323961" y="421958"/>
            <a:ext cx="6088949" cy="6247290"/>
          </a:xfrm>
          <a:prstGeom prst="rect">
            <a:avLst/>
          </a:prstGeom>
        </p:spPr>
      </p:pic>
    </p:spTree>
    <p:extLst>
      <p:ext uri="{BB962C8B-B14F-4D97-AF65-F5344CB8AC3E}">
        <p14:creationId xmlns:p14="http://schemas.microsoft.com/office/powerpoint/2010/main" val="137972102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5C48B-F092-0BCA-5962-2833A4C05B4D}"/>
              </a:ext>
            </a:extLst>
          </p:cNvPr>
          <p:cNvSpPr>
            <a:spLocks noGrp="1"/>
          </p:cNvSpPr>
          <p:nvPr>
            <p:ph type="title"/>
          </p:nvPr>
        </p:nvSpPr>
        <p:spPr/>
        <p:txBody>
          <a:bodyPr/>
          <a:lstStyle/>
          <a:p>
            <a:r>
              <a:rPr lang="en-US" b="1" dirty="0"/>
              <a:t>Month 2 Engagement Levels</a:t>
            </a:r>
            <a:endParaRPr lang="en-US" dirty="0"/>
          </a:p>
        </p:txBody>
      </p:sp>
      <p:sp>
        <p:nvSpPr>
          <p:cNvPr id="3" name="Content Placeholder 2">
            <a:extLst>
              <a:ext uri="{FF2B5EF4-FFF2-40B4-BE49-F238E27FC236}">
                <a16:creationId xmlns:a16="http://schemas.microsoft.com/office/drawing/2014/main" id="{0A42358D-C626-A6A7-162C-B4D3757B119F}"/>
              </a:ext>
            </a:extLst>
          </p:cNvPr>
          <p:cNvSpPr>
            <a:spLocks noGrp="1"/>
          </p:cNvSpPr>
          <p:nvPr>
            <p:ph idx="1"/>
          </p:nvPr>
        </p:nvSpPr>
        <p:spPr/>
        <p:txBody>
          <a:bodyPr/>
          <a:lstStyle/>
          <a:p>
            <a:pPr>
              <a:buFont typeface="Arial" panose="020B0604020202020204" pitchFamily="34" charset="0"/>
              <a:buChar char="•"/>
            </a:pPr>
            <a:r>
              <a:rPr lang="en-US" b="1" dirty="0"/>
              <a:t>Patients</a:t>
            </a:r>
            <a:r>
              <a:rPr lang="en-US" dirty="0"/>
              <a:t>: 0.63</a:t>
            </a:r>
          </a:p>
          <a:p>
            <a:pPr>
              <a:buFont typeface="Arial" panose="020B0604020202020204" pitchFamily="34" charset="0"/>
              <a:buChar char="•"/>
            </a:pPr>
            <a:r>
              <a:rPr lang="en-US" b="1" dirty="0"/>
              <a:t>Doctors</a:t>
            </a:r>
            <a:r>
              <a:rPr lang="en-US" dirty="0"/>
              <a:t>: 0.78</a:t>
            </a:r>
          </a:p>
          <a:p>
            <a:pPr>
              <a:buFont typeface="Arial" panose="020B0604020202020204" pitchFamily="34" charset="0"/>
              <a:buChar char="•"/>
            </a:pPr>
            <a:r>
              <a:rPr lang="en-US" b="1" dirty="0"/>
              <a:t>Nurses</a:t>
            </a:r>
            <a:r>
              <a:rPr lang="en-US" dirty="0"/>
              <a:t>: 0.76</a:t>
            </a:r>
          </a:p>
          <a:p>
            <a:pPr>
              <a:buFont typeface="Arial" panose="020B0604020202020204" pitchFamily="34" charset="0"/>
              <a:buChar char="•"/>
            </a:pPr>
            <a:r>
              <a:rPr lang="en-US" b="1" dirty="0"/>
              <a:t>Administrators</a:t>
            </a:r>
            <a:r>
              <a:rPr lang="en-US" dirty="0"/>
              <a:t>: 0.54</a:t>
            </a:r>
          </a:p>
          <a:p>
            <a:pPr marL="0" indent="0">
              <a:buNone/>
            </a:pPr>
            <a:endParaRPr lang="en-US" dirty="0"/>
          </a:p>
        </p:txBody>
      </p:sp>
    </p:spTree>
    <p:extLst>
      <p:ext uri="{BB962C8B-B14F-4D97-AF65-F5344CB8AC3E}">
        <p14:creationId xmlns:p14="http://schemas.microsoft.com/office/powerpoint/2010/main" val="239278053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6A895-59F9-A587-B902-83634EDB394B}"/>
              </a:ext>
            </a:extLst>
          </p:cNvPr>
          <p:cNvSpPr>
            <a:spLocks noGrp="1"/>
          </p:cNvSpPr>
          <p:nvPr>
            <p:ph type="title"/>
          </p:nvPr>
        </p:nvSpPr>
        <p:spPr/>
        <p:txBody>
          <a:bodyPr/>
          <a:lstStyle/>
          <a:p>
            <a:r>
              <a:rPr lang="en-US" b="1" dirty="0"/>
              <a:t>Step 3: Calculate Uptake Rate for Month 2</a:t>
            </a:r>
            <a:endParaRPr lang="en-US" dirty="0"/>
          </a:p>
        </p:txBody>
      </p:sp>
      <p:pic>
        <p:nvPicPr>
          <p:cNvPr id="5" name="Content Placeholder 4">
            <a:extLst>
              <a:ext uri="{FF2B5EF4-FFF2-40B4-BE49-F238E27FC236}">
                <a16:creationId xmlns:a16="http://schemas.microsoft.com/office/drawing/2014/main" id="{0B320E85-3F39-04EA-8D03-9CB72B5C0832}"/>
              </a:ext>
            </a:extLst>
          </p:cNvPr>
          <p:cNvPicPr>
            <a:picLocks noGrp="1" noChangeAspect="1"/>
          </p:cNvPicPr>
          <p:nvPr>
            <p:ph idx="1"/>
          </p:nvPr>
        </p:nvPicPr>
        <p:blipFill>
          <a:blip r:embed="rId2"/>
          <a:stretch>
            <a:fillRect/>
          </a:stretch>
        </p:blipFill>
        <p:spPr>
          <a:xfrm>
            <a:off x="529872" y="1828800"/>
            <a:ext cx="11069618" cy="4320540"/>
          </a:xfrm>
        </p:spPr>
      </p:pic>
    </p:spTree>
    <p:extLst>
      <p:ext uri="{BB962C8B-B14F-4D97-AF65-F5344CB8AC3E}">
        <p14:creationId xmlns:p14="http://schemas.microsoft.com/office/powerpoint/2010/main" val="130482132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261731-11D6-5826-92C2-A188C8138BAE}"/>
              </a:ext>
            </a:extLst>
          </p:cNvPr>
          <p:cNvSpPr>
            <a:spLocks noGrp="1"/>
          </p:cNvSpPr>
          <p:nvPr>
            <p:ph type="title"/>
          </p:nvPr>
        </p:nvSpPr>
        <p:spPr/>
        <p:txBody>
          <a:bodyPr/>
          <a:lstStyle/>
          <a:p>
            <a:r>
              <a:rPr lang="en-US" b="1" dirty="0"/>
              <a:t>Step 4: Simulate for Month 3</a:t>
            </a:r>
            <a:endParaRPr lang="en-US" dirty="0"/>
          </a:p>
        </p:txBody>
      </p:sp>
      <p:pic>
        <p:nvPicPr>
          <p:cNvPr id="5" name="Content Placeholder 4">
            <a:extLst>
              <a:ext uri="{FF2B5EF4-FFF2-40B4-BE49-F238E27FC236}">
                <a16:creationId xmlns:a16="http://schemas.microsoft.com/office/drawing/2014/main" id="{E40A475A-6D76-6A08-1386-8BD67BDD8A58}"/>
              </a:ext>
            </a:extLst>
          </p:cNvPr>
          <p:cNvPicPr>
            <a:picLocks noGrp="1" noChangeAspect="1"/>
          </p:cNvPicPr>
          <p:nvPr>
            <p:ph idx="1"/>
          </p:nvPr>
        </p:nvPicPr>
        <p:blipFill>
          <a:blip r:embed="rId2"/>
          <a:stretch>
            <a:fillRect/>
          </a:stretch>
        </p:blipFill>
        <p:spPr>
          <a:xfrm>
            <a:off x="664903" y="1840230"/>
            <a:ext cx="9364481" cy="3726180"/>
          </a:xfrm>
        </p:spPr>
      </p:pic>
    </p:spTree>
    <p:extLst>
      <p:ext uri="{BB962C8B-B14F-4D97-AF65-F5344CB8AC3E}">
        <p14:creationId xmlns:p14="http://schemas.microsoft.com/office/powerpoint/2010/main" val="9342228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B0B354D-C44C-2CE0-99E0-DCC31EAA5EC2}"/>
              </a:ext>
            </a:extLst>
          </p:cNvPr>
          <p:cNvPicPr>
            <a:picLocks noChangeAspect="1"/>
          </p:cNvPicPr>
          <p:nvPr/>
        </p:nvPicPr>
        <p:blipFill>
          <a:blip r:embed="rId2"/>
          <a:stretch>
            <a:fillRect/>
          </a:stretch>
        </p:blipFill>
        <p:spPr>
          <a:xfrm>
            <a:off x="1417321" y="328461"/>
            <a:ext cx="7486786" cy="6201077"/>
          </a:xfrm>
          <a:prstGeom prst="rect">
            <a:avLst/>
          </a:prstGeom>
        </p:spPr>
      </p:pic>
    </p:spTree>
    <p:extLst>
      <p:ext uri="{BB962C8B-B14F-4D97-AF65-F5344CB8AC3E}">
        <p14:creationId xmlns:p14="http://schemas.microsoft.com/office/powerpoint/2010/main" val="164183566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DAF58-A0B8-E4D0-23F4-A3224D298D69}"/>
              </a:ext>
            </a:extLst>
          </p:cNvPr>
          <p:cNvSpPr>
            <a:spLocks noGrp="1"/>
          </p:cNvSpPr>
          <p:nvPr>
            <p:ph type="title"/>
          </p:nvPr>
        </p:nvSpPr>
        <p:spPr/>
        <p:txBody>
          <a:bodyPr/>
          <a:lstStyle/>
          <a:p>
            <a:r>
              <a:rPr lang="en-US" b="1" dirty="0"/>
              <a:t>Month 3 Engagement Levels</a:t>
            </a:r>
            <a:endParaRPr lang="en-US" dirty="0"/>
          </a:p>
        </p:txBody>
      </p:sp>
      <p:sp>
        <p:nvSpPr>
          <p:cNvPr id="3" name="Content Placeholder 2">
            <a:extLst>
              <a:ext uri="{FF2B5EF4-FFF2-40B4-BE49-F238E27FC236}">
                <a16:creationId xmlns:a16="http://schemas.microsoft.com/office/drawing/2014/main" id="{B69A44F4-2AF7-5F60-66EB-5BE793BFA733}"/>
              </a:ext>
            </a:extLst>
          </p:cNvPr>
          <p:cNvSpPr>
            <a:spLocks noGrp="1"/>
          </p:cNvSpPr>
          <p:nvPr>
            <p:ph idx="1"/>
          </p:nvPr>
        </p:nvSpPr>
        <p:spPr/>
        <p:txBody>
          <a:bodyPr/>
          <a:lstStyle/>
          <a:p>
            <a:pPr>
              <a:buFont typeface="Arial" panose="020B0604020202020204" pitchFamily="34" charset="0"/>
              <a:buChar char="•"/>
            </a:pPr>
            <a:r>
              <a:rPr lang="en-US" b="1" dirty="0"/>
              <a:t>Patients</a:t>
            </a:r>
            <a:r>
              <a:rPr lang="en-US" dirty="0"/>
              <a:t>: 0.61</a:t>
            </a:r>
          </a:p>
          <a:p>
            <a:pPr>
              <a:buFont typeface="Arial" panose="020B0604020202020204" pitchFamily="34" charset="0"/>
              <a:buChar char="•"/>
            </a:pPr>
            <a:r>
              <a:rPr lang="en-US" b="1" dirty="0"/>
              <a:t>Doctors</a:t>
            </a:r>
            <a:r>
              <a:rPr lang="en-US" dirty="0"/>
              <a:t>: 0.79</a:t>
            </a:r>
          </a:p>
          <a:p>
            <a:pPr>
              <a:buFont typeface="Arial" panose="020B0604020202020204" pitchFamily="34" charset="0"/>
              <a:buChar char="•"/>
            </a:pPr>
            <a:r>
              <a:rPr lang="en-US" b="1" dirty="0"/>
              <a:t>Nurses</a:t>
            </a:r>
            <a:r>
              <a:rPr lang="en-US" dirty="0"/>
              <a:t>: 0.73</a:t>
            </a:r>
          </a:p>
          <a:p>
            <a:pPr>
              <a:buFont typeface="Arial" panose="020B0604020202020204" pitchFamily="34" charset="0"/>
              <a:buChar char="•"/>
            </a:pPr>
            <a:r>
              <a:rPr lang="en-US" b="1" dirty="0"/>
              <a:t>Administrators</a:t>
            </a:r>
            <a:r>
              <a:rPr lang="en-US" dirty="0"/>
              <a:t>: 0.53</a:t>
            </a:r>
          </a:p>
          <a:p>
            <a:pPr marL="0" indent="0">
              <a:buNone/>
            </a:pPr>
            <a:endParaRPr lang="en-US" dirty="0"/>
          </a:p>
        </p:txBody>
      </p:sp>
    </p:spTree>
    <p:extLst>
      <p:ext uri="{BB962C8B-B14F-4D97-AF65-F5344CB8AC3E}">
        <p14:creationId xmlns:p14="http://schemas.microsoft.com/office/powerpoint/2010/main" val="343175605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8EF76A-A44C-64C3-5D49-4714CE3E72CC}"/>
              </a:ext>
            </a:extLst>
          </p:cNvPr>
          <p:cNvSpPr>
            <a:spLocks noGrp="1"/>
          </p:cNvSpPr>
          <p:nvPr>
            <p:ph type="title"/>
          </p:nvPr>
        </p:nvSpPr>
        <p:spPr/>
        <p:txBody>
          <a:bodyPr/>
          <a:lstStyle/>
          <a:p>
            <a:r>
              <a:rPr lang="en-US" b="1" dirty="0"/>
              <a:t>Step 5: Calculate Uptake Rate for Month 3</a:t>
            </a:r>
            <a:endParaRPr lang="en-US" dirty="0"/>
          </a:p>
        </p:txBody>
      </p:sp>
      <p:pic>
        <p:nvPicPr>
          <p:cNvPr id="5" name="Content Placeholder 4">
            <a:extLst>
              <a:ext uri="{FF2B5EF4-FFF2-40B4-BE49-F238E27FC236}">
                <a16:creationId xmlns:a16="http://schemas.microsoft.com/office/drawing/2014/main" id="{D4E23DC5-E849-6D3B-CA53-8F924D9AD5AB}"/>
              </a:ext>
            </a:extLst>
          </p:cNvPr>
          <p:cNvPicPr>
            <a:picLocks noGrp="1" noChangeAspect="1"/>
          </p:cNvPicPr>
          <p:nvPr>
            <p:ph idx="1"/>
          </p:nvPr>
        </p:nvPicPr>
        <p:blipFill>
          <a:blip r:embed="rId2"/>
          <a:stretch>
            <a:fillRect/>
          </a:stretch>
        </p:blipFill>
        <p:spPr>
          <a:xfrm>
            <a:off x="1241994" y="2484027"/>
            <a:ext cx="10646938" cy="2247993"/>
          </a:xfrm>
        </p:spPr>
      </p:pic>
    </p:spTree>
    <p:extLst>
      <p:ext uri="{BB962C8B-B14F-4D97-AF65-F5344CB8AC3E}">
        <p14:creationId xmlns:p14="http://schemas.microsoft.com/office/powerpoint/2010/main" val="113232980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3D75A-5C4B-3E23-3D97-7D055F746A08}"/>
              </a:ext>
            </a:extLst>
          </p:cNvPr>
          <p:cNvSpPr>
            <a:spLocks noGrp="1"/>
          </p:cNvSpPr>
          <p:nvPr>
            <p:ph type="title"/>
          </p:nvPr>
        </p:nvSpPr>
        <p:spPr/>
        <p:txBody>
          <a:bodyPr/>
          <a:lstStyle/>
          <a:p>
            <a:r>
              <a:rPr lang="en-US" dirty="0"/>
              <a:t>Summary of the First 3 Months</a:t>
            </a:r>
          </a:p>
        </p:txBody>
      </p:sp>
      <p:pic>
        <p:nvPicPr>
          <p:cNvPr id="5" name="Picture 4">
            <a:extLst>
              <a:ext uri="{FF2B5EF4-FFF2-40B4-BE49-F238E27FC236}">
                <a16:creationId xmlns:a16="http://schemas.microsoft.com/office/drawing/2014/main" id="{F2F93567-E1E1-D383-A91A-6A565CF0A037}"/>
              </a:ext>
            </a:extLst>
          </p:cNvPr>
          <p:cNvPicPr>
            <a:picLocks noChangeAspect="1"/>
          </p:cNvPicPr>
          <p:nvPr/>
        </p:nvPicPr>
        <p:blipFill>
          <a:blip r:embed="rId2"/>
          <a:stretch>
            <a:fillRect/>
          </a:stretch>
        </p:blipFill>
        <p:spPr>
          <a:xfrm>
            <a:off x="289560" y="2023110"/>
            <a:ext cx="11415361" cy="2240280"/>
          </a:xfrm>
          <a:prstGeom prst="rect">
            <a:avLst/>
          </a:prstGeom>
        </p:spPr>
      </p:pic>
    </p:spTree>
    <p:extLst>
      <p:ext uri="{BB962C8B-B14F-4D97-AF65-F5344CB8AC3E}">
        <p14:creationId xmlns:p14="http://schemas.microsoft.com/office/powerpoint/2010/main" val="326907571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5657FB-568A-F557-7FE9-BA2F835099DC}"/>
              </a:ext>
            </a:extLst>
          </p:cNvPr>
          <p:cNvSpPr>
            <a:spLocks noGrp="1"/>
          </p:cNvSpPr>
          <p:nvPr>
            <p:ph type="title"/>
          </p:nvPr>
        </p:nvSpPr>
        <p:spPr/>
        <p:txBody>
          <a:bodyPr/>
          <a:lstStyle/>
          <a:p>
            <a:r>
              <a:rPr lang="en-US" b="1" dirty="0"/>
              <a:t>Step 6: Repeat for Remaining Months</a:t>
            </a:r>
            <a:endParaRPr lang="en-US" dirty="0"/>
          </a:p>
        </p:txBody>
      </p:sp>
      <p:sp>
        <p:nvSpPr>
          <p:cNvPr id="3" name="Content Placeholder 2">
            <a:extLst>
              <a:ext uri="{FF2B5EF4-FFF2-40B4-BE49-F238E27FC236}">
                <a16:creationId xmlns:a16="http://schemas.microsoft.com/office/drawing/2014/main" id="{688F6E8F-8A36-073E-AB40-E42B293B4F3F}"/>
              </a:ext>
            </a:extLst>
          </p:cNvPr>
          <p:cNvSpPr>
            <a:spLocks noGrp="1"/>
          </p:cNvSpPr>
          <p:nvPr>
            <p:ph idx="1"/>
          </p:nvPr>
        </p:nvSpPr>
        <p:spPr/>
        <p:txBody>
          <a:bodyPr/>
          <a:lstStyle/>
          <a:p>
            <a:pPr algn="just"/>
            <a:r>
              <a:rPr lang="en-US" dirty="0"/>
              <a:t>The same process is repeated for the remaining months (Month 4 to Month 12), where new fluctuations are applied each month to simulate the evolution of engagement levels and the corresponding uptake rate. </a:t>
            </a:r>
          </a:p>
          <a:p>
            <a:pPr algn="just"/>
            <a:r>
              <a:rPr lang="en-US" dirty="0"/>
              <a:t>The final uptakes are plotted over time to visualize the model’s performance.</a:t>
            </a:r>
          </a:p>
        </p:txBody>
      </p:sp>
    </p:spTree>
    <p:extLst>
      <p:ext uri="{BB962C8B-B14F-4D97-AF65-F5344CB8AC3E}">
        <p14:creationId xmlns:p14="http://schemas.microsoft.com/office/powerpoint/2010/main" val="56483134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2613AB4-A91C-2007-99C7-A45CA896978B}"/>
              </a:ext>
            </a:extLst>
          </p:cNvPr>
          <p:cNvPicPr>
            <a:picLocks noChangeAspect="1"/>
          </p:cNvPicPr>
          <p:nvPr/>
        </p:nvPicPr>
        <p:blipFill>
          <a:blip r:embed="rId2"/>
          <a:srcRect l="1261" t="1843"/>
          <a:stretch/>
        </p:blipFill>
        <p:spPr>
          <a:xfrm>
            <a:off x="388620" y="297625"/>
            <a:ext cx="10218420" cy="6560375"/>
          </a:xfrm>
          <a:prstGeom prst="rect">
            <a:avLst/>
          </a:prstGeom>
        </p:spPr>
      </p:pic>
    </p:spTree>
    <p:extLst>
      <p:ext uri="{BB962C8B-B14F-4D97-AF65-F5344CB8AC3E}">
        <p14:creationId xmlns:p14="http://schemas.microsoft.com/office/powerpoint/2010/main" val="3520145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3C68D7-A0A2-FAD4-0751-741A02E76AFC}"/>
              </a:ext>
            </a:extLst>
          </p:cNvPr>
          <p:cNvSpPr>
            <a:spLocks noGrp="1"/>
          </p:cNvSpPr>
          <p:nvPr>
            <p:ph type="title"/>
          </p:nvPr>
        </p:nvSpPr>
        <p:spPr/>
        <p:txBody>
          <a:bodyPr/>
          <a:lstStyle/>
          <a:p>
            <a:r>
              <a:rPr lang="en-US" b="1" dirty="0"/>
              <a:t>1. Interdisciplinary academic background</a:t>
            </a:r>
          </a:p>
        </p:txBody>
      </p:sp>
      <p:sp>
        <p:nvSpPr>
          <p:cNvPr id="3" name="Content Placeholder 2">
            <a:extLst>
              <a:ext uri="{FF2B5EF4-FFF2-40B4-BE49-F238E27FC236}">
                <a16:creationId xmlns:a16="http://schemas.microsoft.com/office/drawing/2014/main" id="{8F514D7C-5ECB-CA52-7E99-71CBB13D5B40}"/>
              </a:ext>
            </a:extLst>
          </p:cNvPr>
          <p:cNvSpPr>
            <a:spLocks noGrp="1"/>
          </p:cNvSpPr>
          <p:nvPr>
            <p:ph idx="1"/>
          </p:nvPr>
        </p:nvSpPr>
        <p:spPr/>
        <p:txBody>
          <a:bodyPr/>
          <a:lstStyle/>
          <a:p>
            <a:pPr algn="just"/>
            <a:r>
              <a:rPr lang="en-US" dirty="0"/>
              <a:t>Having completed degrees in Physics and Operations Research, followed by advanced studies in Computer Science and Artificial Intelligence.</a:t>
            </a:r>
          </a:p>
          <a:p>
            <a:pPr algn="just"/>
            <a:r>
              <a:rPr lang="en-US" dirty="0"/>
              <a:t>My experience at USI, ETH Zürich and the Free University of Bozen-Bolzano (UNIBZ) involved hands-on projects and laboratory focused on participatory Modulation Simulation Optimization, Human Machine Interaction, software reliability and testing,</a:t>
            </a:r>
            <a:r>
              <a:rPr lang="ar-SA" dirty="0"/>
              <a:t> </a:t>
            </a:r>
            <a:r>
              <a:rPr lang="en-US" dirty="0"/>
              <a:t>Stochastic process and system dynamics—areas I believe are highly relevant to this position.</a:t>
            </a:r>
          </a:p>
        </p:txBody>
      </p:sp>
    </p:spTree>
    <p:extLst>
      <p:ext uri="{BB962C8B-B14F-4D97-AF65-F5344CB8AC3E}">
        <p14:creationId xmlns:p14="http://schemas.microsoft.com/office/powerpoint/2010/main" val="320018889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5601A60-922E-5507-7374-B66DB34F0C00}"/>
              </a:ext>
            </a:extLst>
          </p:cNvPr>
          <p:cNvPicPr>
            <a:picLocks noChangeAspect="1"/>
          </p:cNvPicPr>
          <p:nvPr/>
        </p:nvPicPr>
        <p:blipFill>
          <a:blip r:embed="rId2"/>
          <a:stretch>
            <a:fillRect/>
          </a:stretch>
        </p:blipFill>
        <p:spPr>
          <a:xfrm>
            <a:off x="712101" y="162367"/>
            <a:ext cx="10432149" cy="6533265"/>
          </a:xfrm>
          <a:prstGeom prst="rect">
            <a:avLst/>
          </a:prstGeom>
        </p:spPr>
      </p:pic>
    </p:spTree>
    <p:extLst>
      <p:ext uri="{BB962C8B-B14F-4D97-AF65-F5344CB8AC3E}">
        <p14:creationId xmlns:p14="http://schemas.microsoft.com/office/powerpoint/2010/main" val="98145511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E09850-8D58-DD45-2EC1-3E6CDCF67FF7}"/>
              </a:ext>
            </a:extLst>
          </p:cNvPr>
          <p:cNvSpPr>
            <a:spLocks noGrp="1"/>
          </p:cNvSpPr>
          <p:nvPr>
            <p:ph type="title"/>
          </p:nvPr>
        </p:nvSpPr>
        <p:spPr/>
        <p:txBody>
          <a:bodyPr/>
          <a:lstStyle/>
          <a:p>
            <a:r>
              <a:rPr lang="en-US"/>
              <a:t>Under Development …</a:t>
            </a:r>
            <a:endParaRPr lang="en-US" dirty="0"/>
          </a:p>
        </p:txBody>
      </p:sp>
      <p:pic>
        <p:nvPicPr>
          <p:cNvPr id="2050" name="Picture 2">
            <a:extLst>
              <a:ext uri="{FF2B5EF4-FFF2-40B4-BE49-F238E27FC236}">
                <a16:creationId xmlns:a16="http://schemas.microsoft.com/office/drawing/2014/main" id="{A15830AC-0DE2-65D7-E3E0-665D77B9943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3511" y="1508760"/>
            <a:ext cx="11024977" cy="51320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915047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2AF9E1-74A2-13F5-2802-FC8C5C4BAA90}"/>
              </a:ext>
            </a:extLst>
          </p:cNvPr>
          <p:cNvSpPr>
            <a:spLocks noGrp="1"/>
          </p:cNvSpPr>
          <p:nvPr>
            <p:ph type="title"/>
          </p:nvPr>
        </p:nvSpPr>
        <p:spPr/>
        <p:txBody>
          <a:bodyPr/>
          <a:lstStyle/>
          <a:p>
            <a:r>
              <a:rPr lang="en-US" b="1" dirty="0"/>
              <a:t>2. Master’s thesis</a:t>
            </a:r>
          </a:p>
        </p:txBody>
      </p:sp>
      <p:sp>
        <p:nvSpPr>
          <p:cNvPr id="3" name="Content Placeholder 2">
            <a:extLst>
              <a:ext uri="{FF2B5EF4-FFF2-40B4-BE49-F238E27FC236}">
                <a16:creationId xmlns:a16="http://schemas.microsoft.com/office/drawing/2014/main" id="{B4C12A01-FD34-EA13-618C-F04536634BBB}"/>
              </a:ext>
            </a:extLst>
          </p:cNvPr>
          <p:cNvSpPr>
            <a:spLocks noGrp="1"/>
          </p:cNvSpPr>
          <p:nvPr>
            <p:ph idx="1"/>
          </p:nvPr>
        </p:nvSpPr>
        <p:spPr/>
        <p:txBody>
          <a:bodyPr>
            <a:normAutofit lnSpcReduction="10000"/>
          </a:bodyPr>
          <a:lstStyle/>
          <a:p>
            <a:pPr algn="just"/>
            <a:r>
              <a:rPr lang="en-US" dirty="0"/>
              <a:t>I explored the failure factors of the “Elizabeth Anne Holmes the American biotechnology entrepreneur the founder of Theranos as an exemplar case study for my research, specifically addressing the regulatory and legal challenges that contributed to its downfall. Using gray literature”.</a:t>
            </a:r>
          </a:p>
          <a:p>
            <a:pPr algn="just"/>
            <a:r>
              <a:rPr lang="en-US" dirty="0"/>
              <a:t>I developed a model for both qualitative and quantitative data collection and analysis. This approach allowed me to identify key factors related to the healthcare sector’s challenges. Through this work, I further developed my technical expertise in Python, data analysis, and complex model building—skills I am eager to apply in the PhD role at KTH.</a:t>
            </a:r>
          </a:p>
        </p:txBody>
      </p:sp>
    </p:spTree>
    <p:extLst>
      <p:ext uri="{BB962C8B-B14F-4D97-AF65-F5344CB8AC3E}">
        <p14:creationId xmlns:p14="http://schemas.microsoft.com/office/powerpoint/2010/main" val="7576539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 screenshot of a video conference&#10;&#10;Description automatically generated">
            <a:extLst>
              <a:ext uri="{FF2B5EF4-FFF2-40B4-BE49-F238E27FC236}">
                <a16:creationId xmlns:a16="http://schemas.microsoft.com/office/drawing/2014/main" id="{09CB6513-2B52-832F-684F-2BD907FF7ED9}"/>
              </a:ext>
            </a:extLst>
          </p:cNvPr>
          <p:cNvPicPr>
            <a:picLocks noChangeAspect="1"/>
          </p:cNvPicPr>
          <p:nvPr/>
        </p:nvPicPr>
        <p:blipFill>
          <a:blip r:embed="rId2">
            <a:extLst>
              <a:ext uri="{28A0092B-C50C-407E-A947-70E740481C1C}">
                <a14:useLocalDpi xmlns:a14="http://schemas.microsoft.com/office/drawing/2010/main" val="0"/>
              </a:ext>
            </a:extLst>
          </a:blip>
          <a:srcRect l="7752" r="35251" b="-1"/>
          <a:stretch/>
        </p:blipFill>
        <p:spPr>
          <a:xfrm>
            <a:off x="321731" y="557189"/>
            <a:ext cx="5668684" cy="5743618"/>
          </a:xfrm>
          <a:prstGeom prst="rect">
            <a:avLst/>
          </a:prstGeom>
        </p:spPr>
      </p:pic>
      <p:pic>
        <p:nvPicPr>
          <p:cNvPr id="7" name="Picture 6" descr="A screenshot of a video&#10;&#10;Description automatically generated">
            <a:extLst>
              <a:ext uri="{FF2B5EF4-FFF2-40B4-BE49-F238E27FC236}">
                <a16:creationId xmlns:a16="http://schemas.microsoft.com/office/drawing/2014/main" id="{ED83F73C-EAB5-45A1-B556-D7F207695887}"/>
              </a:ext>
            </a:extLst>
          </p:cNvPr>
          <p:cNvPicPr>
            <a:picLocks noChangeAspect="1"/>
          </p:cNvPicPr>
          <p:nvPr/>
        </p:nvPicPr>
        <p:blipFill>
          <a:blip r:embed="rId3">
            <a:extLst>
              <a:ext uri="{28A0092B-C50C-407E-A947-70E740481C1C}">
                <a14:useLocalDpi xmlns:a14="http://schemas.microsoft.com/office/drawing/2010/main" val="0"/>
              </a:ext>
            </a:extLst>
          </a:blip>
          <a:srcRect t="8657"/>
          <a:stretch/>
        </p:blipFill>
        <p:spPr>
          <a:xfrm>
            <a:off x="6195375" y="557189"/>
            <a:ext cx="5674893" cy="5743618"/>
          </a:xfrm>
          <a:prstGeom prst="rect">
            <a:avLst/>
          </a:prstGeom>
        </p:spPr>
      </p:pic>
    </p:spTree>
    <p:extLst>
      <p:ext uri="{BB962C8B-B14F-4D97-AF65-F5344CB8AC3E}">
        <p14:creationId xmlns:p14="http://schemas.microsoft.com/office/powerpoint/2010/main" val="24023499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Picture 8" descr="A screenshot of a computer">
            <a:extLst>
              <a:ext uri="{FF2B5EF4-FFF2-40B4-BE49-F238E27FC236}">
                <a16:creationId xmlns:a16="http://schemas.microsoft.com/office/drawing/2014/main" id="{D6107961-75B7-7A3B-5A54-16E17C2572B3}"/>
              </a:ext>
            </a:extLst>
          </p:cNvPr>
          <p:cNvPicPr>
            <a:picLocks noChangeAspect="1"/>
          </p:cNvPicPr>
          <p:nvPr/>
        </p:nvPicPr>
        <p:blipFill>
          <a:blip r:embed="rId2">
            <a:extLst>
              <a:ext uri="{28A0092B-C50C-407E-A947-70E740481C1C}">
                <a14:useLocalDpi xmlns:a14="http://schemas.microsoft.com/office/drawing/2010/main" val="0"/>
              </a:ext>
            </a:extLst>
          </a:blip>
          <a:srcRect r="-1" b="10836"/>
          <a:stretch/>
        </p:blipFill>
        <p:spPr>
          <a:xfrm>
            <a:off x="321731" y="557189"/>
            <a:ext cx="5668684" cy="5743618"/>
          </a:xfrm>
          <a:prstGeom prst="rect">
            <a:avLst/>
          </a:prstGeom>
        </p:spPr>
      </p:pic>
      <p:pic>
        <p:nvPicPr>
          <p:cNvPr id="7" name="Picture 6" descr="A screenshot of a computer&#10;&#10;Description automatically generated">
            <a:extLst>
              <a:ext uri="{FF2B5EF4-FFF2-40B4-BE49-F238E27FC236}">
                <a16:creationId xmlns:a16="http://schemas.microsoft.com/office/drawing/2014/main" id="{EC9D431D-857D-DC87-2B6C-3E96D3A54080}"/>
              </a:ext>
            </a:extLst>
          </p:cNvPr>
          <p:cNvPicPr>
            <a:picLocks noChangeAspect="1"/>
          </p:cNvPicPr>
          <p:nvPr/>
        </p:nvPicPr>
        <p:blipFill>
          <a:blip r:embed="rId3">
            <a:extLst>
              <a:ext uri="{28A0092B-C50C-407E-A947-70E740481C1C}">
                <a14:useLocalDpi xmlns:a14="http://schemas.microsoft.com/office/drawing/2010/main" val="0"/>
              </a:ext>
            </a:extLst>
          </a:blip>
          <a:srcRect t="7605" r="3" b="7380"/>
          <a:stretch/>
        </p:blipFill>
        <p:spPr>
          <a:xfrm>
            <a:off x="6195375" y="557189"/>
            <a:ext cx="5674893" cy="5743618"/>
          </a:xfrm>
          <a:prstGeom prst="rect">
            <a:avLst/>
          </a:prstGeom>
        </p:spPr>
      </p:pic>
    </p:spTree>
    <p:extLst>
      <p:ext uri="{BB962C8B-B14F-4D97-AF65-F5344CB8AC3E}">
        <p14:creationId xmlns:p14="http://schemas.microsoft.com/office/powerpoint/2010/main" val="20249617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53D77A-2836-DC9A-964B-E3FD1B484CBA}"/>
              </a:ext>
            </a:extLst>
          </p:cNvPr>
          <p:cNvSpPr>
            <a:spLocks noGrp="1"/>
          </p:cNvSpPr>
          <p:nvPr>
            <p:ph type="title"/>
          </p:nvPr>
        </p:nvSpPr>
        <p:spPr/>
        <p:txBody>
          <a:bodyPr/>
          <a:lstStyle/>
          <a:p>
            <a:r>
              <a:rPr lang="en-US" sz="4400" b="1" kern="1200" dirty="0">
                <a:solidFill>
                  <a:schemeClr val="tx1"/>
                </a:solidFill>
                <a:latin typeface="+mj-lt"/>
                <a:ea typeface="+mj-ea"/>
                <a:cs typeface="+mj-cs"/>
              </a:rPr>
              <a:t>Part 2: What motivates me to pursue this position specifically? </a:t>
            </a:r>
            <a:endParaRPr lang="en-US" dirty="0"/>
          </a:p>
        </p:txBody>
      </p:sp>
      <p:sp>
        <p:nvSpPr>
          <p:cNvPr id="3" name="Content Placeholder 2">
            <a:extLst>
              <a:ext uri="{FF2B5EF4-FFF2-40B4-BE49-F238E27FC236}">
                <a16:creationId xmlns:a16="http://schemas.microsoft.com/office/drawing/2014/main" id="{D4A83C25-6105-98B8-F354-04BB4A7CBF1F}"/>
              </a:ext>
            </a:extLst>
          </p:cNvPr>
          <p:cNvSpPr>
            <a:spLocks noGrp="1"/>
          </p:cNvSpPr>
          <p:nvPr>
            <p:ph idx="1"/>
          </p:nvPr>
        </p:nvSpPr>
        <p:spPr/>
        <p:txBody>
          <a:bodyPr/>
          <a:lstStyle/>
          <a:p>
            <a:pPr marL="514350" indent="-514350">
              <a:buFont typeface="+mj-lt"/>
              <a:buAutoNum type="arabicPeriod"/>
            </a:pPr>
            <a:r>
              <a:rPr lang="en-US" dirty="0"/>
              <a:t>Driving Impact</a:t>
            </a:r>
          </a:p>
          <a:p>
            <a:pPr marL="514350" indent="-514350">
              <a:buFont typeface="+mj-lt"/>
              <a:buAutoNum type="arabicPeriod"/>
            </a:pPr>
            <a:r>
              <a:rPr lang="en-US" dirty="0"/>
              <a:t>Passion for Real-World Impact</a:t>
            </a:r>
          </a:p>
        </p:txBody>
      </p:sp>
    </p:spTree>
    <p:extLst>
      <p:ext uri="{BB962C8B-B14F-4D97-AF65-F5344CB8AC3E}">
        <p14:creationId xmlns:p14="http://schemas.microsoft.com/office/powerpoint/2010/main" val="254331730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792</TotalTime>
  <Words>2322</Words>
  <Application>Microsoft Office PowerPoint</Application>
  <PresentationFormat>Widescreen</PresentationFormat>
  <Paragraphs>182</Paragraphs>
  <Slides>51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51</vt:i4>
      </vt:variant>
    </vt:vector>
  </HeadingPairs>
  <TitlesOfParts>
    <vt:vector size="56" baseType="lpstr">
      <vt:lpstr>Aptos</vt:lpstr>
      <vt:lpstr>Aptos Display</vt:lpstr>
      <vt:lpstr>Arial</vt:lpstr>
      <vt:lpstr>Times New Roman</vt:lpstr>
      <vt:lpstr>Office Theme</vt:lpstr>
      <vt:lpstr>Participatory Modeling for Societal Complexity in Healthcare</vt:lpstr>
      <vt:lpstr>Research Proposal: Participatory Modeling for Societal Complexity in Healthcare</vt:lpstr>
      <vt:lpstr>Presentation Structure</vt:lpstr>
      <vt:lpstr>Part 1: My Background and how it relates to this KTH’s PhD position?</vt:lpstr>
      <vt:lpstr>1. Interdisciplinary academic background</vt:lpstr>
      <vt:lpstr>2. Master’s thesis</vt:lpstr>
      <vt:lpstr>PowerPoint Presentation</vt:lpstr>
      <vt:lpstr>PowerPoint Presentation</vt:lpstr>
      <vt:lpstr>Part 2: What motivates me to pursue this position specifically? </vt:lpstr>
      <vt:lpstr>1. Driving Impact</vt:lpstr>
      <vt:lpstr>2. Passion for Real-World Impact</vt:lpstr>
      <vt:lpstr>Part 3: How would My technical skill contribute to the research goals of this project?</vt:lpstr>
      <vt:lpstr>1. Technical skills</vt:lpstr>
      <vt:lpstr>2. Experience</vt:lpstr>
      <vt:lpstr>Part 4: Project where I used participatory modeling or similar techniques</vt:lpstr>
      <vt:lpstr>Part 5: What do I hope to learn from working within the InSilicoHealth Doctoral Network and at KTH?</vt:lpstr>
      <vt:lpstr>1. Exploring KTH’s Approach</vt:lpstr>
      <vt:lpstr>2. Real-World Healthcare Insights</vt:lpstr>
      <vt:lpstr>3. Gaining a Holistic Understanding of Healthcare Challenges</vt:lpstr>
      <vt:lpstr>Part 6: Questions</vt:lpstr>
      <vt:lpstr>Part 7: Appendix</vt:lpstr>
      <vt:lpstr>The engagement level is simulated for different groups</vt:lpstr>
      <vt:lpstr>A: Healthcare Participatory Model Simulation</vt:lpstr>
      <vt:lpstr>B: Statistical Distribution and Visualization</vt:lpstr>
      <vt:lpstr>1. Random Fluctuations and Why They Are Used </vt:lpstr>
      <vt:lpstr>2. Uptake Rate and Why It Is Used</vt:lpstr>
      <vt:lpstr>3. Feedback Loop and Why It Is Used</vt:lpstr>
      <vt:lpstr>4. Visualizing Trends and Why It Is Important </vt:lpstr>
      <vt:lpstr>5. Why Combine These Elements?</vt:lpstr>
      <vt:lpstr>Summary of Key Formulas</vt:lpstr>
      <vt:lpstr>1. Engagement Simulation Formula</vt:lpstr>
      <vt:lpstr>2. Model Uptake Rate Formula</vt:lpstr>
      <vt:lpstr>3. Uptake Rate Feedback Loop</vt:lpstr>
      <vt:lpstr>Numerical Example Simulation Steps</vt:lpstr>
      <vt:lpstr>Numerical example</vt:lpstr>
      <vt:lpstr>Simulation Steps</vt:lpstr>
      <vt:lpstr>Step 1: Define Initial Engagement Levels</vt:lpstr>
      <vt:lpstr>Step 2: Simulate Engagement Fluctuations for 12 Months</vt:lpstr>
      <vt:lpstr>Month 2 (First Fluctuation)</vt:lpstr>
      <vt:lpstr>PowerPoint Presentation</vt:lpstr>
      <vt:lpstr>Month 2 Engagement Levels</vt:lpstr>
      <vt:lpstr>Step 3: Calculate Uptake Rate for Month 2</vt:lpstr>
      <vt:lpstr>Step 4: Simulate for Month 3</vt:lpstr>
      <vt:lpstr>PowerPoint Presentation</vt:lpstr>
      <vt:lpstr>Month 3 Engagement Levels</vt:lpstr>
      <vt:lpstr>Step 5: Calculate Uptake Rate for Month 3</vt:lpstr>
      <vt:lpstr>Summary of the First 3 Months</vt:lpstr>
      <vt:lpstr>Step 6: Repeat for Remaining Months</vt:lpstr>
      <vt:lpstr>PowerPoint Presentation</vt:lpstr>
      <vt:lpstr>PowerPoint Presentation</vt:lpstr>
      <vt:lpstr>Under Development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313</dc:creator>
  <cp:lastModifiedBy>313</cp:lastModifiedBy>
  <cp:revision>138</cp:revision>
  <dcterms:created xsi:type="dcterms:W3CDTF">2024-11-21T12:49:57Z</dcterms:created>
  <dcterms:modified xsi:type="dcterms:W3CDTF">2024-11-24T07:28:40Z</dcterms:modified>
</cp:coreProperties>
</file>