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it"/>
              <a:t>1)The problem we are going to discuss here is to find free rooms in the university. Where students can study freely and make group discussion without any hesitation and restriction.</a:t>
            </a:r>
            <a:endParaRPr/>
          </a:p>
          <a:p>
            <a:pPr indent="0" lvl="0" marL="0" rtl="0">
              <a:spcBef>
                <a:spcPts val="0"/>
              </a:spcBef>
              <a:spcAft>
                <a:spcPts val="0"/>
              </a:spcAft>
              <a:buNone/>
            </a:pPr>
            <a:r>
              <a:rPr lang="it"/>
              <a:t>2)During exams days every student wants to get place in library, but they refused and, they don’t know about the available free rooms in university to study. And they try to find free rooms door to door.</a:t>
            </a:r>
            <a:endParaRPr/>
          </a:p>
          <a:p>
            <a:pPr indent="0" lvl="0" marL="0" rtl="0">
              <a:spcBef>
                <a:spcPts val="0"/>
              </a:spcBef>
              <a:spcAft>
                <a:spcPts val="0"/>
              </a:spcAft>
              <a:buNone/>
            </a:pPr>
            <a:r>
              <a:rPr lang="it"/>
              <a:t>3)Our application provides a platform where students can find free rooms in university. Students can find free rooms by selecting their specific times and by room number/name. using our application students can save their precious time especially during exams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nuzula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luca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danilo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anjan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gabriele: </a:t>
            </a:r>
            <a:endParaRPr/>
          </a:p>
          <a:p>
            <a:pPr indent="0" lvl="0" marL="0">
              <a:spcBef>
                <a:spcPts val="0"/>
              </a:spcBef>
              <a:spcAft>
                <a:spcPts val="0"/>
              </a:spcAft>
              <a:buNone/>
            </a:pPr>
            <a:r>
              <a:rPr lang="it"/>
              <a:t>focus on development tools</a:t>
            </a:r>
            <a:endParaRPr/>
          </a:p>
          <a:p>
            <a:pPr indent="0" lvl="0" marL="0">
              <a:spcBef>
                <a:spcPts val="0"/>
              </a:spcBef>
              <a:spcAft>
                <a:spcPts val="0"/>
              </a:spcAft>
              <a:buNone/>
            </a:pPr>
            <a:r>
              <a:rPr lang="it"/>
              <a:t>drive&amp;trello: cooperation and management</a:t>
            </a:r>
            <a:endParaRPr/>
          </a:p>
          <a:p>
            <a:pPr indent="0" lvl="0" marL="0">
              <a:spcBef>
                <a:spcPts val="0"/>
              </a:spcBef>
              <a:spcAft>
                <a:spcPts val="0"/>
              </a:spcAft>
              <a:buNone/>
            </a:pPr>
            <a:r>
              <a:rPr lang="it"/>
              <a:t>script AWS for deployment</a:t>
            </a:r>
            <a:endParaRPr/>
          </a:p>
          <a:p>
            <a:pPr indent="0" lvl="0" marL="0">
              <a:spcBef>
                <a:spcPts val="0"/>
              </a:spcBef>
              <a:spcAft>
                <a:spcPts val="0"/>
              </a:spcAft>
              <a:buNone/>
            </a:pPr>
            <a:r>
              <a:rPr lang="it"/>
              <a:t>Karma + Jasmine-&gt; Unit testing &amp; service-component testing + Luca problems encountered</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srishti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Shape 17"/>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lt1"/>
                </a:solidFill>
                <a:latin typeface="Roboto"/>
                <a:ea typeface="Roboto"/>
                <a:cs typeface="Roboto"/>
                <a:sym typeface="Roboto"/>
              </a:defRPr>
            </a:lvl1pPr>
            <a:lvl2pPr lvl="1" algn="r">
              <a:spcBef>
                <a:spcPts val="0"/>
              </a:spcBef>
              <a:buNone/>
              <a:defRPr sz="1000">
                <a:solidFill>
                  <a:schemeClr val="lt1"/>
                </a:solidFill>
                <a:latin typeface="Roboto"/>
                <a:ea typeface="Roboto"/>
                <a:cs typeface="Roboto"/>
                <a:sym typeface="Roboto"/>
              </a:defRPr>
            </a:lvl2pPr>
            <a:lvl3pPr lvl="2" algn="r">
              <a:spcBef>
                <a:spcPts val="0"/>
              </a:spcBef>
              <a:buNone/>
              <a:defRPr sz="1000">
                <a:solidFill>
                  <a:schemeClr val="lt1"/>
                </a:solidFill>
                <a:latin typeface="Roboto"/>
                <a:ea typeface="Roboto"/>
                <a:cs typeface="Roboto"/>
                <a:sym typeface="Roboto"/>
              </a:defRPr>
            </a:lvl3pPr>
            <a:lvl4pPr lvl="3" algn="r">
              <a:spcBef>
                <a:spcPts val="0"/>
              </a:spcBef>
              <a:buNone/>
              <a:defRPr sz="1000">
                <a:solidFill>
                  <a:schemeClr val="lt1"/>
                </a:solidFill>
                <a:latin typeface="Roboto"/>
                <a:ea typeface="Roboto"/>
                <a:cs typeface="Roboto"/>
                <a:sym typeface="Roboto"/>
              </a:defRPr>
            </a:lvl4pPr>
            <a:lvl5pPr lvl="4" algn="r">
              <a:spcBef>
                <a:spcPts val="0"/>
              </a:spcBef>
              <a:buNone/>
              <a:defRPr sz="1000">
                <a:solidFill>
                  <a:schemeClr val="lt1"/>
                </a:solidFill>
                <a:latin typeface="Roboto"/>
                <a:ea typeface="Roboto"/>
                <a:cs typeface="Roboto"/>
                <a:sym typeface="Roboto"/>
              </a:defRPr>
            </a:lvl5pPr>
            <a:lvl6pPr lvl="5" algn="r">
              <a:spcBef>
                <a:spcPts val="0"/>
              </a:spcBef>
              <a:buNone/>
              <a:defRPr sz="1000">
                <a:solidFill>
                  <a:schemeClr val="lt1"/>
                </a:solidFill>
                <a:latin typeface="Roboto"/>
                <a:ea typeface="Roboto"/>
                <a:cs typeface="Roboto"/>
                <a:sym typeface="Roboto"/>
              </a:defRPr>
            </a:lvl6pPr>
            <a:lvl7pPr lvl="6" algn="r">
              <a:spcBef>
                <a:spcPts val="0"/>
              </a:spcBef>
              <a:buNone/>
              <a:defRPr sz="1000">
                <a:solidFill>
                  <a:schemeClr val="lt1"/>
                </a:solidFill>
                <a:latin typeface="Roboto"/>
                <a:ea typeface="Roboto"/>
                <a:cs typeface="Roboto"/>
                <a:sym typeface="Roboto"/>
              </a:defRPr>
            </a:lvl7pPr>
            <a:lvl8pPr lvl="7" algn="r">
              <a:spcBef>
                <a:spcPts val="0"/>
              </a:spcBef>
              <a:buNone/>
              <a:defRPr sz="1000">
                <a:solidFill>
                  <a:schemeClr val="lt1"/>
                </a:solidFill>
                <a:latin typeface="Roboto"/>
                <a:ea typeface="Roboto"/>
                <a:cs typeface="Roboto"/>
                <a:sym typeface="Roboto"/>
              </a:defRPr>
            </a:lvl8pPr>
            <a:lvl9pPr lvl="8" algn="r">
              <a:spcBef>
                <a:spcPts val="0"/>
              </a:spcBef>
              <a:buNone/>
              <a:defRPr sz="1000">
                <a:solidFill>
                  <a:schemeClr val="lt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it"/>
              <a:t>UNIBZ </a:t>
            </a:r>
            <a:endParaRPr/>
          </a:p>
          <a:p>
            <a:pPr indent="0" lvl="0" marL="0">
              <a:spcBef>
                <a:spcPts val="0"/>
              </a:spcBef>
              <a:spcAft>
                <a:spcPts val="0"/>
              </a:spcAft>
              <a:buNone/>
            </a:pPr>
            <a:r>
              <a:rPr lang="it"/>
              <a:t>ROOMFINDER</a:t>
            </a:r>
            <a:endParaRPr/>
          </a:p>
        </p:txBody>
      </p:sp>
      <p:sp>
        <p:nvSpPr>
          <p:cNvPr id="86" name="Shape 86"/>
          <p:cNvSpPr txBox="1"/>
          <p:nvPr>
            <p:ph idx="1" type="subTitle"/>
          </p:nvPr>
        </p:nvSpPr>
        <p:spPr>
          <a:xfrm>
            <a:off x="311700" y="2834125"/>
            <a:ext cx="8520600" cy="34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Seminars in Software &amp; IT </a:t>
            </a:r>
            <a:r>
              <a:rPr lang="it" sz="1200"/>
              <a:t>Engineering </a:t>
            </a:r>
            <a:endParaRPr sz="1200"/>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Clr>
                <a:schemeClr val="dk1"/>
              </a:buClr>
              <a:buSzPts val="1100"/>
              <a:buFont typeface="Arial"/>
              <a:buNone/>
            </a:pPr>
            <a:r>
              <a:t/>
            </a:r>
            <a:endParaRPr sz="1200"/>
          </a:p>
        </p:txBody>
      </p:sp>
      <p:sp>
        <p:nvSpPr>
          <p:cNvPr id="87" name="Shape 87"/>
          <p:cNvSpPr txBox="1"/>
          <p:nvPr/>
        </p:nvSpPr>
        <p:spPr>
          <a:xfrm>
            <a:off x="1797575" y="3398025"/>
            <a:ext cx="2494500" cy="894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it" sz="1100">
                <a:solidFill>
                  <a:srgbClr val="EFEFEF"/>
                </a:solidFill>
              </a:rPr>
              <a:t>Danilo Fink</a:t>
            </a:r>
            <a:br>
              <a:rPr lang="it" sz="1100">
                <a:solidFill>
                  <a:srgbClr val="EFEFEF"/>
                </a:solidFill>
              </a:rPr>
            </a:br>
            <a:r>
              <a:rPr lang="it" sz="1100">
                <a:solidFill>
                  <a:srgbClr val="EFEFEF"/>
                </a:solidFill>
              </a:rPr>
              <a:t>Luca Pellegrini</a:t>
            </a:r>
            <a:br>
              <a:rPr lang="it" sz="1100">
                <a:solidFill>
                  <a:srgbClr val="EFEFEF"/>
                </a:solidFill>
              </a:rPr>
            </a:br>
            <a:r>
              <a:rPr lang="it" sz="1100">
                <a:solidFill>
                  <a:srgbClr val="EFEFEF"/>
                </a:solidFill>
              </a:rPr>
              <a:t>Faheem Shahid</a:t>
            </a:r>
            <a:endParaRPr sz="1100">
              <a:solidFill>
                <a:srgbClr val="EFEFEF"/>
              </a:solidFill>
              <a:highlight>
                <a:srgbClr val="FFFFFF"/>
              </a:highlight>
            </a:endParaRPr>
          </a:p>
          <a:p>
            <a:pPr indent="0" lvl="0" marL="0" rtl="0" algn="ctr">
              <a:lnSpc>
                <a:spcPct val="115000"/>
              </a:lnSpc>
              <a:spcBef>
                <a:spcPts val="0"/>
              </a:spcBef>
              <a:spcAft>
                <a:spcPts val="0"/>
              </a:spcAft>
              <a:buNone/>
            </a:pPr>
            <a:r>
              <a:rPr lang="it" sz="1100">
                <a:solidFill>
                  <a:srgbClr val="EFEFEF"/>
                </a:solidFill>
              </a:rPr>
              <a:t>Nuzula Muscha</a:t>
            </a:r>
            <a:endParaRPr sz="1100">
              <a:solidFill>
                <a:srgbClr val="EFEFEF"/>
              </a:solidFill>
            </a:endParaRPr>
          </a:p>
          <a:p>
            <a:pPr indent="0" lvl="0" marL="0" rtl="0" algn="ctr">
              <a:lnSpc>
                <a:spcPct val="115000"/>
              </a:lnSpc>
              <a:spcBef>
                <a:spcPts val="0"/>
              </a:spcBef>
              <a:spcAft>
                <a:spcPts val="0"/>
              </a:spcAft>
              <a:buNone/>
            </a:pPr>
            <a:r>
              <a:t/>
            </a:r>
            <a:endParaRPr>
              <a:solidFill>
                <a:srgbClr val="EFEFEF"/>
              </a:solidFill>
            </a:endParaRPr>
          </a:p>
        </p:txBody>
      </p:sp>
      <p:sp>
        <p:nvSpPr>
          <p:cNvPr id="88" name="Shape 88"/>
          <p:cNvSpPr txBox="1"/>
          <p:nvPr/>
        </p:nvSpPr>
        <p:spPr>
          <a:xfrm>
            <a:off x="4851925" y="3398025"/>
            <a:ext cx="2494500" cy="894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it" sz="1100">
                <a:solidFill>
                  <a:srgbClr val="EFEFEF"/>
                </a:solidFill>
              </a:rPr>
              <a:t>Anjan Karmakar </a:t>
            </a:r>
            <a:endParaRPr sz="1100">
              <a:solidFill>
                <a:srgbClr val="EFEFEF"/>
              </a:solidFill>
            </a:endParaRPr>
          </a:p>
          <a:p>
            <a:pPr indent="0" lvl="0" marL="0" rtl="0" algn="ctr">
              <a:lnSpc>
                <a:spcPct val="115000"/>
              </a:lnSpc>
              <a:spcBef>
                <a:spcPts val="0"/>
              </a:spcBef>
              <a:spcAft>
                <a:spcPts val="0"/>
              </a:spcAft>
              <a:buNone/>
            </a:pPr>
            <a:r>
              <a:rPr lang="it" sz="1100">
                <a:solidFill>
                  <a:srgbClr val="EFEFEF"/>
                </a:solidFill>
              </a:rPr>
              <a:t>Gabriele Minneci</a:t>
            </a:r>
            <a:endParaRPr sz="1100">
              <a:solidFill>
                <a:srgbClr val="EFEFEF"/>
              </a:solidFill>
            </a:endParaRPr>
          </a:p>
          <a:p>
            <a:pPr indent="0" lvl="0" marL="0" rtl="0" algn="ctr">
              <a:lnSpc>
                <a:spcPct val="115000"/>
              </a:lnSpc>
              <a:spcBef>
                <a:spcPts val="0"/>
              </a:spcBef>
              <a:spcAft>
                <a:spcPts val="0"/>
              </a:spcAft>
              <a:buNone/>
            </a:pPr>
            <a:r>
              <a:rPr lang="it" sz="1100">
                <a:solidFill>
                  <a:srgbClr val="EFEFEF"/>
                </a:solidFill>
              </a:rPr>
              <a:t>Srishti Gaihre</a:t>
            </a:r>
            <a:endParaRPr sz="1100">
              <a:solidFill>
                <a:srgbClr val="EFEFEF"/>
              </a:solidFill>
            </a:endParaRPr>
          </a:p>
          <a:p>
            <a:pPr indent="0" lvl="0" marL="0" rtl="0" algn="ctr">
              <a:lnSpc>
                <a:spcPct val="115000"/>
              </a:lnSpc>
              <a:spcBef>
                <a:spcPts val="0"/>
              </a:spcBef>
              <a:spcAft>
                <a:spcPts val="0"/>
              </a:spcAft>
              <a:buNone/>
            </a:pPr>
            <a:r>
              <a:rPr lang="it" sz="1100">
                <a:solidFill>
                  <a:srgbClr val="EFEFEF"/>
                </a:solidFill>
              </a:rPr>
              <a:t>Heider Jeffer</a:t>
            </a:r>
            <a:endParaRPr sz="1100">
              <a:solidFill>
                <a:srgbClr val="EFEFEF"/>
              </a:solidFill>
            </a:endParaRPr>
          </a:p>
          <a:p>
            <a:pPr indent="0" lvl="0" marL="0" rtl="0" algn="ctr">
              <a:lnSpc>
                <a:spcPct val="115000"/>
              </a:lnSpc>
              <a:spcBef>
                <a:spcPts val="0"/>
              </a:spcBef>
              <a:spcAft>
                <a:spcPts val="0"/>
              </a:spcAft>
              <a:buNone/>
            </a:pPr>
            <a:r>
              <a:t/>
            </a:r>
            <a:endParaRPr sz="1100">
              <a:solidFill>
                <a:srgbClr val="EFEFEF"/>
              </a:solidFill>
            </a:endParaRPr>
          </a:p>
          <a:p>
            <a:pPr indent="0" lvl="0" marL="0" rtl="0" algn="ctr">
              <a:lnSpc>
                <a:spcPct val="115000"/>
              </a:lnSpc>
              <a:spcBef>
                <a:spcPts val="0"/>
              </a:spcBef>
              <a:spcAft>
                <a:spcPts val="0"/>
              </a:spcAft>
              <a:buNone/>
            </a:pPr>
            <a:r>
              <a:t/>
            </a:r>
            <a:endParaRPr>
              <a:solidFill>
                <a:srgbClr val="EFEFE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Roadmap</a:t>
            </a:r>
            <a:endParaRPr/>
          </a:p>
        </p:txBody>
      </p:sp>
      <p:sp>
        <p:nvSpPr>
          <p:cNvPr id="94" name="Shape 9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AutoNum type="arabicPeriod"/>
            </a:pPr>
            <a:r>
              <a:rPr lang="it"/>
              <a:t>Problem to be solved</a:t>
            </a:r>
            <a:endParaRPr/>
          </a:p>
          <a:p>
            <a:pPr indent="-342900" lvl="0" marL="457200" rtl="0">
              <a:lnSpc>
                <a:spcPct val="150000"/>
              </a:lnSpc>
              <a:spcBef>
                <a:spcPts val="0"/>
              </a:spcBef>
              <a:spcAft>
                <a:spcPts val="0"/>
              </a:spcAft>
              <a:buSzPts val="1800"/>
              <a:buAutoNum type="arabicPeriod"/>
            </a:pPr>
            <a:r>
              <a:rPr lang="it"/>
              <a:t>Software Requirements</a:t>
            </a:r>
            <a:endParaRPr/>
          </a:p>
          <a:p>
            <a:pPr indent="-342900" lvl="0" marL="457200" rtl="0">
              <a:lnSpc>
                <a:spcPct val="150000"/>
              </a:lnSpc>
              <a:spcBef>
                <a:spcPts val="0"/>
              </a:spcBef>
              <a:spcAft>
                <a:spcPts val="0"/>
              </a:spcAft>
              <a:buSzPts val="1800"/>
              <a:buAutoNum type="arabicPeriod"/>
            </a:pPr>
            <a:r>
              <a:rPr lang="it"/>
              <a:t>Development process</a:t>
            </a:r>
            <a:endParaRPr/>
          </a:p>
          <a:p>
            <a:pPr indent="-342900" lvl="0" marL="457200" rtl="0">
              <a:lnSpc>
                <a:spcPct val="150000"/>
              </a:lnSpc>
              <a:spcBef>
                <a:spcPts val="0"/>
              </a:spcBef>
              <a:spcAft>
                <a:spcPts val="0"/>
              </a:spcAft>
              <a:buSzPts val="1800"/>
              <a:buAutoNum type="arabicPeriod"/>
            </a:pPr>
            <a:r>
              <a:rPr lang="it"/>
              <a:t>Software architecture</a:t>
            </a:r>
            <a:endParaRPr/>
          </a:p>
          <a:p>
            <a:pPr indent="-342900" lvl="0" marL="457200" rtl="0">
              <a:lnSpc>
                <a:spcPct val="150000"/>
              </a:lnSpc>
              <a:spcBef>
                <a:spcPts val="0"/>
              </a:spcBef>
              <a:spcAft>
                <a:spcPts val="0"/>
              </a:spcAft>
              <a:buSzPts val="1800"/>
              <a:buAutoNum type="arabicPeriod"/>
            </a:pPr>
            <a:r>
              <a:rPr lang="it"/>
              <a:t>Software design</a:t>
            </a:r>
            <a:endParaRPr/>
          </a:p>
          <a:p>
            <a:pPr indent="-342900" lvl="0" marL="457200" rtl="0">
              <a:lnSpc>
                <a:spcPct val="150000"/>
              </a:lnSpc>
              <a:spcBef>
                <a:spcPts val="0"/>
              </a:spcBef>
              <a:spcAft>
                <a:spcPts val="0"/>
              </a:spcAft>
              <a:buSzPts val="1800"/>
              <a:buAutoNum type="arabicPeriod"/>
            </a:pPr>
            <a:r>
              <a:rPr lang="it"/>
              <a:t>Software tools</a:t>
            </a:r>
            <a:endParaRPr/>
          </a:p>
          <a:p>
            <a:pPr indent="-342900" lvl="0" marL="457200" rtl="0">
              <a:lnSpc>
                <a:spcPct val="150000"/>
              </a:lnSpc>
              <a:spcBef>
                <a:spcPts val="0"/>
              </a:spcBef>
              <a:spcAft>
                <a:spcPts val="0"/>
              </a:spcAft>
              <a:buSzPts val="1800"/>
              <a:buAutoNum type="arabicPeriod"/>
            </a:pPr>
            <a:r>
              <a:rPr lang="it"/>
              <a:t>Demo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it"/>
              <a:t>Problem to be solved</a:t>
            </a:r>
            <a:endParaRPr/>
          </a:p>
        </p:txBody>
      </p:sp>
      <p:sp>
        <p:nvSpPr>
          <p:cNvPr id="100" name="Shape 10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nSpc>
                <a:spcPct val="200000"/>
              </a:lnSpc>
              <a:spcBef>
                <a:spcPts val="0"/>
              </a:spcBef>
              <a:spcAft>
                <a:spcPts val="0"/>
              </a:spcAft>
              <a:buSzPts val="1800"/>
              <a:buAutoNum type="arabicPeriod"/>
            </a:pPr>
            <a:r>
              <a:rPr lang="it"/>
              <a:t>Students need to know places where they can study when the library is full</a:t>
            </a:r>
            <a:endParaRPr/>
          </a:p>
          <a:p>
            <a:pPr indent="-342900" lvl="0" marL="457200" rtl="0">
              <a:lnSpc>
                <a:spcPct val="200000"/>
              </a:lnSpc>
              <a:spcBef>
                <a:spcPts val="0"/>
              </a:spcBef>
              <a:spcAft>
                <a:spcPts val="0"/>
              </a:spcAft>
              <a:buSzPts val="1800"/>
              <a:buAutoNum type="arabicPeriod"/>
            </a:pPr>
            <a:r>
              <a:rPr lang="it"/>
              <a:t>The most critical period is the exam session</a:t>
            </a:r>
            <a:endParaRPr/>
          </a:p>
          <a:p>
            <a:pPr indent="-342900" lvl="0" marL="457200" rtl="0">
              <a:lnSpc>
                <a:spcPct val="200000"/>
              </a:lnSpc>
              <a:spcBef>
                <a:spcPts val="0"/>
              </a:spcBef>
              <a:spcAft>
                <a:spcPts val="0"/>
              </a:spcAft>
              <a:buSzPts val="1800"/>
              <a:buAutoNum type="arabicPeriod"/>
            </a:pPr>
            <a:r>
              <a:rPr lang="it"/>
              <a:t>Our application helps the students to know where are the available rooms in a specific time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Software Requirements</a:t>
            </a:r>
            <a:endParaRPr/>
          </a:p>
        </p:txBody>
      </p:sp>
      <p:sp>
        <p:nvSpPr>
          <p:cNvPr id="106" name="Shape 10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it">
                <a:solidFill>
                  <a:srgbClr val="434343"/>
                </a:solidFill>
              </a:rPr>
              <a:t>Main goal</a:t>
            </a:r>
            <a:endParaRPr b="1">
              <a:solidFill>
                <a:srgbClr val="434343"/>
              </a:solidFill>
            </a:endParaRPr>
          </a:p>
          <a:p>
            <a:pPr indent="457200" lvl="0" marL="0" rtl="0">
              <a:spcBef>
                <a:spcPts val="0"/>
              </a:spcBef>
              <a:spcAft>
                <a:spcPts val="0"/>
              </a:spcAft>
              <a:buNone/>
            </a:pPr>
            <a:r>
              <a:rPr lang="it">
                <a:solidFill>
                  <a:srgbClr val="434343"/>
                </a:solidFill>
              </a:rPr>
              <a:t>Show available rooms at a given point in time</a:t>
            </a:r>
            <a:endParaRPr>
              <a:solidFill>
                <a:srgbClr val="434343"/>
              </a:solidFill>
            </a:endParaRPr>
          </a:p>
          <a:p>
            <a:pPr indent="0" lvl="0" marL="0" rtl="0">
              <a:spcBef>
                <a:spcPts val="0"/>
              </a:spcBef>
              <a:spcAft>
                <a:spcPts val="0"/>
              </a:spcAft>
              <a:buClr>
                <a:schemeClr val="dk1"/>
              </a:buClr>
              <a:buSzPts val="1100"/>
              <a:buFont typeface="Arial"/>
              <a:buNone/>
            </a:pPr>
            <a:r>
              <a:rPr lang="it">
                <a:solidFill>
                  <a:srgbClr val="434343"/>
                </a:solidFill>
              </a:rPr>
              <a:t>Additional: </a:t>
            </a:r>
            <a:endParaRPr>
              <a:solidFill>
                <a:srgbClr val="434343"/>
              </a:solidFill>
            </a:endParaRPr>
          </a:p>
          <a:p>
            <a:pPr indent="-342900" lvl="0" marL="914400" rtl="0">
              <a:spcBef>
                <a:spcPts val="0"/>
              </a:spcBef>
              <a:spcAft>
                <a:spcPts val="0"/>
              </a:spcAft>
              <a:buClr>
                <a:srgbClr val="434343"/>
              </a:buClr>
              <a:buSzPts val="1800"/>
              <a:buAutoNum type="arabicPeriod"/>
            </a:pPr>
            <a:r>
              <a:rPr lang="it">
                <a:solidFill>
                  <a:srgbClr val="434343"/>
                </a:solidFill>
              </a:rPr>
              <a:t>Show the period of time a room is free and where the room is</a:t>
            </a:r>
            <a:endParaRPr>
              <a:solidFill>
                <a:srgbClr val="434343"/>
              </a:solidFill>
            </a:endParaRPr>
          </a:p>
          <a:p>
            <a:pPr indent="-342900" lvl="0" marL="914400" rtl="0">
              <a:spcBef>
                <a:spcPts val="0"/>
              </a:spcBef>
              <a:spcAft>
                <a:spcPts val="0"/>
              </a:spcAft>
              <a:buClr>
                <a:srgbClr val="434343"/>
              </a:buClr>
              <a:buSzPts val="1800"/>
              <a:buAutoNum type="arabicPeriod"/>
            </a:pPr>
            <a:r>
              <a:rPr lang="it">
                <a:solidFill>
                  <a:srgbClr val="434343"/>
                </a:solidFill>
              </a:rPr>
              <a:t>Show rooms that are available during a specified time range</a:t>
            </a:r>
            <a:endParaRPr>
              <a:solidFill>
                <a:srgbClr val="434343"/>
              </a:solidFill>
            </a:endParaRPr>
          </a:p>
          <a:p>
            <a:pPr indent="-342900" lvl="0" marL="914400" rtl="0">
              <a:spcBef>
                <a:spcPts val="0"/>
              </a:spcBef>
              <a:spcAft>
                <a:spcPts val="0"/>
              </a:spcAft>
              <a:buClr>
                <a:srgbClr val="434343"/>
              </a:buClr>
              <a:buSzPts val="1800"/>
              <a:buAutoNum type="arabicPeriod"/>
            </a:pPr>
            <a:r>
              <a:rPr lang="it">
                <a:solidFill>
                  <a:srgbClr val="434343"/>
                </a:solidFill>
              </a:rPr>
              <a:t>Show availability of a specific room on a specific day</a:t>
            </a:r>
            <a:endParaRPr>
              <a:solidFill>
                <a:srgbClr val="434343"/>
              </a:solidFill>
            </a:endParaRPr>
          </a:p>
          <a:p>
            <a:pPr indent="-342900" lvl="0" marL="914400" rtl="0">
              <a:spcBef>
                <a:spcPts val="0"/>
              </a:spcBef>
              <a:spcAft>
                <a:spcPts val="0"/>
              </a:spcAft>
              <a:buClr>
                <a:srgbClr val="434343"/>
              </a:buClr>
              <a:buSzPts val="1800"/>
              <a:buAutoNum type="arabicPeriod"/>
            </a:pPr>
            <a:r>
              <a:rPr lang="it">
                <a:solidFill>
                  <a:srgbClr val="434343"/>
                </a:solidFill>
              </a:rPr>
              <a:t>Filter rooms by building</a:t>
            </a:r>
            <a:endParaRPr>
              <a:solidFill>
                <a:srgbClr val="434343"/>
              </a:solidFill>
            </a:endParaRPr>
          </a:p>
          <a:p>
            <a:pPr indent="-342900" lvl="0" marL="914400" rtl="0">
              <a:spcBef>
                <a:spcPts val="0"/>
              </a:spcBef>
              <a:spcAft>
                <a:spcPts val="0"/>
              </a:spcAft>
              <a:buClr>
                <a:srgbClr val="434343"/>
              </a:buClr>
              <a:buSzPts val="1800"/>
              <a:buAutoNum type="arabicPeriod"/>
            </a:pPr>
            <a:r>
              <a:rPr lang="it">
                <a:solidFill>
                  <a:srgbClr val="434343"/>
                </a:solidFill>
              </a:rPr>
              <a:t>The application should run on multiple platforms (mobile and desktop) </a:t>
            </a:r>
            <a:endParaRPr>
              <a:solidFill>
                <a:srgbClr val="434343"/>
              </a:solidFill>
            </a:endParaRPr>
          </a:p>
          <a:p>
            <a:pPr indent="0" lvl="0" marL="0">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Development process</a:t>
            </a:r>
            <a:endParaRPr/>
          </a:p>
        </p:txBody>
      </p:sp>
      <p:sp>
        <p:nvSpPr>
          <p:cNvPr id="112" name="Shape 11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Agile</a:t>
            </a:r>
            <a:endParaRPr/>
          </a:p>
          <a:p>
            <a:pPr indent="0" lvl="0" marL="0">
              <a:spcBef>
                <a:spcPts val="1600"/>
              </a:spcBef>
              <a:spcAft>
                <a:spcPts val="0"/>
              </a:spcAft>
              <a:buNone/>
            </a:pPr>
            <a:r>
              <a:rPr lang="it"/>
              <a:t>Group sessions</a:t>
            </a:r>
            <a:endParaRPr/>
          </a:p>
          <a:p>
            <a:pPr indent="0" lvl="0" marL="0">
              <a:spcBef>
                <a:spcPts val="1600"/>
              </a:spcBef>
              <a:spcAft>
                <a:spcPts val="0"/>
              </a:spcAft>
              <a:buNone/>
            </a:pPr>
            <a:r>
              <a:rPr lang="it"/>
              <a:t>Pair programming</a:t>
            </a:r>
            <a:endParaRPr/>
          </a:p>
          <a:p>
            <a:pPr indent="0" lvl="0" marL="0">
              <a:spcBef>
                <a:spcPts val="1600"/>
              </a:spcBef>
              <a:spcAft>
                <a:spcPts val="1600"/>
              </a:spcAft>
              <a:buNone/>
            </a:pPr>
            <a:r>
              <a:rPr lang="it"/>
              <a:t>Scrum → Weekly meetings (Agile Iterations)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id="117" name="Shape 117"/>
          <p:cNvPicPr preferRelativeResize="0"/>
          <p:nvPr/>
        </p:nvPicPr>
        <p:blipFill rotWithShape="1">
          <a:blip r:embed="rId3">
            <a:alphaModFix/>
          </a:blip>
          <a:srcRect b="27855" l="0" r="0" t="0"/>
          <a:stretch/>
        </p:blipFill>
        <p:spPr>
          <a:xfrm>
            <a:off x="1288000" y="469726"/>
            <a:ext cx="7089150" cy="3032950"/>
          </a:xfrm>
          <a:prstGeom prst="rect">
            <a:avLst/>
          </a:prstGeom>
          <a:noFill/>
          <a:ln>
            <a:noFill/>
          </a:ln>
        </p:spPr>
      </p:pic>
      <p:pic>
        <p:nvPicPr>
          <p:cNvPr id="118" name="Shape 118"/>
          <p:cNvPicPr preferRelativeResize="0"/>
          <p:nvPr/>
        </p:nvPicPr>
        <p:blipFill rotWithShape="1">
          <a:blip r:embed="rId3">
            <a:alphaModFix/>
          </a:blip>
          <a:srcRect b="0" l="0" r="29183" t="0"/>
          <a:stretch/>
        </p:blipFill>
        <p:spPr>
          <a:xfrm>
            <a:off x="1288000" y="469725"/>
            <a:ext cx="5020225" cy="4204050"/>
          </a:xfrm>
          <a:prstGeom prst="rect">
            <a:avLst/>
          </a:prstGeom>
          <a:noFill/>
          <a:ln>
            <a:noFill/>
          </a:ln>
        </p:spPr>
      </p:pic>
      <p:sp>
        <p:nvSpPr>
          <p:cNvPr id="119" name="Shape 1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Software Architecture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Software Design</a:t>
            </a:r>
            <a:endParaRPr/>
          </a:p>
        </p:txBody>
      </p:sp>
      <p:pic>
        <p:nvPicPr>
          <p:cNvPr id="125" name="Shape 125"/>
          <p:cNvPicPr preferRelativeResize="0"/>
          <p:nvPr/>
        </p:nvPicPr>
        <p:blipFill>
          <a:blip r:embed="rId3">
            <a:alphaModFix/>
          </a:blip>
          <a:stretch>
            <a:fillRect/>
          </a:stretch>
        </p:blipFill>
        <p:spPr>
          <a:xfrm>
            <a:off x="4173375" y="729900"/>
            <a:ext cx="4741550" cy="2636625"/>
          </a:xfrm>
          <a:prstGeom prst="rect">
            <a:avLst/>
          </a:prstGeom>
          <a:noFill/>
          <a:ln>
            <a:noFill/>
          </a:ln>
        </p:spPr>
      </p:pic>
      <p:pic>
        <p:nvPicPr>
          <p:cNvPr id="126" name="Shape 126"/>
          <p:cNvPicPr preferRelativeResize="0"/>
          <p:nvPr/>
        </p:nvPicPr>
        <p:blipFill>
          <a:blip r:embed="rId4">
            <a:alphaModFix/>
          </a:blip>
          <a:stretch>
            <a:fillRect/>
          </a:stretch>
        </p:blipFill>
        <p:spPr>
          <a:xfrm>
            <a:off x="1201900" y="2465650"/>
            <a:ext cx="4265499" cy="2184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Software Tools</a:t>
            </a:r>
            <a:endParaRPr/>
          </a:p>
        </p:txBody>
      </p:sp>
      <p:pic>
        <p:nvPicPr>
          <p:cNvPr id="132" name="Shape 132"/>
          <p:cNvPicPr preferRelativeResize="0"/>
          <p:nvPr/>
        </p:nvPicPr>
        <p:blipFill rotWithShape="1">
          <a:blip r:embed="rId3">
            <a:alphaModFix/>
          </a:blip>
          <a:srcRect b="0" l="0" r="25991" t="0"/>
          <a:stretch/>
        </p:blipFill>
        <p:spPr>
          <a:xfrm>
            <a:off x="57100" y="1243450"/>
            <a:ext cx="6427250" cy="3316650"/>
          </a:xfrm>
          <a:prstGeom prst="rect">
            <a:avLst/>
          </a:prstGeom>
          <a:noFill/>
          <a:ln>
            <a:noFill/>
          </a:ln>
        </p:spPr>
      </p:pic>
      <p:pic>
        <p:nvPicPr>
          <p:cNvPr id="133" name="Shape 133"/>
          <p:cNvPicPr preferRelativeResize="0"/>
          <p:nvPr/>
        </p:nvPicPr>
        <p:blipFill rotWithShape="1">
          <a:blip r:embed="rId3">
            <a:alphaModFix/>
          </a:blip>
          <a:srcRect b="51498" l="74007" r="0" t="0"/>
          <a:stretch/>
        </p:blipFill>
        <p:spPr>
          <a:xfrm>
            <a:off x="5931825" y="1290450"/>
            <a:ext cx="2257425" cy="1608600"/>
          </a:xfrm>
          <a:prstGeom prst="rect">
            <a:avLst/>
          </a:prstGeom>
          <a:noFill/>
          <a:ln>
            <a:noFill/>
          </a:ln>
        </p:spPr>
      </p:pic>
      <p:pic>
        <p:nvPicPr>
          <p:cNvPr id="134" name="Shape 134"/>
          <p:cNvPicPr preferRelativeResize="0"/>
          <p:nvPr/>
        </p:nvPicPr>
        <p:blipFill>
          <a:blip r:embed="rId4">
            <a:alphaModFix/>
          </a:blip>
          <a:stretch>
            <a:fillRect/>
          </a:stretch>
        </p:blipFill>
        <p:spPr>
          <a:xfrm>
            <a:off x="5159650" y="2977800"/>
            <a:ext cx="2124075" cy="828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Now we show a short DEMO</a:t>
            </a:r>
            <a:endParaRPr/>
          </a:p>
        </p:txBody>
      </p:sp>
      <p:pic>
        <p:nvPicPr>
          <p:cNvPr id="140" name="Shape 140"/>
          <p:cNvPicPr preferRelativeResize="0"/>
          <p:nvPr/>
        </p:nvPicPr>
        <p:blipFill>
          <a:blip r:embed="rId3">
            <a:alphaModFix/>
          </a:blip>
          <a:stretch>
            <a:fillRect/>
          </a:stretch>
        </p:blipFill>
        <p:spPr>
          <a:xfrm>
            <a:off x="2667950" y="1017800"/>
            <a:ext cx="3584896"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