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7" r:id="rId9"/>
    <p:sldId id="269" r:id="rId10"/>
    <p:sldId id="270" r:id="rId11"/>
    <p:sldId id="261" r:id="rId12"/>
    <p:sldId id="264" r:id="rId13"/>
    <p:sldId id="265" r:id="rId14"/>
    <p:sldId id="266" r:id="rId15"/>
    <p:sldId id="271" r:id="rId16"/>
    <p:sldId id="272" r:id="rId17"/>
    <p:sldId id="273" r:id="rId18"/>
    <p:sldId id="274" r:id="rId19"/>
    <p:sldId id="275" r:id="rId20"/>
    <p:sldId id="277" r:id="rId21"/>
    <p:sldId id="278" r:id="rId22"/>
    <p:sldId id="276" r:id="rId23"/>
    <p:sldId id="280" r:id="rId24"/>
    <p:sldId id="281" r:id="rId25"/>
    <p:sldId id="279" r:id="rId26"/>
    <p:sldId id="282" r:id="rId27"/>
    <p:sldId id="283" r:id="rId28"/>
    <p:sldId id="284" r:id="rId29"/>
    <p:sldId id="285" r:id="rId30"/>
    <p:sldId id="286" r:id="rId31"/>
    <p:sldId id="287" r:id="rId32"/>
    <p:sldId id="288" r:id="rId33"/>
    <p:sldId id="289" r:id="rId34"/>
    <p:sldId id="291"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acktPublishing/Python-Natural-Language-Processing-Cookbook/blob/master/Chapter04/bbc-text.csv" TargetMode="External"/><Relationship Id="rId2" Type="http://schemas.openxmlformats.org/officeDocument/2006/relationships/hyperlink" Target="http://mlg.ucd.ie/datasets/bbc.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T05t-SqKAr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zhenya-pl/odsc_w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7424-1663-4214-B110-E0AADF8C50BC}"/>
              </a:ext>
            </a:extLst>
          </p:cNvPr>
          <p:cNvSpPr>
            <a:spLocks noGrp="1"/>
          </p:cNvSpPr>
          <p:nvPr>
            <p:ph type="ctrTitle"/>
          </p:nvPr>
        </p:nvSpPr>
        <p:spPr/>
        <p:txBody>
          <a:bodyPr/>
          <a:lstStyle/>
          <a:p>
            <a:r>
              <a:rPr lang="en-US" dirty="0"/>
              <a:t>Introduction to NLP and topic modeling</a:t>
            </a:r>
          </a:p>
        </p:txBody>
      </p:sp>
      <p:sp>
        <p:nvSpPr>
          <p:cNvPr id="3" name="Subtitle 2">
            <a:extLst>
              <a:ext uri="{FF2B5EF4-FFF2-40B4-BE49-F238E27FC236}">
                <a16:creationId xmlns:a16="http://schemas.microsoft.com/office/drawing/2014/main" id="{411E82A2-B094-48D6-8B9D-C27F7A639CF0}"/>
              </a:ext>
            </a:extLst>
          </p:cNvPr>
          <p:cNvSpPr>
            <a:spLocks noGrp="1"/>
          </p:cNvSpPr>
          <p:nvPr>
            <p:ph type="subTitle" idx="1"/>
          </p:nvPr>
        </p:nvSpPr>
        <p:spPr/>
        <p:txBody>
          <a:bodyPr>
            <a:normAutofit fontScale="77500" lnSpcReduction="20000"/>
          </a:bodyPr>
          <a:lstStyle/>
          <a:p>
            <a:r>
              <a:rPr lang="hr-HR" dirty="0"/>
              <a:t>Zhenya Antić</a:t>
            </a:r>
          </a:p>
          <a:p>
            <a:r>
              <a:rPr lang="en-US" dirty="0"/>
              <a:t>November 2021</a:t>
            </a:r>
          </a:p>
          <a:p>
            <a:r>
              <a:rPr lang="en-US" dirty="0"/>
              <a:t>ODSC WEST Conference</a:t>
            </a:r>
          </a:p>
        </p:txBody>
      </p:sp>
    </p:spTree>
    <p:extLst>
      <p:ext uri="{BB962C8B-B14F-4D97-AF65-F5344CB8AC3E}">
        <p14:creationId xmlns:p14="http://schemas.microsoft.com/office/powerpoint/2010/main" val="275458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314E-A8DE-4784-BED1-743520FC6B69}"/>
              </a:ext>
            </a:extLst>
          </p:cNvPr>
          <p:cNvSpPr>
            <a:spLocks noGrp="1"/>
          </p:cNvSpPr>
          <p:nvPr>
            <p:ph type="title"/>
          </p:nvPr>
        </p:nvSpPr>
        <p:spPr/>
        <p:txBody>
          <a:bodyPr/>
          <a:lstStyle/>
          <a:p>
            <a:r>
              <a:rPr lang="en-US" dirty="0"/>
              <a:t>Approaches to topic modeling</a:t>
            </a:r>
          </a:p>
        </p:txBody>
      </p:sp>
      <p:sp>
        <p:nvSpPr>
          <p:cNvPr id="3" name="Content Placeholder 2">
            <a:extLst>
              <a:ext uri="{FF2B5EF4-FFF2-40B4-BE49-F238E27FC236}">
                <a16:creationId xmlns:a16="http://schemas.microsoft.com/office/drawing/2014/main" id="{DB030381-F53D-44E9-B929-118EB78EFF01}"/>
              </a:ext>
            </a:extLst>
          </p:cNvPr>
          <p:cNvSpPr>
            <a:spLocks noGrp="1"/>
          </p:cNvSpPr>
          <p:nvPr>
            <p:ph idx="1"/>
          </p:nvPr>
        </p:nvSpPr>
        <p:spPr/>
        <p:txBody>
          <a:bodyPr/>
          <a:lstStyle/>
          <a:p>
            <a:r>
              <a:rPr lang="en-US" dirty="0"/>
              <a:t>Unsupervised</a:t>
            </a:r>
          </a:p>
          <a:p>
            <a:pPr lvl="1"/>
            <a:r>
              <a:rPr lang="en-US" dirty="0"/>
              <a:t>Clustering: grouping similar items together</a:t>
            </a:r>
          </a:p>
          <a:p>
            <a:pPr lvl="1"/>
            <a:r>
              <a:rPr lang="en-US" dirty="0"/>
              <a:t>LDA: generative statistics method for creating topic clusters, calculates co-occurrence probabilities</a:t>
            </a:r>
          </a:p>
          <a:p>
            <a:pPr lvl="1"/>
            <a:r>
              <a:rPr lang="en-US" dirty="0"/>
              <a:t>NMF: use matrix factorization to uncover topics</a:t>
            </a:r>
          </a:p>
          <a:p>
            <a:r>
              <a:rPr lang="en-US" dirty="0"/>
              <a:t>We will use LDA</a:t>
            </a:r>
          </a:p>
        </p:txBody>
      </p:sp>
    </p:spTree>
    <p:extLst>
      <p:ext uri="{BB962C8B-B14F-4D97-AF65-F5344CB8AC3E}">
        <p14:creationId xmlns:p14="http://schemas.microsoft.com/office/powerpoint/2010/main" val="101246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263C-B3F5-48D1-80F2-428920CBFBE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FFCF61C-FF53-4427-934F-9B88366D33CD}"/>
              </a:ext>
            </a:extLst>
          </p:cNvPr>
          <p:cNvSpPr>
            <a:spLocks noGrp="1"/>
          </p:cNvSpPr>
          <p:nvPr>
            <p:ph idx="1"/>
          </p:nvPr>
        </p:nvSpPr>
        <p:spPr/>
        <p:txBody>
          <a:bodyPr>
            <a:normAutofit fontScale="92500" lnSpcReduction="10000"/>
          </a:bodyPr>
          <a:lstStyle/>
          <a:p>
            <a:r>
              <a:rPr lang="en-US" dirty="0"/>
              <a:t>Labeled data</a:t>
            </a:r>
          </a:p>
          <a:p>
            <a:pPr lvl="1"/>
            <a:r>
              <a:rPr lang="en-US" dirty="0"/>
              <a:t>Text and the “right answer”. E.g., a news article (data) and its category (“right answer”)</a:t>
            </a:r>
          </a:p>
          <a:p>
            <a:r>
              <a:rPr lang="en-US" dirty="0"/>
              <a:t>Unlabeled data</a:t>
            </a:r>
          </a:p>
          <a:p>
            <a:pPr lvl="1"/>
            <a:r>
              <a:rPr lang="en-US" dirty="0"/>
              <a:t>Just text. E.g., a large collection of news articles </a:t>
            </a:r>
          </a:p>
          <a:p>
            <a:r>
              <a:rPr lang="en-US" dirty="0"/>
              <a:t>Proprietary data or domain experts ready to label</a:t>
            </a:r>
          </a:p>
          <a:p>
            <a:r>
              <a:rPr lang="en-US" dirty="0"/>
              <a:t>Public data</a:t>
            </a:r>
          </a:p>
          <a:p>
            <a:pPr lvl="1"/>
            <a:r>
              <a:rPr lang="en-US" dirty="0"/>
              <a:t>Dataset repositories, such as Kaggle</a:t>
            </a:r>
          </a:p>
          <a:p>
            <a:pPr lvl="1"/>
            <a:r>
              <a:rPr lang="en-US" dirty="0"/>
              <a:t>Scraping the Internet (need to be careful with legalities)</a:t>
            </a:r>
          </a:p>
          <a:p>
            <a:r>
              <a:rPr lang="en-US" dirty="0"/>
              <a:t>No data</a:t>
            </a:r>
          </a:p>
          <a:p>
            <a:endParaRPr lang="en-US" dirty="0"/>
          </a:p>
        </p:txBody>
      </p:sp>
    </p:spTree>
    <p:extLst>
      <p:ext uri="{BB962C8B-B14F-4D97-AF65-F5344CB8AC3E}">
        <p14:creationId xmlns:p14="http://schemas.microsoft.com/office/powerpoint/2010/main" val="108453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DBCD-E312-4302-A9FE-56A5A32912A0}"/>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1A535FAF-CE2A-4052-BE65-BDCF77B90BB3}"/>
              </a:ext>
            </a:extLst>
          </p:cNvPr>
          <p:cNvSpPr>
            <a:spLocks noGrp="1"/>
          </p:cNvSpPr>
          <p:nvPr>
            <p:ph idx="1"/>
          </p:nvPr>
        </p:nvSpPr>
        <p:spPr/>
        <p:txBody>
          <a:bodyPr>
            <a:normAutofit fontScale="77500" lnSpcReduction="20000"/>
          </a:bodyPr>
          <a:lstStyle/>
          <a:p>
            <a:r>
              <a:rPr lang="en-US" dirty="0"/>
              <a:t>The BBC news dataset: </a:t>
            </a:r>
          </a:p>
          <a:p>
            <a:pPr lvl="1"/>
            <a:r>
              <a:rPr lang="en-US" dirty="0">
                <a:hlinkClick r:id="rId2"/>
              </a:rPr>
              <a:t>http://mlg.ucd.ie/datasets/bbc.html</a:t>
            </a:r>
            <a:endParaRPr lang="en-US" dirty="0"/>
          </a:p>
          <a:p>
            <a:pPr lvl="1"/>
            <a:r>
              <a:rPr lang="en-US" dirty="0"/>
              <a:t>Also in the Python NLP Cookbook repository: </a:t>
            </a:r>
            <a:r>
              <a:rPr lang="en-US" dirty="0">
                <a:hlinkClick r:id="rId3"/>
              </a:rPr>
              <a:t>https://github.com/PacktPublishing/Python-Natural-Language-Processing-Cookbook/blob/master/Chapter04/bbc-text.csv</a:t>
            </a:r>
            <a:endParaRPr lang="en-US" dirty="0"/>
          </a:p>
          <a:p>
            <a:r>
              <a:rPr lang="en-US" dirty="0"/>
              <a:t>Technically, the dataset contains the correct answers</a:t>
            </a:r>
          </a:p>
          <a:p>
            <a:r>
              <a:rPr lang="en-US" dirty="0"/>
              <a:t>5 topics</a:t>
            </a:r>
          </a:p>
          <a:p>
            <a:pPr lvl="1"/>
            <a:r>
              <a:rPr lang="en-US" dirty="0"/>
              <a:t>Politics</a:t>
            </a:r>
          </a:p>
          <a:p>
            <a:pPr lvl="1"/>
            <a:r>
              <a:rPr lang="en-US" dirty="0"/>
              <a:t>Business</a:t>
            </a:r>
          </a:p>
          <a:p>
            <a:pPr lvl="1"/>
            <a:r>
              <a:rPr lang="en-US" dirty="0"/>
              <a:t>Sport</a:t>
            </a:r>
          </a:p>
          <a:p>
            <a:pPr lvl="1"/>
            <a:r>
              <a:rPr lang="en-US" dirty="0"/>
              <a:t>Tech</a:t>
            </a:r>
          </a:p>
          <a:p>
            <a:pPr lvl="1"/>
            <a:r>
              <a:rPr lang="en-US" dirty="0"/>
              <a:t>Entertainment</a:t>
            </a:r>
          </a:p>
          <a:p>
            <a:r>
              <a:rPr lang="en-US" dirty="0"/>
              <a:t>We will just use the text</a:t>
            </a:r>
          </a:p>
          <a:p>
            <a:endParaRPr lang="en-US" dirty="0"/>
          </a:p>
        </p:txBody>
      </p:sp>
    </p:spTree>
    <p:extLst>
      <p:ext uri="{BB962C8B-B14F-4D97-AF65-F5344CB8AC3E}">
        <p14:creationId xmlns:p14="http://schemas.microsoft.com/office/powerpoint/2010/main" val="270091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4E51-DAD2-483A-AE87-CA884707F923}"/>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3944D853-1C47-4116-A18D-6D04896BB358}"/>
              </a:ext>
            </a:extLst>
          </p:cNvPr>
          <p:cNvSpPr>
            <a:spLocks noGrp="1"/>
          </p:cNvSpPr>
          <p:nvPr>
            <p:ph idx="1"/>
          </p:nvPr>
        </p:nvSpPr>
        <p:spPr/>
        <p:txBody>
          <a:bodyPr>
            <a:normAutofit fontScale="85000" lnSpcReduction="20000"/>
          </a:bodyPr>
          <a:lstStyle/>
          <a:p>
            <a:pPr marL="0" indent="0">
              <a:buNone/>
            </a:pPr>
            <a:r>
              <a:rPr lang="en-US" dirty="0"/>
              <a:t>tv future in the hands of viewers with home theatre systems  plasma high-definition </a:t>
            </a:r>
            <a:r>
              <a:rPr lang="en-US" dirty="0" err="1"/>
              <a:t>tvs</a:t>
            </a:r>
            <a:r>
              <a:rPr lang="en-US" dirty="0"/>
              <a:t>  and digital video recorders moving into the living room  the way people watch tv will be radically different in five years  time.  that is according to an expert panel which gathered at the annual consumer electronics show in las </a:t>
            </a:r>
            <a:r>
              <a:rPr lang="en-US" dirty="0" err="1"/>
              <a:t>vegas</a:t>
            </a:r>
            <a:r>
              <a:rPr lang="en-US" dirty="0"/>
              <a:t> to discuss how these new technologies will impact one of our </a:t>
            </a:r>
            <a:r>
              <a:rPr lang="en-US" dirty="0" err="1"/>
              <a:t>favourite</a:t>
            </a:r>
            <a:r>
              <a:rPr lang="en-US" dirty="0"/>
              <a:t> pastimes. with the us leading the trend  </a:t>
            </a:r>
            <a:r>
              <a:rPr lang="en-US" dirty="0" err="1"/>
              <a:t>programmes</a:t>
            </a:r>
            <a:r>
              <a:rPr lang="en-US" dirty="0"/>
              <a:t> and other content will be delivered to viewers via home networks  through cable  satellite  telecoms companies  and broadband service providers to front rooms and portable devices.  one of the most talked-about technologies of </a:t>
            </a:r>
            <a:r>
              <a:rPr lang="en-US" dirty="0" err="1"/>
              <a:t>ces</a:t>
            </a:r>
            <a:r>
              <a:rPr lang="en-US" dirty="0"/>
              <a:t> has been digital and personal video recorders (</a:t>
            </a:r>
            <a:r>
              <a:rPr lang="en-US" dirty="0" err="1"/>
              <a:t>dvr</a:t>
            </a:r>
            <a:r>
              <a:rPr lang="en-US" dirty="0"/>
              <a:t> and </a:t>
            </a:r>
            <a:r>
              <a:rPr lang="en-US" dirty="0" err="1"/>
              <a:t>pvr</a:t>
            </a:r>
            <a:r>
              <a:rPr lang="en-US" dirty="0"/>
              <a:t>). these set-top boxes  like the us s </a:t>
            </a:r>
            <a:r>
              <a:rPr lang="en-US" dirty="0" err="1"/>
              <a:t>tivo</a:t>
            </a:r>
            <a:r>
              <a:rPr lang="en-US" dirty="0"/>
              <a:t> and the </a:t>
            </a:r>
            <a:r>
              <a:rPr lang="en-US" dirty="0" err="1"/>
              <a:t>uk</a:t>
            </a:r>
            <a:r>
              <a:rPr lang="en-US" dirty="0"/>
              <a:t> s sky+ system  allow people to record  store  play  pause and forward wind tv </a:t>
            </a:r>
            <a:r>
              <a:rPr lang="en-US" dirty="0" err="1"/>
              <a:t>programmes</a:t>
            </a:r>
            <a:r>
              <a:rPr lang="en-US" dirty="0"/>
              <a:t> when they want.  essentially  the technology allows for much more </a:t>
            </a:r>
            <a:r>
              <a:rPr lang="en-US" dirty="0" err="1"/>
              <a:t>personalised</a:t>
            </a:r>
            <a:r>
              <a:rPr lang="en-US" dirty="0"/>
              <a:t> tv. they are also being built-in to high-definition tv sets  which are big business in </a:t>
            </a:r>
            <a:r>
              <a:rPr lang="en-US" dirty="0" err="1"/>
              <a:t>japan</a:t>
            </a:r>
            <a:r>
              <a:rPr lang="en-US" dirty="0"/>
              <a:t> and the us  but slower to take off in </a:t>
            </a:r>
            <a:r>
              <a:rPr lang="en-US" dirty="0" err="1"/>
              <a:t>europe</a:t>
            </a:r>
            <a:r>
              <a:rPr lang="en-US" dirty="0"/>
              <a:t> because of the lack of high-definition programming…</a:t>
            </a:r>
          </a:p>
          <a:p>
            <a:pPr marL="0" indent="0">
              <a:buNone/>
            </a:pPr>
            <a:endParaRPr lang="en-US" dirty="0"/>
          </a:p>
          <a:p>
            <a:pPr marL="0" indent="0">
              <a:buNone/>
            </a:pPr>
            <a:r>
              <a:rPr lang="en-US" dirty="0"/>
              <a:t>Category: tech</a:t>
            </a:r>
          </a:p>
        </p:txBody>
      </p:sp>
    </p:spTree>
    <p:extLst>
      <p:ext uri="{BB962C8B-B14F-4D97-AF65-F5344CB8AC3E}">
        <p14:creationId xmlns:p14="http://schemas.microsoft.com/office/powerpoint/2010/main" val="136536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4B66-FC93-40EE-A17C-1DB971E3F1A0}"/>
              </a:ext>
            </a:extLst>
          </p:cNvPr>
          <p:cNvSpPr>
            <a:spLocks noGrp="1"/>
          </p:cNvSpPr>
          <p:nvPr>
            <p:ph type="title"/>
          </p:nvPr>
        </p:nvSpPr>
        <p:spPr/>
        <p:txBody>
          <a:bodyPr/>
          <a:lstStyle/>
          <a:p>
            <a:r>
              <a:rPr lang="en-US" dirty="0"/>
              <a:t>Today’s data</a:t>
            </a:r>
          </a:p>
        </p:txBody>
      </p:sp>
      <p:sp>
        <p:nvSpPr>
          <p:cNvPr id="3" name="Content Placeholder 2">
            <a:extLst>
              <a:ext uri="{FF2B5EF4-FFF2-40B4-BE49-F238E27FC236}">
                <a16:creationId xmlns:a16="http://schemas.microsoft.com/office/drawing/2014/main" id="{B69A4279-944D-4917-A116-ED1E2E29C920}"/>
              </a:ext>
            </a:extLst>
          </p:cNvPr>
          <p:cNvSpPr>
            <a:spLocks noGrp="1"/>
          </p:cNvSpPr>
          <p:nvPr>
            <p:ph idx="1"/>
          </p:nvPr>
        </p:nvSpPr>
        <p:spPr/>
        <p:txBody>
          <a:bodyPr/>
          <a:lstStyle/>
          <a:p>
            <a:pPr marL="0" indent="0">
              <a:buNone/>
            </a:pPr>
            <a:r>
              <a:rPr lang="en-US" dirty="0" err="1"/>
              <a:t>worldcom</a:t>
            </a:r>
            <a:r>
              <a:rPr lang="en-US" dirty="0"/>
              <a:t> boss  left books alone  former </a:t>
            </a:r>
            <a:r>
              <a:rPr lang="en-US" dirty="0" err="1"/>
              <a:t>worldcom</a:t>
            </a:r>
            <a:r>
              <a:rPr lang="en-US" dirty="0"/>
              <a:t> boss </a:t>
            </a:r>
            <a:r>
              <a:rPr lang="en-US" dirty="0" err="1"/>
              <a:t>bernie</a:t>
            </a:r>
            <a:r>
              <a:rPr lang="en-US" dirty="0"/>
              <a:t> </a:t>
            </a:r>
            <a:r>
              <a:rPr lang="en-US" dirty="0" err="1"/>
              <a:t>ebbers</a:t>
            </a:r>
            <a:r>
              <a:rPr lang="en-US" dirty="0"/>
              <a:t>  who is accused of overseeing an $11bn (£5.8bn) fraud  never made accounting decisions  a witness has told jurors.  </a:t>
            </a:r>
            <a:r>
              <a:rPr lang="en-US" dirty="0" err="1"/>
              <a:t>david</a:t>
            </a:r>
            <a:r>
              <a:rPr lang="en-US" dirty="0"/>
              <a:t> </a:t>
            </a:r>
            <a:r>
              <a:rPr lang="en-US" dirty="0" err="1"/>
              <a:t>myers</a:t>
            </a:r>
            <a:r>
              <a:rPr lang="en-US" dirty="0"/>
              <a:t> made the comments under questioning by </a:t>
            </a:r>
            <a:r>
              <a:rPr lang="en-US" dirty="0" err="1"/>
              <a:t>defence</a:t>
            </a:r>
            <a:r>
              <a:rPr lang="en-US" dirty="0"/>
              <a:t> lawyers who have been arguing that </a:t>
            </a:r>
            <a:r>
              <a:rPr lang="en-US" dirty="0" err="1"/>
              <a:t>mr</a:t>
            </a:r>
            <a:r>
              <a:rPr lang="en-US" dirty="0"/>
              <a:t> </a:t>
            </a:r>
            <a:r>
              <a:rPr lang="en-US" dirty="0" err="1"/>
              <a:t>ebbers</a:t>
            </a:r>
            <a:r>
              <a:rPr lang="en-US" dirty="0"/>
              <a:t> was not responsible for </a:t>
            </a:r>
            <a:r>
              <a:rPr lang="en-US" dirty="0" err="1"/>
              <a:t>worldcom</a:t>
            </a:r>
            <a:r>
              <a:rPr lang="en-US" dirty="0"/>
              <a:t> s problems. the phone company collapsed in 2002 and prosecutors claim that losses were hidden to protect the firm s shares. </a:t>
            </a:r>
            <a:r>
              <a:rPr lang="en-US" dirty="0" err="1"/>
              <a:t>mr</a:t>
            </a:r>
            <a:r>
              <a:rPr lang="en-US" dirty="0"/>
              <a:t> </a:t>
            </a:r>
            <a:r>
              <a:rPr lang="en-US" dirty="0" err="1"/>
              <a:t>myers</a:t>
            </a:r>
            <a:r>
              <a:rPr lang="en-US" dirty="0"/>
              <a:t> has already pleaded guilty to fraud and is assisting prosecutors.  on </a:t>
            </a:r>
            <a:r>
              <a:rPr lang="en-US" dirty="0" err="1"/>
              <a:t>monday</a:t>
            </a:r>
            <a:r>
              <a:rPr lang="en-US" dirty="0"/>
              <a:t>  </a:t>
            </a:r>
            <a:r>
              <a:rPr lang="en-US" dirty="0" err="1"/>
              <a:t>defence</a:t>
            </a:r>
            <a:r>
              <a:rPr lang="en-US" dirty="0"/>
              <a:t> lawyer </a:t>
            </a:r>
            <a:r>
              <a:rPr lang="en-US" dirty="0" err="1"/>
              <a:t>reid</a:t>
            </a:r>
            <a:r>
              <a:rPr lang="en-US" dirty="0"/>
              <a:t> </a:t>
            </a:r>
            <a:r>
              <a:rPr lang="en-US" dirty="0" err="1"/>
              <a:t>weingarten</a:t>
            </a:r>
            <a:r>
              <a:rPr lang="en-US" dirty="0"/>
              <a:t> tried to distance his client from the allegations…</a:t>
            </a:r>
          </a:p>
          <a:p>
            <a:pPr marL="0" indent="0">
              <a:buNone/>
            </a:pPr>
            <a:endParaRPr lang="en-US" dirty="0"/>
          </a:p>
          <a:p>
            <a:pPr marL="0" indent="0">
              <a:buNone/>
            </a:pPr>
            <a:r>
              <a:rPr lang="en-US" dirty="0"/>
              <a:t>Category: business</a:t>
            </a:r>
          </a:p>
        </p:txBody>
      </p:sp>
    </p:spTree>
    <p:extLst>
      <p:ext uri="{BB962C8B-B14F-4D97-AF65-F5344CB8AC3E}">
        <p14:creationId xmlns:p14="http://schemas.microsoft.com/office/powerpoint/2010/main" val="165789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AAA-8AFC-43BA-B178-6ED55F64C52A}"/>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40F2AC9-4202-475F-BC4B-EC9D92B6AE56}"/>
              </a:ext>
            </a:extLst>
          </p:cNvPr>
          <p:cNvSpPr>
            <a:spLocks noGrp="1"/>
          </p:cNvSpPr>
          <p:nvPr>
            <p:ph idx="1"/>
          </p:nvPr>
        </p:nvSpPr>
        <p:spPr/>
        <p:txBody>
          <a:bodyPr/>
          <a:lstStyle/>
          <a:p>
            <a:r>
              <a:rPr lang="en-US" dirty="0"/>
              <a:t>Before doing the project, it’s good to take an in-depth look at the data</a:t>
            </a:r>
          </a:p>
          <a:p>
            <a:r>
              <a:rPr lang="en-US" dirty="0"/>
              <a:t>Things to look for in NLP EDA:</a:t>
            </a:r>
          </a:p>
          <a:p>
            <a:pPr lvl="1"/>
            <a:r>
              <a:rPr lang="en-US" dirty="0"/>
              <a:t>Word and n-gram frequency</a:t>
            </a:r>
          </a:p>
          <a:p>
            <a:pPr lvl="1"/>
            <a:r>
              <a:rPr lang="en-US" dirty="0"/>
              <a:t>Word and sentence length per news article</a:t>
            </a:r>
          </a:p>
          <a:p>
            <a:pPr lvl="1"/>
            <a:r>
              <a:rPr lang="en-US" dirty="0"/>
              <a:t>When you have classes, look at those per class</a:t>
            </a:r>
          </a:p>
          <a:p>
            <a:r>
              <a:rPr lang="en-US" dirty="0"/>
              <a:t>We need to do some preprocessing</a:t>
            </a:r>
          </a:p>
          <a:p>
            <a:pPr lvl="1"/>
            <a:endParaRPr lang="en-US" dirty="0"/>
          </a:p>
          <a:p>
            <a:pPr lvl="1"/>
            <a:endParaRPr lang="en-US" dirty="0"/>
          </a:p>
        </p:txBody>
      </p:sp>
    </p:spTree>
    <p:extLst>
      <p:ext uri="{BB962C8B-B14F-4D97-AF65-F5344CB8AC3E}">
        <p14:creationId xmlns:p14="http://schemas.microsoft.com/office/powerpoint/2010/main" val="64697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B4BE-A520-420B-B1AD-98DF22291F6F}"/>
              </a:ext>
            </a:extLst>
          </p:cNvPr>
          <p:cNvSpPr>
            <a:spLocks noGrp="1"/>
          </p:cNvSpPr>
          <p:nvPr>
            <p:ph type="title"/>
          </p:nvPr>
        </p:nvSpPr>
        <p:spPr/>
        <p:txBody>
          <a:bodyPr/>
          <a:lstStyle/>
          <a:p>
            <a:r>
              <a:rPr lang="en-US" dirty="0"/>
              <a:t>EDA and Preprocessing</a:t>
            </a:r>
          </a:p>
        </p:txBody>
      </p:sp>
      <p:sp>
        <p:nvSpPr>
          <p:cNvPr id="3" name="Content Placeholder 2">
            <a:extLst>
              <a:ext uri="{FF2B5EF4-FFF2-40B4-BE49-F238E27FC236}">
                <a16:creationId xmlns:a16="http://schemas.microsoft.com/office/drawing/2014/main" id="{AD315D91-1F3D-422B-8656-697B3A545512}"/>
              </a:ext>
            </a:extLst>
          </p:cNvPr>
          <p:cNvSpPr>
            <a:spLocks noGrp="1"/>
          </p:cNvSpPr>
          <p:nvPr>
            <p:ph idx="1"/>
          </p:nvPr>
        </p:nvSpPr>
        <p:spPr/>
        <p:txBody>
          <a:bodyPr/>
          <a:lstStyle/>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28616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B306-C47A-4A74-A192-6D054E477A49}"/>
              </a:ext>
            </a:extLst>
          </p:cNvPr>
          <p:cNvSpPr>
            <a:spLocks noGrp="1"/>
          </p:cNvSpPr>
          <p:nvPr>
            <p:ph type="title"/>
          </p:nvPr>
        </p:nvSpPr>
        <p:spPr/>
        <p:txBody>
          <a:bodyPr/>
          <a:lstStyle/>
          <a:p>
            <a:r>
              <a:rPr lang="en-US" dirty="0"/>
              <a:t>Vectorizing data</a:t>
            </a:r>
          </a:p>
        </p:txBody>
      </p:sp>
      <p:sp>
        <p:nvSpPr>
          <p:cNvPr id="3" name="Content Placeholder 2">
            <a:extLst>
              <a:ext uri="{FF2B5EF4-FFF2-40B4-BE49-F238E27FC236}">
                <a16:creationId xmlns:a16="http://schemas.microsoft.com/office/drawing/2014/main" id="{B65D9DB0-30C0-4CA2-9A3D-B1037B648A78}"/>
              </a:ext>
            </a:extLst>
          </p:cNvPr>
          <p:cNvSpPr>
            <a:spLocks noGrp="1"/>
          </p:cNvSpPr>
          <p:nvPr>
            <p:ph idx="1"/>
          </p:nvPr>
        </p:nvSpPr>
        <p:spPr/>
        <p:txBody>
          <a:bodyPr/>
          <a:lstStyle/>
          <a:p>
            <a:r>
              <a:rPr lang="en-US" dirty="0"/>
              <a:t>Computers can’t read words or sentences</a:t>
            </a:r>
          </a:p>
          <a:p>
            <a:r>
              <a:rPr lang="en-US" dirty="0"/>
              <a:t>They can read numbers</a:t>
            </a:r>
          </a:p>
          <a:p>
            <a:r>
              <a:rPr lang="en-US" dirty="0"/>
              <a:t>Need to represent text as numbers</a:t>
            </a:r>
          </a:p>
          <a:p>
            <a:pPr lvl="1"/>
            <a:endParaRPr lang="en-US" dirty="0"/>
          </a:p>
        </p:txBody>
      </p:sp>
    </p:spTree>
    <p:extLst>
      <p:ext uri="{BB962C8B-B14F-4D97-AF65-F5344CB8AC3E}">
        <p14:creationId xmlns:p14="http://schemas.microsoft.com/office/powerpoint/2010/main" val="24629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8763-C579-44E6-AC1D-D116291BF376}"/>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07E1746E-F755-40C5-9C56-D9E2E5C89FE6}"/>
              </a:ext>
            </a:extLst>
          </p:cNvPr>
          <p:cNvSpPr>
            <a:spLocks noGrp="1"/>
          </p:cNvSpPr>
          <p:nvPr>
            <p:ph idx="1"/>
          </p:nvPr>
        </p:nvSpPr>
        <p:spPr/>
        <p:txBody>
          <a:bodyPr>
            <a:normAutofit/>
          </a:bodyPr>
          <a:lstStyle/>
          <a:p>
            <a:r>
              <a:rPr lang="en-US" dirty="0"/>
              <a:t>Bag-of-words: really “bag-of-numbers”</a:t>
            </a:r>
          </a:p>
          <a:p>
            <a:pPr lvl="1"/>
            <a:r>
              <a:rPr lang="en-US" dirty="0"/>
              <a:t>Start with all the words in the dataset</a:t>
            </a:r>
          </a:p>
          <a:p>
            <a:pPr lvl="1"/>
            <a:r>
              <a:rPr lang="en-US" dirty="0"/>
              <a:t>Each word becomes an index; each document is a vector of the same size</a:t>
            </a:r>
          </a:p>
          <a:p>
            <a:pPr lvl="1"/>
            <a:r>
              <a:rPr lang="en-US" dirty="0"/>
              <a:t>Replace each word with its count in that document</a:t>
            </a:r>
          </a:p>
        </p:txBody>
      </p:sp>
    </p:spTree>
    <p:extLst>
      <p:ext uri="{BB962C8B-B14F-4D97-AF65-F5344CB8AC3E}">
        <p14:creationId xmlns:p14="http://schemas.microsoft.com/office/powerpoint/2010/main" val="4247936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7032-32DC-470D-ACC5-8BEA013325A6}"/>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AC98B11C-DDB9-46CD-9027-6F65439C828A}"/>
              </a:ext>
            </a:extLst>
          </p:cNvPr>
          <p:cNvSpPr>
            <a:spLocks noGrp="1"/>
          </p:cNvSpPr>
          <p:nvPr>
            <p:ph idx="1"/>
          </p:nvPr>
        </p:nvSpPr>
        <p:spPr/>
        <p:txBody>
          <a:bodyPr>
            <a:normAutofit fontScale="92500" lnSpcReduction="10000"/>
          </a:bodyPr>
          <a:lstStyle/>
          <a:p>
            <a:r>
              <a:rPr lang="en-US" dirty="0"/>
              <a:t>For example, imagine we have 3 documents:</a:t>
            </a:r>
          </a:p>
          <a:p>
            <a:pPr lvl="1"/>
            <a:r>
              <a:rPr lang="en-US" dirty="0"/>
              <a:t>1: “I love cats”</a:t>
            </a:r>
          </a:p>
          <a:p>
            <a:pPr lvl="1"/>
            <a:r>
              <a:rPr lang="en-US" dirty="0"/>
              <a:t>2: “Steve loves dogs”</a:t>
            </a:r>
          </a:p>
          <a:p>
            <a:pPr lvl="1"/>
            <a:r>
              <a:rPr lang="en-US" dirty="0"/>
              <a:t>3: “Cats and dogs love food”</a:t>
            </a:r>
          </a:p>
          <a:p>
            <a:pPr lvl="1"/>
            <a:r>
              <a:rPr lang="en-US" dirty="0"/>
              <a:t>Our vocabulary is: [“I”, “love”, “cats”, “Steve”, “loves”, “dogs”, “and”, “food”]</a:t>
            </a:r>
          </a:p>
          <a:p>
            <a:pPr lvl="1"/>
            <a:r>
              <a:rPr lang="en-US" dirty="0"/>
              <a:t>1: [1, 1, 1, 0, 0, 0, 0, 0]</a:t>
            </a:r>
          </a:p>
          <a:p>
            <a:pPr lvl="1"/>
            <a:r>
              <a:rPr lang="en-US" dirty="0"/>
              <a:t>2: [0, 0, 0, 1, 1, 1, 0, 0]</a:t>
            </a:r>
          </a:p>
          <a:p>
            <a:pPr lvl="1"/>
            <a:r>
              <a:rPr lang="en-US" dirty="0"/>
              <a:t>3: [0, 1, 1, 0, 0, 1, 1, 1]</a:t>
            </a:r>
          </a:p>
          <a:p>
            <a:pPr lvl="1"/>
            <a:r>
              <a:rPr lang="en-US" dirty="0"/>
              <a:t>4: “I love cats, and Steve loves cats”</a:t>
            </a:r>
          </a:p>
          <a:p>
            <a:pPr lvl="1"/>
            <a:r>
              <a:rPr lang="en-US" dirty="0"/>
              <a:t>4: [1, 1, 2, 1, 1, 0, 1, 0]</a:t>
            </a:r>
          </a:p>
          <a:p>
            <a:endParaRPr lang="en-US" dirty="0"/>
          </a:p>
        </p:txBody>
      </p:sp>
    </p:spTree>
    <p:extLst>
      <p:ext uri="{BB962C8B-B14F-4D97-AF65-F5344CB8AC3E}">
        <p14:creationId xmlns:p14="http://schemas.microsoft.com/office/powerpoint/2010/main" val="306555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18C3-7AF1-47FB-B09A-76AC4CF71002}"/>
              </a:ext>
            </a:extLst>
          </p:cNvPr>
          <p:cNvSpPr>
            <a:spLocks noGrp="1"/>
          </p:cNvSpPr>
          <p:nvPr>
            <p:ph type="title"/>
          </p:nvPr>
        </p:nvSpPr>
        <p:spPr/>
        <p:txBody>
          <a:bodyPr/>
          <a:lstStyle/>
          <a:p>
            <a:r>
              <a:rPr lang="en-US" dirty="0"/>
              <a:t>Overview of the workshop</a:t>
            </a:r>
          </a:p>
        </p:txBody>
      </p:sp>
      <p:sp>
        <p:nvSpPr>
          <p:cNvPr id="3" name="Content Placeholder 2">
            <a:extLst>
              <a:ext uri="{FF2B5EF4-FFF2-40B4-BE49-F238E27FC236}">
                <a16:creationId xmlns:a16="http://schemas.microsoft.com/office/drawing/2014/main" id="{B5FF9D02-0663-49F7-A155-F210D031EEF2}"/>
              </a:ext>
            </a:extLst>
          </p:cNvPr>
          <p:cNvSpPr>
            <a:spLocks noGrp="1"/>
          </p:cNvSpPr>
          <p:nvPr>
            <p:ph idx="1"/>
          </p:nvPr>
        </p:nvSpPr>
        <p:spPr/>
        <p:txBody>
          <a:bodyPr>
            <a:normAutofit fontScale="92500" lnSpcReduction="10000"/>
          </a:bodyPr>
          <a:lstStyle/>
          <a:p>
            <a:r>
              <a:rPr lang="en-US" dirty="0"/>
              <a:t>Theoretical part:</a:t>
            </a:r>
          </a:p>
          <a:p>
            <a:pPr lvl="1"/>
            <a:r>
              <a:rPr lang="en-US" dirty="0"/>
              <a:t>Structure of NLP project</a:t>
            </a:r>
          </a:p>
          <a:p>
            <a:pPr lvl="1"/>
            <a:r>
              <a:rPr lang="en-US" dirty="0"/>
              <a:t>Approaches to NLP (and topic modeling)</a:t>
            </a:r>
          </a:p>
          <a:p>
            <a:r>
              <a:rPr lang="en-US" dirty="0"/>
              <a:t>Practical part:</a:t>
            </a:r>
          </a:p>
          <a:p>
            <a:pPr lvl="1"/>
            <a:r>
              <a:rPr lang="en-US" dirty="0"/>
              <a:t>Data</a:t>
            </a:r>
          </a:p>
          <a:p>
            <a:pPr lvl="1"/>
            <a:r>
              <a:rPr lang="en-US" dirty="0"/>
              <a:t>Preprocessing</a:t>
            </a:r>
          </a:p>
          <a:p>
            <a:pPr lvl="1"/>
            <a:r>
              <a:rPr lang="en-US" dirty="0"/>
              <a:t>Vectorizing</a:t>
            </a:r>
          </a:p>
          <a:p>
            <a:pPr lvl="1"/>
            <a:r>
              <a:rPr lang="en-US" dirty="0"/>
              <a:t>NLP architecture</a:t>
            </a:r>
          </a:p>
          <a:p>
            <a:pPr lvl="1"/>
            <a:r>
              <a:rPr lang="en-US" dirty="0"/>
              <a:t>Visualization</a:t>
            </a:r>
          </a:p>
          <a:p>
            <a:pPr lvl="1"/>
            <a:r>
              <a:rPr lang="en-US" dirty="0"/>
              <a:t>Evaluation</a:t>
            </a:r>
          </a:p>
          <a:p>
            <a:endParaRPr lang="en-US" dirty="0"/>
          </a:p>
        </p:txBody>
      </p:sp>
    </p:spTree>
    <p:extLst>
      <p:ext uri="{BB962C8B-B14F-4D97-AF65-F5344CB8AC3E}">
        <p14:creationId xmlns:p14="http://schemas.microsoft.com/office/powerpoint/2010/main" val="1565588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B0C4-5732-4436-A173-825EBC0084E7}"/>
              </a:ext>
            </a:extLst>
          </p:cNvPr>
          <p:cNvSpPr>
            <a:spLocks noGrp="1"/>
          </p:cNvSpPr>
          <p:nvPr>
            <p:ph type="title"/>
          </p:nvPr>
        </p:nvSpPr>
        <p:spPr/>
        <p:txBody>
          <a:bodyPr/>
          <a:lstStyle/>
          <a:p>
            <a:r>
              <a:rPr lang="en-US" dirty="0"/>
              <a:t>Vectorizing data: TF-IDF</a:t>
            </a:r>
          </a:p>
        </p:txBody>
      </p:sp>
      <p:sp>
        <p:nvSpPr>
          <p:cNvPr id="3" name="Content Placeholder 2">
            <a:extLst>
              <a:ext uri="{FF2B5EF4-FFF2-40B4-BE49-F238E27FC236}">
                <a16:creationId xmlns:a16="http://schemas.microsoft.com/office/drawing/2014/main" id="{288DFF6B-D837-41DD-8BDF-1C01F391DD81}"/>
              </a:ext>
            </a:extLst>
          </p:cNvPr>
          <p:cNvSpPr>
            <a:spLocks noGrp="1"/>
          </p:cNvSpPr>
          <p:nvPr>
            <p:ph idx="1"/>
          </p:nvPr>
        </p:nvSpPr>
        <p:spPr/>
        <p:txBody>
          <a:bodyPr/>
          <a:lstStyle/>
          <a:p>
            <a:r>
              <a:rPr lang="en-US" dirty="0"/>
              <a:t>Better bag-of-words</a:t>
            </a:r>
          </a:p>
          <a:p>
            <a:r>
              <a:rPr lang="en-US" dirty="0"/>
              <a:t>Each count is divided by the number of times the word appears in all documents</a:t>
            </a:r>
          </a:p>
          <a:p>
            <a:pPr lvl="1"/>
            <a:r>
              <a:rPr lang="en-US" dirty="0"/>
              <a:t>So very high frequency words don’t high scores any more</a:t>
            </a:r>
          </a:p>
          <a:p>
            <a:pPr lvl="1"/>
            <a:r>
              <a:rPr lang="en-US" dirty="0"/>
              <a:t>And words that are characteristic to certain documents have higher scores</a:t>
            </a:r>
          </a:p>
          <a:p>
            <a:endParaRPr lang="en-US" dirty="0"/>
          </a:p>
        </p:txBody>
      </p:sp>
    </p:spTree>
    <p:extLst>
      <p:ext uri="{BB962C8B-B14F-4D97-AF65-F5344CB8AC3E}">
        <p14:creationId xmlns:p14="http://schemas.microsoft.com/office/powerpoint/2010/main" val="210680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B1A6-E988-4209-A7B6-BB0954060174}"/>
              </a:ext>
            </a:extLst>
          </p:cNvPr>
          <p:cNvSpPr>
            <a:spLocks noGrp="1"/>
          </p:cNvSpPr>
          <p:nvPr>
            <p:ph type="title"/>
          </p:nvPr>
        </p:nvSpPr>
        <p:spPr/>
        <p:txBody>
          <a:bodyPr/>
          <a:lstStyle/>
          <a:p>
            <a:r>
              <a:rPr lang="en-US" dirty="0"/>
              <a:t>Vectorizing data: TF-IDF</a:t>
            </a:r>
          </a:p>
        </p:txBody>
      </p:sp>
      <p:sp>
        <p:nvSpPr>
          <p:cNvPr id="3" name="Content Placeholder 2">
            <a:extLst>
              <a:ext uri="{FF2B5EF4-FFF2-40B4-BE49-F238E27FC236}">
                <a16:creationId xmlns:a16="http://schemas.microsoft.com/office/drawing/2014/main" id="{9362CA8B-8F6F-4784-BBA3-5D017673C012}"/>
              </a:ext>
            </a:extLst>
          </p:cNvPr>
          <p:cNvSpPr>
            <a:spLocks noGrp="1"/>
          </p:cNvSpPr>
          <p:nvPr>
            <p:ph idx="1"/>
          </p:nvPr>
        </p:nvSpPr>
        <p:spPr/>
        <p:txBody>
          <a:bodyPr>
            <a:normAutofit fontScale="85000" lnSpcReduction="20000"/>
          </a:bodyPr>
          <a:lstStyle/>
          <a:p>
            <a:r>
              <a:rPr lang="en-US" dirty="0"/>
              <a:t>1: “I love cats”</a:t>
            </a:r>
          </a:p>
          <a:p>
            <a:r>
              <a:rPr lang="en-US" dirty="0"/>
              <a:t>2: “Steve loves dogs”</a:t>
            </a:r>
          </a:p>
          <a:p>
            <a:r>
              <a:rPr lang="en-US" dirty="0"/>
              <a:t>3: “Cats and dogs love food”</a:t>
            </a:r>
          </a:p>
          <a:p>
            <a:r>
              <a:rPr lang="en-US" dirty="0"/>
              <a:t>4: “I love cats, and Steve loves cats”</a:t>
            </a:r>
          </a:p>
          <a:p>
            <a:r>
              <a:rPr lang="en-US" dirty="0"/>
              <a:t>Lemmatize </a:t>
            </a:r>
            <a:r>
              <a:rPr lang="en-US" i="1" dirty="0"/>
              <a:t>loves</a:t>
            </a:r>
            <a:r>
              <a:rPr lang="en-US" dirty="0"/>
              <a:t> to </a:t>
            </a:r>
            <a:r>
              <a:rPr lang="en-US" i="1" dirty="0"/>
              <a:t>love</a:t>
            </a:r>
            <a:endParaRPr lang="en-US" dirty="0"/>
          </a:p>
          <a:p>
            <a:r>
              <a:rPr lang="en-US" dirty="0"/>
              <a:t>Our vocabulary is: [“I”, “love”, “cats”, “Steve”, “dogs”, “and”, “food”]</a:t>
            </a:r>
          </a:p>
          <a:p>
            <a:r>
              <a:rPr lang="en-US" dirty="0"/>
              <a:t>Inverse document frequency: [0.5, 0.2, 0.25, 1, 0.5, 0.5, 1]</a:t>
            </a:r>
          </a:p>
          <a:p>
            <a:r>
              <a:rPr lang="en-US" dirty="0"/>
              <a:t>1: [0.5, 0.2, 0.25, 0, 0, 0, 0]</a:t>
            </a:r>
          </a:p>
          <a:p>
            <a:r>
              <a:rPr lang="en-US" dirty="0"/>
              <a:t>2: [0, 0.2, 0, 1, 0.5, 0, 0]</a:t>
            </a:r>
          </a:p>
          <a:p>
            <a:r>
              <a:rPr lang="en-US" dirty="0"/>
              <a:t>3: [0, 0.2, 0.25, 0, 0.5, 0.5, 1]</a:t>
            </a:r>
          </a:p>
          <a:p>
            <a:r>
              <a:rPr lang="en-US" dirty="0"/>
              <a:t>4: [0.5, 0.4, 0.5, 1, 0, 0.5, 0]</a:t>
            </a:r>
          </a:p>
          <a:p>
            <a:endParaRPr lang="en-US" dirty="0"/>
          </a:p>
        </p:txBody>
      </p:sp>
    </p:spTree>
    <p:extLst>
      <p:ext uri="{BB962C8B-B14F-4D97-AF65-F5344CB8AC3E}">
        <p14:creationId xmlns:p14="http://schemas.microsoft.com/office/powerpoint/2010/main" val="366042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B789-177C-4D9B-9C19-346AFBA16A42}"/>
              </a:ext>
            </a:extLst>
          </p:cNvPr>
          <p:cNvSpPr>
            <a:spLocks noGrp="1"/>
          </p:cNvSpPr>
          <p:nvPr>
            <p:ph type="title"/>
          </p:nvPr>
        </p:nvSpPr>
        <p:spPr/>
        <p:txBody>
          <a:bodyPr/>
          <a:lstStyle/>
          <a:p>
            <a:r>
              <a:rPr lang="en-US" dirty="0"/>
              <a:t>Vectorizing data: bag-of-words</a:t>
            </a:r>
          </a:p>
        </p:txBody>
      </p:sp>
      <p:sp>
        <p:nvSpPr>
          <p:cNvPr id="3" name="Content Placeholder 2">
            <a:extLst>
              <a:ext uri="{FF2B5EF4-FFF2-40B4-BE49-F238E27FC236}">
                <a16:creationId xmlns:a16="http://schemas.microsoft.com/office/drawing/2014/main" id="{2DB1FFD8-D7E3-44C6-B8E4-2659781F8915}"/>
              </a:ext>
            </a:extLst>
          </p:cNvPr>
          <p:cNvSpPr>
            <a:spLocks noGrp="1"/>
          </p:cNvSpPr>
          <p:nvPr>
            <p:ph idx="1"/>
          </p:nvPr>
        </p:nvSpPr>
        <p:spPr/>
        <p:txBody>
          <a:bodyPr/>
          <a:lstStyle/>
          <a:p>
            <a:r>
              <a:rPr lang="en-US" dirty="0"/>
              <a:t>Advantages:</a:t>
            </a:r>
          </a:p>
          <a:p>
            <a:pPr lvl="1"/>
            <a:r>
              <a:rPr lang="en-US" dirty="0"/>
              <a:t>Easy to compute</a:t>
            </a:r>
          </a:p>
          <a:p>
            <a:pPr lvl="1"/>
            <a:r>
              <a:rPr lang="en-US" dirty="0"/>
              <a:t>Works well in many instances</a:t>
            </a:r>
          </a:p>
          <a:p>
            <a:r>
              <a:rPr lang="en-US" dirty="0"/>
              <a:t>Disadvantages:</a:t>
            </a:r>
          </a:p>
          <a:p>
            <a:pPr lvl="1"/>
            <a:r>
              <a:rPr lang="en-US" dirty="0"/>
              <a:t>Size of vector == size of vocabulary → large and sparse matrices</a:t>
            </a:r>
          </a:p>
          <a:p>
            <a:pPr lvl="1"/>
            <a:endParaRPr lang="en-US" dirty="0"/>
          </a:p>
        </p:txBody>
      </p:sp>
    </p:spTree>
    <p:extLst>
      <p:ext uri="{BB962C8B-B14F-4D97-AF65-F5344CB8AC3E}">
        <p14:creationId xmlns:p14="http://schemas.microsoft.com/office/powerpoint/2010/main" val="319640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1198-84B9-4AA1-8192-A25E6CE4CCDA}"/>
              </a:ext>
            </a:extLst>
          </p:cNvPr>
          <p:cNvSpPr>
            <a:spLocks noGrp="1"/>
          </p:cNvSpPr>
          <p:nvPr>
            <p:ph type="title"/>
          </p:nvPr>
        </p:nvSpPr>
        <p:spPr/>
        <p:txBody>
          <a:bodyPr/>
          <a:lstStyle/>
          <a:p>
            <a:r>
              <a:rPr lang="en-US" dirty="0"/>
              <a:t>N-grams work the same way</a:t>
            </a:r>
          </a:p>
        </p:txBody>
      </p:sp>
      <p:sp>
        <p:nvSpPr>
          <p:cNvPr id="3" name="Content Placeholder 2">
            <a:extLst>
              <a:ext uri="{FF2B5EF4-FFF2-40B4-BE49-F238E27FC236}">
                <a16:creationId xmlns:a16="http://schemas.microsoft.com/office/drawing/2014/main" id="{801FE53A-5A89-461D-AAD8-F899FFAEC8A8}"/>
              </a:ext>
            </a:extLst>
          </p:cNvPr>
          <p:cNvSpPr>
            <a:spLocks noGrp="1"/>
          </p:cNvSpPr>
          <p:nvPr>
            <p:ph idx="1"/>
          </p:nvPr>
        </p:nvSpPr>
        <p:spPr/>
        <p:txBody>
          <a:bodyPr/>
          <a:lstStyle/>
          <a:p>
            <a:r>
              <a:rPr lang="en-US" dirty="0"/>
              <a:t>1: “I love cats”</a:t>
            </a:r>
          </a:p>
          <a:p>
            <a:r>
              <a:rPr lang="en-US" dirty="0"/>
              <a:t>2: “Steve loves dogs”</a:t>
            </a:r>
          </a:p>
          <a:p>
            <a:r>
              <a:rPr lang="en-US" dirty="0"/>
              <a:t>3: “Cats and dogs love food”</a:t>
            </a:r>
          </a:p>
          <a:p>
            <a:r>
              <a:rPr lang="en-US" dirty="0"/>
              <a:t>Our vocabulary is: [“I”, “love”, “cats”, “Steve”, “loves”, “dogs”, “and”, “food”]</a:t>
            </a:r>
          </a:p>
          <a:p>
            <a:r>
              <a:rPr lang="en-US" dirty="0"/>
              <a:t>1: [1, 1, 1, 0, 0, 0, 0, 0]</a:t>
            </a:r>
          </a:p>
          <a:p>
            <a:r>
              <a:rPr lang="en-US" dirty="0"/>
              <a:t>Add bigrams, vocabulary becomes: […, “I love”, “love cats”, “Steve loves”, “loves dogs”, “cats and”, “and dogs”, “dogs love”, “love food”]</a:t>
            </a:r>
          </a:p>
          <a:p>
            <a:endParaRPr lang="en-US" dirty="0"/>
          </a:p>
        </p:txBody>
      </p:sp>
    </p:spTree>
    <p:extLst>
      <p:ext uri="{BB962C8B-B14F-4D97-AF65-F5344CB8AC3E}">
        <p14:creationId xmlns:p14="http://schemas.microsoft.com/office/powerpoint/2010/main" val="601860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7988-A850-4FCF-B352-A38659E958D0}"/>
              </a:ext>
            </a:extLst>
          </p:cNvPr>
          <p:cNvSpPr>
            <a:spLocks noGrp="1"/>
          </p:cNvSpPr>
          <p:nvPr>
            <p:ph type="title"/>
          </p:nvPr>
        </p:nvSpPr>
        <p:spPr/>
        <p:txBody>
          <a:bodyPr/>
          <a:lstStyle/>
          <a:p>
            <a:r>
              <a:rPr lang="en-US" dirty="0"/>
              <a:t>Vectorizing data: word2vec</a:t>
            </a:r>
          </a:p>
        </p:txBody>
      </p:sp>
      <p:sp>
        <p:nvSpPr>
          <p:cNvPr id="3" name="Content Placeholder 2">
            <a:extLst>
              <a:ext uri="{FF2B5EF4-FFF2-40B4-BE49-F238E27FC236}">
                <a16:creationId xmlns:a16="http://schemas.microsoft.com/office/drawing/2014/main" id="{9AA40479-808F-4ED3-A5EA-DB5FD6EC6463}"/>
              </a:ext>
            </a:extLst>
          </p:cNvPr>
          <p:cNvSpPr>
            <a:spLocks noGrp="1"/>
          </p:cNvSpPr>
          <p:nvPr>
            <p:ph idx="1"/>
          </p:nvPr>
        </p:nvSpPr>
        <p:spPr/>
        <p:txBody>
          <a:bodyPr/>
          <a:lstStyle/>
          <a:p>
            <a:r>
              <a:rPr lang="en-US" dirty="0"/>
              <a:t>Word2vec is a framework for encoding every word as an </a:t>
            </a:r>
            <a:r>
              <a:rPr lang="en-US" i="1" dirty="0"/>
              <a:t>n</a:t>
            </a:r>
            <a:r>
              <a:rPr lang="en-US" dirty="0"/>
              <a:t> dimensional vector, where </a:t>
            </a:r>
            <a:r>
              <a:rPr lang="en-US" i="1" dirty="0"/>
              <a:t>n</a:t>
            </a:r>
            <a:r>
              <a:rPr lang="en-US" dirty="0"/>
              <a:t> is usually 200 or 300</a:t>
            </a:r>
          </a:p>
          <a:p>
            <a:pPr lvl="1"/>
            <a:r>
              <a:rPr lang="en-US" dirty="0"/>
              <a:t>No large and sparse matrices</a:t>
            </a:r>
          </a:p>
          <a:p>
            <a:r>
              <a:rPr lang="en-US" dirty="0"/>
              <a:t>The vectors are a by-product of a self-supervised deep learning algorithm (neural network) that predicts a word given its surrounding words</a:t>
            </a:r>
          </a:p>
          <a:p>
            <a:pPr lvl="1"/>
            <a:r>
              <a:rPr lang="en-US" dirty="0"/>
              <a:t>Resulting vectors save at least some of the semantics</a:t>
            </a:r>
          </a:p>
          <a:p>
            <a:r>
              <a:rPr lang="en-US" dirty="0"/>
              <a:t>Some reasoning can be performed using geometry</a:t>
            </a:r>
          </a:p>
          <a:p>
            <a:pPr lvl="1"/>
            <a:r>
              <a:rPr lang="en-US" dirty="0"/>
              <a:t>Comparing words using cosine similarity over their vectors gives comparably good results (cosine similarity as a measure of meaning similarity)</a:t>
            </a:r>
          </a:p>
          <a:p>
            <a:endParaRPr lang="en-US" dirty="0"/>
          </a:p>
        </p:txBody>
      </p:sp>
    </p:spTree>
    <p:extLst>
      <p:ext uri="{BB962C8B-B14F-4D97-AF65-F5344CB8AC3E}">
        <p14:creationId xmlns:p14="http://schemas.microsoft.com/office/powerpoint/2010/main" val="40338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3641-E519-48F9-AC38-3A5FC390222D}"/>
              </a:ext>
            </a:extLst>
          </p:cNvPr>
          <p:cNvSpPr>
            <a:spLocks noGrp="1"/>
          </p:cNvSpPr>
          <p:nvPr>
            <p:ph type="title"/>
          </p:nvPr>
        </p:nvSpPr>
        <p:spPr/>
        <p:txBody>
          <a:bodyPr/>
          <a:lstStyle/>
          <a:p>
            <a:r>
              <a:rPr lang="en-US" dirty="0"/>
              <a:t>Vectorizing data</a:t>
            </a:r>
          </a:p>
        </p:txBody>
      </p:sp>
      <p:sp>
        <p:nvSpPr>
          <p:cNvPr id="3" name="Content Placeholder 2">
            <a:extLst>
              <a:ext uri="{FF2B5EF4-FFF2-40B4-BE49-F238E27FC236}">
                <a16:creationId xmlns:a16="http://schemas.microsoft.com/office/drawing/2014/main" id="{E530C2B5-A71C-4C3F-B884-EE689B7D68DE}"/>
              </a:ext>
            </a:extLst>
          </p:cNvPr>
          <p:cNvSpPr>
            <a:spLocks noGrp="1"/>
          </p:cNvSpPr>
          <p:nvPr>
            <p:ph idx="1"/>
          </p:nvPr>
        </p:nvSpPr>
        <p:spPr/>
        <p:txBody>
          <a:bodyPr/>
          <a:lstStyle/>
          <a:p>
            <a:r>
              <a:rPr lang="en-US" dirty="0"/>
              <a:t>We will use TF-IDF on lemmatized unigrams and bigrams</a:t>
            </a:r>
          </a:p>
          <a:p>
            <a:pPr lvl="1"/>
            <a:r>
              <a:rPr lang="en-US" dirty="0"/>
              <a:t>You can try it with trigrams added later</a:t>
            </a:r>
          </a:p>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1590035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FD7C-B314-4289-AD42-1A4C86601559}"/>
              </a:ext>
            </a:extLst>
          </p:cNvPr>
          <p:cNvSpPr>
            <a:spLocks noGrp="1"/>
          </p:cNvSpPr>
          <p:nvPr>
            <p:ph type="title"/>
          </p:nvPr>
        </p:nvSpPr>
        <p:spPr/>
        <p:txBody>
          <a:bodyPr/>
          <a:lstStyle/>
          <a:p>
            <a:r>
              <a:rPr lang="en-US" dirty="0"/>
              <a:t>Topic modeling: LDA</a:t>
            </a:r>
          </a:p>
        </p:txBody>
      </p:sp>
      <p:sp>
        <p:nvSpPr>
          <p:cNvPr id="3" name="Content Placeholder 2">
            <a:extLst>
              <a:ext uri="{FF2B5EF4-FFF2-40B4-BE49-F238E27FC236}">
                <a16:creationId xmlns:a16="http://schemas.microsoft.com/office/drawing/2014/main" id="{4289559E-0449-4062-A0DF-D5CB099A49C3}"/>
              </a:ext>
            </a:extLst>
          </p:cNvPr>
          <p:cNvSpPr>
            <a:spLocks noGrp="1"/>
          </p:cNvSpPr>
          <p:nvPr>
            <p:ph idx="1"/>
          </p:nvPr>
        </p:nvSpPr>
        <p:spPr/>
        <p:txBody>
          <a:bodyPr/>
          <a:lstStyle/>
          <a:p>
            <a:r>
              <a:rPr lang="en-US" dirty="0"/>
              <a:t>Latent Dirichlet Allocation</a:t>
            </a:r>
          </a:p>
          <a:p>
            <a:r>
              <a:rPr lang="en-US" dirty="0"/>
              <a:t>The most famous algorithm for topic modeling</a:t>
            </a:r>
          </a:p>
          <a:p>
            <a:r>
              <a:rPr lang="en-US" dirty="0"/>
              <a:t>Maximize distance between clusters of documents (topics) based on probabilities</a:t>
            </a:r>
          </a:p>
          <a:p>
            <a:r>
              <a:rPr lang="en-US" dirty="0"/>
              <a:t>The algorithm generates sets of “documents” and compares to the input</a:t>
            </a:r>
          </a:p>
          <a:p>
            <a:r>
              <a:rPr lang="en-US" dirty="0"/>
              <a:t>Picks the model that generated the most probable set</a:t>
            </a:r>
          </a:p>
          <a:p>
            <a:r>
              <a:rPr lang="en-US" dirty="0"/>
              <a:t>Great explanation here: </a:t>
            </a:r>
            <a:r>
              <a:rPr lang="en-US" dirty="0">
                <a:hlinkClick r:id="rId2"/>
              </a:rPr>
              <a:t>https://www.youtube.com/watch?v=T05t-SqKArY</a:t>
            </a:r>
            <a:endParaRPr lang="en-US" dirty="0"/>
          </a:p>
          <a:p>
            <a:endParaRPr lang="en-US" dirty="0"/>
          </a:p>
        </p:txBody>
      </p:sp>
    </p:spTree>
    <p:extLst>
      <p:ext uri="{BB962C8B-B14F-4D97-AF65-F5344CB8AC3E}">
        <p14:creationId xmlns:p14="http://schemas.microsoft.com/office/powerpoint/2010/main" val="353022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C206-8C64-41CF-9753-6DF96713C2C0}"/>
              </a:ext>
            </a:extLst>
          </p:cNvPr>
          <p:cNvSpPr>
            <a:spLocks noGrp="1"/>
          </p:cNvSpPr>
          <p:nvPr>
            <p:ph type="title"/>
          </p:nvPr>
        </p:nvSpPr>
        <p:spPr/>
        <p:txBody>
          <a:bodyPr/>
          <a:lstStyle/>
          <a:p>
            <a:r>
              <a:rPr lang="en-US" dirty="0"/>
              <a:t>Topic modeling: K-means clustering</a:t>
            </a:r>
          </a:p>
        </p:txBody>
      </p:sp>
      <p:sp>
        <p:nvSpPr>
          <p:cNvPr id="3" name="Content Placeholder 2">
            <a:extLst>
              <a:ext uri="{FF2B5EF4-FFF2-40B4-BE49-F238E27FC236}">
                <a16:creationId xmlns:a16="http://schemas.microsoft.com/office/drawing/2014/main" id="{881AAFCD-D43A-4E26-87F9-6072A281ABB7}"/>
              </a:ext>
            </a:extLst>
          </p:cNvPr>
          <p:cNvSpPr>
            <a:spLocks noGrp="1"/>
          </p:cNvSpPr>
          <p:nvPr>
            <p:ph idx="1"/>
          </p:nvPr>
        </p:nvSpPr>
        <p:spPr/>
        <p:txBody>
          <a:bodyPr/>
          <a:lstStyle/>
          <a:p>
            <a:r>
              <a:rPr lang="en-US" dirty="0"/>
              <a:t>Each document is a vector</a:t>
            </a:r>
          </a:p>
          <a:p>
            <a:r>
              <a:rPr lang="en-US" dirty="0"/>
              <a:t>Given a number of topics, k, create k cluster centroids</a:t>
            </a:r>
          </a:p>
          <a:p>
            <a:r>
              <a:rPr lang="en-US" dirty="0"/>
              <a:t>Cluster documents to each centroid based on geometric distance between vectors</a:t>
            </a:r>
          </a:p>
          <a:p>
            <a:r>
              <a:rPr lang="en-US" dirty="0"/>
              <a:t>Update centroids</a:t>
            </a:r>
          </a:p>
          <a:p>
            <a:r>
              <a:rPr lang="en-US" dirty="0"/>
              <a:t>Repeat several hundred times (a parameter you set)</a:t>
            </a:r>
          </a:p>
          <a:p>
            <a:r>
              <a:rPr lang="en-US" dirty="0"/>
              <a:t>Can be applied to any unsupervised classification project</a:t>
            </a:r>
          </a:p>
        </p:txBody>
      </p:sp>
    </p:spTree>
    <p:extLst>
      <p:ext uri="{BB962C8B-B14F-4D97-AF65-F5344CB8AC3E}">
        <p14:creationId xmlns:p14="http://schemas.microsoft.com/office/powerpoint/2010/main" val="359588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A3CB-BF85-4E65-8B7E-70E9F76402C5}"/>
              </a:ext>
            </a:extLst>
          </p:cNvPr>
          <p:cNvSpPr>
            <a:spLocks noGrp="1"/>
          </p:cNvSpPr>
          <p:nvPr>
            <p:ph type="title"/>
          </p:nvPr>
        </p:nvSpPr>
        <p:spPr/>
        <p:txBody>
          <a:bodyPr/>
          <a:lstStyle/>
          <a:p>
            <a:r>
              <a:rPr lang="en-US" dirty="0"/>
              <a:t>Topic modeling: NMF</a:t>
            </a:r>
          </a:p>
        </p:txBody>
      </p:sp>
      <p:sp>
        <p:nvSpPr>
          <p:cNvPr id="3" name="Content Placeholder 2">
            <a:extLst>
              <a:ext uri="{FF2B5EF4-FFF2-40B4-BE49-F238E27FC236}">
                <a16:creationId xmlns:a16="http://schemas.microsoft.com/office/drawing/2014/main" id="{4B91D84A-CF66-4702-8631-3D69A508D4D3}"/>
              </a:ext>
            </a:extLst>
          </p:cNvPr>
          <p:cNvSpPr>
            <a:spLocks noGrp="1"/>
          </p:cNvSpPr>
          <p:nvPr>
            <p:ph idx="1"/>
          </p:nvPr>
        </p:nvSpPr>
        <p:spPr/>
        <p:txBody>
          <a:bodyPr/>
          <a:lstStyle/>
          <a:p>
            <a:r>
              <a:rPr lang="en-US" dirty="0"/>
              <a:t>NMF: non-negative matrix factorization</a:t>
            </a:r>
          </a:p>
          <a:p>
            <a:r>
              <a:rPr lang="en-US" dirty="0"/>
              <a:t>The method decomposes the input matrix into two smaller matrices</a:t>
            </a:r>
          </a:p>
          <a:p>
            <a:pPr lvl="1"/>
            <a:r>
              <a:rPr lang="en-US" dirty="0"/>
              <a:t>Topics (words)</a:t>
            </a:r>
          </a:p>
          <a:p>
            <a:pPr lvl="1"/>
            <a:r>
              <a:rPr lang="en-US" dirty="0"/>
              <a:t>Weight for the topics</a:t>
            </a:r>
          </a:p>
        </p:txBody>
      </p:sp>
    </p:spTree>
    <p:extLst>
      <p:ext uri="{BB962C8B-B14F-4D97-AF65-F5344CB8AC3E}">
        <p14:creationId xmlns:p14="http://schemas.microsoft.com/office/powerpoint/2010/main" val="68038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2B89-A048-4AE5-8FD3-A3F16DBDFD1B}"/>
              </a:ext>
            </a:extLst>
          </p:cNvPr>
          <p:cNvSpPr>
            <a:spLocks noGrp="1"/>
          </p:cNvSpPr>
          <p:nvPr>
            <p:ph type="title"/>
          </p:nvPr>
        </p:nvSpPr>
        <p:spPr/>
        <p:txBody>
          <a:bodyPr/>
          <a:lstStyle/>
          <a:p>
            <a:r>
              <a:rPr lang="en-US" dirty="0"/>
              <a:t>Topic modeling: practical part</a:t>
            </a:r>
          </a:p>
        </p:txBody>
      </p:sp>
      <p:sp>
        <p:nvSpPr>
          <p:cNvPr id="3" name="Content Placeholder 2">
            <a:extLst>
              <a:ext uri="{FF2B5EF4-FFF2-40B4-BE49-F238E27FC236}">
                <a16:creationId xmlns:a16="http://schemas.microsoft.com/office/drawing/2014/main" id="{2FA2BA22-FCB4-4A98-A264-7E944509949D}"/>
              </a:ext>
            </a:extLst>
          </p:cNvPr>
          <p:cNvSpPr>
            <a:spLocks noGrp="1"/>
          </p:cNvSpPr>
          <p:nvPr>
            <p:ph idx="1"/>
          </p:nvPr>
        </p:nvSpPr>
        <p:spPr/>
        <p:txBody>
          <a:bodyPr/>
          <a:lstStyle/>
          <a:p>
            <a:r>
              <a:rPr lang="en-US" dirty="0"/>
              <a:t>We will use LDA</a:t>
            </a:r>
          </a:p>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216276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16CF-B8C8-4285-BD17-81A11AB0F6E5}"/>
              </a:ext>
            </a:extLst>
          </p:cNvPr>
          <p:cNvSpPr>
            <a:spLocks noGrp="1"/>
          </p:cNvSpPr>
          <p:nvPr>
            <p:ph type="title"/>
          </p:nvPr>
        </p:nvSpPr>
        <p:spPr/>
        <p:txBody>
          <a:bodyPr/>
          <a:lstStyle/>
          <a:p>
            <a:r>
              <a:rPr lang="en-US" dirty="0"/>
              <a:t>Structure of NLP project</a:t>
            </a:r>
          </a:p>
        </p:txBody>
      </p:sp>
      <p:sp>
        <p:nvSpPr>
          <p:cNvPr id="3" name="Content Placeholder 2">
            <a:extLst>
              <a:ext uri="{FF2B5EF4-FFF2-40B4-BE49-F238E27FC236}">
                <a16:creationId xmlns:a16="http://schemas.microsoft.com/office/drawing/2014/main" id="{00587406-C67D-4306-BBE9-24814D748FED}"/>
              </a:ext>
            </a:extLst>
          </p:cNvPr>
          <p:cNvSpPr>
            <a:spLocks noGrp="1"/>
          </p:cNvSpPr>
          <p:nvPr>
            <p:ph idx="1"/>
          </p:nvPr>
        </p:nvSpPr>
        <p:spPr/>
        <p:txBody>
          <a:bodyPr/>
          <a:lstStyle/>
          <a:p>
            <a:r>
              <a:rPr lang="en-US" dirty="0"/>
              <a:t>Goal of project</a:t>
            </a:r>
          </a:p>
          <a:p>
            <a:r>
              <a:rPr lang="en-US" dirty="0"/>
              <a:t>Data</a:t>
            </a:r>
          </a:p>
          <a:p>
            <a:r>
              <a:rPr lang="en-US" dirty="0"/>
              <a:t>Exploratory data analysis</a:t>
            </a:r>
          </a:p>
          <a:p>
            <a:r>
              <a:rPr lang="en-US" dirty="0"/>
              <a:t>Choosing an approach</a:t>
            </a:r>
          </a:p>
          <a:p>
            <a:r>
              <a:rPr lang="en-US" dirty="0"/>
              <a:t>Vectorizing the data</a:t>
            </a:r>
          </a:p>
          <a:p>
            <a:r>
              <a:rPr lang="en-US" dirty="0"/>
              <a:t>Building the NLP architecture</a:t>
            </a:r>
          </a:p>
          <a:p>
            <a:r>
              <a:rPr lang="en-US" dirty="0"/>
              <a:t>Visualization</a:t>
            </a:r>
          </a:p>
          <a:p>
            <a:r>
              <a:rPr lang="en-US" dirty="0"/>
              <a:t>Evaluation</a:t>
            </a:r>
          </a:p>
          <a:p>
            <a:endParaRPr lang="en-US" dirty="0"/>
          </a:p>
        </p:txBody>
      </p:sp>
    </p:spTree>
    <p:extLst>
      <p:ext uri="{BB962C8B-B14F-4D97-AF65-F5344CB8AC3E}">
        <p14:creationId xmlns:p14="http://schemas.microsoft.com/office/powerpoint/2010/main" val="2318686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0B7A-F99E-49E0-AAF2-0D337DB212E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AFA373A-0DC4-4655-8C69-1351E74BF0C0}"/>
              </a:ext>
            </a:extLst>
          </p:cNvPr>
          <p:cNvSpPr>
            <a:spLocks noGrp="1"/>
          </p:cNvSpPr>
          <p:nvPr>
            <p:ph idx="1"/>
          </p:nvPr>
        </p:nvSpPr>
        <p:spPr/>
        <p:txBody>
          <a:bodyPr/>
          <a:lstStyle/>
          <a:p>
            <a:r>
              <a:rPr lang="en-US" dirty="0"/>
              <a:t>Topic model evaluation:</a:t>
            </a:r>
          </a:p>
          <a:p>
            <a:pPr lvl="1"/>
            <a:r>
              <a:rPr lang="en-US" dirty="0"/>
              <a:t>Unsupervised learning: hard to evaluate</a:t>
            </a:r>
          </a:p>
          <a:p>
            <a:pPr lvl="1"/>
            <a:r>
              <a:rPr lang="en-US" dirty="0"/>
              <a:t>Create a small labeled set and evaluate using that</a:t>
            </a:r>
          </a:p>
          <a:p>
            <a:endParaRPr lang="en-US" dirty="0"/>
          </a:p>
        </p:txBody>
      </p:sp>
    </p:spTree>
    <p:extLst>
      <p:ext uri="{BB962C8B-B14F-4D97-AF65-F5344CB8AC3E}">
        <p14:creationId xmlns:p14="http://schemas.microsoft.com/office/powerpoint/2010/main" val="4090015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92D7-82D0-41E5-B899-63E1FED03FD9}"/>
              </a:ext>
            </a:extLst>
          </p:cNvPr>
          <p:cNvSpPr>
            <a:spLocks noGrp="1"/>
          </p:cNvSpPr>
          <p:nvPr>
            <p:ph type="title"/>
          </p:nvPr>
        </p:nvSpPr>
        <p:spPr/>
        <p:txBody>
          <a:bodyPr/>
          <a:lstStyle/>
          <a:p>
            <a:r>
              <a:rPr lang="en-US" dirty="0"/>
              <a:t>Evaluation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DD0A1-AD72-47EE-B113-31B5AC994CA7}"/>
                  </a:ext>
                </a:extLst>
              </p:cNvPr>
              <p:cNvSpPr>
                <a:spLocks noGrp="1"/>
              </p:cNvSpPr>
              <p:nvPr>
                <p:ph idx="1"/>
              </p:nvPr>
            </p:nvSpPr>
            <p:spPr/>
            <p:txBody>
              <a:bodyPr>
                <a:normAutofit lnSpcReduction="10000"/>
              </a:bodyPr>
              <a:lstStyle/>
              <a:p>
                <a:r>
                  <a:rPr lang="en-US" dirty="0"/>
                  <a:t>Every NLP task has its own evaluation method</a:t>
                </a:r>
              </a:p>
              <a:p>
                <a:r>
                  <a:rPr lang="en-US" dirty="0"/>
                  <a:t>One method is calculating accuracy, precision, recall and the F1 measure</a:t>
                </a:r>
              </a:p>
              <a:p>
                <a:r>
                  <a:rPr lang="en-US" dirty="0"/>
                  <a:t>Need to have “right” and “wrong” answers</a:t>
                </a:r>
              </a:p>
              <a:p>
                <a:r>
                  <a:rPr lang="en-US" dirty="0"/>
                  <a:t>Accuracy: proportion of right answers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𝑟𝑖𝑔h𝑡</m:t>
                        </m:r>
                        <m:r>
                          <a:rPr lang="en-US" b="0" i="1" smtClean="0">
                            <a:latin typeface="Cambria Math" panose="02040503050406030204" pitchFamily="18" charset="0"/>
                          </a:rPr>
                          <m:t> </m:t>
                        </m:r>
                        <m:r>
                          <a:rPr lang="en-US" b="0" i="1" smtClean="0">
                            <a:latin typeface="Cambria Math" panose="02040503050406030204" pitchFamily="18" charset="0"/>
                          </a:rPr>
                          <m:t>𝑎𝑛𝑠𝑤𝑒𝑟𝑠</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𝑎𝑛𝑠𝑤𝑒𝑟𝑠</m:t>
                        </m:r>
                      </m:den>
                    </m:f>
                  </m:oMath>
                </a14:m>
                <a:r>
                  <a:rPr lang="en-US" dirty="0"/>
                  <a:t>)</a:t>
                </a:r>
              </a:p>
              <a:p>
                <a:r>
                  <a:rPr lang="en-US" dirty="0"/>
                  <a:t>Precision: what proportion of the positive answers are really </a:t>
                </a:r>
                <a:r>
                  <a:rPr lang="en-US" i="1" dirty="0"/>
                  <a:t>positive</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𝑡𝑝</m:t>
                        </m:r>
                      </m:num>
                      <m:den>
                        <m:r>
                          <a:rPr lang="en-US" b="0" i="1" smtClean="0">
                            <a:latin typeface="Cambria Math" panose="02040503050406030204" pitchFamily="18" charset="0"/>
                          </a:rPr>
                          <m:t>𝑡𝑝</m:t>
                        </m:r>
                        <m:r>
                          <a:rPr lang="en-US" b="0" i="1" smtClean="0">
                            <a:latin typeface="Cambria Math" panose="02040503050406030204" pitchFamily="18" charset="0"/>
                          </a:rPr>
                          <m:t>+</m:t>
                        </m:r>
                        <m:r>
                          <a:rPr lang="en-US" b="0" i="1" smtClean="0">
                            <a:latin typeface="Cambria Math" panose="02040503050406030204" pitchFamily="18" charset="0"/>
                          </a:rPr>
                          <m:t>𝑓𝑝</m:t>
                        </m:r>
                      </m:den>
                    </m:f>
                  </m:oMath>
                </a14:m>
                <a:endParaRPr lang="en-US" dirty="0"/>
              </a:p>
              <a:p>
                <a:r>
                  <a:rPr lang="en-US" dirty="0"/>
                  <a:t>Recall: what proportion of the all the answers were correctly identified as positive?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𝑡𝑝</m:t>
                        </m:r>
                      </m:num>
                      <m:den>
                        <m:r>
                          <a:rPr lang="en-US" b="0" i="1" smtClean="0">
                            <a:latin typeface="Cambria Math" panose="02040503050406030204" pitchFamily="18" charset="0"/>
                          </a:rPr>
                          <m:t>𝑡𝑝</m:t>
                        </m:r>
                        <m:r>
                          <a:rPr lang="en-US" b="0" i="1" smtClean="0">
                            <a:latin typeface="Cambria Math" panose="02040503050406030204" pitchFamily="18" charset="0"/>
                          </a:rPr>
                          <m:t>+</m:t>
                        </m:r>
                        <m:r>
                          <a:rPr lang="en-US" b="0" i="1" smtClean="0">
                            <a:latin typeface="Cambria Math" panose="02040503050406030204" pitchFamily="18" charset="0"/>
                          </a:rPr>
                          <m:t>𝑓𝑛</m:t>
                        </m:r>
                      </m:den>
                    </m:f>
                  </m:oMath>
                </a14:m>
                <a:endParaRPr lang="en-US" dirty="0"/>
              </a:p>
              <a:p>
                <a:r>
                  <a:rPr lang="en-US" dirty="0"/>
                  <a:t>F1: harmonic mean of precision and recall</a:t>
                </a:r>
              </a:p>
            </p:txBody>
          </p:sp>
        </mc:Choice>
        <mc:Fallback>
          <p:sp>
            <p:nvSpPr>
              <p:cNvPr id="3" name="Content Placeholder 2">
                <a:extLst>
                  <a:ext uri="{FF2B5EF4-FFF2-40B4-BE49-F238E27FC236}">
                    <a16:creationId xmlns:a16="http://schemas.microsoft.com/office/drawing/2014/main" id="{CA0DD0A1-AD72-47EE-B113-31B5AC994CA7}"/>
                  </a:ext>
                </a:extLst>
              </p:cNvPr>
              <p:cNvSpPr>
                <a:spLocks noGrp="1" noRot="1" noChangeAspect="1" noMove="1" noResize="1" noEditPoints="1" noAdjustHandles="1" noChangeArrowheads="1" noChangeShapeType="1" noTextEdit="1"/>
              </p:cNvSpPr>
              <p:nvPr>
                <p:ph idx="1"/>
              </p:nvPr>
            </p:nvSpPr>
            <p:spPr>
              <a:blipFill>
                <a:blip r:embed="rId2"/>
                <a:stretch>
                  <a:fillRect l="-138" t="-1783" r="-69"/>
                </a:stretch>
              </a:blipFill>
            </p:spPr>
            <p:txBody>
              <a:bodyPr/>
              <a:lstStyle/>
              <a:p>
                <a:r>
                  <a:rPr lang="en-US">
                    <a:noFill/>
                  </a:rPr>
                  <a:t> </a:t>
                </a:r>
              </a:p>
            </p:txBody>
          </p:sp>
        </mc:Fallback>
      </mc:AlternateContent>
    </p:spTree>
    <p:extLst>
      <p:ext uri="{BB962C8B-B14F-4D97-AF65-F5344CB8AC3E}">
        <p14:creationId xmlns:p14="http://schemas.microsoft.com/office/powerpoint/2010/main" val="2236660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BBD9-BB16-4F49-87EC-2EDD120FDDD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4E6D967-8C66-4182-B764-9F44C7717C36}"/>
              </a:ext>
            </a:extLst>
          </p:cNvPr>
          <p:cNvSpPr>
            <a:spLocks noGrp="1"/>
          </p:cNvSpPr>
          <p:nvPr>
            <p:ph idx="1"/>
          </p:nvPr>
        </p:nvSpPr>
        <p:spPr/>
        <p:txBody>
          <a:bodyPr/>
          <a:lstStyle/>
          <a:p>
            <a:r>
              <a:rPr lang="en-US" dirty="0"/>
              <a:t>Usually, both precision and recall can’t be optimized for at the same time</a:t>
            </a:r>
          </a:p>
          <a:p>
            <a:r>
              <a:rPr lang="en-US" dirty="0"/>
              <a:t>Tradeoff: either precision or recall</a:t>
            </a:r>
          </a:p>
          <a:p>
            <a:r>
              <a:rPr lang="en-US" dirty="0"/>
              <a:t>Depends on use case:</a:t>
            </a:r>
          </a:p>
          <a:p>
            <a:pPr lvl="1"/>
            <a:r>
              <a:rPr lang="en-US" dirty="0"/>
              <a:t>Fraud detection, cancer detection: high recall, false positives weeded out by people</a:t>
            </a:r>
          </a:p>
          <a:p>
            <a:pPr lvl="1"/>
            <a:r>
              <a:rPr lang="en-US" dirty="0"/>
              <a:t>Spam detection: high precision, important emails shouldn’t end up in spam</a:t>
            </a:r>
          </a:p>
          <a:p>
            <a:endParaRPr lang="en-US" dirty="0"/>
          </a:p>
        </p:txBody>
      </p:sp>
    </p:spTree>
    <p:extLst>
      <p:ext uri="{BB962C8B-B14F-4D97-AF65-F5344CB8AC3E}">
        <p14:creationId xmlns:p14="http://schemas.microsoft.com/office/powerpoint/2010/main" val="1663845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F9DA-DAB2-4AD3-9EB4-B151031A23F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64EE13E-2B65-4782-871E-A629214377A7}"/>
              </a:ext>
            </a:extLst>
          </p:cNvPr>
          <p:cNvSpPr>
            <a:spLocks noGrp="1"/>
          </p:cNvSpPr>
          <p:nvPr>
            <p:ph idx="1"/>
          </p:nvPr>
        </p:nvSpPr>
        <p:spPr/>
        <p:txBody>
          <a:bodyPr>
            <a:normAutofit lnSpcReduction="10000"/>
          </a:bodyPr>
          <a:lstStyle/>
          <a:p>
            <a:r>
              <a:rPr lang="en-US" dirty="0"/>
              <a:t>What kind of data do you use for evaluation?</a:t>
            </a:r>
          </a:p>
          <a:p>
            <a:r>
              <a:rPr lang="en-US" dirty="0"/>
              <a:t>Training, validation, test sets</a:t>
            </a:r>
          </a:p>
          <a:p>
            <a:pPr lvl="1"/>
            <a:r>
              <a:rPr lang="en-US" dirty="0"/>
              <a:t>E.g., split 70% training, 15% each for validation and test</a:t>
            </a:r>
          </a:p>
          <a:p>
            <a:r>
              <a:rPr lang="en-US" dirty="0"/>
              <a:t>Training: used to create the model</a:t>
            </a:r>
          </a:p>
          <a:p>
            <a:r>
              <a:rPr lang="en-US" dirty="0"/>
              <a:t>Validation: set you use to tune the model</a:t>
            </a:r>
          </a:p>
          <a:p>
            <a:pPr lvl="1"/>
            <a:r>
              <a:rPr lang="en-US" dirty="0"/>
              <a:t>Usually hyperparameters, such as the learning rate</a:t>
            </a:r>
          </a:p>
          <a:p>
            <a:pPr lvl="1"/>
            <a:r>
              <a:rPr lang="en-US" dirty="0"/>
              <a:t>Unsupervised topic modeling: don’t really have a validation set</a:t>
            </a:r>
          </a:p>
          <a:p>
            <a:r>
              <a:rPr lang="en-US" dirty="0"/>
              <a:t>Test: final evaluation when the model is ready on unseen data</a:t>
            </a:r>
          </a:p>
          <a:p>
            <a:pPr lvl="1"/>
            <a:r>
              <a:rPr lang="en-US" dirty="0"/>
              <a:t>Topic modeling: can use a test set to evaluate (needs to be labeled)</a:t>
            </a:r>
          </a:p>
        </p:txBody>
      </p:sp>
    </p:spTree>
    <p:extLst>
      <p:ext uri="{BB962C8B-B14F-4D97-AF65-F5344CB8AC3E}">
        <p14:creationId xmlns:p14="http://schemas.microsoft.com/office/powerpoint/2010/main" val="131152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C9C0-1871-4283-A119-167BD32D356A}"/>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7A8FDFBC-8DA7-4187-982B-5E00BDFAD76A}"/>
              </a:ext>
            </a:extLst>
          </p:cNvPr>
          <p:cNvSpPr>
            <a:spLocks noGrp="1"/>
          </p:cNvSpPr>
          <p:nvPr>
            <p:ph idx="1"/>
          </p:nvPr>
        </p:nvSpPr>
        <p:spPr/>
        <p:txBody>
          <a:bodyPr/>
          <a:lstStyle/>
          <a:p>
            <a:r>
              <a:rPr lang="en-US" dirty="0"/>
              <a:t>Shows which classes are confused with which</a:t>
            </a:r>
          </a:p>
          <a:p>
            <a:endParaRPr lang="en-US" dirty="0"/>
          </a:p>
        </p:txBody>
      </p:sp>
      <p:pic>
        <p:nvPicPr>
          <p:cNvPr id="5" name="Picture 4">
            <a:extLst>
              <a:ext uri="{FF2B5EF4-FFF2-40B4-BE49-F238E27FC236}">
                <a16:creationId xmlns:a16="http://schemas.microsoft.com/office/drawing/2014/main" id="{F25AB4B6-FCF4-4597-8F2A-38C43ACDBECD}"/>
              </a:ext>
            </a:extLst>
          </p:cNvPr>
          <p:cNvPicPr>
            <a:picLocks noChangeAspect="1"/>
          </p:cNvPicPr>
          <p:nvPr/>
        </p:nvPicPr>
        <p:blipFill>
          <a:blip r:embed="rId2"/>
          <a:stretch>
            <a:fillRect/>
          </a:stretch>
        </p:blipFill>
        <p:spPr>
          <a:xfrm>
            <a:off x="2580835" y="3277068"/>
            <a:ext cx="5112433" cy="2754454"/>
          </a:xfrm>
          <a:prstGeom prst="rect">
            <a:avLst/>
          </a:prstGeom>
        </p:spPr>
      </p:pic>
    </p:spTree>
    <p:extLst>
      <p:ext uri="{BB962C8B-B14F-4D97-AF65-F5344CB8AC3E}">
        <p14:creationId xmlns:p14="http://schemas.microsoft.com/office/powerpoint/2010/main" val="368266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F76E-F8A9-432E-9BDC-529F37CB072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EF93399-5331-408C-A71D-2D3CABE099A3}"/>
              </a:ext>
            </a:extLst>
          </p:cNvPr>
          <p:cNvSpPr>
            <a:spLocks noGrp="1"/>
          </p:cNvSpPr>
          <p:nvPr>
            <p:ph idx="1"/>
          </p:nvPr>
        </p:nvSpPr>
        <p:spPr/>
        <p:txBody>
          <a:bodyPr/>
          <a:lstStyle/>
          <a:p>
            <a:r>
              <a:rPr lang="en-US" dirty="0" err="1"/>
              <a:t>Jupyter</a:t>
            </a:r>
            <a:r>
              <a:rPr lang="en-US" dirty="0"/>
              <a:t> notebook (</a:t>
            </a:r>
            <a:r>
              <a:rPr lang="en-US" dirty="0">
                <a:hlinkClick r:id="rId2"/>
              </a:rPr>
              <a:t>https://github.com/zhenya-pl/odsc_west</a:t>
            </a:r>
            <a:r>
              <a:rPr lang="en-US" dirty="0"/>
              <a:t>)</a:t>
            </a:r>
          </a:p>
          <a:p>
            <a:endParaRPr lang="en-US" dirty="0"/>
          </a:p>
        </p:txBody>
      </p:sp>
    </p:spTree>
    <p:extLst>
      <p:ext uri="{BB962C8B-B14F-4D97-AF65-F5344CB8AC3E}">
        <p14:creationId xmlns:p14="http://schemas.microsoft.com/office/powerpoint/2010/main" val="340882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30B8-7544-44A2-9C5D-EA4D42BA0B29}"/>
              </a:ext>
            </a:extLst>
          </p:cNvPr>
          <p:cNvSpPr>
            <a:spLocks noGrp="1"/>
          </p:cNvSpPr>
          <p:nvPr>
            <p:ph type="title"/>
          </p:nvPr>
        </p:nvSpPr>
        <p:spPr/>
        <p:txBody>
          <a:bodyPr/>
          <a:lstStyle/>
          <a:p>
            <a:r>
              <a:rPr lang="en-US" dirty="0"/>
              <a:t>Goal of NLP project</a:t>
            </a:r>
          </a:p>
        </p:txBody>
      </p:sp>
      <p:sp>
        <p:nvSpPr>
          <p:cNvPr id="3" name="Content Placeholder 2">
            <a:extLst>
              <a:ext uri="{FF2B5EF4-FFF2-40B4-BE49-F238E27FC236}">
                <a16:creationId xmlns:a16="http://schemas.microsoft.com/office/drawing/2014/main" id="{B147C8C6-2E35-48A6-80DD-E7A06F9260DC}"/>
              </a:ext>
            </a:extLst>
          </p:cNvPr>
          <p:cNvSpPr>
            <a:spLocks noGrp="1"/>
          </p:cNvSpPr>
          <p:nvPr>
            <p:ph idx="1"/>
          </p:nvPr>
        </p:nvSpPr>
        <p:spPr/>
        <p:txBody>
          <a:bodyPr/>
          <a:lstStyle/>
          <a:p>
            <a:r>
              <a:rPr lang="en-US" dirty="0"/>
              <a:t>Usually we want to automate a task that is time consuming or laborious</a:t>
            </a:r>
          </a:p>
          <a:p>
            <a:r>
              <a:rPr lang="en-US" dirty="0"/>
              <a:t>Examples:</a:t>
            </a:r>
          </a:p>
          <a:p>
            <a:pPr lvl="1"/>
            <a:r>
              <a:rPr lang="en-US" dirty="0"/>
              <a:t>Analysis of a business’s social media by topic and sentiment to rate customer satisfaction</a:t>
            </a:r>
          </a:p>
          <a:p>
            <a:pPr lvl="1"/>
            <a:r>
              <a:rPr lang="en-US" dirty="0"/>
              <a:t>Filtering incoming emails to the right department</a:t>
            </a:r>
          </a:p>
          <a:p>
            <a:pPr lvl="1"/>
            <a:r>
              <a:rPr lang="en-US" dirty="0"/>
              <a:t>Filtering news from a stream that are about a particular company</a:t>
            </a:r>
          </a:p>
          <a:p>
            <a:pPr lvl="1"/>
            <a:r>
              <a:rPr lang="en-US" dirty="0"/>
              <a:t>Creating a chatbot</a:t>
            </a:r>
          </a:p>
          <a:p>
            <a:pPr lvl="1"/>
            <a:r>
              <a:rPr lang="en-US" dirty="0"/>
              <a:t>Recommendation engine</a:t>
            </a:r>
          </a:p>
          <a:p>
            <a:pPr lvl="1"/>
            <a:r>
              <a:rPr lang="en-US" dirty="0"/>
              <a:t>Document summarization</a:t>
            </a:r>
          </a:p>
          <a:p>
            <a:pPr lvl="1"/>
            <a:endParaRPr lang="en-US" dirty="0"/>
          </a:p>
        </p:txBody>
      </p:sp>
    </p:spTree>
    <p:extLst>
      <p:ext uri="{BB962C8B-B14F-4D97-AF65-F5344CB8AC3E}">
        <p14:creationId xmlns:p14="http://schemas.microsoft.com/office/powerpoint/2010/main" val="42136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9020-E9F7-40D3-A10F-E83A857C3E8A}"/>
              </a:ext>
            </a:extLst>
          </p:cNvPr>
          <p:cNvSpPr>
            <a:spLocks noGrp="1"/>
          </p:cNvSpPr>
          <p:nvPr>
            <p:ph type="title"/>
          </p:nvPr>
        </p:nvSpPr>
        <p:spPr/>
        <p:txBody>
          <a:bodyPr/>
          <a:lstStyle/>
          <a:p>
            <a:r>
              <a:rPr lang="en-US" dirty="0"/>
              <a:t>Goal of NLP project</a:t>
            </a:r>
          </a:p>
        </p:txBody>
      </p:sp>
      <p:sp>
        <p:nvSpPr>
          <p:cNvPr id="3" name="Content Placeholder 2">
            <a:extLst>
              <a:ext uri="{FF2B5EF4-FFF2-40B4-BE49-F238E27FC236}">
                <a16:creationId xmlns:a16="http://schemas.microsoft.com/office/drawing/2014/main" id="{4E28561E-AADA-4E05-8488-62A55315803B}"/>
              </a:ext>
            </a:extLst>
          </p:cNvPr>
          <p:cNvSpPr>
            <a:spLocks noGrp="1"/>
          </p:cNvSpPr>
          <p:nvPr>
            <p:ph idx="1"/>
          </p:nvPr>
        </p:nvSpPr>
        <p:spPr/>
        <p:txBody>
          <a:bodyPr/>
          <a:lstStyle/>
          <a:p>
            <a:r>
              <a:rPr lang="en-US" dirty="0"/>
              <a:t>According to the general goal, we can choose techniques:</a:t>
            </a:r>
          </a:p>
          <a:p>
            <a:pPr lvl="1"/>
            <a:r>
              <a:rPr lang="en-US" dirty="0"/>
              <a:t>Analysis of a business’s social media by topic and sentiment to rate customer satisfaction → </a:t>
            </a:r>
            <a:r>
              <a:rPr lang="en-US" u="sng" dirty="0"/>
              <a:t>topic modeling and sentiment analysis</a:t>
            </a:r>
          </a:p>
          <a:p>
            <a:pPr lvl="1"/>
            <a:r>
              <a:rPr lang="en-US" dirty="0"/>
              <a:t>Filtering incoming emails to the right department → </a:t>
            </a:r>
            <a:r>
              <a:rPr lang="en-US" u="sng" dirty="0"/>
              <a:t>document classification</a:t>
            </a:r>
          </a:p>
          <a:p>
            <a:pPr lvl="1"/>
            <a:r>
              <a:rPr lang="en-US" dirty="0"/>
              <a:t>Filtering news from a stream that are about a particular company → </a:t>
            </a:r>
            <a:r>
              <a:rPr lang="en-US" u="sng" dirty="0"/>
              <a:t>named entity recognition (NER)</a:t>
            </a:r>
          </a:p>
          <a:p>
            <a:pPr lvl="1"/>
            <a:r>
              <a:rPr lang="en-US" dirty="0"/>
              <a:t>Creating a chatbot → </a:t>
            </a:r>
            <a:r>
              <a:rPr lang="en-US" u="sng" dirty="0"/>
              <a:t>NER, intent classification, natural language generation (NLG)</a:t>
            </a:r>
          </a:p>
          <a:p>
            <a:pPr lvl="1"/>
            <a:r>
              <a:rPr lang="en-US" dirty="0"/>
              <a:t>Recommendation engine → </a:t>
            </a:r>
            <a:r>
              <a:rPr lang="en-US" u="sng" dirty="0"/>
              <a:t>topic modeling, similarity measurements</a:t>
            </a:r>
          </a:p>
          <a:p>
            <a:pPr lvl="1"/>
            <a:r>
              <a:rPr lang="en-US" dirty="0"/>
              <a:t>Document summarization → </a:t>
            </a:r>
            <a:r>
              <a:rPr lang="en-US" u="sng" dirty="0"/>
              <a:t>NER, topic modeling</a:t>
            </a:r>
          </a:p>
          <a:p>
            <a:pPr lvl="1"/>
            <a:endParaRPr lang="en-US" dirty="0"/>
          </a:p>
        </p:txBody>
      </p:sp>
    </p:spTree>
    <p:extLst>
      <p:ext uri="{BB962C8B-B14F-4D97-AF65-F5344CB8AC3E}">
        <p14:creationId xmlns:p14="http://schemas.microsoft.com/office/powerpoint/2010/main" val="50280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58E9-C258-41C3-AAB4-CAFDE177F95E}"/>
              </a:ext>
            </a:extLst>
          </p:cNvPr>
          <p:cNvSpPr>
            <a:spLocks noGrp="1"/>
          </p:cNvSpPr>
          <p:nvPr>
            <p:ph type="title"/>
          </p:nvPr>
        </p:nvSpPr>
        <p:spPr/>
        <p:txBody>
          <a:bodyPr/>
          <a:lstStyle/>
          <a:p>
            <a:r>
              <a:rPr lang="en-US" dirty="0"/>
              <a:t>Today’s project</a:t>
            </a:r>
          </a:p>
        </p:txBody>
      </p:sp>
      <p:sp>
        <p:nvSpPr>
          <p:cNvPr id="3" name="Content Placeholder 2">
            <a:extLst>
              <a:ext uri="{FF2B5EF4-FFF2-40B4-BE49-F238E27FC236}">
                <a16:creationId xmlns:a16="http://schemas.microsoft.com/office/drawing/2014/main" id="{8F5144A7-7886-4946-B1CD-14CF06E96A94}"/>
              </a:ext>
            </a:extLst>
          </p:cNvPr>
          <p:cNvSpPr>
            <a:spLocks noGrp="1"/>
          </p:cNvSpPr>
          <p:nvPr>
            <p:ph idx="1"/>
          </p:nvPr>
        </p:nvSpPr>
        <p:spPr/>
        <p:txBody>
          <a:bodyPr/>
          <a:lstStyle/>
          <a:p>
            <a:r>
              <a:rPr lang="en-US" dirty="0"/>
              <a:t>Goal of today’s project: given a set of news articles, sort them into categories that align with topics they talk about</a:t>
            </a:r>
          </a:p>
        </p:txBody>
      </p:sp>
    </p:spTree>
    <p:extLst>
      <p:ext uri="{BB962C8B-B14F-4D97-AF65-F5344CB8AC3E}">
        <p14:creationId xmlns:p14="http://schemas.microsoft.com/office/powerpoint/2010/main" val="9501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0575-F428-47A2-BC23-98C9663A78EC}"/>
              </a:ext>
            </a:extLst>
          </p:cNvPr>
          <p:cNvSpPr>
            <a:spLocks noGrp="1"/>
          </p:cNvSpPr>
          <p:nvPr>
            <p:ph type="title"/>
          </p:nvPr>
        </p:nvSpPr>
        <p:spPr/>
        <p:txBody>
          <a:bodyPr/>
          <a:lstStyle/>
          <a:p>
            <a:r>
              <a:rPr lang="en-US" dirty="0"/>
              <a:t>Approaches to NLP</a:t>
            </a:r>
          </a:p>
        </p:txBody>
      </p:sp>
      <p:sp>
        <p:nvSpPr>
          <p:cNvPr id="3" name="Content Placeholder 2">
            <a:extLst>
              <a:ext uri="{FF2B5EF4-FFF2-40B4-BE49-F238E27FC236}">
                <a16:creationId xmlns:a16="http://schemas.microsoft.com/office/drawing/2014/main" id="{D2B855DF-FC11-4388-9C3A-C1AFC0CB7A13}"/>
              </a:ext>
            </a:extLst>
          </p:cNvPr>
          <p:cNvSpPr>
            <a:spLocks noGrp="1"/>
          </p:cNvSpPr>
          <p:nvPr>
            <p:ph idx="1"/>
          </p:nvPr>
        </p:nvSpPr>
        <p:spPr/>
        <p:txBody>
          <a:bodyPr>
            <a:normAutofit/>
          </a:bodyPr>
          <a:lstStyle/>
          <a:p>
            <a:r>
              <a:rPr lang="en-US" dirty="0"/>
              <a:t>Rule-based approaches</a:t>
            </a:r>
          </a:p>
          <a:p>
            <a:pPr lvl="1"/>
            <a:r>
              <a:rPr lang="en-US" dirty="0"/>
              <a:t>E.g., if a news article contains the word </a:t>
            </a:r>
            <a:r>
              <a:rPr lang="en-US" i="1" dirty="0"/>
              <a:t>football</a:t>
            </a:r>
            <a:r>
              <a:rPr lang="en-US" dirty="0"/>
              <a:t>, it’s about sport.</a:t>
            </a:r>
          </a:p>
          <a:p>
            <a:r>
              <a:rPr lang="en-US" dirty="0"/>
              <a:t>Supervised approaches</a:t>
            </a:r>
          </a:p>
          <a:p>
            <a:pPr lvl="1"/>
            <a:r>
              <a:rPr lang="en-US" dirty="0"/>
              <a:t>We have the data and the right answers for the data</a:t>
            </a:r>
          </a:p>
          <a:p>
            <a:pPr lvl="1"/>
            <a:r>
              <a:rPr lang="en-US" dirty="0"/>
              <a:t>Train a model that will compute the approximation of the function that gives the right answers (never 100% correct, but can get close)</a:t>
            </a:r>
          </a:p>
          <a:p>
            <a:pPr lvl="1"/>
            <a:r>
              <a:rPr lang="en-US" dirty="0"/>
              <a:t>Statistical machine learning: SVM, Naïve Bayes, regression, etc.</a:t>
            </a:r>
          </a:p>
          <a:p>
            <a:pPr lvl="1"/>
            <a:r>
              <a:rPr lang="en-US" dirty="0"/>
              <a:t>Deep learning: LSTM, RNN, CNN, transformers</a:t>
            </a:r>
          </a:p>
        </p:txBody>
      </p:sp>
    </p:spTree>
    <p:extLst>
      <p:ext uri="{BB962C8B-B14F-4D97-AF65-F5344CB8AC3E}">
        <p14:creationId xmlns:p14="http://schemas.microsoft.com/office/powerpoint/2010/main" val="286918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18C8-4871-474E-9A3E-C9C7F622D86F}"/>
              </a:ext>
            </a:extLst>
          </p:cNvPr>
          <p:cNvSpPr>
            <a:spLocks noGrp="1"/>
          </p:cNvSpPr>
          <p:nvPr>
            <p:ph type="title"/>
          </p:nvPr>
        </p:nvSpPr>
        <p:spPr/>
        <p:txBody>
          <a:bodyPr/>
          <a:lstStyle/>
          <a:p>
            <a:r>
              <a:rPr lang="en-US" dirty="0"/>
              <a:t>Approaches to NLP</a:t>
            </a:r>
          </a:p>
        </p:txBody>
      </p:sp>
      <p:sp>
        <p:nvSpPr>
          <p:cNvPr id="3" name="Content Placeholder 2">
            <a:extLst>
              <a:ext uri="{FF2B5EF4-FFF2-40B4-BE49-F238E27FC236}">
                <a16:creationId xmlns:a16="http://schemas.microsoft.com/office/drawing/2014/main" id="{087CE338-63DB-4572-A9B0-635F8EAE0573}"/>
              </a:ext>
            </a:extLst>
          </p:cNvPr>
          <p:cNvSpPr>
            <a:spLocks noGrp="1"/>
          </p:cNvSpPr>
          <p:nvPr>
            <p:ph idx="1"/>
          </p:nvPr>
        </p:nvSpPr>
        <p:spPr/>
        <p:txBody>
          <a:bodyPr/>
          <a:lstStyle/>
          <a:p>
            <a:r>
              <a:rPr lang="en-US" dirty="0"/>
              <a:t>Unsupervised</a:t>
            </a:r>
          </a:p>
          <a:p>
            <a:pPr lvl="1"/>
            <a:r>
              <a:rPr lang="en-US" dirty="0"/>
              <a:t>E.g., grouping similar data into unnamed clusters</a:t>
            </a:r>
          </a:p>
          <a:p>
            <a:r>
              <a:rPr lang="en-US" dirty="0"/>
              <a:t>Semi-supervised</a:t>
            </a:r>
          </a:p>
          <a:p>
            <a:pPr lvl="1"/>
            <a:r>
              <a:rPr lang="en-US" dirty="0"/>
              <a:t>E.g., seeding the model with the labeled examples and using the output of the trained model as input to the next training iteration</a:t>
            </a:r>
          </a:p>
          <a:p>
            <a:r>
              <a:rPr lang="en-US" dirty="0"/>
              <a:t>Self-supervised</a:t>
            </a:r>
          </a:p>
          <a:p>
            <a:pPr lvl="1"/>
            <a:r>
              <a:rPr lang="en-US" dirty="0"/>
              <a:t>Neural networks cannot be unsupervised</a:t>
            </a:r>
          </a:p>
          <a:p>
            <a:pPr lvl="1"/>
            <a:r>
              <a:rPr lang="en-US" dirty="0"/>
              <a:t>Can create “the right answer” from the data</a:t>
            </a:r>
          </a:p>
          <a:p>
            <a:pPr lvl="1"/>
            <a:r>
              <a:rPr lang="en-US" dirty="0"/>
              <a:t>E.g., predicting a blacked out word from the text</a:t>
            </a:r>
          </a:p>
          <a:p>
            <a:endParaRPr lang="en-US" dirty="0"/>
          </a:p>
        </p:txBody>
      </p:sp>
    </p:spTree>
    <p:extLst>
      <p:ext uri="{BB962C8B-B14F-4D97-AF65-F5344CB8AC3E}">
        <p14:creationId xmlns:p14="http://schemas.microsoft.com/office/powerpoint/2010/main" val="365378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A691-13A6-4224-B45B-BFB6F9E642CA}"/>
              </a:ext>
            </a:extLst>
          </p:cNvPr>
          <p:cNvSpPr>
            <a:spLocks noGrp="1"/>
          </p:cNvSpPr>
          <p:nvPr>
            <p:ph type="title"/>
          </p:nvPr>
        </p:nvSpPr>
        <p:spPr/>
        <p:txBody>
          <a:bodyPr/>
          <a:lstStyle/>
          <a:p>
            <a:r>
              <a:rPr lang="en-US" dirty="0"/>
              <a:t>Approaches to topic modeling</a:t>
            </a:r>
          </a:p>
        </p:txBody>
      </p:sp>
      <p:sp>
        <p:nvSpPr>
          <p:cNvPr id="3" name="Content Placeholder 2">
            <a:extLst>
              <a:ext uri="{FF2B5EF4-FFF2-40B4-BE49-F238E27FC236}">
                <a16:creationId xmlns:a16="http://schemas.microsoft.com/office/drawing/2014/main" id="{2C9AEEBB-E2C9-47F3-B399-E27B3B83C853}"/>
              </a:ext>
            </a:extLst>
          </p:cNvPr>
          <p:cNvSpPr>
            <a:spLocks noGrp="1"/>
          </p:cNvSpPr>
          <p:nvPr>
            <p:ph idx="1"/>
          </p:nvPr>
        </p:nvSpPr>
        <p:spPr/>
        <p:txBody>
          <a:bodyPr/>
          <a:lstStyle/>
          <a:p>
            <a:r>
              <a:rPr lang="en-US" dirty="0"/>
              <a:t>Rule-based:</a:t>
            </a:r>
          </a:p>
          <a:p>
            <a:pPr lvl="1"/>
            <a:r>
              <a:rPr lang="en-US" dirty="0"/>
              <a:t>Certain keywords belong to certain topics</a:t>
            </a:r>
          </a:p>
          <a:p>
            <a:pPr lvl="1"/>
            <a:r>
              <a:rPr lang="en-US" dirty="0"/>
              <a:t>Analyze the data to see which keywords are common to certain topics and not others</a:t>
            </a:r>
          </a:p>
          <a:p>
            <a:pPr lvl="1"/>
            <a:r>
              <a:rPr lang="en-US" dirty="0"/>
              <a:t>Only works if you know the topics in advance</a:t>
            </a:r>
          </a:p>
          <a:p>
            <a:r>
              <a:rPr lang="en-US" dirty="0"/>
              <a:t>Supervised:</a:t>
            </a:r>
          </a:p>
          <a:p>
            <a:pPr lvl="1"/>
            <a:r>
              <a:rPr lang="en-US" dirty="0"/>
              <a:t>You have to know the topics in advance</a:t>
            </a:r>
          </a:p>
          <a:p>
            <a:pPr lvl="1"/>
            <a:r>
              <a:rPr lang="en-US" dirty="0"/>
              <a:t>Use any ML method</a:t>
            </a:r>
          </a:p>
          <a:p>
            <a:pPr lvl="1"/>
            <a:endParaRPr lang="en-US" dirty="0"/>
          </a:p>
        </p:txBody>
      </p:sp>
    </p:spTree>
    <p:extLst>
      <p:ext uri="{BB962C8B-B14F-4D97-AF65-F5344CB8AC3E}">
        <p14:creationId xmlns:p14="http://schemas.microsoft.com/office/powerpoint/2010/main" val="3872791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11539</TotalTime>
  <Words>2121</Words>
  <Application>Microsoft Office PowerPoint</Application>
  <PresentationFormat>Widescreen</PresentationFormat>
  <Paragraphs>228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 Math</vt:lpstr>
      <vt:lpstr>Century Gothic</vt:lpstr>
      <vt:lpstr>Wingdings 3</vt:lpstr>
      <vt:lpstr>Ion Boardroom</vt:lpstr>
      <vt:lpstr>Introduction to NLP and topic modeling</vt:lpstr>
      <vt:lpstr>Overview of the workshop</vt:lpstr>
      <vt:lpstr>Structure of NLP project</vt:lpstr>
      <vt:lpstr>Goal of NLP project</vt:lpstr>
      <vt:lpstr>Goal of NLP project</vt:lpstr>
      <vt:lpstr>Today’s project</vt:lpstr>
      <vt:lpstr>Approaches to NLP</vt:lpstr>
      <vt:lpstr>Approaches to NLP</vt:lpstr>
      <vt:lpstr>Approaches to topic modeling</vt:lpstr>
      <vt:lpstr>Approaches to topic modeling</vt:lpstr>
      <vt:lpstr>Data</vt:lpstr>
      <vt:lpstr>Today’s data</vt:lpstr>
      <vt:lpstr>Today’s data</vt:lpstr>
      <vt:lpstr>Today’s data</vt:lpstr>
      <vt:lpstr>Exploratory Data Analysis</vt:lpstr>
      <vt:lpstr>EDA and Preprocessing</vt:lpstr>
      <vt:lpstr>Vectorizing data</vt:lpstr>
      <vt:lpstr>Vectorizing data: bag-of-words</vt:lpstr>
      <vt:lpstr>Vectorizing data: bag-of-words</vt:lpstr>
      <vt:lpstr>Vectorizing data: TF-IDF</vt:lpstr>
      <vt:lpstr>Vectorizing data: TF-IDF</vt:lpstr>
      <vt:lpstr>Vectorizing data: bag-of-words</vt:lpstr>
      <vt:lpstr>N-grams work the same way</vt:lpstr>
      <vt:lpstr>Vectorizing data: word2vec</vt:lpstr>
      <vt:lpstr>Vectorizing data</vt:lpstr>
      <vt:lpstr>Topic modeling: LDA</vt:lpstr>
      <vt:lpstr>Topic modeling: K-means clustering</vt:lpstr>
      <vt:lpstr>Topic modeling: NMF</vt:lpstr>
      <vt:lpstr>Topic modeling: practical part</vt:lpstr>
      <vt:lpstr>Evaluation</vt:lpstr>
      <vt:lpstr>Evaluation</vt:lpstr>
      <vt:lpstr>Evaluation</vt:lpstr>
      <vt:lpstr>Evaluation</vt:lpstr>
      <vt:lpstr>Confusion matrix</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 and topic modeling</dc:title>
  <dc:creator>Zhenya and Filip Antić</dc:creator>
  <cp:lastModifiedBy>Zhenya and Filip Antić</cp:lastModifiedBy>
  <cp:revision>287</cp:revision>
  <dcterms:created xsi:type="dcterms:W3CDTF">2021-09-14T14:51:29Z</dcterms:created>
  <dcterms:modified xsi:type="dcterms:W3CDTF">2021-09-22T19:25:55Z</dcterms:modified>
</cp:coreProperties>
</file>