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95" r:id="rId3"/>
    <p:sldId id="257" r:id="rId4"/>
    <p:sldId id="259" r:id="rId5"/>
    <p:sldId id="258" r:id="rId6"/>
    <p:sldId id="260" r:id="rId7"/>
    <p:sldId id="262" r:id="rId8"/>
    <p:sldId id="263" r:id="rId9"/>
    <p:sldId id="264" r:id="rId10"/>
    <p:sldId id="265" r:id="rId11"/>
    <p:sldId id="282" r:id="rId12"/>
    <p:sldId id="296" r:id="rId13"/>
    <p:sldId id="261" r:id="rId14"/>
    <p:sldId id="267" r:id="rId15"/>
    <p:sldId id="269" r:id="rId16"/>
    <p:sldId id="271" r:id="rId17"/>
    <p:sldId id="272" r:id="rId18"/>
    <p:sldId id="273" r:id="rId19"/>
    <p:sldId id="270" r:id="rId20"/>
    <p:sldId id="275" r:id="rId21"/>
    <p:sldId id="277" r:id="rId22"/>
    <p:sldId id="278" r:id="rId23"/>
    <p:sldId id="279" r:id="rId24"/>
    <p:sldId id="281" r:id="rId25"/>
    <p:sldId id="280" r:id="rId26"/>
    <p:sldId id="297" r:id="rId27"/>
    <p:sldId id="288" r:id="rId28"/>
    <p:sldId id="285" r:id="rId29"/>
    <p:sldId id="283" r:id="rId30"/>
    <p:sldId id="287" r:id="rId31"/>
    <p:sldId id="286" r:id="rId32"/>
    <p:sldId id="289" r:id="rId33"/>
    <p:sldId id="284" r:id="rId34"/>
    <p:sldId id="290" r:id="rId35"/>
    <p:sldId id="291" r:id="rId36"/>
    <p:sldId id="293" r:id="rId37"/>
    <p:sldId id="292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1"/>
    <p:restoredTop sz="94694"/>
  </p:normalViewPr>
  <p:slideViewPr>
    <p:cSldViewPr snapToGrid="0">
      <p:cViewPr varScale="1">
        <p:scale>
          <a:sx n="91" d="100"/>
          <a:sy n="91" d="100"/>
        </p:scale>
        <p:origin x="50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A8DEF-6B4C-344C-A1D7-289EEC596837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2B43B-9336-2145-9542-5C6E3C361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0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EEE1"/>
                </a:solidFill>
                <a:effectLst/>
                <a:latin typeface="Google Sans"/>
              </a:rPr>
              <a:t>Supervised learning is a type of machine learning and artificial intelligence. It uses labeled datasets to train algorithms to classify data or predict outcomes.</a:t>
            </a:r>
          </a:p>
          <a:p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Unsupervised learning is a machine learning technique that uses algorithms to analyze and cluster unlabeled data sets.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2B43B-9336-2145-9542-5C6E3C361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5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A functional form refers to </a:t>
            </a:r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the algebraic form of a relationship between a dependent variable and regressors or explanatory variables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2B43B-9336-2145-9542-5C6E3C361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 typically determined/ labeled by humans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2B43B-9336-2145-9542-5C6E3C3616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88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2B43B-9336-2145-9542-5C6E3C36161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3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2B43B-9336-2145-9542-5C6E3C36161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23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2B43B-9336-2145-9542-5C6E3C36161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49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2B43B-9336-2145-9542-5C6E3C36161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9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618D-98F8-8497-C6B0-128C0CDD7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BB0B3-0D61-0E93-D317-E92531CD3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CD13A-809D-5405-1D37-9ED945C88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6A38-413F-BE40-BB70-85B88EE96E1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4FEFC-EE5C-3DC6-A19B-4BA29A0B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D48C6-F208-E713-D0F0-E45FB7A8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A725-F027-2A48-9466-E90AE6C6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4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13AA-099A-A880-2973-C90DB705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642A1-054B-D1D1-F48E-34A5027D0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ECD7A-9231-6ACF-A377-6CDC80E26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6A38-413F-BE40-BB70-85B88EE96E1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AF10-D860-6073-C4BF-C045EA90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5064B-772B-F440-6A70-3B042124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A725-F027-2A48-9466-E90AE6C6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5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10D9EF-7345-32A8-10D3-32893F599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C8462-8737-50BA-B413-604530326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609A2-02A3-2A26-6BF7-1168F39B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6A38-413F-BE40-BB70-85B88EE96E1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A958-C74A-474D-3B38-3C3814CD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C6C99-9606-BB4D-E43E-F1BBAD1D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A725-F027-2A48-9466-E90AE6C6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4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D23E-8628-4A54-F43A-CD851C54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23A7F-5ECB-E754-C72E-8F4CD1425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2A325-920E-707F-A8B7-49813757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6A38-413F-BE40-BB70-85B88EE96E1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787FE-2B31-D18C-EC40-9520F50F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80EC1-7B4C-1D3C-FAE1-B37F956C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A725-F027-2A48-9466-E90AE6C6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3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7BD5-866A-98F2-0ACD-29360894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4E3D4-EA5F-CEC4-328B-0DDF085C0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AD55-4238-1F0F-9DE0-4E525316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6A38-413F-BE40-BB70-85B88EE96E1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66D2F-051C-6EB8-EC41-4E7F699A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261C6-B36E-EF51-C4B0-B65AC7CF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A725-F027-2A48-9466-E90AE6C6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6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A0D7-91D9-5099-667D-EF961CD9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88A2D-5C02-1215-652D-906F60E31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A319F-36F8-79CD-54D2-286A099CB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EAFD5-B23F-4350-F179-38BD8860E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6A38-413F-BE40-BB70-85B88EE96E1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0EB67-1FBA-A19B-4824-41E2A48F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46C82-28E2-E9AB-FE0A-32217EEB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A725-F027-2A48-9466-E90AE6C6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9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74A5-1672-8067-A967-E5B13C74E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476B1-A8D4-6201-D0A2-F3DE3E354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6933A-C15E-E855-DC26-BD407397E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0B6C5-8C03-7BEC-A317-961364914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610EB-E179-9EE4-25F3-F12964E07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FC6FD4-5967-0861-9DE2-57D33DD4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6A38-413F-BE40-BB70-85B88EE96E1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05487-6342-6796-A761-482D2EF3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8CF94-19F9-C653-4DAC-FB862D15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A725-F027-2A48-9466-E90AE6C6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3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E4D3-8229-E758-3CB7-E0F11EF5C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A90AA-F228-94E3-3144-01252ADB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6A38-413F-BE40-BB70-85B88EE96E1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F4CEE-DEFB-3177-C25B-8E6EF8F99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65D09-EA34-02AE-3F36-38D0EE27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A725-F027-2A48-9466-E90AE6C6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5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2B635D-FEB0-0F5E-7CA9-61DCA226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6A38-413F-BE40-BB70-85B88EE96E1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FD5887-FDA1-A713-A2E3-3084488C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08A41-5123-4C46-1151-03F49E5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A725-F027-2A48-9466-E90AE6C6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18B1-A9F5-70C3-5003-21078769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8CB97-460F-0A19-E10A-F8844F0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42E98-3995-33E9-845E-DE0DEFF22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52A24-241F-9283-2C0A-663CF6B0A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6A38-413F-BE40-BB70-85B88EE96E1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37815-7FE5-8938-6FF7-3DA8532B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5D8DF-BE6C-6489-C625-2B5801CE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A725-F027-2A48-9466-E90AE6C6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9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F692-DE80-5A17-2DEB-5C84E8415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85B69-3197-61B3-EF7D-5D8484923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3863A-CA1E-7A1D-6962-47F58C94E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25CB1-A1FF-532C-610C-5E63817C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6A38-413F-BE40-BB70-85B88EE96E1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5F01D-3B4E-51A8-6815-4EE1B478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51B72-29C0-34DE-3E4E-1C83A098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A725-F027-2A48-9466-E90AE6C6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7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4F96E0-0D7E-C9B3-4F2F-D2AD66D03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59251-435B-0EAE-4BF5-561DEFBB4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EFE7B-3E8E-9369-7086-316C6245A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B6A38-413F-BE40-BB70-85B88EE96E1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297AF-9611-A116-F4C0-8FE047DDF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4C0A2-B209-71B7-ADD4-92DBF52D8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6A725-F027-2A48-9466-E90AE6C6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1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8DCC-BBC3-9FA9-815E-7121D7CFB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300</a:t>
            </a:r>
            <a:br>
              <a:rPr lang="en-US" dirty="0"/>
            </a:br>
            <a:r>
              <a:rPr lang="en-US" dirty="0"/>
              <a:t>Statistical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FDD42-7003-5D6E-27A1-218E9BC255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2023</a:t>
            </a:r>
          </a:p>
          <a:p>
            <a:r>
              <a:rPr lang="en-US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Intro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34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EE36-CF94-6DBA-3905-3939468C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Refreshing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definitions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3DA5A-799A-C301-6187-ED690B635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Predictors</a:t>
            </a:r>
            <a:r>
              <a:rPr lang="zh-CN" altLang="en-US" dirty="0"/>
              <a:t> </a:t>
            </a:r>
            <a:r>
              <a:rPr lang="en-US" altLang="zh-CN" dirty="0"/>
              <a:t>(independent</a:t>
            </a:r>
            <a:r>
              <a:rPr lang="zh-CN" altLang="en-US" dirty="0"/>
              <a:t> </a:t>
            </a:r>
            <a:r>
              <a:rPr lang="en-US" altLang="zh-CN" dirty="0"/>
              <a:t>variables,</a:t>
            </a:r>
            <a:r>
              <a:rPr lang="zh-CN" altLang="en-US" dirty="0"/>
              <a:t> </a:t>
            </a:r>
            <a:r>
              <a:rPr lang="en-US" altLang="zh-CN" dirty="0"/>
              <a:t>features)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response.</a:t>
            </a:r>
          </a:p>
          <a:p>
            <a:r>
              <a:rPr lang="en-US" altLang="zh-CN" b="1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(dependent</a:t>
            </a:r>
            <a:r>
              <a:rPr lang="zh-CN" altLang="en-US" dirty="0"/>
              <a:t> </a:t>
            </a:r>
            <a:r>
              <a:rPr lang="en-US" altLang="zh-CN" dirty="0"/>
              <a:t>variable)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being</a:t>
            </a:r>
            <a:r>
              <a:rPr lang="zh-CN" altLang="en-US" dirty="0"/>
              <a:t> </a:t>
            </a:r>
            <a:r>
              <a:rPr lang="en-US" altLang="zh-CN" dirty="0"/>
              <a:t>predicted.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altLang="zh-CN" dirty="0"/>
              <a:t>Sometimes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Response</a:t>
            </a:r>
            <a:r>
              <a:rPr lang="zh-CN" altLang="en-US" b="1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dataset:</a:t>
            </a:r>
          </a:p>
          <a:p>
            <a:pPr lvl="1"/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calls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unsupervised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b="1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response (major focus in DATA 180).</a:t>
            </a:r>
          </a:p>
          <a:p>
            <a:pPr lvl="1"/>
            <a:r>
              <a:rPr lang="en-US" altLang="zh-CN" dirty="0"/>
              <a:t>Otherwise,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models (major focus in DATA 300).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884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E3EF-8DDD-B208-629C-8212D5BF4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030BF-332A-8A22-B224-78921A12D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u="sng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refers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variable,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example:</a:t>
            </a:r>
          </a:p>
          <a:p>
            <a:pPr lvl="1"/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email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spam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not?</a:t>
            </a:r>
          </a:p>
          <a:p>
            <a:pPr lvl="1"/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patient</a:t>
            </a:r>
            <a:r>
              <a:rPr lang="zh-CN" altLang="en-US" dirty="0"/>
              <a:t> </a:t>
            </a:r>
            <a:r>
              <a:rPr lang="en-US" altLang="zh-CN" dirty="0"/>
              <a:t>diagnosed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cancer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not?</a:t>
            </a:r>
          </a:p>
          <a:p>
            <a:pPr lvl="1"/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picture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cat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not?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u="sng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refers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 continuous</a:t>
            </a:r>
            <a:r>
              <a:rPr lang="zh-CN" altLang="en-US" dirty="0"/>
              <a:t> </a:t>
            </a:r>
            <a:r>
              <a:rPr lang="en-US" altLang="zh-CN" dirty="0"/>
              <a:t>(non-categorical)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variable,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example:</a:t>
            </a:r>
          </a:p>
          <a:p>
            <a:pPr lvl="1"/>
            <a:r>
              <a:rPr lang="en-US" altLang="zh-CN" dirty="0"/>
              <a:t>Credit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balance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customers.</a:t>
            </a:r>
          </a:p>
          <a:p>
            <a:pPr lvl="1"/>
            <a:r>
              <a:rPr lang="en-US" altLang="zh-CN" dirty="0"/>
              <a:t>Students’</a:t>
            </a:r>
            <a:r>
              <a:rPr lang="zh-CN" altLang="en-US" dirty="0"/>
              <a:t> </a:t>
            </a:r>
            <a:r>
              <a:rPr lang="en-US" altLang="zh-CN" dirty="0"/>
              <a:t>grade points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class.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7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7F4A-1761-55B5-9230-B84846CD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r>
              <a:rPr lang="zh-CN" altLang="en-US" dirty="0"/>
              <a:t> </a:t>
            </a:r>
            <a:r>
              <a:rPr lang="en-US" altLang="zh-CN" dirty="0"/>
              <a:t>(Chapter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ISLR)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C3ED4-A748-17E6-502C-C43FC1E5C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unsupervised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</a:p>
          <a:p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goal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supervised</a:t>
            </a:r>
            <a:r>
              <a:rPr lang="zh-CN" altLang="en-US" b="1" dirty="0"/>
              <a:t> </a:t>
            </a:r>
            <a:r>
              <a:rPr lang="en-US" altLang="zh-CN" b="1" dirty="0"/>
              <a:t>learning</a:t>
            </a:r>
          </a:p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assessment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913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FE17-1E75-AFCC-BD44-50184456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601D90-C4E9-E57B-D474-4D9CF687AE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Generally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speaking,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supervised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learning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following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relationship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should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be:</a:t>
                </a:r>
              </a:p>
              <a:p>
                <a:pPr lvl="1"/>
                <a:r>
                  <a:rPr lang="zh-CN" altLang="en-US" dirty="0"/>
                  <a:t> </a:t>
                </a:r>
                <a:r>
                  <a:rPr lang="en-US" altLang="zh-CN" dirty="0"/>
                  <a:t>only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one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multiple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X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f(</a:t>
                </a:r>
                <a:r>
                  <a:rPr lang="en-US" altLang="zh-CN" b="1" dirty="0"/>
                  <a:t>X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stands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X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(epsilon)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error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term,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standing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explained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X.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601D90-C4E9-E57B-D474-4D9CF687AE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753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FE17-1E75-AFCC-BD44-50184456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601D90-C4E9-E57B-D474-4D9CF687AE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Generally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speaking,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supervised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learning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following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relationship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dirty="0"/>
                  <a:t>Examples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relationship?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601D90-C4E9-E57B-D474-4D9CF687AE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535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8063-2700-2A6D-6DF6-A958A1766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FB8E3-3180-EB9A-9F0D-564C0756A9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Generally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speaking,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supervised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learning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following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relationship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Step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1: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Why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we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need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estimate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this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function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?</a:t>
                </a:r>
              </a:p>
              <a:p>
                <a:pPr lvl="1"/>
                <a:r>
                  <a:rPr lang="en-US" altLang="zh-CN" dirty="0"/>
                  <a:t>Prediction</a:t>
                </a:r>
              </a:p>
              <a:p>
                <a:pPr lvl="2"/>
                <a:r>
                  <a:rPr lang="en-US" altLang="zh-CN" dirty="0"/>
                  <a:t>Knowing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way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approximate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whenever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information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FB8E3-3180-EB9A-9F0D-564C0756A9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115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8063-2700-2A6D-6DF6-A958A1766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FB8E3-3180-EB9A-9F0D-564C0756A9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Generally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speaking,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supervised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learning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following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relationship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/>
                  <a:t>Step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estimate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dirty="0"/>
                  <a:t>?</a:t>
                </a:r>
              </a:p>
              <a:p>
                <a:pPr lvl="1"/>
                <a:r>
                  <a:rPr lang="en-US" altLang="zh-CN" dirty="0"/>
                  <a:t>Prediction</a:t>
                </a:r>
              </a:p>
              <a:p>
                <a:pPr lvl="2"/>
                <a:r>
                  <a:rPr lang="en-US" altLang="zh-CN" dirty="0"/>
                  <a:t>Knowing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way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approximate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whenever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information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X.</a:t>
                </a:r>
              </a:p>
              <a:p>
                <a:pPr lvl="2"/>
                <a:r>
                  <a:rPr lang="en-US" altLang="zh-CN" dirty="0"/>
                  <a:t>Why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only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approximate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(instead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calculating)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FB8E3-3180-EB9A-9F0D-564C0756A9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117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8063-2700-2A6D-6DF6-A958A1766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FB8E3-3180-EB9A-9F0D-564C0756A9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Generally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speaking,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supervised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learning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following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relationship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/>
                  <a:t>Step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estimate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dirty="0"/>
                  <a:t>?</a:t>
                </a:r>
              </a:p>
              <a:p>
                <a:pPr lvl="1"/>
                <a:r>
                  <a:rPr lang="en-US" altLang="zh-CN" dirty="0"/>
                  <a:t>Prediction</a:t>
                </a:r>
              </a:p>
              <a:p>
                <a:pPr lvl="2"/>
                <a:r>
                  <a:rPr lang="en-US" altLang="zh-CN" dirty="0"/>
                  <a:t>Knowing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way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approximate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whenever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information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X.</a:t>
                </a:r>
              </a:p>
              <a:p>
                <a:pPr lvl="2"/>
                <a:r>
                  <a:rPr lang="en-US" altLang="zh-CN" dirty="0"/>
                  <a:t>Why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approximate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FB8E3-3180-EB9A-9F0D-564C0756A9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F7E7060-BCB0-CAF5-50B6-DACAEF7A0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481" y="4876800"/>
            <a:ext cx="64516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24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8063-2700-2A6D-6DF6-A958A1766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FB8E3-3180-EB9A-9F0D-564C0756A9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Generally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speaking,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supervised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learning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following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relationship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/>
                  <a:t>Step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estimate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dirty="0"/>
                  <a:t>?</a:t>
                </a:r>
              </a:p>
              <a:p>
                <a:pPr lvl="1"/>
                <a:r>
                  <a:rPr lang="en-US" altLang="zh-CN" dirty="0"/>
                  <a:t>Prediction</a:t>
                </a:r>
              </a:p>
              <a:p>
                <a:pPr lvl="2"/>
                <a:r>
                  <a:rPr lang="en-US" altLang="zh-CN" dirty="0"/>
                  <a:t>Knowing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way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approximate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whenever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information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X.</a:t>
                </a:r>
              </a:p>
              <a:p>
                <a:pPr lvl="2"/>
                <a:r>
                  <a:rPr lang="en-US" altLang="zh-CN" dirty="0"/>
                  <a:t>Why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approximate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y?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lvl="2"/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goal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statistical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learning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minimize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reducible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error</a:t>
                </a:r>
                <a:r>
                  <a:rPr lang="en-US" altLang="zh-CN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FB8E3-3180-EB9A-9F0D-564C0756A9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198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F7E7060-BCB0-CAF5-50B6-DACAEF7A0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168" y="4654378"/>
            <a:ext cx="4123724" cy="91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32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8063-2700-2A6D-6DF6-A958A1766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FB8E3-3180-EB9A-9F0D-564C0756A9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Generally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speaking,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supervised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learning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following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relationship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/>
                  <a:t>Step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estimate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dirty="0"/>
                  <a:t>?</a:t>
                </a:r>
              </a:p>
              <a:p>
                <a:pPr lvl="1"/>
                <a:r>
                  <a:rPr lang="en-US" altLang="zh-CN" dirty="0"/>
                  <a:t>Prediction</a:t>
                </a:r>
              </a:p>
              <a:p>
                <a:pPr lvl="1"/>
                <a:r>
                  <a:rPr lang="en-US" altLang="zh-CN" dirty="0"/>
                  <a:t>Inference</a:t>
                </a:r>
              </a:p>
              <a:p>
                <a:pPr lvl="2"/>
                <a:r>
                  <a:rPr lang="en-US" altLang="zh-CN" dirty="0"/>
                  <a:t>Sometimes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about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exact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parameters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might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help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understand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relationship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FB8E3-3180-EB9A-9F0D-564C0756A9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87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7F4A-1761-55B5-9230-B84846CD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r>
              <a:rPr lang="zh-CN" altLang="en-US" dirty="0"/>
              <a:t> </a:t>
            </a:r>
            <a:r>
              <a:rPr lang="en-US" altLang="zh-CN" dirty="0"/>
              <a:t>(Chapter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ISLR)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C3ED4-A748-17E6-502C-C43FC1E5C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Supervised</a:t>
            </a:r>
            <a:r>
              <a:rPr lang="zh-CN" altLang="en-US" b="1" dirty="0"/>
              <a:t> </a:t>
            </a:r>
            <a:r>
              <a:rPr lang="en-US" altLang="zh-CN" b="1" dirty="0"/>
              <a:t>learning</a:t>
            </a:r>
            <a:r>
              <a:rPr lang="zh-CN" altLang="en-US" b="1" dirty="0"/>
              <a:t> </a:t>
            </a:r>
            <a:r>
              <a:rPr lang="en-US" altLang="zh-CN" b="1" dirty="0"/>
              <a:t>vs</a:t>
            </a:r>
            <a:r>
              <a:rPr lang="zh-CN" altLang="en-US" b="1" dirty="0"/>
              <a:t> </a:t>
            </a:r>
            <a:r>
              <a:rPr lang="en-US" altLang="zh-CN" b="1" dirty="0"/>
              <a:t>unsupervised</a:t>
            </a:r>
            <a:r>
              <a:rPr lang="zh-CN" altLang="en-US" b="1" dirty="0"/>
              <a:t> </a:t>
            </a:r>
            <a:r>
              <a:rPr lang="en-US" altLang="zh-CN" b="1" dirty="0"/>
              <a:t>learning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</a:p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assessment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1440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8063-2700-2A6D-6DF6-A958A1766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FB8E3-3180-EB9A-9F0D-564C0756A9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Generally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speaking,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supervised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learning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following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relationship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Step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2: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How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we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estimate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this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function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?</a:t>
                </a:r>
              </a:p>
              <a:p>
                <a:pPr lvl="1"/>
                <a:r>
                  <a:rPr lang="en-US" altLang="zh-CN" dirty="0"/>
                  <a:t>Step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2.1: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f(X)?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FB8E3-3180-EB9A-9F0D-564C0756A9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981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8063-2700-2A6D-6DF6-A958A1766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FB8E3-3180-EB9A-9F0D-564C0756A9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Generally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speaking,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supervised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learning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following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relationship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Step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2: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How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we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estimate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this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function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?</a:t>
                </a:r>
              </a:p>
              <a:p>
                <a:pPr lvl="1"/>
                <a:r>
                  <a:rPr lang="en-US" altLang="zh-CN" dirty="0"/>
                  <a:t>Step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2.1: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f(X)?</a:t>
                </a:r>
              </a:p>
              <a:p>
                <a:pPr lvl="2"/>
                <a:r>
                  <a:rPr lang="en-US" altLang="zh-CN" dirty="0"/>
                  <a:t>Parametric: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make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assumption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form</a:t>
                </a:r>
              </a:p>
              <a:p>
                <a:pPr lvl="2"/>
                <a:r>
                  <a:rPr lang="en-US" altLang="zh-CN" dirty="0"/>
                  <a:t>Non-parametric: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make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assumptions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form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FB8E3-3180-EB9A-9F0D-564C0756A9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067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8063-2700-2A6D-6DF6-A958A1766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FB8E3-3180-EB9A-9F0D-564C0756A9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Generally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speaking,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supervised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learning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following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relationship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Step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2: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How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we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estimate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this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function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?</a:t>
                </a:r>
              </a:p>
              <a:p>
                <a:pPr lvl="1"/>
                <a:r>
                  <a:rPr lang="en-US" altLang="zh-CN" dirty="0"/>
                  <a:t>Step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2.1: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form (equation)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f(X)?</a:t>
                </a:r>
              </a:p>
              <a:p>
                <a:pPr lvl="2"/>
                <a:r>
                  <a:rPr lang="en-US" altLang="zh-CN" dirty="0"/>
                  <a:t>Parametric: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make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assumption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form</a:t>
                </a:r>
              </a:p>
              <a:p>
                <a:pPr lvl="2"/>
                <a:r>
                  <a:rPr lang="en-US" altLang="zh-CN" strike="sngStrike" dirty="0"/>
                  <a:t>Non-parametric:</a:t>
                </a:r>
                <a:r>
                  <a:rPr lang="zh-CN" altLang="en-US" strike="sngStrike" dirty="0"/>
                  <a:t> </a:t>
                </a:r>
                <a:r>
                  <a:rPr lang="en-US" altLang="zh-CN" strike="sngStrike" dirty="0"/>
                  <a:t>does</a:t>
                </a:r>
                <a:r>
                  <a:rPr lang="zh-CN" altLang="en-US" strike="sngStrike" dirty="0"/>
                  <a:t> </a:t>
                </a:r>
                <a:r>
                  <a:rPr lang="en-US" altLang="zh-CN" strike="sngStrike" dirty="0"/>
                  <a:t>not</a:t>
                </a:r>
                <a:r>
                  <a:rPr lang="zh-CN" altLang="en-US" strike="sngStrike" dirty="0"/>
                  <a:t> </a:t>
                </a:r>
                <a:r>
                  <a:rPr lang="en-US" altLang="zh-CN" strike="sngStrike" dirty="0"/>
                  <a:t>make</a:t>
                </a:r>
                <a:r>
                  <a:rPr lang="zh-CN" altLang="en-US" strike="sngStrike" dirty="0"/>
                  <a:t> </a:t>
                </a:r>
                <a:r>
                  <a:rPr lang="en-US" altLang="zh-CN" strike="sngStrike" dirty="0"/>
                  <a:t>assumptions</a:t>
                </a:r>
                <a:r>
                  <a:rPr lang="zh-CN" altLang="en-US" strike="sngStrike" dirty="0"/>
                  <a:t> </a:t>
                </a:r>
                <a:r>
                  <a:rPr lang="en-US" altLang="zh-CN" strike="sngStrike" dirty="0"/>
                  <a:t>of</a:t>
                </a:r>
                <a:r>
                  <a:rPr lang="zh-CN" altLang="en-US" strike="sngStrike" dirty="0"/>
                  <a:t> </a:t>
                </a:r>
                <a:r>
                  <a:rPr lang="en-US" altLang="zh-CN" strike="sngStrike" dirty="0"/>
                  <a:t>the</a:t>
                </a:r>
                <a:r>
                  <a:rPr lang="zh-CN" altLang="en-US" strike="sngStrike" dirty="0"/>
                  <a:t> </a:t>
                </a:r>
                <a:r>
                  <a:rPr lang="en-US" altLang="zh-CN" strike="sngStrike" dirty="0"/>
                  <a:t>form</a:t>
                </a:r>
                <a:r>
                  <a:rPr lang="zh-CN" altLang="en-US" strike="sngStrike" dirty="0"/>
                  <a:t> </a:t>
                </a:r>
                <a:r>
                  <a:rPr lang="en-US" altLang="zh-CN" strike="sngStrike" dirty="0"/>
                  <a:t>(not</a:t>
                </a:r>
                <a:r>
                  <a:rPr lang="zh-CN" altLang="en-US" strike="sngStrike" dirty="0"/>
                  <a:t> </a:t>
                </a:r>
                <a:r>
                  <a:rPr lang="en-US" altLang="zh-CN" strike="sngStrike" dirty="0"/>
                  <a:t>the</a:t>
                </a:r>
                <a:r>
                  <a:rPr lang="zh-CN" altLang="en-US" strike="sngStrike" dirty="0"/>
                  <a:t> </a:t>
                </a:r>
                <a:r>
                  <a:rPr lang="en-US" altLang="zh-CN" strike="sngStrike" dirty="0"/>
                  <a:t>focus</a:t>
                </a:r>
                <a:r>
                  <a:rPr lang="zh-CN" altLang="en-US" strike="sngStrike" dirty="0"/>
                  <a:t> </a:t>
                </a:r>
                <a:r>
                  <a:rPr lang="en-US" altLang="zh-CN" strike="sngStrike" dirty="0"/>
                  <a:t>of</a:t>
                </a:r>
                <a:r>
                  <a:rPr lang="zh-CN" altLang="en-US" strike="sngStrike" dirty="0"/>
                  <a:t> </a:t>
                </a:r>
                <a:r>
                  <a:rPr lang="en-US" altLang="zh-CN" strike="sngStrike" dirty="0"/>
                  <a:t>this</a:t>
                </a:r>
                <a:r>
                  <a:rPr lang="zh-CN" altLang="en-US" strike="sngStrike" dirty="0"/>
                  <a:t> </a:t>
                </a:r>
                <a:r>
                  <a:rPr lang="en-US" altLang="zh-CN" strike="sngStrike" dirty="0"/>
                  <a:t>class)</a:t>
                </a:r>
              </a:p>
              <a:p>
                <a:pPr lvl="1"/>
                <a:r>
                  <a:rPr lang="en-US" altLang="zh-CN" dirty="0"/>
                  <a:t>Step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2.2: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Estimate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parameters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form.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FB8E3-3180-EB9A-9F0D-564C0756A9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486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CEE9-4822-F6E1-3AA8-2BF692AA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6B855-1DF6-DF7C-3478-9A077513A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Think about the difference of focus between the following two tasks:</a:t>
            </a:r>
          </a:p>
          <a:p>
            <a:pPr lvl="1"/>
            <a:r>
              <a:rPr lang="en-US" dirty="0"/>
              <a:t>Predict price of Apple’s stock in the next month, and</a:t>
            </a:r>
          </a:p>
          <a:p>
            <a:pPr lvl="1"/>
            <a:r>
              <a:rPr lang="en-US" dirty="0"/>
              <a:t>Analyze what are the factors that have been affecting the stock price for Apple so far.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7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CEE9-4822-F6E1-3AA8-2BF692AA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6B855-1DF6-DF7C-3478-9A077513A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Think about the difference of focus between the following two tasks:</a:t>
            </a:r>
          </a:p>
          <a:p>
            <a:pPr lvl="1"/>
            <a:r>
              <a:rPr lang="en-US" dirty="0"/>
              <a:t>Predict price of Apple’s stock in the next month, and</a:t>
            </a:r>
          </a:p>
          <a:p>
            <a:pPr lvl="1"/>
            <a:r>
              <a:rPr lang="en-US" dirty="0"/>
              <a:t>Analyze what are the factors that have been affecting the stock price for Apple so far.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succeeding one task does not mean you can succeed in the other?</a:t>
            </a:r>
          </a:p>
        </p:txBody>
      </p:sp>
    </p:spTree>
    <p:extLst>
      <p:ext uri="{BB962C8B-B14F-4D97-AF65-F5344CB8AC3E}">
        <p14:creationId xmlns:p14="http://schemas.microsoft.com/office/powerpoint/2010/main" val="3749055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CEE9-4822-F6E1-3AA8-2BF692AA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estimation: the trade-off between accuracy and model interpretability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6B855-1DF6-DF7C-3478-9A077513A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always two types of tasks in supervised machine learning:</a:t>
            </a:r>
          </a:p>
          <a:p>
            <a:pPr lvl="1"/>
            <a:r>
              <a:rPr lang="en-US" dirty="0"/>
              <a:t>Prediction (to predict the response </a:t>
            </a:r>
            <a:r>
              <a:rPr lang="en-US" b="1" dirty="0"/>
              <a:t>y</a:t>
            </a:r>
            <a:r>
              <a:rPr lang="en-US" dirty="0"/>
              <a:t> </a:t>
            </a:r>
            <a:r>
              <a:rPr lang="en-US" b="1" dirty="0"/>
              <a:t>for out-of-sample </a:t>
            </a:r>
            <a:r>
              <a:rPr lang="en-US" dirty="0"/>
              <a:t>units)</a:t>
            </a:r>
          </a:p>
          <a:p>
            <a:pPr lvl="1"/>
            <a:r>
              <a:rPr lang="en-US" dirty="0"/>
              <a:t>Interpretation (to explain the relationship between </a:t>
            </a:r>
            <a:r>
              <a:rPr lang="en-US" b="1" dirty="0"/>
              <a:t>X</a:t>
            </a:r>
            <a:r>
              <a:rPr lang="en-US" dirty="0"/>
              <a:t> and </a:t>
            </a:r>
            <a:r>
              <a:rPr lang="en-US" b="1" dirty="0"/>
              <a:t>y using the sample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altLang="zh-CN" dirty="0"/>
              <a:t>Next,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measure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quality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model</a:t>
            </a:r>
            <a:r>
              <a:rPr lang="zh-CN" altLang="en-US" b="1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tasks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mind.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028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7F4A-1761-55B5-9230-B84846CD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r>
              <a:rPr lang="zh-CN" altLang="en-US" dirty="0"/>
              <a:t> </a:t>
            </a:r>
            <a:r>
              <a:rPr lang="en-US" altLang="zh-CN" dirty="0"/>
              <a:t>(Chapter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ISLR)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C3ED4-A748-17E6-502C-C43FC1E5C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unsupervised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</a:p>
          <a:p>
            <a:r>
              <a:rPr lang="en-US" altLang="zh-CN" b="1" dirty="0"/>
              <a:t>Model</a:t>
            </a:r>
            <a:r>
              <a:rPr lang="zh-CN" altLang="en-US" b="1" dirty="0"/>
              <a:t> </a:t>
            </a:r>
            <a:r>
              <a:rPr lang="en-US" altLang="zh-CN" b="1" dirty="0"/>
              <a:t>assessment</a:t>
            </a:r>
            <a:r>
              <a:rPr lang="zh-CN" altLang="en-US" b="1" dirty="0"/>
              <a:t> </a:t>
            </a:r>
            <a:r>
              <a:rPr lang="en-US" altLang="zh-CN" b="1" dirty="0"/>
              <a:t>in</a:t>
            </a:r>
            <a:r>
              <a:rPr lang="zh-CN" altLang="en-US" b="1" dirty="0"/>
              <a:t> </a:t>
            </a:r>
            <a:r>
              <a:rPr lang="en-US" altLang="zh-CN" b="1" dirty="0"/>
              <a:t>regression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5324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2B61-7823-F7B1-C45C-75E5FA23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BCED7-7676-C545-543D-CC7FBE4E9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Assuming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customer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coupon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not.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yes,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no.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ways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measure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model:</a:t>
            </a:r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B49BC8-CC31-5F1F-BF7A-FD1145F33CE7}"/>
              </a:ext>
            </a:extLst>
          </p:cNvPr>
          <p:cNvGraphicFramePr>
            <a:graphicFrameLocks noGrp="1"/>
          </p:cNvGraphicFramePr>
          <p:nvPr/>
        </p:nvGraphicFramePr>
        <p:xfrm>
          <a:off x="1739900" y="3285066"/>
          <a:ext cx="812799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524234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30267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48977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coupon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usage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predicted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usage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22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Customer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82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Customer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0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Customer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185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Customer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97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Customer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962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601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2B61-7823-F7B1-C45C-75E5FA23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non-binary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BCED7-7676-C545-543D-CC7FBE4E9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Assuming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customers’</a:t>
            </a:r>
            <a:r>
              <a:rPr lang="zh-CN" altLang="en-US" dirty="0"/>
              <a:t> </a:t>
            </a:r>
            <a:r>
              <a:rPr lang="en-US" altLang="zh-CN" dirty="0"/>
              <a:t>monthly</a:t>
            </a:r>
            <a:r>
              <a:rPr lang="zh-CN" altLang="en-US" dirty="0"/>
              <a:t> </a:t>
            </a:r>
            <a:r>
              <a:rPr lang="en-US" altLang="zh-CN" dirty="0"/>
              <a:t>expenditure,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ways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measure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model: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B49BC8-CC31-5F1F-BF7A-FD1145F33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764788"/>
              </p:ext>
            </p:extLst>
          </p:nvPr>
        </p:nvGraphicFramePr>
        <p:xfrm>
          <a:off x="1739900" y="3285066"/>
          <a:ext cx="8127999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524234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30267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48977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expenditure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predicted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expenditure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22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Customer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82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Customer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0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Customer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185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Customer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97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Customer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962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880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1468-EDEC-6494-DA5C-6888DD8D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Assessing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accuracy:</a:t>
            </a:r>
            <a:r>
              <a:rPr lang="zh-CN" altLang="en-US" dirty="0"/>
              <a:t> </a:t>
            </a:r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0A70F-7A96-E42E-5994-3BF5DF175D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There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different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ways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measure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quality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about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comparing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true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response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variable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y</a:t>
                </a:r>
                <a:r>
                  <a:rPr lang="zh-CN" altLang="en-US" i="1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predicted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response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variable</a:t>
                </a:r>
                <a:r>
                  <a:rPr lang="zh-CN" altLang="en-US" i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0A70F-7A96-E42E-5994-3BF5DF175D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97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7335-1B3C-E400-3BFE-66600BF1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5DDA7-D4F8-7441-066D-D2C8212A2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i="1" dirty="0"/>
              <a:t>years</a:t>
            </a:r>
            <a:r>
              <a:rPr lang="zh-CN" altLang="en-US" i="1" dirty="0"/>
              <a:t> </a:t>
            </a:r>
            <a:r>
              <a:rPr lang="en-US" altLang="zh-CN" i="1" dirty="0"/>
              <a:t>of</a:t>
            </a:r>
            <a:r>
              <a:rPr lang="zh-CN" altLang="en-US" i="1" dirty="0"/>
              <a:t> </a:t>
            </a:r>
            <a:r>
              <a:rPr lang="en-US" altLang="zh-CN" i="1" dirty="0"/>
              <a:t>education</a:t>
            </a:r>
            <a:r>
              <a:rPr lang="zh-CN" altLang="en-US" i="1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i="1" dirty="0"/>
              <a:t>income</a:t>
            </a:r>
            <a:r>
              <a:rPr lang="en-US" altLang="zh-CN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93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1468-EDEC-6494-DA5C-6888DD8D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Assessing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accuracy:</a:t>
            </a:r>
            <a:r>
              <a:rPr lang="zh-CN" altLang="en-US" dirty="0"/>
              <a:t> </a:t>
            </a:r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0A70F-7A96-E42E-5994-3BF5DF175D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There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different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ways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measure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quality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about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comparing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true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response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variable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y</a:t>
                </a:r>
                <a:r>
                  <a:rPr lang="zh-CN" altLang="en-US" i="1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predicted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response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variable</a:t>
                </a:r>
                <a:r>
                  <a:rPr lang="zh-CN" altLang="en-US" i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classification,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measured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accuracy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accuracy-related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measures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(will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discuss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later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semester).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0A70F-7A96-E42E-5994-3BF5DF175D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671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1468-EDEC-6494-DA5C-6888DD8D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Assessing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accuracy:</a:t>
            </a:r>
            <a:r>
              <a:rPr lang="zh-CN" altLang="en-US" dirty="0"/>
              <a:t> </a:t>
            </a:r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0A70F-7A96-E42E-5994-3BF5DF175D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There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different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ways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measure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quality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about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comparing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true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response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variable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y</a:t>
                </a:r>
                <a:r>
                  <a:rPr lang="zh-CN" altLang="en-US" i="1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predicted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response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variable</a:t>
                </a:r>
                <a:r>
                  <a:rPr lang="zh-CN" altLang="en-US" i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often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measured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different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_____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Error:</a:t>
                </a:r>
              </a:p>
              <a:p>
                <a:pPr lvl="1"/>
                <a:r>
                  <a:rPr lang="en-US" altLang="zh-CN" dirty="0"/>
                  <a:t>Mean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Squared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Error:</a:t>
                </a:r>
              </a:p>
              <a:p>
                <a:pPr lvl="1"/>
                <a:r>
                  <a:rPr lang="en-US" altLang="zh-CN" dirty="0"/>
                  <a:t>Mean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Absolute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Error</a:t>
                </a:r>
              </a:p>
              <a:p>
                <a:pPr lvl="1"/>
                <a:r>
                  <a:rPr lang="en-US" altLang="zh-CN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0A70F-7A96-E42E-5994-3BF5DF175D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237E2F6-3DFC-FA1B-FB48-76E0740EE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600" y="3950494"/>
            <a:ext cx="1444580" cy="63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41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1468-EDEC-6494-DA5C-6888DD8D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Assessing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accuracy:</a:t>
            </a:r>
            <a:r>
              <a:rPr lang="zh-CN" altLang="en-US" dirty="0"/>
              <a:t> </a:t>
            </a:r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0A70F-7A96-E42E-5994-3BF5DF175D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There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different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ways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measure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quality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about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comparing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true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response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variable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y</a:t>
                </a:r>
                <a:r>
                  <a:rPr lang="zh-CN" altLang="en-US" i="1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predicted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response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variable</a:t>
                </a:r>
                <a:r>
                  <a:rPr lang="zh-CN" altLang="en-US" i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often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measured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different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_____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Error:</a:t>
                </a:r>
              </a:p>
              <a:p>
                <a:pPr lvl="1"/>
                <a:r>
                  <a:rPr lang="en-US" altLang="zh-CN" b="1" dirty="0"/>
                  <a:t>Mean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Squared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Error:</a:t>
                </a:r>
              </a:p>
              <a:p>
                <a:pPr lvl="1"/>
                <a:r>
                  <a:rPr lang="en-US" altLang="zh-CN" dirty="0"/>
                  <a:t>Mean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Absolute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Error</a:t>
                </a:r>
              </a:p>
              <a:p>
                <a:pPr lvl="1"/>
                <a:r>
                  <a:rPr lang="en-US" altLang="zh-CN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0A70F-7A96-E42E-5994-3BF5DF175D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237E2F6-3DFC-FA1B-FB48-76E0740EE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600" y="3950494"/>
            <a:ext cx="1444580" cy="63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15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1468-EDEC-6494-DA5C-6888DD8D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minimize</a:t>
            </a:r>
            <a:r>
              <a:rPr lang="zh-CN" altLang="en-US" dirty="0"/>
              <a:t> </a:t>
            </a:r>
            <a:r>
              <a:rPr lang="en-US" altLang="zh-CN" dirty="0"/>
              <a:t>MSE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0A70F-7A96-E42E-5994-3BF5DF17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minimize</a:t>
            </a:r>
            <a:r>
              <a:rPr lang="zh-CN" altLang="en-US" dirty="0"/>
              <a:t> </a:t>
            </a:r>
            <a:r>
              <a:rPr lang="en-US" altLang="zh-CN" dirty="0"/>
              <a:t>MSE,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trying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solve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function: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altLang="zh-CN" dirty="0"/>
              <a:t>min</a:t>
            </a:r>
            <a:r>
              <a:rPr lang="zh-CN" altLang="en-US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altLang="zh-CN" dirty="0"/>
              <a:t>Expand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above.</a:t>
            </a:r>
            <a:endParaRPr lang="en-US" dirty="0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0B1CE23-2D19-90BF-01EA-66DD7CFEF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533" y="2609420"/>
            <a:ext cx="1497889" cy="58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12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66B5-EFA1-9C5D-2C87-7C6509CA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Assessing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accuracy:</a:t>
            </a:r>
            <a:r>
              <a:rPr lang="zh-CN" altLang="en-US" dirty="0"/>
              <a:t> </a:t>
            </a:r>
            <a:r>
              <a:rPr lang="en-US" altLang="zh-CN" dirty="0"/>
              <a:t>bias-variance</a:t>
            </a:r>
            <a:r>
              <a:rPr lang="zh-CN" altLang="en-US" dirty="0"/>
              <a:t> </a:t>
            </a:r>
            <a:r>
              <a:rPr lang="en-US" altLang="zh-CN" dirty="0"/>
              <a:t>trade-off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E6725-FF3B-F438-1B21-7C06EA77D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MSE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decomposed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words,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MSE: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bias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</a:p>
          <a:p>
            <a:pPr lvl="1"/>
            <a:r>
              <a:rPr lang="en-US" altLang="zh-CN" dirty="0"/>
              <a:t>Irreducible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controlled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  <a:endParaRPr lang="en-US" dirty="0"/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D7727DB1-1ECE-38E8-CA8C-7B49DEE13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49" y="2387600"/>
            <a:ext cx="5393267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27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66B5-EFA1-9C5D-2C87-7C6509CA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Assessing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accuracy:</a:t>
            </a:r>
            <a:r>
              <a:rPr lang="zh-CN" altLang="en-US" dirty="0"/>
              <a:t> </a:t>
            </a:r>
            <a:r>
              <a:rPr lang="en-US" altLang="zh-CN" dirty="0"/>
              <a:t>bias-variance</a:t>
            </a:r>
            <a:r>
              <a:rPr lang="zh-CN" altLang="en-US" dirty="0"/>
              <a:t> </a:t>
            </a:r>
            <a:r>
              <a:rPr lang="en-US" altLang="zh-CN" dirty="0"/>
              <a:t>trade-off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E6725-FF3B-F438-1B21-7C06EA77D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MSE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decomposed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words,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MSE: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2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amount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set.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bias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2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introduced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approximate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real-life</a:t>
            </a:r>
            <a:r>
              <a:rPr lang="zh-CN" altLang="en-US" dirty="0"/>
              <a:t> </a:t>
            </a:r>
            <a:r>
              <a:rPr lang="en-US" altLang="zh-CN" dirty="0"/>
              <a:t>problem.</a:t>
            </a:r>
          </a:p>
          <a:p>
            <a:pPr lvl="1"/>
            <a:r>
              <a:rPr lang="en-US" altLang="zh-CN" dirty="0"/>
              <a:t>Irreducible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controlled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D7727DB1-1ECE-38E8-CA8C-7B49DEE13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49" y="2387600"/>
            <a:ext cx="5393267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92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66B5-EFA1-9C5D-2C87-7C6509CA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E6725-FF3B-F438-1B21-7C06EA77D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MSE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decomposed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words,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MSE: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2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amount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set.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bias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2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introduced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approximate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real-life</a:t>
            </a:r>
            <a:r>
              <a:rPr lang="zh-CN" altLang="en-US" dirty="0"/>
              <a:t> </a:t>
            </a:r>
            <a:r>
              <a:rPr lang="en-US" altLang="zh-CN" dirty="0"/>
              <a:t>problem.</a:t>
            </a:r>
          </a:p>
          <a:p>
            <a:pPr lvl="1"/>
            <a:r>
              <a:rPr lang="en-US" altLang="zh-CN" dirty="0"/>
              <a:t>Irreducible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controlled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practically: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(linear</a:t>
            </a:r>
            <a:r>
              <a:rPr lang="zh-CN" altLang="en-US" dirty="0"/>
              <a:t> </a:t>
            </a:r>
            <a:r>
              <a:rPr lang="en-US" altLang="zh-CN" dirty="0"/>
              <a:t>regression),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tends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happen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bias?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complicated</a:t>
            </a:r>
            <a:r>
              <a:rPr lang="zh-CN" altLang="en-US" dirty="0"/>
              <a:t> </a:t>
            </a:r>
            <a:r>
              <a:rPr lang="en-US" altLang="zh-CN" dirty="0"/>
              <a:t>model?</a:t>
            </a:r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D7727DB1-1ECE-38E8-CA8C-7B49DEE13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49" y="2159000"/>
            <a:ext cx="5393267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04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66B5-EFA1-9C5D-2C87-7C6509CA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Assessing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accuracy:</a:t>
            </a:r>
            <a:r>
              <a:rPr lang="zh-CN" altLang="en-US" dirty="0"/>
              <a:t> </a:t>
            </a:r>
            <a:r>
              <a:rPr lang="en-US" altLang="zh-CN" dirty="0"/>
              <a:t>bias-variance</a:t>
            </a:r>
            <a:r>
              <a:rPr lang="zh-CN" altLang="en-US" dirty="0"/>
              <a:t> </a:t>
            </a:r>
            <a:r>
              <a:rPr lang="en-US" altLang="zh-CN" dirty="0"/>
              <a:t>trade-off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E6725-FF3B-F438-1B21-7C06EA77D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MSE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decomposed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words,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MSE: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amount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set.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Tend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model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simple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less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flexible.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bias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2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introduced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approximate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real-life</a:t>
            </a:r>
            <a:r>
              <a:rPr lang="zh-CN" altLang="en-US" dirty="0"/>
              <a:t> </a:t>
            </a:r>
            <a:r>
              <a:rPr lang="en-US" altLang="zh-CN" dirty="0"/>
              <a:t>problem.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Tend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model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flexible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complicated.</a:t>
            </a:r>
          </a:p>
          <a:p>
            <a:pPr lvl="1"/>
            <a:r>
              <a:rPr lang="en-US" altLang="zh-CN" dirty="0"/>
              <a:t>Irreducible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controlled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D7727DB1-1ECE-38E8-CA8C-7B49DEE13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49" y="2387600"/>
            <a:ext cx="5393267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53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66B5-EFA1-9C5D-2C87-7C6509CA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Assessing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accuracy:</a:t>
            </a:r>
            <a:r>
              <a:rPr lang="zh-CN" altLang="en-US" dirty="0"/>
              <a:t> </a:t>
            </a:r>
            <a:r>
              <a:rPr lang="en-US" altLang="zh-CN" dirty="0"/>
              <a:t>bias-variance</a:t>
            </a:r>
            <a:r>
              <a:rPr lang="zh-CN" altLang="en-US" dirty="0"/>
              <a:t> </a:t>
            </a:r>
            <a:r>
              <a:rPr lang="en-US" altLang="zh-CN" dirty="0"/>
              <a:t>trade-off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E6725-FF3B-F438-1B21-7C06EA77D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MSE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decomposed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words,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MSE: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amount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set.</a:t>
            </a:r>
          </a:p>
          <a:p>
            <a:pPr lvl="2"/>
            <a:r>
              <a:rPr lang="en-US" altLang="zh-CN" dirty="0"/>
              <a:t>Tend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less</a:t>
            </a:r>
            <a:r>
              <a:rPr lang="zh-CN" altLang="en-US" dirty="0"/>
              <a:t> </a:t>
            </a:r>
            <a:r>
              <a:rPr lang="en-US" altLang="zh-CN" dirty="0"/>
              <a:t>flexible.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bias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2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introduced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approximate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real-life</a:t>
            </a:r>
            <a:r>
              <a:rPr lang="zh-CN" altLang="en-US" dirty="0"/>
              <a:t> </a:t>
            </a:r>
            <a:r>
              <a:rPr lang="en-US" altLang="zh-CN" dirty="0"/>
              <a:t>problem.</a:t>
            </a:r>
          </a:p>
          <a:p>
            <a:pPr lvl="2"/>
            <a:r>
              <a:rPr lang="en-US" altLang="zh-CN" dirty="0"/>
              <a:t>Tend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flexible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complicated.</a:t>
            </a:r>
          </a:p>
          <a:p>
            <a:pPr lvl="1"/>
            <a:r>
              <a:rPr lang="en-US" altLang="zh-CN" dirty="0"/>
              <a:t>Irreducible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controlled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Hence,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challenging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reduce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bias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D7727DB1-1ECE-38E8-CA8C-7B49DEE13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49" y="2387600"/>
            <a:ext cx="5393267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8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7335-1B3C-E400-3BFE-66600BF1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5DDA7-D4F8-7441-066D-D2C8212A2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i="1" dirty="0"/>
              <a:t>years</a:t>
            </a:r>
            <a:r>
              <a:rPr lang="zh-CN" altLang="en-US" i="1" dirty="0"/>
              <a:t> </a:t>
            </a:r>
            <a:r>
              <a:rPr lang="en-US" altLang="zh-CN" i="1" dirty="0"/>
              <a:t>of</a:t>
            </a:r>
            <a:r>
              <a:rPr lang="zh-CN" altLang="en-US" i="1" dirty="0"/>
              <a:t> </a:t>
            </a:r>
            <a:r>
              <a:rPr lang="en-US" altLang="zh-CN" i="1" dirty="0"/>
              <a:t>education</a:t>
            </a:r>
            <a:r>
              <a:rPr lang="zh-CN" altLang="en-US" i="1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i="1" dirty="0"/>
              <a:t>income</a:t>
            </a:r>
            <a:r>
              <a:rPr lang="en-US" altLang="zh-CN" dirty="0"/>
              <a:t>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5k</a:t>
            </a:r>
            <a:r>
              <a:rPr lang="zh-CN" altLang="en-US" dirty="0"/>
              <a:t> * </a:t>
            </a:r>
            <a:r>
              <a:rPr lang="en-US" altLang="zh-CN" dirty="0"/>
              <a:t>years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education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unaccounted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finding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appropriate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functional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form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represent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among</a:t>
            </a:r>
            <a:r>
              <a:rPr lang="zh-CN" altLang="en-US" dirty="0"/>
              <a:t> </a:t>
            </a:r>
            <a:r>
              <a:rPr lang="en-US" altLang="zh-CN" dirty="0"/>
              <a:t>concepts</a:t>
            </a:r>
            <a:r>
              <a:rPr lang="zh-CN" altLang="en-US" dirty="0"/>
              <a:t> </a:t>
            </a:r>
            <a:r>
              <a:rPr lang="en-US" altLang="zh-CN" dirty="0"/>
              <a:t>(variables).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1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EE36-CF94-6DBA-3905-3939468C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Refreshing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definitions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3DA5A-799A-C301-6187-ED690B635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i="1" dirty="0"/>
              <a:t>unit</a:t>
            </a:r>
            <a:r>
              <a:rPr lang="en-US" dirty="0"/>
              <a:t> or </a:t>
            </a:r>
            <a:r>
              <a:rPr lang="en-US" b="1" i="1" dirty="0"/>
              <a:t>object</a:t>
            </a:r>
            <a:r>
              <a:rPr lang="en-US" dirty="0"/>
              <a:t> is an item we observe. When the unit is a person, we refer to the unit as a </a:t>
            </a:r>
            <a:r>
              <a:rPr lang="en-US" b="1" i="1" dirty="0"/>
              <a:t>subject</a:t>
            </a:r>
            <a:r>
              <a:rPr lang="en-US" dirty="0"/>
              <a:t>.  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i="1" dirty="0"/>
              <a:t>observation</a:t>
            </a:r>
            <a:r>
              <a:rPr lang="en-US" dirty="0"/>
              <a:t> is a piece of information or characteristic recorded for each unit.  </a:t>
            </a:r>
          </a:p>
          <a:p>
            <a:endParaRPr lang="en-US" dirty="0"/>
          </a:p>
          <a:p>
            <a:r>
              <a:rPr lang="en-US" dirty="0"/>
              <a:t>A characteristic that can vary from unit to unit is called a </a:t>
            </a:r>
            <a:r>
              <a:rPr lang="en-US" b="1" i="1" dirty="0"/>
              <a:t>variable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datasets,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often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observation,</a:t>
            </a:r>
            <a:r>
              <a:rPr 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column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often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variable.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77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EE36-CF94-6DBA-3905-3939468C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Refreshing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definitions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3DA5A-799A-C301-6187-ED690B635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Predictors</a:t>
            </a:r>
            <a:r>
              <a:rPr lang="zh-CN" altLang="en-US" dirty="0"/>
              <a:t> </a:t>
            </a:r>
            <a:r>
              <a:rPr lang="en-US" altLang="zh-CN" dirty="0"/>
              <a:t>(independent</a:t>
            </a:r>
            <a:r>
              <a:rPr lang="zh-CN" altLang="en-US" dirty="0"/>
              <a:t> </a:t>
            </a:r>
            <a:r>
              <a:rPr lang="en-US" altLang="zh-CN" dirty="0"/>
              <a:t>variable,</a:t>
            </a:r>
            <a:r>
              <a:rPr lang="zh-CN" altLang="en-US" dirty="0"/>
              <a:t> </a:t>
            </a:r>
            <a:r>
              <a:rPr lang="en-US" altLang="zh-CN" dirty="0"/>
              <a:t>feature)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response.</a:t>
            </a:r>
          </a:p>
          <a:p>
            <a:r>
              <a:rPr lang="en-US" altLang="zh-CN" b="1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(dependent</a:t>
            </a:r>
            <a:r>
              <a:rPr lang="zh-CN" altLang="en-US" dirty="0"/>
              <a:t> </a:t>
            </a:r>
            <a:r>
              <a:rPr lang="en-US" altLang="zh-CN" dirty="0"/>
              <a:t>variable)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being</a:t>
            </a:r>
            <a:r>
              <a:rPr lang="zh-CN" altLang="en-US" dirty="0"/>
              <a:t> </a:t>
            </a:r>
            <a:r>
              <a:rPr lang="en-US" altLang="zh-CN" dirty="0"/>
              <a:t>predicted.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1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EE36-CF94-6DBA-3905-3939468C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Refreshing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definitions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3DA5A-799A-C301-6187-ED690B635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Predictors</a:t>
            </a:r>
            <a:r>
              <a:rPr lang="zh-CN" altLang="en-US" dirty="0"/>
              <a:t> </a:t>
            </a:r>
            <a:r>
              <a:rPr lang="en-US" altLang="zh-CN" dirty="0"/>
              <a:t>(independent</a:t>
            </a:r>
            <a:r>
              <a:rPr lang="zh-CN" altLang="en-US" dirty="0"/>
              <a:t> </a:t>
            </a:r>
            <a:r>
              <a:rPr lang="en-US" altLang="zh-CN" dirty="0"/>
              <a:t>variable,</a:t>
            </a:r>
            <a:r>
              <a:rPr lang="zh-CN" altLang="en-US" dirty="0"/>
              <a:t> </a:t>
            </a:r>
            <a:r>
              <a:rPr lang="en-US" altLang="zh-CN" dirty="0"/>
              <a:t>feature)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response.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E.g.,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years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education</a:t>
            </a:r>
            <a:endParaRPr lang="en-US" altLang="zh-CN" dirty="0"/>
          </a:p>
          <a:p>
            <a:r>
              <a:rPr lang="en-US" altLang="zh-CN" b="1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(dependent</a:t>
            </a:r>
            <a:r>
              <a:rPr lang="zh-CN" altLang="en-US" dirty="0"/>
              <a:t> </a:t>
            </a:r>
            <a:r>
              <a:rPr lang="en-US" altLang="zh-CN" dirty="0"/>
              <a:t>variable)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being</a:t>
            </a:r>
            <a:r>
              <a:rPr lang="zh-CN" altLang="en-US" dirty="0"/>
              <a:t> </a:t>
            </a:r>
            <a:r>
              <a:rPr lang="en-US" altLang="zh-CN" dirty="0"/>
              <a:t>predicted.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E.g.,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income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5k</a:t>
            </a:r>
            <a:r>
              <a:rPr lang="zh-CN" altLang="en-US" dirty="0"/>
              <a:t> * </a:t>
            </a:r>
            <a:r>
              <a:rPr lang="en-US" altLang="zh-CN" dirty="0"/>
              <a:t>years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education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unaccounted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18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EE36-CF94-6DBA-3905-3939468C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Refreshing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definitions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3DA5A-799A-C301-6187-ED690B635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Predictors</a:t>
            </a:r>
            <a:r>
              <a:rPr lang="zh-CN" altLang="en-US" dirty="0"/>
              <a:t> </a:t>
            </a:r>
            <a:r>
              <a:rPr lang="en-US" altLang="zh-CN" dirty="0"/>
              <a:t>(independent</a:t>
            </a:r>
            <a:r>
              <a:rPr lang="zh-CN" altLang="en-US" dirty="0"/>
              <a:t> </a:t>
            </a:r>
            <a:r>
              <a:rPr lang="en-US" altLang="zh-CN" dirty="0"/>
              <a:t>variables,</a:t>
            </a:r>
            <a:r>
              <a:rPr lang="zh-CN" altLang="en-US" dirty="0"/>
              <a:t> </a:t>
            </a:r>
            <a:r>
              <a:rPr lang="en-US" altLang="zh-CN" dirty="0"/>
              <a:t>features)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response.</a:t>
            </a:r>
          </a:p>
          <a:p>
            <a:r>
              <a:rPr lang="en-US" altLang="zh-CN" b="1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(dependent</a:t>
            </a:r>
            <a:r>
              <a:rPr lang="zh-CN" altLang="en-US" dirty="0"/>
              <a:t> </a:t>
            </a:r>
            <a:r>
              <a:rPr lang="en-US" altLang="zh-CN" dirty="0"/>
              <a:t>variable)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being</a:t>
            </a:r>
            <a:r>
              <a:rPr lang="zh-CN" altLang="en-US" dirty="0"/>
              <a:t> </a:t>
            </a:r>
            <a:r>
              <a:rPr lang="en-US" altLang="zh-CN" dirty="0"/>
              <a:t>predicted.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Identifying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predictors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response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requires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domain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expertise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words,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practical</a:t>
            </a:r>
            <a:r>
              <a:rPr lang="zh-CN" altLang="en-US" dirty="0"/>
              <a:t> </a:t>
            </a:r>
            <a:r>
              <a:rPr lang="en-US" altLang="zh-CN" dirty="0"/>
              <a:t>sense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domain.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06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EE36-CF94-6DBA-3905-3939468C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Refreshing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definitions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3DA5A-799A-C301-6187-ED690B635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Predictors</a:t>
            </a:r>
            <a:r>
              <a:rPr lang="zh-CN" altLang="en-US" dirty="0"/>
              <a:t> </a:t>
            </a:r>
            <a:r>
              <a:rPr lang="en-US" altLang="zh-CN" dirty="0"/>
              <a:t>(independent</a:t>
            </a:r>
            <a:r>
              <a:rPr lang="zh-CN" altLang="en-US" dirty="0"/>
              <a:t> </a:t>
            </a:r>
            <a:r>
              <a:rPr lang="en-US" altLang="zh-CN" dirty="0"/>
              <a:t>variables,</a:t>
            </a:r>
            <a:r>
              <a:rPr lang="zh-CN" altLang="en-US" dirty="0"/>
              <a:t> </a:t>
            </a:r>
            <a:r>
              <a:rPr lang="en-US" altLang="zh-CN" dirty="0"/>
              <a:t>features)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response.</a:t>
            </a:r>
          </a:p>
          <a:p>
            <a:r>
              <a:rPr lang="en-US" altLang="zh-CN" b="1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(dependent</a:t>
            </a:r>
            <a:r>
              <a:rPr lang="zh-CN" altLang="en-US" dirty="0"/>
              <a:t> </a:t>
            </a:r>
            <a:r>
              <a:rPr lang="en-US" altLang="zh-CN" dirty="0"/>
              <a:t>variable)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being</a:t>
            </a:r>
            <a:r>
              <a:rPr lang="zh-CN" altLang="en-US" dirty="0"/>
              <a:t> </a:t>
            </a:r>
            <a:r>
              <a:rPr lang="en-US" altLang="zh-CN" dirty="0"/>
              <a:t>predicted.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altLang="zh-CN" dirty="0"/>
              <a:t>Sometimes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Response</a:t>
            </a:r>
            <a:r>
              <a:rPr lang="zh-CN" altLang="en-US" b="1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dataset,</a:t>
            </a:r>
            <a:r>
              <a:rPr lang="zh-CN" altLang="en-US" dirty="0"/>
              <a:t> </a:t>
            </a:r>
            <a:r>
              <a:rPr lang="en-US" altLang="zh-CN" dirty="0"/>
              <a:t>e.g.,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Content Placeholder 4" descr="Chart, waterfall chart&#10;&#10;Description automatically generated">
            <a:extLst>
              <a:ext uri="{FF2B5EF4-FFF2-40B4-BE49-F238E27FC236}">
                <a16:creationId xmlns:a16="http://schemas.microsoft.com/office/drawing/2014/main" id="{E8478088-FC7D-DA75-8C2B-BF0034BAD9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88"/>
          <a:stretch/>
        </p:blipFill>
        <p:spPr>
          <a:xfrm>
            <a:off x="838200" y="4567007"/>
            <a:ext cx="3403946" cy="19258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7052A4-7C4E-CBAB-83E5-27D2AD272E20}"/>
              </a:ext>
            </a:extLst>
          </p:cNvPr>
          <p:cNvSpPr txBox="1"/>
          <p:nvPr/>
        </p:nvSpPr>
        <p:spPr>
          <a:xfrm>
            <a:off x="4584192" y="4567007"/>
            <a:ext cx="6550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houses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terms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aspects?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48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9858</TotalTime>
  <Words>2375</Words>
  <Application>Microsoft Office PowerPoint</Application>
  <PresentationFormat>Widescreen</PresentationFormat>
  <Paragraphs>287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Cambria Math</vt:lpstr>
      <vt:lpstr>Google Sans</vt:lpstr>
      <vt:lpstr>Times New Roman</vt:lpstr>
      <vt:lpstr>Office Theme</vt:lpstr>
      <vt:lpstr>DATA 300 Statistical Machine Learning</vt:lpstr>
      <vt:lpstr>Agenda (Chapter 2 in ISLR)</vt:lpstr>
      <vt:lpstr>Statistical Learning</vt:lpstr>
      <vt:lpstr>Statistical Learning</vt:lpstr>
      <vt:lpstr>Refreshing on definitions</vt:lpstr>
      <vt:lpstr>Refreshing on definitions</vt:lpstr>
      <vt:lpstr>Refreshing on definitions</vt:lpstr>
      <vt:lpstr>Refreshing on definitions</vt:lpstr>
      <vt:lpstr>Refreshing on definitions</vt:lpstr>
      <vt:lpstr>Refreshing on definitions</vt:lpstr>
      <vt:lpstr>Types of supervised statistical learning</vt:lpstr>
      <vt:lpstr>Agenda (Chapter 2 in ISLR)</vt:lpstr>
      <vt:lpstr>Supervised statistical learning models</vt:lpstr>
      <vt:lpstr>Supervised statistical learning models</vt:lpstr>
      <vt:lpstr>The goal of supervised learning </vt:lpstr>
      <vt:lpstr>The goal of supervised learning </vt:lpstr>
      <vt:lpstr>The goal of supervised learning </vt:lpstr>
      <vt:lpstr>The goal of supervised learning </vt:lpstr>
      <vt:lpstr>The goal of supervised learning </vt:lpstr>
      <vt:lpstr>The goal of supervised learning </vt:lpstr>
      <vt:lpstr>The goal of supervised learning </vt:lpstr>
      <vt:lpstr>The goal of supervised learning </vt:lpstr>
      <vt:lpstr>Exercise</vt:lpstr>
      <vt:lpstr>Exercise</vt:lpstr>
      <vt:lpstr>Parameter estimation: the trade-off between accuracy and model interpretability</vt:lpstr>
      <vt:lpstr>Agenda (Chapter 2 in ISLR)</vt:lpstr>
      <vt:lpstr>Exercise - binary</vt:lpstr>
      <vt:lpstr>Exercise – non-binary </vt:lpstr>
      <vt:lpstr>Assessing model accuracy: quality of fit</vt:lpstr>
      <vt:lpstr>Assessing model accuracy: quality of fit</vt:lpstr>
      <vt:lpstr>Assessing model accuracy: quality of fit</vt:lpstr>
      <vt:lpstr>Assessing model accuracy: quality of fit</vt:lpstr>
      <vt:lpstr>Exercise – minimize MSE</vt:lpstr>
      <vt:lpstr>Assessing model accuracy: bias-variance trade-off</vt:lpstr>
      <vt:lpstr>Assessing model accuracy: bias-variance trade-off</vt:lpstr>
      <vt:lpstr>Exercise</vt:lpstr>
      <vt:lpstr>Assessing model accuracy: bias-variance trade-off</vt:lpstr>
      <vt:lpstr>Assessing model accuracy: bias-variance trade-off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Xiexin</dc:creator>
  <cp:lastModifiedBy>Rodgers Odongo</cp:lastModifiedBy>
  <cp:revision>33</cp:revision>
  <dcterms:created xsi:type="dcterms:W3CDTF">2022-08-06T20:33:31Z</dcterms:created>
  <dcterms:modified xsi:type="dcterms:W3CDTF">2023-08-25T17:00:39Z</dcterms:modified>
</cp:coreProperties>
</file>