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  <p:sldId id="264" r:id="rId9"/>
    <p:sldId id="277" r:id="rId10"/>
    <p:sldId id="26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xin Liu" userId="d0f86df9-2e77-44c3-aec8-438a310053a4" providerId="ADAL" clId="{704509DE-058D-164E-B635-451FFA225447}"/>
    <pc:docChg chg="custSel addSld modSld">
      <pc:chgData name="Xiexin Liu" userId="d0f86df9-2e77-44c3-aec8-438a310053a4" providerId="ADAL" clId="{704509DE-058D-164E-B635-451FFA225447}" dt="2022-09-14T15:05:38.822" v="2357" actId="20577"/>
      <pc:docMkLst>
        <pc:docMk/>
      </pc:docMkLst>
      <pc:sldChg chg="modSp add mod">
        <pc:chgData name="Xiexin Liu" userId="d0f86df9-2e77-44c3-aec8-438a310053a4" providerId="ADAL" clId="{704509DE-058D-164E-B635-451FFA225447}" dt="2022-09-14T14:45:54.723" v="404" actId="20577"/>
        <pc:sldMkLst>
          <pc:docMk/>
          <pc:sldMk cId="2369164403" sldId="273"/>
        </pc:sldMkLst>
        <pc:spChg chg="mod">
          <ac:chgData name="Xiexin Liu" userId="d0f86df9-2e77-44c3-aec8-438a310053a4" providerId="ADAL" clId="{704509DE-058D-164E-B635-451FFA225447}" dt="2022-09-14T14:45:54.723" v="404" actId="20577"/>
          <ac:spMkLst>
            <pc:docMk/>
            <pc:sldMk cId="2369164403" sldId="273"/>
            <ac:spMk id="3" creationId="{374FB587-6185-1FAE-ABE1-F7770036B16E}"/>
          </ac:spMkLst>
        </pc:spChg>
      </pc:sldChg>
      <pc:sldChg chg="modSp new mod">
        <pc:chgData name="Xiexin Liu" userId="d0f86df9-2e77-44c3-aec8-438a310053a4" providerId="ADAL" clId="{704509DE-058D-164E-B635-451FFA225447}" dt="2022-09-14T14:57:59.539" v="1711" actId="20577"/>
        <pc:sldMkLst>
          <pc:docMk/>
          <pc:sldMk cId="228212728" sldId="274"/>
        </pc:sldMkLst>
        <pc:spChg chg="mod">
          <ac:chgData name="Xiexin Liu" userId="d0f86df9-2e77-44c3-aec8-438a310053a4" providerId="ADAL" clId="{704509DE-058D-164E-B635-451FFA225447}" dt="2022-09-14T14:46:16.994" v="430" actId="20577"/>
          <ac:spMkLst>
            <pc:docMk/>
            <pc:sldMk cId="228212728" sldId="274"/>
            <ac:spMk id="2" creationId="{15E19327-E052-4F7E-F300-FAEB4D333BC5}"/>
          </ac:spMkLst>
        </pc:spChg>
        <pc:spChg chg="mod">
          <ac:chgData name="Xiexin Liu" userId="d0f86df9-2e77-44c3-aec8-438a310053a4" providerId="ADAL" clId="{704509DE-058D-164E-B635-451FFA225447}" dt="2022-09-14T14:57:59.539" v="1711" actId="20577"/>
          <ac:spMkLst>
            <pc:docMk/>
            <pc:sldMk cId="228212728" sldId="274"/>
            <ac:spMk id="3" creationId="{BB8ABFC6-0EF0-0237-651D-CE6A0F7D0A3E}"/>
          </ac:spMkLst>
        </pc:spChg>
      </pc:sldChg>
      <pc:sldChg chg="modSp add mod">
        <pc:chgData name="Xiexin Liu" userId="d0f86df9-2e77-44c3-aec8-438a310053a4" providerId="ADAL" clId="{704509DE-058D-164E-B635-451FFA225447}" dt="2022-09-14T14:57:56.888" v="1709" actId="20577"/>
        <pc:sldMkLst>
          <pc:docMk/>
          <pc:sldMk cId="3372558441" sldId="275"/>
        </pc:sldMkLst>
        <pc:spChg chg="mod">
          <ac:chgData name="Xiexin Liu" userId="d0f86df9-2e77-44c3-aec8-438a310053a4" providerId="ADAL" clId="{704509DE-058D-164E-B635-451FFA225447}" dt="2022-09-14T14:57:56.888" v="1709" actId="20577"/>
          <ac:spMkLst>
            <pc:docMk/>
            <pc:sldMk cId="3372558441" sldId="275"/>
            <ac:spMk id="3" creationId="{BB8ABFC6-0EF0-0237-651D-CE6A0F7D0A3E}"/>
          </ac:spMkLst>
        </pc:spChg>
      </pc:sldChg>
      <pc:sldChg chg="modSp add mod">
        <pc:chgData name="Xiexin Liu" userId="d0f86df9-2e77-44c3-aec8-438a310053a4" providerId="ADAL" clId="{704509DE-058D-164E-B635-451FFA225447}" dt="2022-09-14T15:05:38.822" v="2357" actId="20577"/>
        <pc:sldMkLst>
          <pc:docMk/>
          <pc:sldMk cId="1780544843" sldId="276"/>
        </pc:sldMkLst>
        <pc:spChg chg="mod">
          <ac:chgData name="Xiexin Liu" userId="d0f86df9-2e77-44c3-aec8-438a310053a4" providerId="ADAL" clId="{704509DE-058D-164E-B635-451FFA225447}" dt="2022-09-14T15:05:38.822" v="2357" actId="20577"/>
          <ac:spMkLst>
            <pc:docMk/>
            <pc:sldMk cId="1780544843" sldId="276"/>
            <ac:spMk id="3" creationId="{BB8ABFC6-0EF0-0237-651D-CE6A0F7D0A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A6E-BE2A-AD42-9A24-DA0D102A0FEF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780F1-86D5-7F4D-BD00-B8638AB1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780F1-86D5-7F4D-BD00-B8638AB1C6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BD0C-ABF1-9F8D-FDA2-1D1123F32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6BFEF-6498-6D84-AC63-FD5AA4BF8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39389-DAAD-D1D8-5122-BA64D721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C66A-65B0-0445-BDBA-687AAAA27B15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D023-FCC9-4746-3E91-5C3A3972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F352-065D-6E69-5EA2-5261F2D6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26B3-E29C-B043-B08C-587C8567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5D56-FB26-2F31-200C-9B05EB64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85C62-E720-4E42-6ACD-34C6A4E5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B58F9-F072-0B57-25D1-688EE8CA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C66A-65B0-0445-BDBA-687AAAA27B15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4E40-C1A9-8F0E-F257-96F5185B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1822-AF44-F448-9AAA-F2944CBC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26B3-E29C-B043-B08C-587C8567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48EC2-595C-756C-A376-C08582949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92E38-A4DA-840C-E006-94201D1C4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F64E-FCE9-AAF1-676D-A61EF17A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C66A-65B0-0445-BDBA-687AAAA27B15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8463-1994-C097-82F0-8D8E885A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4C41-B317-44CE-62F9-086F8F79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26B3-E29C-B043-B08C-587C8567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5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E3E2-90CE-9F35-619E-65C4A53A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E7DD-B231-6A9F-E7BE-C0DA954B3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A1F1-5EB0-625A-4C14-873DBE00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C66A-65B0-0445-BDBA-687AAAA27B15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2A7A-8B75-D8CE-C755-550497C5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37BE-3832-DA96-83BE-0115B03F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26B3-E29C-B043-B08C-587C8567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6686-B9BD-CB72-A75B-FC259C56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5BF3-F7B4-5E60-A558-611F7F3FA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C18FD-024D-ACC8-B039-191D278F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C66A-65B0-0445-BDBA-687AAAA27B15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EC140-6DB2-1519-C8A0-6668D759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88E8-43B6-52CC-C38C-1A00F3D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26B3-E29C-B043-B08C-587C8567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17B2-C685-D0DB-CDB6-FDA30C57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F2BB-E329-AC52-4889-1847CD665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1D86A-EB5A-CE84-F45E-EB41DD38F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D4D74-A42E-B7B5-5BA1-1F1A766C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C66A-65B0-0445-BDBA-687AAAA27B15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0B6D0-7E2E-F4FB-FCA7-8CF8440B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D7AFC-D864-5FE0-B655-6811D229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26B3-E29C-B043-B08C-587C8567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A48A-68EE-8103-7F80-68D9A7C3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98402-BFF2-1667-9C83-8B275BC78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26F26-FF3A-95AC-41A7-AC154F23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5E329-278B-7FC3-5D82-9A56E7266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CB263-0105-D6DA-2327-465DDDB6B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1E85B-D854-B4B5-FE50-EC46D7DA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C66A-65B0-0445-BDBA-687AAAA27B15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37D91-FFE7-35EF-FC0C-9F274749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3A230-FFCC-3DA1-52ED-AC297124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26B3-E29C-B043-B08C-587C8567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2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96D9-7AB3-D4FF-16A4-D56BAF43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98A43-B9B0-E9E5-6974-ACEC45A9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C66A-65B0-0445-BDBA-687AAAA27B15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DE4ED-03D2-2619-3F25-09FD99EF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AAE70-FA4F-7E5C-7D8C-AABF2961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26B3-E29C-B043-B08C-587C8567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D8434-BD00-23FB-2306-49A76B0D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C66A-65B0-0445-BDBA-687AAAA27B15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F4F49-F4C8-D989-AD18-F77C592F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806A2-F723-37E6-765E-7CB4EA1D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26B3-E29C-B043-B08C-587C8567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4418-BC79-B1EE-C833-8DE0C1E4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CF9-5915-0C72-C970-BD7EDFBB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C8552-763A-E621-8F37-78957E148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4AD73-E5C5-500C-42B9-FC05E425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C66A-65B0-0445-BDBA-687AAAA27B15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15A0-5DF6-6DA4-D9A4-D9D0FA37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906D3-56BA-23EE-89C4-D0CDE343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26B3-E29C-B043-B08C-587C8567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99A3-B0B4-A981-0390-38BBB9F2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AA422-B94B-7913-87FA-5D1F2C4BC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2B58E-5D7D-5583-6AF7-3B4DD37BD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44F23-D153-9842-C73C-93B6E7AA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C66A-65B0-0445-BDBA-687AAAA27B15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B0E21-3A31-AB05-4A17-FFDE9C11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6876-4F22-7C72-CE68-D47B2BBA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26B3-E29C-B043-B08C-587C8567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C6CC8-E41E-177D-3950-25B18E63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50AC0-0109-DB9B-CC4F-9383FDCB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B7618-1CFA-2BFF-A7C3-F4FAEAA8C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C66A-65B0-0445-BDBA-687AAAA27B15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670B-5C1D-7E1F-35A4-1700A45D6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15F9-8382-0672-F69F-5B507A2E5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26B3-E29C-B043-B08C-587C8567E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8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B90E-3FDD-EE3D-136F-E7130D9D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300:</a:t>
            </a:r>
            <a:br>
              <a:rPr lang="en-US" altLang="zh-CN" dirty="0"/>
            </a:b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7AB1E-2570-31BD-408F-58F2A06F9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Regression: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6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EA77-6A2B-4619-1DA8-3AC7206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Collinearity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564C-6D14-0421-08CF-A1474CE1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Collinearity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strongly</a:t>
            </a:r>
            <a:r>
              <a:rPr lang="zh-CN" altLang="en-US" dirty="0"/>
              <a:t> </a:t>
            </a:r>
            <a:r>
              <a:rPr lang="en-US" altLang="zh-CN" dirty="0"/>
              <a:t>relating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6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EA77-6A2B-4619-1DA8-3AC7206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Collinearity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564C-6D14-0421-08CF-A1474CE1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Collinearity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strongly</a:t>
            </a:r>
            <a:r>
              <a:rPr lang="zh-CN" altLang="en-US" dirty="0"/>
              <a:t> </a:t>
            </a:r>
            <a:r>
              <a:rPr lang="en-US" altLang="zh-CN" dirty="0"/>
              <a:t>relating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from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interaction.</a:t>
            </a:r>
          </a:p>
          <a:p>
            <a:pPr marL="0" indent="0">
              <a:buNone/>
            </a:pP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bedroom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bathroom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i="1" dirty="0"/>
              <a:t>bedroom</a:t>
            </a:r>
            <a:r>
              <a:rPr lang="zh-CN" altLang="en-US" i="1" dirty="0"/>
              <a:t>*</a:t>
            </a:r>
            <a:r>
              <a:rPr lang="en-US" altLang="zh-CN" i="1" dirty="0"/>
              <a:t>bathroom</a:t>
            </a:r>
            <a:r>
              <a:rPr lang="zh-CN" altLang="en-US" i="1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factoring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bedroom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bathroom</a:t>
            </a:r>
            <a:r>
              <a:rPr lang="zh-CN" altLang="en-US" dirty="0"/>
              <a:t> </a:t>
            </a:r>
            <a:r>
              <a:rPr lang="en-US" altLang="zh-CN" dirty="0"/>
              <a:t>(interaction)</a:t>
            </a:r>
            <a:r>
              <a:rPr lang="zh-CN" altLang="en-US" dirty="0"/>
              <a:t> </a:t>
            </a:r>
            <a:r>
              <a:rPr lang="en-US" altLang="zh-CN" dirty="0"/>
              <a:t>helps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price.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rating,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hand,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saying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(collinearity).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r>
              <a:rPr lang="en-US" altLang="zh-CN" i="1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corresponds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rating.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7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3C40-575F-80B3-8476-54681275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Brainstorming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CF01-3D78-AADD-08F2-DDCEBF71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highly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3C40-575F-80B3-8476-54681275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Brainstorming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CF01-3D78-AADD-08F2-DDCEBF71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highly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it?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predictors.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(high</a:t>
            </a:r>
            <a:r>
              <a:rPr lang="zh-CN" altLang="en-US" dirty="0"/>
              <a:t> </a:t>
            </a:r>
            <a:r>
              <a:rPr lang="en-US" altLang="zh-CN" dirty="0"/>
              <a:t>R-squared),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highly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8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EA77-6A2B-4619-1DA8-3AC7206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Collinearity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564C-6D14-0421-08CF-A1474CE1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Collinearity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strongly</a:t>
            </a:r>
            <a:r>
              <a:rPr lang="zh-CN" altLang="en-US" dirty="0"/>
              <a:t> </a:t>
            </a:r>
            <a:r>
              <a:rPr lang="en-US" altLang="zh-CN" dirty="0"/>
              <a:t>relating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other.</a:t>
            </a:r>
            <a:r>
              <a:rPr lang="zh-CN" altLang="en-US" dirty="0"/>
              <a:t> </a:t>
            </a:r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inflation</a:t>
            </a:r>
            <a:r>
              <a:rPr lang="zh-CN" altLang="en-US" dirty="0"/>
              <a:t> </a:t>
            </a:r>
            <a:r>
              <a:rPr lang="en-US" altLang="zh-CN" dirty="0"/>
              <a:t>factor</a:t>
            </a:r>
            <a:r>
              <a:rPr lang="zh-CN" altLang="en-US" dirty="0"/>
              <a:t> </a:t>
            </a:r>
            <a:r>
              <a:rPr lang="en-US" altLang="zh-CN" dirty="0"/>
              <a:t>(VIF)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commonly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VIF&gt;5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VIF&gt;10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thresholds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collinearity.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00EF1F1-17F4-5A04-9365-916C79DA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22" y="2630487"/>
            <a:ext cx="4436556" cy="11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1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F0E3-EAC5-67DD-2255-76D245D5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6ED4-385E-DF22-5B3E-314FA617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</a:p>
          <a:p>
            <a:pPr lvl="1"/>
            <a:r>
              <a:rPr lang="en-US" altLang="zh-CN" dirty="0"/>
              <a:t>Identify non-linearity in the data</a:t>
            </a:r>
          </a:p>
          <a:p>
            <a:pPr lvl="1"/>
            <a:r>
              <a:rPr lang="en-US" altLang="zh-CN" dirty="0"/>
              <a:t>Uncorrelated error terms</a:t>
            </a:r>
          </a:p>
          <a:p>
            <a:pPr lvl="1"/>
            <a:r>
              <a:rPr lang="en-US" altLang="zh-CN" dirty="0"/>
              <a:t>Collinearity</a:t>
            </a:r>
          </a:p>
          <a:p>
            <a:pPr marL="0" indent="0">
              <a:buNone/>
            </a:pPr>
            <a:r>
              <a:rPr lang="en-US" altLang="zh-CN" dirty="0"/>
              <a:t>Train-test split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7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i="1" dirty="0"/>
              <a:t>versus</a:t>
            </a:r>
            <a:r>
              <a:rPr lang="zh-CN" altLang="en-US" dirty="0"/>
              <a:t> </a:t>
            </a: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parameters.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</p:txBody>
      </p:sp>
    </p:spTree>
    <p:extLst>
      <p:ext uri="{BB962C8B-B14F-4D97-AF65-F5344CB8AC3E}">
        <p14:creationId xmlns:p14="http://schemas.microsoft.com/office/powerpoint/2010/main" val="217150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i="1" dirty="0"/>
              <a:t>versus</a:t>
            </a:r>
            <a:r>
              <a:rPr lang="zh-CN" altLang="en-US" dirty="0"/>
              <a:t> </a:t>
            </a: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parameters.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  <a:p>
            <a:pPr marL="0" indent="0">
              <a:buNone/>
            </a:pP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7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6D39-0D08-BF24-03D1-BF6AAAFE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Brainstorming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B587-6185-1FAE-ABE1-F7770036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/>
              <a:t>high</a:t>
            </a:r>
            <a:r>
              <a:rPr lang="zh-CN" altLang="en-US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6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6D39-0D08-BF24-03D1-BF6AAAFE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Brainstorming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B587-6185-1FAE-ABE1-F7770036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set?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worked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resulted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variance,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drastically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units.</a:t>
            </a:r>
          </a:p>
          <a:p>
            <a:pPr lvl="1"/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solutions: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complex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(let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/>
              <a:t>set).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6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F0E3-EAC5-67DD-2255-76D245D5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6ED4-385E-DF22-5B3E-314FA617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</a:p>
          <a:p>
            <a:pPr lvl="1"/>
            <a:r>
              <a:rPr lang="en-US" altLang="zh-CN" dirty="0"/>
              <a:t>Identify non-linearity in the data</a:t>
            </a:r>
          </a:p>
          <a:p>
            <a:pPr lvl="1"/>
            <a:r>
              <a:rPr lang="en-US" altLang="zh-CN" dirty="0"/>
              <a:t>Uncorrelated error terms</a:t>
            </a:r>
          </a:p>
          <a:p>
            <a:pPr lvl="1"/>
            <a:r>
              <a:rPr lang="en-US" altLang="zh-CN" dirty="0"/>
              <a:t>Collinearity</a:t>
            </a:r>
          </a:p>
          <a:p>
            <a:pPr marL="0" indent="0">
              <a:buNone/>
            </a:pPr>
            <a:r>
              <a:rPr lang="en-US" altLang="zh-CN" dirty="0"/>
              <a:t>Train-test split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90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9327-E052-4F7E-F300-FAEB4D33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BFC6-0EF0-0237-651D-CE6A0F7D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Goal:</a:t>
            </a:r>
            <a:r>
              <a:rPr lang="zh-CN" altLang="en-US" b="1" dirty="0"/>
              <a:t> </a:t>
            </a:r>
            <a:r>
              <a:rPr lang="en-US" altLang="zh-CN" dirty="0"/>
              <a:t>estimate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(squared)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9327-E052-4F7E-F300-FAEB4D33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BFC6-0EF0-0237-651D-CE6A0F7D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Goal:</a:t>
            </a:r>
            <a:r>
              <a:rPr lang="zh-CN" altLang="en-US" b="1" dirty="0"/>
              <a:t> </a:t>
            </a:r>
            <a:r>
              <a:rPr lang="en-US" altLang="zh-CN" dirty="0"/>
              <a:t>estimate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(squared)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measures: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p-value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suggests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impactful.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R-squared</a:t>
            </a:r>
            <a:r>
              <a:rPr lang="zh-CN" altLang="en-US" dirty="0"/>
              <a:t> </a:t>
            </a:r>
            <a:r>
              <a:rPr lang="en-US" altLang="zh-CN" dirty="0"/>
              <a:t>suggests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variation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explained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p-value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suggests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impactful.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estimate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predictor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spread</a:t>
            </a:r>
            <a:r>
              <a:rPr lang="zh-CN" altLang="en-US" dirty="0"/>
              <a:t> </a:t>
            </a:r>
            <a:r>
              <a:rPr lang="en-US" altLang="zh-CN" dirty="0"/>
              <a:t>out.</a:t>
            </a:r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estimate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parameter.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  <a:r>
              <a:rPr lang="zh-CN" altLang="en-US" dirty="0"/>
              <a:t> </a:t>
            </a:r>
            <a:r>
              <a:rPr lang="en-US" altLang="zh-CN" dirty="0"/>
              <a:t>intervals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parameter.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58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9327-E052-4F7E-F300-FAEB4D33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BFC6-0EF0-0237-651D-CE6A0F7D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Goal:</a:t>
            </a:r>
            <a:r>
              <a:rPr lang="zh-CN" altLang="en-US" b="1" dirty="0"/>
              <a:t> </a:t>
            </a:r>
            <a:r>
              <a:rPr lang="en-US" altLang="zh-CN" dirty="0"/>
              <a:t>estimate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(squared)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improvements:</a:t>
            </a:r>
          </a:p>
          <a:p>
            <a:pPr lvl="1"/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suspect</a:t>
            </a:r>
            <a:r>
              <a:rPr lang="zh-CN" altLang="en-US" dirty="0"/>
              <a:t> </a:t>
            </a:r>
            <a:r>
              <a:rPr lang="en-US" altLang="zh-CN" dirty="0"/>
              <a:t>combining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Drop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highly</a:t>
            </a:r>
            <a:r>
              <a:rPr lang="zh-CN" altLang="en-US" dirty="0"/>
              <a:t> </a:t>
            </a:r>
            <a:r>
              <a:rPr lang="en-US" altLang="zh-CN"/>
              <a:t>collinear.</a:t>
            </a:r>
            <a:endParaRPr lang="en-US" altLang="zh-CN" dirty="0"/>
          </a:p>
          <a:p>
            <a:pPr lvl="1"/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residual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residuals,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nonlinear</a:t>
            </a:r>
            <a:r>
              <a:rPr lang="zh-CN" altLang="en-US" dirty="0"/>
              <a:t> </a:t>
            </a:r>
            <a:r>
              <a:rPr lang="en-US" altLang="zh-CN" dirty="0"/>
              <a:t>term.</a:t>
            </a:r>
          </a:p>
          <a:p>
            <a:pPr lvl="1"/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residuals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residuals,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drop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CDFB-76E2-952D-D5B2-721D86C2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non-linearity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8A49-EDDB-337A-FEE8-B06FCBBB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“model”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R,</a:t>
            </a:r>
            <a:r>
              <a:rPr lang="zh-CN" altLang="en-US" dirty="0"/>
              <a:t> </a:t>
            </a:r>
            <a:r>
              <a:rPr lang="en-US" altLang="zh-CN" dirty="0"/>
              <a:t>plot(model)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residual-fitted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plot.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non-linearity.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CDFB-76E2-952D-D5B2-721D86C2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non-linearity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8A49-EDDB-337A-FEE8-B06FCBBB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“model”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R,</a:t>
            </a:r>
            <a:r>
              <a:rPr lang="zh-CN" altLang="en-US" dirty="0"/>
              <a:t> </a:t>
            </a:r>
            <a:r>
              <a:rPr lang="en-US" altLang="zh-CN" dirty="0"/>
              <a:t>plot(model)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residual-fitted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plot.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non-linearity</a:t>
            </a:r>
            <a:r>
              <a:rPr lang="zh-CN" altLang="en-US" dirty="0"/>
              <a:t> </a:t>
            </a:r>
            <a:r>
              <a:rPr lang="en-US" altLang="zh-CN" dirty="0"/>
              <a:t>(left).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684FCFF-F089-3F1D-68A2-BDA098A9F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5" b="-3715"/>
          <a:stretch/>
        </p:blipFill>
        <p:spPr>
          <a:xfrm>
            <a:off x="2949575" y="3987007"/>
            <a:ext cx="6007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4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CDFB-76E2-952D-D5B2-721D86C2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non-linearity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8A49-EDDB-337A-FEE8-B06FCBBB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“model”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R,</a:t>
            </a:r>
            <a:r>
              <a:rPr lang="zh-CN" altLang="en-US" dirty="0"/>
              <a:t> </a:t>
            </a:r>
            <a:r>
              <a:rPr lang="en-US" altLang="zh-CN" dirty="0"/>
              <a:t>plot(model)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residual-fitted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plot.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non-linearity</a:t>
            </a:r>
            <a:r>
              <a:rPr lang="zh-CN" altLang="en-US" dirty="0"/>
              <a:t> </a:t>
            </a:r>
            <a:r>
              <a:rPr lang="en-US" altLang="zh-CN" dirty="0"/>
              <a:t>(left).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usually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investigate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remove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non-linearity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via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variable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permutation.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684FCFF-F089-3F1D-68A2-BDA098A9F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5" b="-3715"/>
          <a:stretch/>
        </p:blipFill>
        <p:spPr>
          <a:xfrm>
            <a:off x="3006726" y="4497881"/>
            <a:ext cx="5265737" cy="23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6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7C5F-62BD-E084-7035-C201CF1D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15B59-0530-CA8C-0DB9-D1C84CE9D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independent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mistake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mistake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15B59-0530-CA8C-0DB9-D1C84CE9D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96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6A2E-B8A2-F235-6B3F-A300BC08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B386EA6-BFB2-5667-20AD-9ECB4E356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600" y="1690688"/>
            <a:ext cx="6083300" cy="1320800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866A6F1-82A1-BE41-BC0D-63C24048A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4089401"/>
            <a:ext cx="6146800" cy="157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EF7637-E33B-0C1F-7192-DFC31B1BA853}"/>
              </a:ext>
            </a:extLst>
          </p:cNvPr>
          <p:cNvSpPr txBox="1"/>
          <p:nvPr/>
        </p:nvSpPr>
        <p:spPr>
          <a:xfrm>
            <a:off x="1300163" y="3011488"/>
            <a:ext cx="9701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Up: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residuals.</a:t>
            </a:r>
          </a:p>
          <a:p>
            <a:r>
              <a:rPr lang="en-US" altLang="zh-CN" dirty="0"/>
              <a:t>Down:</a:t>
            </a:r>
            <a:r>
              <a:rPr lang="zh-CN" altLang="en-US" dirty="0"/>
              <a:t> </a:t>
            </a:r>
            <a:r>
              <a:rPr lang="en-US" altLang="zh-CN" dirty="0"/>
              <a:t>closers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tend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residuals.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also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investigate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–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either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linear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regression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dataset,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have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remove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“similar”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sample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units.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8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B80C-887E-4A66-25F6-D08C8B30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9133-309B-6986-2867-36D26855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 common</a:t>
            </a:r>
            <a:r>
              <a:rPr lang="zh-CN" altLang="en-US" dirty="0"/>
              <a:t> </a:t>
            </a:r>
            <a:r>
              <a:rPr lang="en-US" altLang="zh-CN" dirty="0"/>
              <a:t>scenario(s)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foresee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“nearby” 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residuals?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B80C-887E-4A66-25F6-D08C8B30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9133-309B-6986-2867-36D26855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 common</a:t>
            </a:r>
            <a:r>
              <a:rPr lang="zh-CN" altLang="en-US" dirty="0"/>
              <a:t> </a:t>
            </a:r>
            <a:r>
              <a:rPr lang="en-US" altLang="zh-CN" dirty="0"/>
              <a:t>scenario(s)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foresee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“nearby” 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residuals?</a:t>
            </a:r>
          </a:p>
          <a:p>
            <a:pPr lvl="1"/>
            <a:r>
              <a:rPr lang="en-US" dirty="0"/>
              <a:t>If the dataset is, for example, stock price, where ”nearby” sample units are stock price in adjacent days. Then residuals tend to be similar for adjacent sample units. </a:t>
            </a:r>
          </a:p>
        </p:txBody>
      </p:sp>
    </p:spTree>
    <p:extLst>
      <p:ext uri="{BB962C8B-B14F-4D97-AF65-F5344CB8AC3E}">
        <p14:creationId xmlns:p14="http://schemas.microsoft.com/office/powerpoint/2010/main" val="27804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1017</Words>
  <Application>Microsoft Macintosh PowerPoint</Application>
  <PresentationFormat>Widescreen</PresentationFormat>
  <Paragraphs>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DATA 300: Statistical Machine Learning</vt:lpstr>
      <vt:lpstr>Agenda</vt:lpstr>
      <vt:lpstr>Identify non-linearity in data</vt:lpstr>
      <vt:lpstr>Identify non-linearity in data</vt:lpstr>
      <vt:lpstr>Identify non-linearity in data</vt:lpstr>
      <vt:lpstr>Error terms</vt:lpstr>
      <vt:lpstr>Error terms</vt:lpstr>
      <vt:lpstr>Error terms</vt:lpstr>
      <vt:lpstr>Error terms</vt:lpstr>
      <vt:lpstr>Collinearity</vt:lpstr>
      <vt:lpstr>Collinearity</vt:lpstr>
      <vt:lpstr>Brainstorming</vt:lpstr>
      <vt:lpstr>Brainstorming</vt:lpstr>
      <vt:lpstr>Collinearity</vt:lpstr>
      <vt:lpstr>Agenda</vt:lpstr>
      <vt:lpstr>Training set versus holdout set</vt:lpstr>
      <vt:lpstr>Training set versus holdout set</vt:lpstr>
      <vt:lpstr>Brainstorming</vt:lpstr>
      <vt:lpstr>Brainstorming</vt:lpstr>
      <vt:lpstr>Linear regression summary</vt:lpstr>
      <vt:lpstr>Linear regression summary</vt:lpstr>
      <vt:lpstr>Linear regression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300: Statistical Machine Learning</dc:title>
  <dc:creator>Liu, Xiexin</dc:creator>
  <cp:lastModifiedBy>Liu, Xiexin</cp:lastModifiedBy>
  <cp:revision>2</cp:revision>
  <dcterms:created xsi:type="dcterms:W3CDTF">2022-09-13T17:16:16Z</dcterms:created>
  <dcterms:modified xsi:type="dcterms:W3CDTF">2023-02-09T15:26:41Z</dcterms:modified>
</cp:coreProperties>
</file>