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1" r:id="rId4"/>
    <p:sldId id="274" r:id="rId5"/>
    <p:sldId id="272" r:id="rId6"/>
    <p:sldId id="273" r:id="rId7"/>
    <p:sldId id="259" r:id="rId8"/>
    <p:sldId id="261" r:id="rId9"/>
    <p:sldId id="262" r:id="rId10"/>
    <p:sldId id="263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58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144F-EAB9-BB47-930A-F5B135EDFA1D}" v="2" dt="2022-09-14T20:10:40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6AE1-E67B-194F-BB0D-336CAC25252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E718-F011-824F-9D23-A36354773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780F1-86D5-7F4D-BD00-B8638AB1C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5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8971-77C5-64D4-6655-5A64F6811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4F3B7-026C-FC00-03DD-50870ABA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2655-F0EA-891E-5BD4-35436743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C9F6-9538-B37C-21D9-2EE2183C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CDE-C35E-2CDB-23FF-DAFA70BC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ED51-5D7D-F115-3955-B21F57C4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E0A9-3C2C-FA8A-5B29-0E16386E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F81D-4859-8364-C1E1-506E2916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637D-DB55-71BC-7648-DD77282C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94E0-04C0-9939-A0C4-D4473E9D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FBEB-2802-F5DB-B429-2D41DAC9F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66D1-98AC-C508-01A3-A85601AD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9327-603C-C1F1-4588-545A7EB7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56CF-6F5E-8F6B-55B0-AF639D1D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B6A-4760-599C-18BB-7CD55AE2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36E3-1EEB-6664-6BAB-B92D5CDC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7B-910E-BE74-91EC-CE685033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0728-DEB0-C095-FC22-5886F72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C446-F6BD-601A-7F0A-6A160F08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F48E-AA59-8B1C-C06A-F7CFEF4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B2F-8523-3957-D830-A498864E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3EE9-A043-7650-969F-C8954DDE8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8205-C287-8674-7836-482FD479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FA0F-B23A-F220-BC28-9D4C3969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7870-1386-B10A-CD81-091A0EC6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6FDB-DECC-1F90-8FCD-0F2AF340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556C-9A36-95C3-F709-BE5C5710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3F4AB-C694-4720-6A1A-20D787BC7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F99C-97FB-19D9-CEF6-2363175E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94B9-C1EC-FF16-6D64-03ECCF0C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AD08-410A-3F51-20B9-F7401B2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F1C1-00CB-C03F-592B-9DD01914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4B95-0E99-329C-38DA-A8F5667F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B23B-BD56-AA7B-A980-C8E656D6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AB51D-2F41-2D18-7C7D-AD2C6BF2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E213-2191-C734-872E-85BB3901B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F997-421F-C926-D3AE-31250FCE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1056F-3C73-707F-48E8-20DABFF6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FEA8C-65E5-7F27-9558-92E6798B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691A-BCCA-FC82-7E01-55182EAD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6975F-822A-FB3B-D41B-8F3F9188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575E3-401F-A352-E9AE-39ECF27E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A3E04-A4EB-0582-5919-7D0CDE6B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3C8A-278A-6E63-360D-715AB5D8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B0B5F-0E65-6267-B633-25D7EA8B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BE704-ED58-9A57-87F4-56FA2A2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3F95-F93B-4889-716D-FD9FFF6D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D098-4A91-EA99-EE20-776D31F0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052D1-5112-85B3-7AC0-75A83F16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175BE-EBA3-DEFB-589D-82311A1A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373DF-4455-4328-8B31-C3E7916D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84F1-59EB-D560-EBB1-CF948510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FF5E-10C9-232C-2518-D379CF40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751CD-2121-CA39-CF58-2A7ED63F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267A-870A-4D2E-4BA3-2F1EDC68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2F86-CB2E-AA4F-CA7A-BC990696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E678-7391-D9F5-B411-DB6D774F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D8CFD-FCC7-1D90-1621-A007CF29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E571B-BEB9-CB52-DB3F-31D7BC1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C440-F2FB-B009-18D4-77A12B74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28EF-484F-0D96-ACD9-68304AFF0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1523-AE50-364E-A675-A7151CCC295B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1923-5EB5-484C-013D-C0418113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CBFF-4BA0-2CED-7E37-D0549ECD3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4506-1706-B448-8A30-635B5E80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FB7D-B3B6-7B0A-DD3A-E0C81C80F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6122-8540-8F2A-0E80-6E7DA54B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designed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handle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type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dataset.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Calls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Needs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very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specialized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complex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models.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u="sng" dirty="0"/>
              <a:t>randomly</a:t>
            </a:r>
            <a:r>
              <a:rPr lang="zh-CN" altLang="en-US" i="1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“small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changes”.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portions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series?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dataset:</a:t>
            </a:r>
          </a:p>
          <a:p>
            <a:pPr lvl="2"/>
            <a:r>
              <a:rPr lang="en-US" altLang="zh-CN" dirty="0"/>
              <a:t>Training: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Jan,</a:t>
            </a:r>
            <a:r>
              <a:rPr lang="zh-CN" altLang="en-US" dirty="0"/>
              <a:t> </a:t>
            </a:r>
            <a:r>
              <a:rPr lang="en-US" altLang="zh-CN" dirty="0"/>
              <a:t>Feb,</a:t>
            </a:r>
            <a:r>
              <a:rPr lang="zh-CN" altLang="en-US" dirty="0"/>
              <a:t> </a:t>
            </a:r>
            <a:r>
              <a:rPr lang="en-US" altLang="zh-CN" dirty="0"/>
              <a:t>April</a:t>
            </a:r>
          </a:p>
          <a:p>
            <a:pPr lvl="2"/>
            <a:r>
              <a:rPr lang="en-US" altLang="zh-CN" dirty="0"/>
              <a:t>Holdout: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March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“future”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2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that..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series?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dataset:</a:t>
                </a:r>
              </a:p>
              <a:p>
                <a:pPr lvl="2"/>
                <a:r>
                  <a:rPr lang="en-US" altLang="zh-CN" dirty="0"/>
                  <a:t>Training: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Jan,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April</a:t>
                </a:r>
              </a:p>
              <a:p>
                <a:pPr lvl="2"/>
                <a:r>
                  <a:rPr lang="en-US" altLang="zh-CN" dirty="0"/>
                  <a:t>Holdout: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March</a:t>
                </a:r>
              </a:p>
              <a:p>
                <a:pPr lvl="1"/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words,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“future”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analysis,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always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periods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holdout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E8F8A-EE02-0779-63E7-C5A774270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1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9088-1474-0B99-B979-66442938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9088-1474-0B99-B979-66442938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price.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trend?</a:t>
            </a:r>
          </a:p>
          <a:p>
            <a:pPr lvl="1"/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effect?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4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3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here?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2009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𝑤𝑖𝑛𝑡𝑒𝑟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39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C917-E76A-72BB-F8A4-A610E40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housing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price.</a:t>
                </a:r>
              </a:p>
              <a:p>
                <a:pPr lvl="1"/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trend?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here?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increasement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2009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Year2011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Seasonal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effect?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𝑠𝑝𝑟𝑖𝑛𝑔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𝑠𝑢𝑚𝑚𝑒𝑟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𝑤𝑖𝑛𝑡𝑒𝑟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i="1" dirty="0"/>
                  <a:t>Seasonality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analysis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refers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any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short-term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repeating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pattern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yearly/daily/monthly,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“seasonally”.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A9088-1474-0B99-B979-664429381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i="1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217150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88167"/>
              </p:ext>
            </p:extLst>
          </p:nvPr>
        </p:nvGraphicFramePr>
        <p:xfrm>
          <a:off x="31623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3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72642"/>
              </p:ext>
            </p:extLst>
          </p:nvPr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1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4FBB-6FC5-FA4A-A22D-6E584B5F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5565-8C8D-A691-EF11-9015F4F7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i="1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7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1A59-305E-26F7-ED7A-6CE10BB8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i="1" dirty="0"/>
              <a:t>versus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F8A-EE02-0779-63E7-C5A774270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parameters.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</a:p>
          <a:p>
            <a:pPr marL="0" indent="0">
              <a:buNone/>
            </a:pP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set: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process.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i="1" u="sng" dirty="0"/>
              <a:t>randomly</a:t>
            </a:r>
            <a:r>
              <a:rPr lang="zh-CN" altLang="en-US" i="1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holdout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bias-variance</a:t>
            </a:r>
            <a:r>
              <a:rPr lang="zh-CN" altLang="en-US" dirty="0"/>
              <a:t> </a:t>
            </a:r>
            <a:r>
              <a:rPr lang="en-US" altLang="zh-CN" dirty="0"/>
              <a:t>trade-off,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“small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changes”.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portions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D39-0D08-BF24-03D1-BF6AAAF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B587-6185-1FAE-ABE1-F7770036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/>
              <a:t>high</a:t>
            </a:r>
            <a:r>
              <a:rPr lang="zh-CN" altLang="en-US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6D39-0D08-BF24-03D1-BF6AAAFE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B587-6185-1FAE-ABE1-F7770036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set?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resulted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variance,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drastically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lvl="1"/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solutions: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(let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/>
              <a:t>set).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11573"/>
              </p:ext>
            </p:extLst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74194"/>
              </p:ext>
            </p:extLst>
          </p:nvPr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823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536-C8FD-2D82-3C1A-177C52E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8AA3037-4A1B-9AF6-748A-8EC37A983B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4025" y="2361981"/>
          <a:ext cx="4311650" cy="1663918"/>
        </p:xfrm>
        <a:graphic>
          <a:graphicData uri="http://schemas.openxmlformats.org/drawingml/2006/table">
            <a:tbl>
              <a:tblPr firstRow="1" firstCol="1" bandRow="1"/>
              <a:tblGrid>
                <a:gridCol w="862330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4731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Price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08/17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08/18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08/19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08/22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$174.15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$171.52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$167.57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$142.30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$138.23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$133.22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969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0DC58CC-D264-E7A0-5CFC-9F271455AC5F}"/>
              </a:ext>
            </a:extLst>
          </p:cNvPr>
          <p:cNvGraphicFramePr>
            <a:graphicFrameLocks/>
          </p:cNvGraphicFramePr>
          <p:nvPr/>
        </p:nvGraphicFramePr>
        <p:xfrm>
          <a:off x="1076325" y="2361981"/>
          <a:ext cx="5222875" cy="1663919"/>
        </p:xfrm>
        <a:graphic>
          <a:graphicData uri="http://schemas.openxmlformats.org/drawingml/2006/table">
            <a:tbl>
              <a:tblPr firstRow="1" firstCol="1" bandRow="1"/>
              <a:tblGrid>
                <a:gridCol w="1044575">
                  <a:extLst>
                    <a:ext uri="{9D8B030D-6E8A-4147-A177-3AD203B41FA5}">
                      <a16:colId xmlns:a16="http://schemas.microsoft.com/office/drawing/2014/main" val="167304601"/>
                    </a:ext>
                  </a:extLst>
                </a:gridCol>
                <a:gridCol w="1255738">
                  <a:extLst>
                    <a:ext uri="{9D8B030D-6E8A-4147-A177-3AD203B41FA5}">
                      <a16:colId xmlns:a16="http://schemas.microsoft.com/office/drawing/2014/main" val="4033404002"/>
                    </a:ext>
                  </a:extLst>
                </a:gridCol>
                <a:gridCol w="877862">
                  <a:extLst>
                    <a:ext uri="{9D8B030D-6E8A-4147-A177-3AD203B41FA5}">
                      <a16:colId xmlns:a16="http://schemas.microsoft.com/office/drawing/2014/main" val="393628502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225899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48843976"/>
                    </a:ext>
                  </a:extLst>
                </a:gridCol>
              </a:tblGrid>
              <a:tr h="6308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cap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Revenue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Head-quarter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founded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322302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Apple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$2.5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82.96B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1976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523880"/>
                  </a:ext>
                </a:extLst>
              </a:tr>
              <a:tr h="346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Amazon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$1.3</a:t>
                      </a:r>
                      <a:r>
                        <a:rPr lang="zh-CN" alt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trillion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469.8B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1994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189569"/>
                  </a:ext>
                </a:extLst>
              </a:tr>
              <a:tr h="3394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396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9BAA9-78A6-2DF7-A625-FF5988674DE4}"/>
              </a:ext>
            </a:extLst>
          </p:cNvPr>
          <p:cNvSpPr txBox="1"/>
          <p:nvPr/>
        </p:nvSpPr>
        <p:spPr>
          <a:xfrm>
            <a:off x="876300" y="189230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September,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collected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datasets..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one: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characteristic</a:t>
            </a:r>
            <a:r>
              <a:rPr lang="zh-CN" altLang="en-US" dirty="0"/>
              <a:t> </a:t>
            </a:r>
            <a:r>
              <a:rPr lang="en-US" altLang="zh-CN" dirty="0"/>
              <a:t>(stock</a:t>
            </a:r>
            <a:r>
              <a:rPr lang="zh-CN" altLang="en-US" dirty="0"/>
              <a:t> </a:t>
            </a:r>
            <a:r>
              <a:rPr lang="en-US" altLang="zh-CN" dirty="0"/>
              <a:t>price)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7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98C-C476-C6DB-B540-70BAA5F1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B62D-68D5-6FF3-1DE3-CC0D1D3D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cross-sectional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reflecting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aspects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time</a:t>
            </a:r>
            <a:r>
              <a:rPr lang="zh-CN" altLang="en-US" b="1" dirty="0"/>
              <a:t> </a:t>
            </a:r>
            <a:r>
              <a:rPr lang="en-US" altLang="zh-CN" b="1" dirty="0"/>
              <a:t>series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variable,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/>
              <a:t>panel</a:t>
            </a:r>
            <a:r>
              <a:rPr lang="zh-CN" altLang="en-US" b="1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stamps.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1715</Words>
  <Application>Microsoft Macintosh PowerPoint</Application>
  <PresentationFormat>Widescreen</PresentationFormat>
  <Paragraphs>308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DATA 300</vt:lpstr>
      <vt:lpstr>Training set versus holdout set</vt:lpstr>
      <vt:lpstr>Training set versus holdout set</vt:lpstr>
      <vt:lpstr>Training set versus holdout set</vt:lpstr>
      <vt:lpstr>Brainstorming</vt:lpstr>
      <vt:lpstr>Brainstorming</vt:lpstr>
      <vt:lpstr>What is the difference between two following two datasets?</vt:lpstr>
      <vt:lpstr>What is the difference between two following two datasets?</vt:lpstr>
      <vt:lpstr>Definition</vt:lpstr>
      <vt:lpstr>Definition</vt:lpstr>
      <vt:lpstr>Recall that..</vt:lpstr>
      <vt:lpstr>Recall that..</vt:lpstr>
      <vt:lpstr>Recall that..</vt:lpstr>
      <vt:lpstr>Recall that..</vt:lpstr>
      <vt:lpstr>Now, knowing the housing data is a time series data..</vt:lpstr>
      <vt:lpstr>Now, knowing the housing data is a time series data..</vt:lpstr>
      <vt:lpstr>Now, knowing the housing data is a time series data..</vt:lpstr>
      <vt:lpstr>Now, knowing the housing data is a time series data..</vt:lpstr>
      <vt:lpstr>Now, knowing the housing data is a time series data..</vt:lpstr>
      <vt:lpstr>Use your imagination..</vt:lpstr>
      <vt:lpstr>Use your imagination..</vt:lpstr>
      <vt:lpstr>Use your imagination..</vt:lpstr>
      <vt:lpstr>Basic time series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7</cp:revision>
  <dcterms:created xsi:type="dcterms:W3CDTF">2022-09-14T19:56:00Z</dcterms:created>
  <dcterms:modified xsi:type="dcterms:W3CDTF">2023-02-13T21:07:32Z</dcterms:modified>
</cp:coreProperties>
</file>