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92" r:id="rId4"/>
    <p:sldId id="293" r:id="rId5"/>
    <p:sldId id="258" r:id="rId6"/>
    <p:sldId id="294" r:id="rId7"/>
    <p:sldId id="295" r:id="rId8"/>
    <p:sldId id="296" r:id="rId9"/>
    <p:sldId id="297" r:id="rId10"/>
    <p:sldId id="300" r:id="rId11"/>
    <p:sldId id="299" r:id="rId12"/>
    <p:sldId id="298" r:id="rId13"/>
    <p:sldId id="301" r:id="rId14"/>
    <p:sldId id="302" r:id="rId15"/>
    <p:sldId id="312" r:id="rId16"/>
    <p:sldId id="303" r:id="rId17"/>
    <p:sldId id="305" r:id="rId18"/>
    <p:sldId id="306" r:id="rId19"/>
    <p:sldId id="307" r:id="rId20"/>
    <p:sldId id="308" r:id="rId21"/>
    <p:sldId id="309" r:id="rId22"/>
    <p:sldId id="310" r:id="rId23"/>
    <p:sldId id="313" r:id="rId24"/>
    <p:sldId id="311" r:id="rId25"/>
    <p:sldId id="314" r:id="rId26"/>
    <p:sldId id="315" r:id="rId27"/>
    <p:sldId id="316" r:id="rId28"/>
    <p:sldId id="317" r:id="rId29"/>
    <p:sldId id="318" r:id="rId30"/>
    <p:sldId id="319" r:id="rId31"/>
    <p:sldId id="321" r:id="rId32"/>
    <p:sldId id="320" r:id="rId33"/>
    <p:sldId id="323" r:id="rId34"/>
    <p:sldId id="322" r:id="rId35"/>
    <p:sldId id="32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/>
    <p:restoredTop sz="95617"/>
  </p:normalViewPr>
  <p:slideViewPr>
    <p:cSldViewPr snapToGrid="0">
      <p:cViewPr varScale="1">
        <p:scale>
          <a:sx n="94" d="100"/>
          <a:sy n="94" d="100"/>
        </p:scale>
        <p:origin x="75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3B0D2-E991-2741-8A42-34D93560915E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918B5-0916-7B41-A1A3-8EAB65B3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01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2B43B-9336-2145-9542-5C6E3C361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49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2B43B-9336-2145-9542-5C6E3C361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4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52036-09DA-03C1-FADC-36B920E53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9C08A-A200-5BCC-4E77-73482B7FB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812E6-C270-05E5-6ABD-E42D0C8C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405A-0B1C-8E45-B961-ED263EFF696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54CAD-EF58-D427-6FC8-F2E551082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40ED1-C062-320F-E722-0082F462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8EBA-163A-FC44-9ED3-78C34D12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7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1CA57-FF92-8D5B-C25C-D0CBC14F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EA5F8-6EF1-DD1D-DB7D-BF2C36E7E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477E5-C486-F0FC-180F-77B21B36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405A-0B1C-8E45-B961-ED263EFF696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8AC11-C725-FA18-D6B5-322155CE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C219A-78C0-369E-F383-960DD7E1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8EBA-163A-FC44-9ED3-78C34D12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8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C6217-A149-992F-C44F-B280A81B2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7A49C-0EB2-C569-62FD-934245DED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A3840-000D-4F5F-2F23-495E17A6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405A-0B1C-8E45-B961-ED263EFF696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1EFB2-2EC2-8F43-6A24-DE661F76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CA745-CA0E-0A7D-2D3E-B23BDEF5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8EBA-163A-FC44-9ED3-78C34D12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0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78A6-B8EF-99A4-34C5-6A624187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D0FF4-1674-562F-B1BB-04F44FD7D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98F0-8830-F973-876F-EC0718F3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405A-0B1C-8E45-B961-ED263EFF696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4B3F0-198D-F2A1-0607-AF7B8541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B7D6F-E696-C52F-DAE9-E10471C4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8EBA-163A-FC44-9ED3-78C34D12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2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3ED2-FAF8-D523-B4B6-DFECEF3CA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66FAE-BBD8-E16D-1F79-A34BDE9A0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727C7-58CE-75DF-7B78-2B9FB6DD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405A-0B1C-8E45-B961-ED263EFF696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5553F-ADC0-0505-FB74-138D97DD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CE273-1FEF-EA0A-8CFC-4CF43EBD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8EBA-163A-FC44-9ED3-78C34D12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9B1E-3F94-0AFA-EE50-E6FFAEFB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15C74-E252-554F-D5EB-EE2CD9420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3CBA6-DB3D-5B46-E4C3-FFC43B89E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7FE27-6E55-97E6-F607-6E9161B2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405A-0B1C-8E45-B961-ED263EFF696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097C8-403C-36FA-3882-AD5C04888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F2C9C-E174-A580-A512-821BB31F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8EBA-163A-FC44-9ED3-78C34D12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1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03C6-C3A2-771A-FB8A-5E9A1DBF6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A951F-0D34-16B1-F05F-D79E8DEE1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23C7B-F5FF-11FB-F1F0-7B94F19A7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45AD9-B6C2-EC48-4D2F-A7D99BE19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D8388-9C1D-8A83-6A75-0780326CC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C8CCCB-7C02-E18F-343F-44CD9C63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405A-0B1C-8E45-B961-ED263EFF696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508646-1C8F-6E98-F34F-A833C37B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3D550-53B5-FD89-BFB7-067C5F87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8EBA-163A-FC44-9ED3-78C34D12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5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D361-84E3-74AF-F0C8-6898413A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60859-D8EB-8146-8D3D-A9570555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405A-0B1C-8E45-B961-ED263EFF696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4928E-8816-83E1-3BD6-D64D9445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B88E9-A16A-A795-7AB1-D6BB251E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8EBA-163A-FC44-9ED3-78C34D12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1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7927F-75B3-ABA5-FC3C-3735AEB7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405A-0B1C-8E45-B961-ED263EFF696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FE73D-DAAA-D663-FA9A-7EF66520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E03CB-F5F1-B08B-AAB1-32BE8640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8EBA-163A-FC44-9ED3-78C34D12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4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A21E3-08A0-EA0A-4317-73404B8C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91A5D-8109-B1B9-57DD-0106655EB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5F821-F627-A760-64CA-F4BC027A7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1A96D-3E82-F8E8-C164-A2046185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405A-0B1C-8E45-B961-ED263EFF696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55725-8229-8EAB-86AE-1389B7F0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A389D-6D04-C64C-7391-F1E384EA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8EBA-163A-FC44-9ED3-78C34D12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6AEF-B31C-CAF8-5DD7-56FB8566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0B1835-10F8-C2BD-C02E-0AE934485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D09BF-7A6C-77BA-0A9C-A52F133B6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09057-DEF9-852A-1C08-D20E8900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405A-0B1C-8E45-B961-ED263EFF696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3D44D-2C01-6851-634E-3C90C34B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8F7A7-F418-DDC1-6E58-2F0296D5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8EBA-163A-FC44-9ED3-78C34D12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3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BF3D7-ACED-FF89-CFF5-67E0D764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B5AC7-CDB5-AE4F-533C-460355854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BF3B6-AF67-FFE0-DD82-67EC2358A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C405A-0B1C-8E45-B961-ED263EFF696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21082-5221-002A-E9BB-80900B59F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1CC4D-6432-6383-7460-468CCEC4C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98EBA-163A-FC44-9ED3-78C34D12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8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5FF9-D56F-94BE-3D92-BAA21FAB9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300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24151-6639-5606-3E1C-4E6433EEA8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Topic</a:t>
            </a:r>
            <a:r>
              <a:rPr lang="zh-CN" altLang="en-US" dirty="0"/>
              <a:t> </a:t>
            </a:r>
            <a:r>
              <a:rPr lang="en-US" altLang="zh-CN" dirty="0"/>
              <a:t>5:</a:t>
            </a:r>
            <a:r>
              <a:rPr lang="zh-CN" altLang="en-US" dirty="0"/>
              <a:t> </a:t>
            </a:r>
            <a:r>
              <a:rPr lang="en-US" altLang="zh-CN" dirty="0"/>
              <a:t>Resampling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6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46AE-81FD-C0E1-EAD5-0E3DA88C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Validation set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9314-33E9-2F32-88D9-A79AD284E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deal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underestimation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i="1" dirty="0"/>
              <a:t>have</a:t>
            </a:r>
            <a:r>
              <a:rPr lang="zh-CN" altLang="en-US" i="1" dirty="0"/>
              <a:t> </a:t>
            </a:r>
            <a:r>
              <a:rPr lang="en-US" altLang="zh-CN" i="1" dirty="0"/>
              <a:t>a</a:t>
            </a:r>
            <a:r>
              <a:rPr lang="zh-CN" altLang="en-US" i="1" dirty="0"/>
              <a:t> </a:t>
            </a:r>
            <a:r>
              <a:rPr lang="en-US" altLang="zh-CN" i="1" dirty="0"/>
              <a:t>large</a:t>
            </a:r>
            <a:r>
              <a:rPr lang="zh-CN" altLang="en-US" i="1" dirty="0"/>
              <a:t> </a:t>
            </a:r>
            <a:r>
              <a:rPr lang="en-US" altLang="zh-CN" i="1" dirty="0"/>
              <a:t>designated</a:t>
            </a:r>
            <a:r>
              <a:rPr lang="zh-CN" altLang="en-US" i="1" dirty="0"/>
              <a:t> </a:t>
            </a:r>
            <a:r>
              <a:rPr lang="en-US" altLang="zh-CN" i="1" dirty="0"/>
              <a:t>test</a:t>
            </a:r>
            <a:r>
              <a:rPr lang="zh-CN" altLang="en-US" i="1" dirty="0"/>
              <a:t> </a:t>
            </a:r>
            <a:r>
              <a:rPr lang="en-US" altLang="zh-CN" i="1" dirty="0"/>
              <a:t>set,</a:t>
            </a:r>
            <a:r>
              <a:rPr lang="zh-CN" altLang="en-US" i="1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often</a:t>
            </a:r>
            <a:r>
              <a:rPr lang="zh-CN" altLang="en-US" dirty="0"/>
              <a:t> </a:t>
            </a:r>
            <a:r>
              <a:rPr lang="en-US" altLang="zh-CN" dirty="0"/>
              <a:t>unavailable.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i="1" dirty="0"/>
              <a:t>holdout</a:t>
            </a:r>
            <a:r>
              <a:rPr lang="zh-CN" altLang="en-US" i="1" dirty="0"/>
              <a:t> </a:t>
            </a:r>
            <a:r>
              <a:rPr lang="en-US" altLang="zh-CN" i="1" dirty="0"/>
              <a:t>validation</a:t>
            </a:r>
            <a:r>
              <a:rPr lang="zh-CN" altLang="en-US" i="1" dirty="0"/>
              <a:t> </a:t>
            </a:r>
            <a:r>
              <a:rPr lang="en-US" altLang="zh-CN" i="1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approximate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r>
              <a:rPr lang="zh-CN" altLang="en-US" dirty="0"/>
              <a:t> </a:t>
            </a:r>
            <a:r>
              <a:rPr lang="en-US" altLang="zh-CN" dirty="0"/>
              <a:t>error.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this a good approximation?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Validation error tends to overestimate the test error.</a:t>
            </a:r>
          </a:p>
          <a:p>
            <a:pPr lvl="1"/>
            <a:r>
              <a:rPr lang="en-US" dirty="0"/>
              <a:t>The reason is we obtained a validation set by reducing the training set. With fewer sample units in the training set, the model tends to perform worse.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What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immediate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solution?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22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D3E8-B371-F1D0-33AD-1B82AC38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B936E-2038-2FA9-3D60-709CFAC4C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Cross-validation</a:t>
            </a:r>
          </a:p>
          <a:p>
            <a:pPr lvl="1"/>
            <a:r>
              <a:rPr lang="en-US" altLang="zh-CN" b="1" i="1" u="sng" dirty="0"/>
              <a:t>Leave-one-out</a:t>
            </a:r>
            <a:r>
              <a:rPr lang="zh-CN" altLang="en-US" b="1" i="1" u="sng" dirty="0"/>
              <a:t> </a:t>
            </a:r>
            <a:r>
              <a:rPr lang="en-US" altLang="zh-CN" b="1" i="1" u="sng" dirty="0"/>
              <a:t>(LOOCV)</a:t>
            </a:r>
          </a:p>
          <a:p>
            <a:pPr lvl="1"/>
            <a:r>
              <a:rPr lang="en-US" altLang="zh-CN" dirty="0"/>
              <a:t>K-fold</a:t>
            </a:r>
          </a:p>
          <a:p>
            <a:r>
              <a:rPr lang="en-US" altLang="zh-CN" dirty="0"/>
              <a:t>Bootstrapping</a:t>
            </a:r>
          </a:p>
          <a:p>
            <a:r>
              <a:rPr lang="en-US" altLang="zh-CN" dirty="0"/>
              <a:t>Imbalanced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</a:p>
          <a:p>
            <a:pPr lvl="1"/>
            <a:r>
              <a:rPr lang="en-US" altLang="zh-CN" dirty="0"/>
              <a:t>Oversampling</a:t>
            </a:r>
          </a:p>
          <a:p>
            <a:pPr lvl="1"/>
            <a:r>
              <a:rPr lang="en-US" altLang="zh-CN" dirty="0" err="1"/>
              <a:t>Undersampling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65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EFB3-203B-AE0D-F84C-54B95B5B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F1027-3FC1-5662-8F2A-82777A5A7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Leave-one-out cross validation (LOOCV)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Leave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en-US" dirty="0"/>
              <a:t> one unit in the validation set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guaranteed.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Repeat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i="1" dirty="0"/>
              <a:t>n</a:t>
            </a:r>
            <a:r>
              <a:rPr lang="zh-CN" altLang="en-US" i="1" dirty="0"/>
              <a:t> </a:t>
            </a:r>
            <a:r>
              <a:rPr lang="en-US" altLang="zh-CN" dirty="0"/>
              <a:t>times,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unit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  <a:r>
              <a:rPr lang="zh-CN" altLang="en-US" dirty="0"/>
              <a:t> </a:t>
            </a:r>
            <a:r>
              <a:rPr lang="en-US" altLang="zh-CN" dirty="0"/>
              <a:t>set,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rid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randomness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train-validation</a:t>
            </a:r>
            <a:r>
              <a:rPr lang="zh-CN" altLang="en-US" dirty="0"/>
              <a:t> </a:t>
            </a:r>
            <a:r>
              <a:rPr lang="en-US" altLang="zh-CN" dirty="0"/>
              <a:t>split.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1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EFB3-203B-AE0D-F84C-54B95B5B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F1027-3FC1-5662-8F2A-82777A5A7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Leave-one-out cross validation (LOOCV)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Leave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en-US" dirty="0"/>
              <a:t> one unit in the validation set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guaranteed.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Repeat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i="1" dirty="0"/>
              <a:t>n</a:t>
            </a:r>
            <a:r>
              <a:rPr lang="zh-CN" altLang="en-US" i="1" dirty="0"/>
              <a:t> </a:t>
            </a:r>
            <a:r>
              <a:rPr lang="en-US" altLang="zh-CN" dirty="0"/>
              <a:t>times,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unit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  <a:r>
              <a:rPr lang="zh-CN" altLang="en-US" dirty="0"/>
              <a:t> </a:t>
            </a:r>
            <a:r>
              <a:rPr lang="en-US" altLang="zh-CN" dirty="0"/>
              <a:t>set,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rid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randomness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train-validation</a:t>
            </a:r>
            <a:r>
              <a:rPr lang="zh-CN" altLang="en-US" dirty="0"/>
              <a:t> </a:t>
            </a:r>
            <a:r>
              <a:rPr lang="en-US" altLang="zh-CN" dirty="0"/>
              <a:t>split.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disadvantage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approach?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36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EFB3-203B-AE0D-F84C-54B95B5B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F1027-3FC1-5662-8F2A-82777A5A7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Leave-one-out cross validation (LOOCV)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Leave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en-US" dirty="0"/>
              <a:t> one unit in the validation set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guaranteed.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Repeat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i="1" dirty="0"/>
              <a:t>n</a:t>
            </a:r>
            <a:r>
              <a:rPr lang="zh-CN" altLang="en-US" i="1" dirty="0"/>
              <a:t> </a:t>
            </a:r>
            <a:r>
              <a:rPr lang="en-US" altLang="zh-CN" dirty="0"/>
              <a:t>times,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unit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  <a:r>
              <a:rPr lang="zh-CN" altLang="en-US" dirty="0"/>
              <a:t> </a:t>
            </a:r>
            <a:r>
              <a:rPr lang="en-US" altLang="zh-CN" dirty="0"/>
              <a:t>set,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rid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randomness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train-validation</a:t>
            </a:r>
            <a:r>
              <a:rPr lang="zh-CN" altLang="en-US" dirty="0"/>
              <a:t> </a:t>
            </a:r>
            <a:r>
              <a:rPr lang="en-US" altLang="zh-CN" dirty="0"/>
              <a:t>split.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disadvantage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approach?</a:t>
            </a:r>
          </a:p>
          <a:p>
            <a:pPr lvl="1"/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computation</a:t>
            </a:r>
            <a:r>
              <a:rPr lang="zh-CN" altLang="en-US" dirty="0"/>
              <a:t> </a:t>
            </a:r>
            <a:r>
              <a:rPr lang="en-US" altLang="zh-CN" dirty="0"/>
              <a:t>cost.</a:t>
            </a:r>
            <a:r>
              <a:rPr lang="zh-CN" altLang="en-US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86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D3E8-B371-F1D0-33AD-1B82AC38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B936E-2038-2FA9-3D60-709CFAC4C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Cross-validation</a:t>
            </a:r>
          </a:p>
          <a:p>
            <a:pPr lvl="1"/>
            <a:r>
              <a:rPr lang="en-US" altLang="zh-CN" dirty="0"/>
              <a:t>Leave-one-out</a:t>
            </a:r>
            <a:r>
              <a:rPr lang="zh-CN" altLang="en-US" dirty="0"/>
              <a:t> </a:t>
            </a:r>
            <a:r>
              <a:rPr lang="en-US" altLang="zh-CN" dirty="0"/>
              <a:t>(LOOCV)</a:t>
            </a:r>
          </a:p>
          <a:p>
            <a:pPr lvl="1"/>
            <a:r>
              <a:rPr lang="en-US" altLang="zh-CN" b="1" u="sng" dirty="0"/>
              <a:t>K-fold</a:t>
            </a:r>
          </a:p>
          <a:p>
            <a:r>
              <a:rPr lang="en-US" altLang="zh-CN" dirty="0"/>
              <a:t>Bootstrapping</a:t>
            </a:r>
          </a:p>
          <a:p>
            <a:r>
              <a:rPr lang="en-US" altLang="zh-CN" dirty="0"/>
              <a:t>Imbalanced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</a:p>
          <a:p>
            <a:pPr lvl="1"/>
            <a:r>
              <a:rPr lang="en-US" altLang="zh-CN" dirty="0"/>
              <a:t>Oversampling</a:t>
            </a:r>
          </a:p>
          <a:p>
            <a:pPr lvl="1"/>
            <a:r>
              <a:rPr lang="en-US" altLang="zh-CN" dirty="0" err="1"/>
              <a:t>Undersampling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1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EFB3-203B-AE0D-F84C-54B95B5B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F1027-3FC1-5662-8F2A-82777A5A7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K-fold</a:t>
            </a:r>
            <a:r>
              <a:rPr lang="zh-CN" altLang="en-US" b="1" dirty="0"/>
              <a:t> </a:t>
            </a:r>
            <a:r>
              <a:rPr lang="en-US" altLang="zh-CN" b="1" dirty="0"/>
              <a:t>validation:</a:t>
            </a:r>
            <a:endParaRPr lang="en-US" dirty="0"/>
          </a:p>
          <a:p>
            <a:pPr lvl="1"/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i="1" dirty="0"/>
              <a:t>one</a:t>
            </a:r>
            <a:r>
              <a:rPr lang="zh-CN" altLang="en-US" i="1" dirty="0"/>
              <a:t> </a:t>
            </a:r>
            <a:r>
              <a:rPr lang="en-US" altLang="zh-CN" i="1" dirty="0"/>
              <a:t>fold</a:t>
            </a:r>
            <a:r>
              <a:rPr lang="zh-CN" altLang="en-US" i="1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  <a:r>
              <a:rPr lang="zh-CN" altLang="en-US" dirty="0"/>
              <a:t> </a:t>
            </a:r>
            <a:r>
              <a:rPr lang="en-US" altLang="zh-CN" dirty="0"/>
              <a:t>set,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k-1</a:t>
            </a:r>
            <a:r>
              <a:rPr lang="zh-CN" altLang="en-US" i="1" dirty="0"/>
              <a:t> </a:t>
            </a:r>
            <a:r>
              <a:rPr lang="en-US" altLang="zh-CN" i="1" dirty="0"/>
              <a:t>folds</a:t>
            </a:r>
            <a:r>
              <a:rPr lang="zh-CN" altLang="en-US" i="1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training.</a:t>
            </a:r>
          </a:p>
          <a:p>
            <a:pPr lvl="1"/>
            <a:r>
              <a:rPr lang="en-US" altLang="zh-CN" dirty="0"/>
              <a:t>Repeat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i="1" dirty="0"/>
              <a:t>k</a:t>
            </a:r>
            <a:r>
              <a:rPr lang="zh-CN" altLang="en-US" dirty="0"/>
              <a:t> </a:t>
            </a:r>
            <a:r>
              <a:rPr lang="en-US" altLang="zh-CN" dirty="0"/>
              <a:t>times,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fold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  <a:r>
              <a:rPr lang="zh-CN" altLang="en-US" dirty="0"/>
              <a:t> </a:t>
            </a:r>
            <a:r>
              <a:rPr lang="en-US" altLang="zh-CN" dirty="0"/>
              <a:t>once</a:t>
            </a:r>
          </a:p>
          <a:p>
            <a:pPr lvl="1"/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ones: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en-US" altLang="zh-CN" dirty="0"/>
              <a:t>5-fold</a:t>
            </a:r>
            <a:r>
              <a:rPr lang="zh-CN" altLang="en-US" dirty="0"/>
              <a:t> </a:t>
            </a:r>
            <a:r>
              <a:rPr lang="en-US" altLang="zh-CN" dirty="0"/>
              <a:t>validation:</a:t>
            </a:r>
            <a:r>
              <a:rPr lang="zh-CN" altLang="en-US" dirty="0"/>
              <a:t> </a:t>
            </a:r>
            <a:r>
              <a:rPr lang="en-US" altLang="zh-CN" dirty="0"/>
              <a:t>randomly</a:t>
            </a:r>
            <a:r>
              <a:rPr lang="zh-CN" altLang="en-US" dirty="0"/>
              <a:t> </a:t>
            </a:r>
            <a:r>
              <a:rPr lang="en-US" altLang="zh-CN" dirty="0"/>
              <a:t>divide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folds.</a:t>
            </a:r>
          </a:p>
          <a:p>
            <a:pPr lvl="2"/>
            <a:r>
              <a:rPr lang="en-US" altLang="zh-CN" dirty="0"/>
              <a:t>10-fold</a:t>
            </a:r>
            <a:r>
              <a:rPr lang="zh-CN" altLang="en-US" dirty="0"/>
              <a:t> </a:t>
            </a:r>
            <a:r>
              <a:rPr lang="en-US" altLang="zh-CN" dirty="0"/>
              <a:t>validation.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i="1" dirty="0"/>
              <a:t>n-fold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equivalent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_____________.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95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EFB3-203B-AE0D-F84C-54B95B5B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F1027-3FC1-5662-8F2A-82777A5A7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K-fold</a:t>
            </a:r>
            <a:r>
              <a:rPr lang="zh-CN" altLang="en-US" b="1" dirty="0"/>
              <a:t> </a:t>
            </a:r>
            <a:r>
              <a:rPr lang="en-US" altLang="zh-CN" b="1" dirty="0"/>
              <a:t>validation:</a:t>
            </a:r>
            <a:endParaRPr lang="en-US" dirty="0"/>
          </a:p>
          <a:p>
            <a:pPr lvl="1"/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i="1" dirty="0"/>
              <a:t>one</a:t>
            </a:r>
            <a:r>
              <a:rPr lang="zh-CN" altLang="en-US" i="1" dirty="0"/>
              <a:t> </a:t>
            </a:r>
            <a:r>
              <a:rPr lang="en-US" altLang="zh-CN" i="1" dirty="0"/>
              <a:t>fold</a:t>
            </a:r>
            <a:r>
              <a:rPr lang="zh-CN" altLang="en-US" i="1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  <a:r>
              <a:rPr lang="zh-CN" altLang="en-US" dirty="0"/>
              <a:t> </a:t>
            </a:r>
            <a:r>
              <a:rPr lang="en-US" altLang="zh-CN" dirty="0"/>
              <a:t>set,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k-1</a:t>
            </a:r>
            <a:r>
              <a:rPr lang="zh-CN" altLang="en-US" i="1" dirty="0"/>
              <a:t> </a:t>
            </a:r>
            <a:r>
              <a:rPr lang="en-US" altLang="zh-CN" i="1" dirty="0"/>
              <a:t>folds</a:t>
            </a:r>
            <a:r>
              <a:rPr lang="zh-CN" altLang="en-US" i="1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training.</a:t>
            </a:r>
          </a:p>
          <a:p>
            <a:pPr lvl="1"/>
            <a:r>
              <a:rPr lang="en-US" altLang="zh-CN" dirty="0"/>
              <a:t>Repeat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i="1" dirty="0"/>
              <a:t>k</a:t>
            </a:r>
            <a:r>
              <a:rPr lang="zh-CN" altLang="en-US" dirty="0"/>
              <a:t> </a:t>
            </a:r>
            <a:r>
              <a:rPr lang="en-US" altLang="zh-CN" dirty="0"/>
              <a:t>times,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fold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  <a:r>
              <a:rPr lang="zh-CN" altLang="en-US" dirty="0"/>
              <a:t> </a:t>
            </a:r>
            <a:r>
              <a:rPr lang="en-US" altLang="zh-CN" dirty="0"/>
              <a:t>once</a:t>
            </a:r>
          </a:p>
          <a:p>
            <a:pPr lvl="1"/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ones: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en-US" altLang="zh-CN" dirty="0"/>
              <a:t>5-fold</a:t>
            </a:r>
            <a:r>
              <a:rPr lang="zh-CN" altLang="en-US" dirty="0"/>
              <a:t> </a:t>
            </a:r>
            <a:r>
              <a:rPr lang="en-US" altLang="zh-CN" dirty="0"/>
              <a:t>validation:</a:t>
            </a:r>
            <a:r>
              <a:rPr lang="zh-CN" altLang="en-US" dirty="0"/>
              <a:t> </a:t>
            </a:r>
            <a:r>
              <a:rPr lang="en-US" altLang="zh-CN" dirty="0"/>
              <a:t>randomly</a:t>
            </a:r>
            <a:r>
              <a:rPr lang="zh-CN" altLang="en-US" dirty="0"/>
              <a:t> </a:t>
            </a:r>
            <a:r>
              <a:rPr lang="en-US" altLang="zh-CN" dirty="0"/>
              <a:t>divide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folds.</a:t>
            </a:r>
          </a:p>
          <a:p>
            <a:pPr lvl="2"/>
            <a:r>
              <a:rPr lang="en-US" altLang="zh-CN" dirty="0"/>
              <a:t>10-fold</a:t>
            </a:r>
            <a:r>
              <a:rPr lang="zh-CN" altLang="en-US" dirty="0"/>
              <a:t> </a:t>
            </a:r>
            <a:r>
              <a:rPr lang="en-US" altLang="zh-CN" dirty="0"/>
              <a:t>validation.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i="1" dirty="0"/>
              <a:t>n-fold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equivalent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i="1" dirty="0"/>
              <a:t>LOOCV.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increases,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cross-validation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error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gets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i="1" dirty="0"/>
              <a:t>smaller/larger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bias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test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error,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i="1" dirty="0"/>
              <a:t>smaller/larger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variance.</a:t>
            </a:r>
            <a:endParaRPr lang="en-US" altLang="zh-CN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76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EFB3-203B-AE0D-F84C-54B95B5B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F1027-3FC1-5662-8F2A-82777A5A7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K-fold</a:t>
            </a:r>
            <a:r>
              <a:rPr lang="zh-CN" altLang="en-US" b="1" dirty="0"/>
              <a:t> </a:t>
            </a:r>
            <a:r>
              <a:rPr lang="en-US" altLang="zh-CN" b="1" dirty="0"/>
              <a:t>validation:</a:t>
            </a:r>
            <a:endParaRPr lang="en-US" dirty="0"/>
          </a:p>
          <a:p>
            <a:pPr lvl="1"/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i="1" dirty="0"/>
              <a:t>one</a:t>
            </a:r>
            <a:r>
              <a:rPr lang="zh-CN" altLang="en-US" i="1" dirty="0"/>
              <a:t> </a:t>
            </a:r>
            <a:r>
              <a:rPr lang="en-US" altLang="zh-CN" i="1" dirty="0"/>
              <a:t>fold</a:t>
            </a:r>
            <a:r>
              <a:rPr lang="zh-CN" altLang="en-US" i="1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  <a:r>
              <a:rPr lang="zh-CN" altLang="en-US" dirty="0"/>
              <a:t> </a:t>
            </a:r>
            <a:r>
              <a:rPr lang="en-US" altLang="zh-CN" dirty="0"/>
              <a:t>set,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k-1</a:t>
            </a:r>
            <a:r>
              <a:rPr lang="zh-CN" altLang="en-US" i="1" dirty="0"/>
              <a:t> </a:t>
            </a:r>
            <a:r>
              <a:rPr lang="en-US" altLang="zh-CN" i="1" dirty="0"/>
              <a:t>folds</a:t>
            </a:r>
            <a:r>
              <a:rPr lang="zh-CN" altLang="en-US" i="1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training.</a:t>
            </a:r>
          </a:p>
          <a:p>
            <a:pPr lvl="1"/>
            <a:r>
              <a:rPr lang="en-US" altLang="zh-CN" dirty="0"/>
              <a:t>Repeat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i="1" dirty="0"/>
              <a:t>k</a:t>
            </a:r>
            <a:r>
              <a:rPr lang="zh-CN" altLang="en-US" dirty="0"/>
              <a:t> </a:t>
            </a:r>
            <a:r>
              <a:rPr lang="en-US" altLang="zh-CN" dirty="0"/>
              <a:t>times,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fold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  <a:r>
              <a:rPr lang="zh-CN" altLang="en-US" dirty="0"/>
              <a:t> </a:t>
            </a:r>
            <a:r>
              <a:rPr lang="en-US" altLang="zh-CN" dirty="0"/>
              <a:t>once</a:t>
            </a:r>
          </a:p>
          <a:p>
            <a:pPr lvl="1"/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ones: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en-US" altLang="zh-CN" dirty="0"/>
              <a:t>5-fold</a:t>
            </a:r>
            <a:r>
              <a:rPr lang="zh-CN" altLang="en-US" dirty="0"/>
              <a:t> </a:t>
            </a:r>
            <a:r>
              <a:rPr lang="en-US" altLang="zh-CN" dirty="0"/>
              <a:t>validation:</a:t>
            </a:r>
            <a:r>
              <a:rPr lang="zh-CN" altLang="en-US" dirty="0"/>
              <a:t> </a:t>
            </a:r>
            <a:r>
              <a:rPr lang="en-US" altLang="zh-CN" dirty="0"/>
              <a:t>randomly</a:t>
            </a:r>
            <a:r>
              <a:rPr lang="zh-CN" altLang="en-US" dirty="0"/>
              <a:t> </a:t>
            </a:r>
            <a:r>
              <a:rPr lang="en-US" altLang="zh-CN" dirty="0"/>
              <a:t>divide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folds.</a:t>
            </a:r>
          </a:p>
          <a:p>
            <a:pPr lvl="2"/>
            <a:r>
              <a:rPr lang="en-US" altLang="zh-CN" dirty="0"/>
              <a:t>10-fold</a:t>
            </a:r>
            <a:r>
              <a:rPr lang="zh-CN" altLang="en-US" dirty="0"/>
              <a:t> </a:t>
            </a:r>
            <a:r>
              <a:rPr lang="en-US" altLang="zh-CN" dirty="0"/>
              <a:t>validation.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i="1" dirty="0"/>
              <a:t>n-fold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equivalent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i="1" dirty="0"/>
              <a:t>LOOCV.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increases,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cross-validation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error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gets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i="1" dirty="0"/>
              <a:t>smaller</a:t>
            </a:r>
            <a:r>
              <a:rPr lang="en-US" altLang="zh-CN" i="1" strike="sngStrike" dirty="0"/>
              <a:t>/larger</a:t>
            </a:r>
            <a:r>
              <a:rPr lang="zh-CN" altLang="en-US" strike="sngStrike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bias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test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error,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i="1" strike="sngStrike" dirty="0"/>
              <a:t>smaller/</a:t>
            </a:r>
            <a:r>
              <a:rPr lang="en-US" altLang="zh-CN" i="1" dirty="0"/>
              <a:t>larger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variance.</a:t>
            </a:r>
            <a:endParaRPr lang="en-US" altLang="zh-CN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86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671B-8F6D-EB47-3310-E5F92211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Brainstorming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0BE5B-12F0-B9C2-E476-9CF41836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that we wish to invest a fixed sum of money in two financial assets that yield </a:t>
            </a:r>
            <a:r>
              <a:rPr lang="en-US" b="1" u="sng" dirty="0"/>
              <a:t>r</a:t>
            </a:r>
            <a:r>
              <a:rPr lang="en-US" altLang="zh-CN" b="1" u="sng" dirty="0"/>
              <a:t>andom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en-US" dirty="0"/>
              <a:t>eturns of X and Y respectively</a:t>
            </a:r>
            <a:r>
              <a:rPr lang="en-US" altLang="zh-CN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 will invest a fraction </a:t>
            </a:r>
            <a:r>
              <a:rPr lang="el-GR" dirty="0"/>
              <a:t>α </a:t>
            </a:r>
            <a:r>
              <a:rPr lang="en-US" dirty="0"/>
              <a:t>of our money in X, and will invest the remaining 1 − </a:t>
            </a:r>
            <a:r>
              <a:rPr lang="el-GR" dirty="0"/>
              <a:t>α </a:t>
            </a:r>
            <a:r>
              <a:rPr lang="en-US" dirty="0"/>
              <a:t>in Y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What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your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investment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goal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here?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9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D3E8-B371-F1D0-33AD-1B82AC38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B936E-2038-2FA9-3D60-709CFAC4C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Cross-validation</a:t>
            </a:r>
          </a:p>
          <a:p>
            <a:pPr lvl="1"/>
            <a:r>
              <a:rPr lang="en-US" altLang="zh-CN" dirty="0"/>
              <a:t>Leave-one-out</a:t>
            </a:r>
            <a:r>
              <a:rPr lang="zh-CN" altLang="en-US" dirty="0"/>
              <a:t> </a:t>
            </a:r>
            <a:r>
              <a:rPr lang="en-US" altLang="zh-CN" dirty="0"/>
              <a:t>(LOOCV)</a:t>
            </a:r>
          </a:p>
          <a:p>
            <a:pPr lvl="1"/>
            <a:r>
              <a:rPr lang="en-US" altLang="zh-CN" dirty="0"/>
              <a:t>K-fold</a:t>
            </a:r>
          </a:p>
          <a:p>
            <a:r>
              <a:rPr lang="en-US" altLang="zh-CN" dirty="0"/>
              <a:t>Bootstrapping</a:t>
            </a:r>
          </a:p>
          <a:p>
            <a:r>
              <a:rPr lang="en-US" altLang="zh-CN" dirty="0"/>
              <a:t>Imbalanced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</a:p>
          <a:p>
            <a:pPr lvl="1"/>
            <a:r>
              <a:rPr lang="en-US" altLang="zh-CN" dirty="0"/>
              <a:t>Oversampling</a:t>
            </a:r>
          </a:p>
          <a:p>
            <a:pPr lvl="1"/>
            <a:r>
              <a:rPr lang="en-US" altLang="zh-CN" dirty="0"/>
              <a:t>Undersampling</a:t>
            </a:r>
          </a:p>
          <a:p>
            <a:pPr lvl="1"/>
            <a:r>
              <a:rPr lang="en-US" altLang="zh-CN" dirty="0"/>
              <a:t>Synthetic Minority </a:t>
            </a:r>
            <a:r>
              <a:rPr lang="en-US" altLang="zh-CN"/>
              <a:t>Oversampling Technique (SMOTE)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639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671B-8F6D-EB47-3310-E5F92211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Brainstorming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0BE5B-12F0-B9C2-E476-9CF41836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that we wish to invest a fixed sum of money in two financial assets that yield </a:t>
            </a:r>
            <a:r>
              <a:rPr lang="en-US" b="1" u="sng" dirty="0"/>
              <a:t>r</a:t>
            </a:r>
            <a:r>
              <a:rPr lang="en-US" altLang="zh-CN" b="1" u="sng" dirty="0"/>
              <a:t>andom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en-US" dirty="0"/>
              <a:t>eturns of X and Y respectively</a:t>
            </a:r>
            <a:r>
              <a:rPr lang="en-US" altLang="zh-CN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 will invest a fraction </a:t>
            </a:r>
            <a:r>
              <a:rPr lang="el-GR" dirty="0"/>
              <a:t>α </a:t>
            </a:r>
            <a:r>
              <a:rPr lang="en-US" dirty="0"/>
              <a:t>of our money in X, and will invest the remaining 1 − </a:t>
            </a:r>
            <a:r>
              <a:rPr lang="el-GR" dirty="0"/>
              <a:t>α </a:t>
            </a:r>
            <a:r>
              <a:rPr lang="en-US" dirty="0"/>
              <a:t>in Y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investment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here?</a:t>
            </a:r>
          </a:p>
          <a:p>
            <a:pPr lvl="1"/>
            <a:r>
              <a:rPr lang="en-US" altLang="zh-CN" dirty="0"/>
              <a:t>Minimizing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risk/variance</a:t>
            </a:r>
            <a:r>
              <a:rPr lang="zh-CN" altLang="en-US" dirty="0"/>
              <a:t> </a:t>
            </a:r>
            <a:r>
              <a:rPr lang="en-US" dirty="0"/>
              <a:t>Var(</a:t>
            </a:r>
            <a:r>
              <a:rPr lang="el-GR" dirty="0"/>
              <a:t>α</a:t>
            </a:r>
            <a:r>
              <a:rPr lang="en-US" dirty="0"/>
              <a:t>X + (1 − </a:t>
            </a:r>
            <a:r>
              <a:rPr lang="el-GR" dirty="0"/>
              <a:t>α)</a:t>
            </a:r>
            <a:r>
              <a:rPr lang="en-US" dirty="0"/>
              <a:t>Y)</a:t>
            </a:r>
            <a:r>
              <a:rPr lang="en-US" altLang="zh-C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14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671B-8F6D-EB47-3310-E5F92211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Brainstorming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0BE5B-12F0-B9C2-E476-9CF41836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that we wish to invest a fixed sum of money in two financial assets that yield </a:t>
            </a:r>
            <a:r>
              <a:rPr lang="en-US" b="1" u="sng" dirty="0"/>
              <a:t>r</a:t>
            </a:r>
            <a:r>
              <a:rPr lang="en-US" altLang="zh-CN" b="1" u="sng" dirty="0"/>
              <a:t>andom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en-US" dirty="0"/>
              <a:t>eturns of X and Y respectively</a:t>
            </a:r>
            <a:r>
              <a:rPr lang="en-US" altLang="zh-CN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 will invest a fraction </a:t>
            </a:r>
            <a:r>
              <a:rPr lang="el-GR" dirty="0"/>
              <a:t>α </a:t>
            </a:r>
            <a:r>
              <a:rPr lang="en-US" dirty="0"/>
              <a:t>of our money in X, and will invest the remaining 1 − </a:t>
            </a:r>
            <a:r>
              <a:rPr lang="el-GR" dirty="0"/>
              <a:t>α </a:t>
            </a:r>
            <a:r>
              <a:rPr lang="en-US" dirty="0"/>
              <a:t>in Y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investment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here?</a:t>
            </a:r>
          </a:p>
          <a:p>
            <a:pPr lvl="1"/>
            <a:r>
              <a:rPr lang="en-US" altLang="zh-CN" dirty="0"/>
              <a:t>Minimizing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risk/variance</a:t>
            </a:r>
            <a:r>
              <a:rPr lang="zh-CN" altLang="en-US" dirty="0"/>
              <a:t> </a:t>
            </a:r>
            <a:r>
              <a:rPr lang="en-US" dirty="0"/>
              <a:t>Var(</a:t>
            </a:r>
            <a:r>
              <a:rPr lang="el-GR" dirty="0"/>
              <a:t>α</a:t>
            </a:r>
            <a:r>
              <a:rPr lang="en-US" dirty="0"/>
              <a:t>X + (1 − </a:t>
            </a:r>
            <a:r>
              <a:rPr lang="el-GR" dirty="0"/>
              <a:t>α)</a:t>
            </a:r>
            <a:r>
              <a:rPr lang="en-US" dirty="0"/>
              <a:t>Y)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But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how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estimate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variance/covariance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for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investments?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947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671B-8F6D-EB47-3310-E5F92211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Brainstorming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0BE5B-12F0-B9C2-E476-9CF41836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that we wish to invest a fixed sum of money in two financial assets that yield </a:t>
            </a:r>
            <a:r>
              <a:rPr lang="en-US" b="1" u="sng" dirty="0"/>
              <a:t>r</a:t>
            </a:r>
            <a:r>
              <a:rPr lang="en-US" altLang="zh-CN" b="1" u="sng" dirty="0"/>
              <a:t>andom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en-US" dirty="0"/>
              <a:t>eturns of X and Y respectively</a:t>
            </a:r>
            <a:r>
              <a:rPr lang="en-US" altLang="zh-CN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 will invest a fraction </a:t>
            </a:r>
            <a:r>
              <a:rPr lang="el-GR" dirty="0"/>
              <a:t>α </a:t>
            </a:r>
            <a:r>
              <a:rPr lang="en-US" dirty="0"/>
              <a:t>of our money in X, and will invest the remaining 1 − </a:t>
            </a:r>
            <a:r>
              <a:rPr lang="el-GR" dirty="0"/>
              <a:t>α </a:t>
            </a:r>
            <a:r>
              <a:rPr lang="en-US" dirty="0"/>
              <a:t>in Y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investment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here?</a:t>
            </a:r>
          </a:p>
          <a:p>
            <a:pPr lvl="1"/>
            <a:r>
              <a:rPr lang="en-US" altLang="zh-CN" dirty="0"/>
              <a:t>Minimizing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risk/variance</a:t>
            </a:r>
            <a:r>
              <a:rPr lang="zh-CN" altLang="en-US" dirty="0"/>
              <a:t> </a:t>
            </a:r>
            <a:r>
              <a:rPr lang="en-US" dirty="0"/>
              <a:t>Var(</a:t>
            </a:r>
            <a:r>
              <a:rPr lang="el-GR" dirty="0"/>
              <a:t>α</a:t>
            </a:r>
            <a:r>
              <a:rPr lang="en-US" dirty="0"/>
              <a:t>X + (1 − </a:t>
            </a:r>
            <a:r>
              <a:rPr lang="el-GR" dirty="0"/>
              <a:t>α)</a:t>
            </a:r>
            <a:r>
              <a:rPr lang="en-US" dirty="0"/>
              <a:t>Y)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But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how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estimate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variance/covariance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for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investments?</a:t>
            </a:r>
          </a:p>
          <a:p>
            <a:pPr lvl="2"/>
            <a:r>
              <a:rPr lang="en-US" dirty="0"/>
              <a:t>In an ideal world, we could use </a:t>
            </a:r>
            <a:r>
              <a:rPr lang="en-US" b="1" i="1" dirty="0"/>
              <a:t>a lot of </a:t>
            </a:r>
            <a:r>
              <a:rPr lang="en-US" dirty="0"/>
              <a:t>subsets from the original population to compute. However, such datasets are often not available.</a:t>
            </a:r>
          </a:p>
        </p:txBody>
      </p:sp>
    </p:spTree>
    <p:extLst>
      <p:ext uri="{BB962C8B-B14F-4D97-AF65-F5344CB8AC3E}">
        <p14:creationId xmlns:p14="http://schemas.microsoft.com/office/powerpoint/2010/main" val="188133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D3E8-B371-F1D0-33AD-1B82AC38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B936E-2038-2FA9-3D60-709CFAC4C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Cross-validation</a:t>
            </a:r>
          </a:p>
          <a:p>
            <a:pPr lvl="1"/>
            <a:r>
              <a:rPr lang="en-US" altLang="zh-CN" dirty="0"/>
              <a:t>Leave-one-out</a:t>
            </a:r>
            <a:r>
              <a:rPr lang="zh-CN" altLang="en-US" dirty="0"/>
              <a:t> </a:t>
            </a:r>
            <a:r>
              <a:rPr lang="en-US" altLang="zh-CN" dirty="0"/>
              <a:t>(LOOCV)</a:t>
            </a:r>
          </a:p>
          <a:p>
            <a:pPr lvl="1"/>
            <a:r>
              <a:rPr lang="en-US" altLang="zh-CN" dirty="0"/>
              <a:t>K-fold</a:t>
            </a:r>
          </a:p>
          <a:p>
            <a:r>
              <a:rPr lang="en-US" altLang="zh-CN" b="1" u="sng" dirty="0"/>
              <a:t>Bootstrapping</a:t>
            </a:r>
          </a:p>
          <a:p>
            <a:r>
              <a:rPr lang="en-US" altLang="zh-CN" dirty="0"/>
              <a:t>Imbalanced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</a:p>
          <a:p>
            <a:pPr lvl="1"/>
            <a:r>
              <a:rPr lang="en-US" altLang="zh-CN" dirty="0"/>
              <a:t>Oversampling</a:t>
            </a:r>
          </a:p>
          <a:p>
            <a:pPr lvl="1"/>
            <a:r>
              <a:rPr lang="en-US" altLang="zh-CN" dirty="0" err="1"/>
              <a:t>Undersampling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43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C2DF-10B6-C4B6-B9DA-59E83FE6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6DFB-EA1B-19EC-24F6-ECCFD6655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Bootstrapping method refers to the procedure of repeatedly sampling </a:t>
            </a:r>
            <a:r>
              <a:rPr lang="en-US" altLang="zh-CN" dirty="0"/>
              <a:t>(</a:t>
            </a:r>
            <a:r>
              <a:rPr lang="en-US" dirty="0"/>
              <a:t>with replacement) from the </a:t>
            </a:r>
            <a:r>
              <a:rPr lang="en-US" altLang="zh-CN" dirty="0"/>
              <a:t>dataset.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result,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obtain</a:t>
            </a:r>
            <a:r>
              <a:rPr lang="zh-CN" altLang="en-US" dirty="0"/>
              <a:t> </a:t>
            </a:r>
            <a:r>
              <a:rPr lang="en-US" altLang="zh-CN" i="1" dirty="0"/>
              <a:t>multiple</a:t>
            </a:r>
            <a:r>
              <a:rPr lang="zh-CN" altLang="en-US" i="1" dirty="0"/>
              <a:t> </a:t>
            </a:r>
            <a:r>
              <a:rPr lang="en-US" altLang="zh-CN" i="1" dirty="0"/>
              <a:t>datasets</a:t>
            </a:r>
            <a:r>
              <a:rPr lang="zh-CN" altLang="en-US" i="1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initial</a:t>
            </a:r>
            <a:r>
              <a:rPr lang="zh-CN" altLang="en-US" dirty="0"/>
              <a:t> </a:t>
            </a:r>
            <a:r>
              <a:rPr lang="en-US" altLang="zh-CN" dirty="0"/>
              <a:t>dataset,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measure</a:t>
            </a:r>
            <a:r>
              <a:rPr lang="zh-CN" altLang="en-US" dirty="0"/>
              <a:t> </a:t>
            </a:r>
            <a:r>
              <a:rPr lang="en-US" altLang="zh-CN" dirty="0"/>
              <a:t>variation</a:t>
            </a:r>
            <a:r>
              <a:rPr lang="zh-CN" altLang="en-US" dirty="0"/>
              <a:t> </a:t>
            </a:r>
            <a:r>
              <a:rPr lang="en-US" altLang="zh-CN" dirty="0"/>
              <a:t>among</a:t>
            </a:r>
            <a:r>
              <a:rPr lang="zh-CN" altLang="en-US" dirty="0"/>
              <a:t> </a:t>
            </a:r>
            <a:r>
              <a:rPr lang="en-US" altLang="zh-CN" dirty="0"/>
              <a:t>datasets.</a:t>
            </a:r>
            <a:r>
              <a:rPr lang="zh-CN" altLang="en-US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0901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6299-5E43-28ED-3F8F-B35D3236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bootstrapping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C1850-75EA-211F-E6DB-E8917AB9B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measure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i="1" dirty="0"/>
              <a:t>average</a:t>
            </a:r>
            <a:r>
              <a:rPr lang="zh-CN" altLang="en-US" i="1" dirty="0"/>
              <a:t> </a:t>
            </a:r>
            <a:r>
              <a:rPr lang="en-US" altLang="zh-CN" i="1" dirty="0"/>
              <a:t>income</a:t>
            </a:r>
            <a:r>
              <a:rPr lang="zh-CN" altLang="en-US" i="1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collected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10:</a:t>
            </a:r>
          </a:p>
          <a:p>
            <a:pPr marL="0" indent="0">
              <a:buNone/>
            </a:pPr>
            <a:r>
              <a:rPr lang="en-US" altLang="zh-CN" dirty="0"/>
              <a:t>$40k,</a:t>
            </a:r>
            <a:r>
              <a:rPr lang="zh-CN" altLang="en-US" dirty="0"/>
              <a:t> </a:t>
            </a:r>
            <a:r>
              <a:rPr lang="en-US" altLang="zh-CN" dirty="0"/>
              <a:t>$50k,</a:t>
            </a:r>
            <a:r>
              <a:rPr lang="zh-CN" altLang="en-US" dirty="0"/>
              <a:t> </a:t>
            </a:r>
            <a:r>
              <a:rPr lang="en-US" altLang="zh-CN" dirty="0"/>
              <a:t>$45k,</a:t>
            </a:r>
            <a:r>
              <a:rPr lang="zh-CN" altLang="en-US" dirty="0"/>
              <a:t> </a:t>
            </a:r>
            <a:r>
              <a:rPr lang="en-US" altLang="zh-CN" dirty="0"/>
              <a:t>$80k,</a:t>
            </a:r>
            <a:r>
              <a:rPr lang="zh-CN" altLang="en-US" dirty="0"/>
              <a:t> </a:t>
            </a:r>
            <a:r>
              <a:rPr lang="en-US" altLang="zh-CN" dirty="0"/>
              <a:t>$100k,</a:t>
            </a:r>
            <a:r>
              <a:rPr lang="zh-CN" altLang="en-US" dirty="0"/>
              <a:t> </a:t>
            </a:r>
            <a:r>
              <a:rPr lang="en-US" altLang="zh-CN" dirty="0"/>
              <a:t>$110k,</a:t>
            </a:r>
            <a:r>
              <a:rPr lang="zh-CN" altLang="en-US" dirty="0"/>
              <a:t> </a:t>
            </a:r>
            <a:r>
              <a:rPr lang="en-US" altLang="zh-CN" dirty="0"/>
              <a:t>$90k,</a:t>
            </a:r>
            <a:r>
              <a:rPr lang="zh-CN" altLang="en-US" dirty="0"/>
              <a:t> </a:t>
            </a:r>
            <a:r>
              <a:rPr lang="en-US" altLang="zh-CN" dirty="0"/>
              <a:t>$85k,</a:t>
            </a:r>
            <a:r>
              <a:rPr lang="zh-CN" altLang="en-US" dirty="0"/>
              <a:t> </a:t>
            </a:r>
            <a:r>
              <a:rPr lang="en-US" altLang="zh-CN" dirty="0"/>
              <a:t>$120k,</a:t>
            </a:r>
            <a:r>
              <a:rPr lang="zh-CN" altLang="en-US" dirty="0"/>
              <a:t> </a:t>
            </a:r>
            <a:r>
              <a:rPr lang="en-US" altLang="zh-CN" dirty="0"/>
              <a:t>$1</a:t>
            </a:r>
            <a:r>
              <a:rPr lang="zh-CN" altLang="en-US" dirty="0"/>
              <a:t> </a:t>
            </a:r>
            <a:r>
              <a:rPr lang="en-US" altLang="zh-CN" dirty="0"/>
              <a:t>million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happens</a:t>
            </a:r>
            <a:r>
              <a:rPr lang="zh-CN" altLang="en-US" dirty="0"/>
              <a:t> </a:t>
            </a:r>
            <a:r>
              <a:rPr lang="en-US" altLang="zh-CN" dirty="0"/>
              <a:t>next?</a:t>
            </a:r>
          </a:p>
        </p:txBody>
      </p:sp>
    </p:spTree>
    <p:extLst>
      <p:ext uri="{BB962C8B-B14F-4D97-AF65-F5344CB8AC3E}">
        <p14:creationId xmlns:p14="http://schemas.microsoft.com/office/powerpoint/2010/main" val="1975587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D3E8-B371-F1D0-33AD-1B82AC38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B936E-2038-2FA9-3D60-709CFAC4C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Cross-validation</a:t>
            </a:r>
          </a:p>
          <a:p>
            <a:pPr lvl="1"/>
            <a:r>
              <a:rPr lang="en-US" altLang="zh-CN" dirty="0"/>
              <a:t>Leave-one-out</a:t>
            </a:r>
            <a:r>
              <a:rPr lang="zh-CN" altLang="en-US" dirty="0"/>
              <a:t> </a:t>
            </a:r>
            <a:r>
              <a:rPr lang="en-US" altLang="zh-CN" dirty="0"/>
              <a:t>(LOOCV)</a:t>
            </a:r>
          </a:p>
          <a:p>
            <a:pPr lvl="1"/>
            <a:r>
              <a:rPr lang="en-US" altLang="zh-CN" dirty="0"/>
              <a:t>K-fold</a:t>
            </a:r>
          </a:p>
          <a:p>
            <a:r>
              <a:rPr lang="en-US" altLang="zh-CN" dirty="0"/>
              <a:t>Bootstrapping</a:t>
            </a:r>
          </a:p>
          <a:p>
            <a:r>
              <a:rPr lang="en-US" altLang="zh-CN" b="1" dirty="0"/>
              <a:t>Imbalanced</a:t>
            </a:r>
            <a:r>
              <a:rPr lang="zh-CN" altLang="en-US" b="1" dirty="0"/>
              <a:t> </a:t>
            </a:r>
            <a:r>
              <a:rPr lang="en-US" altLang="zh-CN" b="1" dirty="0"/>
              <a:t>classification</a:t>
            </a:r>
          </a:p>
          <a:p>
            <a:pPr lvl="1"/>
            <a:r>
              <a:rPr lang="en-US" altLang="zh-CN" dirty="0"/>
              <a:t>Oversampling</a:t>
            </a:r>
          </a:p>
          <a:p>
            <a:pPr lvl="1"/>
            <a:r>
              <a:rPr lang="en-US" altLang="zh-CN" dirty="0" err="1"/>
              <a:t>Undersampling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80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5C5E-238C-F512-7BA0-B377F800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imbalanced</a:t>
            </a:r>
            <a:r>
              <a:rPr lang="zh-CN" altLang="en-US" dirty="0"/>
              <a:t> </a:t>
            </a:r>
            <a:r>
              <a:rPr lang="en-US" altLang="zh-CN" dirty="0"/>
              <a:t>datasets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9A7A5-1533-9EAB-680D-045638C58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imbalanced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refers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units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What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common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imbalanced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classification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problems?</a:t>
            </a:r>
          </a:p>
        </p:txBody>
      </p:sp>
    </p:spTree>
    <p:extLst>
      <p:ext uri="{BB962C8B-B14F-4D97-AF65-F5344CB8AC3E}">
        <p14:creationId xmlns:p14="http://schemas.microsoft.com/office/powerpoint/2010/main" val="104528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5C5E-238C-F512-7BA0-B377F800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imbalanced</a:t>
            </a:r>
            <a:r>
              <a:rPr lang="zh-CN" altLang="en-US" dirty="0"/>
              <a:t> </a:t>
            </a:r>
            <a:r>
              <a:rPr lang="en-US" altLang="zh-CN" dirty="0"/>
              <a:t>datasets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9A7A5-1533-9EAB-680D-045638C58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imbalanced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refers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units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What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common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imbalanced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classification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problems?</a:t>
            </a:r>
          </a:p>
          <a:p>
            <a:pPr lvl="2"/>
            <a:r>
              <a:rPr lang="en-US" altLang="zh-CN" dirty="0"/>
              <a:t>Classifying</a:t>
            </a:r>
            <a:r>
              <a:rPr lang="zh-CN" altLang="en-US" dirty="0"/>
              <a:t> </a:t>
            </a:r>
            <a:r>
              <a:rPr lang="en-US" altLang="zh-CN" dirty="0"/>
              <a:t>patients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cancer</a:t>
            </a:r>
            <a:r>
              <a:rPr lang="zh-CN" altLang="en-US" dirty="0"/>
              <a:t> </a:t>
            </a:r>
            <a:r>
              <a:rPr lang="en-US" altLang="zh-CN" dirty="0"/>
              <a:t>(we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obtain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diagnosed</a:t>
            </a:r>
            <a:r>
              <a:rPr lang="zh-CN" altLang="en-US" dirty="0"/>
              <a:t> </a:t>
            </a:r>
            <a:r>
              <a:rPr lang="en-US" altLang="zh-CN" dirty="0"/>
              <a:t>patients,</a:t>
            </a:r>
            <a:r>
              <a:rPr lang="zh-CN" altLang="en-US" dirty="0"/>
              <a:t> </a:t>
            </a:r>
            <a:r>
              <a:rPr lang="en-US" altLang="zh-CN" dirty="0"/>
              <a:t>relative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healthy</a:t>
            </a:r>
            <a:r>
              <a:rPr lang="zh-CN" altLang="en-US" dirty="0"/>
              <a:t> </a:t>
            </a:r>
            <a:r>
              <a:rPr lang="en-US" altLang="zh-CN" dirty="0"/>
              <a:t>population)</a:t>
            </a:r>
          </a:p>
          <a:p>
            <a:pPr lvl="2"/>
            <a:r>
              <a:rPr lang="en-US" altLang="zh-CN" dirty="0"/>
              <a:t>Churn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carriers</a:t>
            </a:r>
            <a:r>
              <a:rPr lang="zh-CN" altLang="en-US" dirty="0"/>
              <a:t> </a:t>
            </a:r>
            <a:r>
              <a:rPr lang="en-US" altLang="zh-CN" dirty="0"/>
              <a:t>(only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percentage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customers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switch</a:t>
            </a:r>
            <a:r>
              <a:rPr lang="zh-CN" altLang="en-US" dirty="0"/>
              <a:t> </a:t>
            </a:r>
            <a:r>
              <a:rPr lang="en-US" altLang="zh-CN" dirty="0"/>
              <a:t>carrier)</a:t>
            </a:r>
          </a:p>
          <a:p>
            <a:pPr lvl="2"/>
            <a:r>
              <a:rPr lang="en-US" altLang="zh-CN" dirty="0"/>
              <a:t>…</a:t>
            </a:r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0530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69DF-F2B3-E0CA-F8A8-844CD040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imbalanced</a:t>
            </a:r>
            <a:r>
              <a:rPr lang="zh-CN" altLang="en-US" dirty="0"/>
              <a:t> </a:t>
            </a:r>
            <a:r>
              <a:rPr lang="en-US" altLang="zh-CN" dirty="0"/>
              <a:t>datasets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3254-6A18-4BF3-351D-2D575B8EA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Oversampling</a:t>
            </a:r>
            <a:r>
              <a:rPr lang="zh-CN" altLang="en-US" dirty="0"/>
              <a:t> </a:t>
            </a:r>
            <a:r>
              <a:rPr lang="en-US" altLang="zh-CN" dirty="0"/>
              <a:t>refers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(with</a:t>
            </a:r>
            <a:r>
              <a:rPr lang="zh-CN" altLang="en-US" dirty="0"/>
              <a:t> </a:t>
            </a:r>
            <a:r>
              <a:rPr lang="en-US" altLang="zh-CN" dirty="0"/>
              <a:t>replacement)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underrepresented</a:t>
            </a:r>
            <a:r>
              <a:rPr lang="zh-CN" altLang="en-US" dirty="0"/>
              <a:t> </a:t>
            </a:r>
            <a:r>
              <a:rPr lang="en-US" altLang="zh-CN" dirty="0"/>
              <a:t>group,</a:t>
            </a:r>
            <a:r>
              <a:rPr lang="zh-CN" altLang="en-US" dirty="0"/>
              <a:t> </a:t>
            </a:r>
            <a:r>
              <a:rPr lang="en-US" altLang="zh-CN" dirty="0"/>
              <a:t>until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obtain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size.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657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66B5-EFA1-9C5D-2C87-7C6509CA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Recall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bias-variance</a:t>
            </a:r>
            <a:r>
              <a:rPr lang="zh-CN" altLang="en-US" dirty="0"/>
              <a:t> </a:t>
            </a:r>
            <a:r>
              <a:rPr lang="en-US" altLang="zh-CN" dirty="0"/>
              <a:t>trade-off..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E6725-FF3B-F438-1B21-7C06EA77D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MSE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decomposed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words,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MSE: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amount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set.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Tend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model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simple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less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flexible.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bias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lvl="2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introduced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approximate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real-life</a:t>
            </a:r>
            <a:r>
              <a:rPr lang="zh-CN" altLang="en-US" dirty="0"/>
              <a:t> </a:t>
            </a:r>
            <a:r>
              <a:rPr lang="en-US" altLang="zh-CN" dirty="0"/>
              <a:t>problem.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Tend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model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flexible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complicated.</a:t>
            </a:r>
          </a:p>
          <a:p>
            <a:pPr lvl="1"/>
            <a:r>
              <a:rPr lang="en-US" altLang="zh-CN" dirty="0"/>
              <a:t>Irreducible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controlled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D7727DB1-1ECE-38E8-CA8C-7B49DEE13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49" y="2387600"/>
            <a:ext cx="5393267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53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69DF-F2B3-E0CA-F8A8-844CD040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imbalanced</a:t>
            </a:r>
            <a:r>
              <a:rPr lang="zh-CN" altLang="en-US" dirty="0"/>
              <a:t> </a:t>
            </a:r>
            <a:r>
              <a:rPr lang="en-US" altLang="zh-CN" dirty="0"/>
              <a:t>datasets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3254-6A18-4BF3-351D-2D575B8EA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Oversampling</a:t>
            </a:r>
            <a:r>
              <a:rPr lang="zh-CN" altLang="en-US" dirty="0"/>
              <a:t> </a:t>
            </a:r>
            <a:r>
              <a:rPr lang="en-US" altLang="zh-CN" dirty="0"/>
              <a:t>refers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(with</a:t>
            </a:r>
            <a:r>
              <a:rPr lang="zh-CN" altLang="en-US" dirty="0"/>
              <a:t> </a:t>
            </a:r>
            <a:r>
              <a:rPr lang="en-US" altLang="zh-CN" dirty="0"/>
              <a:t>replacement)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underrepresented</a:t>
            </a:r>
            <a:r>
              <a:rPr lang="zh-CN" altLang="en-US" dirty="0"/>
              <a:t> </a:t>
            </a:r>
            <a:r>
              <a:rPr lang="en-US" altLang="zh-CN" dirty="0"/>
              <a:t>group,</a:t>
            </a:r>
            <a:r>
              <a:rPr lang="zh-CN" altLang="en-US" dirty="0"/>
              <a:t> </a:t>
            </a:r>
            <a:r>
              <a:rPr lang="en-US" altLang="zh-CN" dirty="0"/>
              <a:t>until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groups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size.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altLang="zh-CN" b="1" dirty="0" err="1"/>
              <a:t>Undersampling</a:t>
            </a:r>
            <a:r>
              <a:rPr lang="zh-CN" altLang="en-US" dirty="0"/>
              <a:t> </a:t>
            </a:r>
            <a:r>
              <a:rPr lang="en-US" altLang="zh-CN" dirty="0"/>
              <a:t>refers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overrepresented</a:t>
            </a:r>
            <a:r>
              <a:rPr lang="zh-CN" altLang="en-US" dirty="0"/>
              <a:t> </a:t>
            </a:r>
            <a:r>
              <a:rPr lang="en-US" altLang="zh-CN" dirty="0"/>
              <a:t>group,</a:t>
            </a:r>
            <a:r>
              <a:rPr lang="zh-CN" altLang="en-US" dirty="0"/>
              <a:t> </a:t>
            </a:r>
            <a:r>
              <a:rPr lang="en-US" altLang="zh-CN" dirty="0"/>
              <a:t>until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groups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size.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3953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69DF-F2B3-E0CA-F8A8-844CD040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imbalanced</a:t>
            </a:r>
            <a:r>
              <a:rPr lang="zh-CN" altLang="en-US" dirty="0"/>
              <a:t> </a:t>
            </a:r>
            <a:r>
              <a:rPr lang="en-US" altLang="zh-CN" dirty="0"/>
              <a:t>datasets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3254-6A18-4BF3-351D-2D575B8EA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Oversampling</a:t>
            </a:r>
            <a:r>
              <a:rPr lang="zh-CN" altLang="en-US" dirty="0"/>
              <a:t> </a:t>
            </a:r>
            <a:r>
              <a:rPr lang="en-US" altLang="zh-CN" dirty="0"/>
              <a:t>refers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(with</a:t>
            </a:r>
            <a:r>
              <a:rPr lang="zh-CN" altLang="en-US" dirty="0"/>
              <a:t> </a:t>
            </a:r>
            <a:r>
              <a:rPr lang="en-US" altLang="zh-CN" dirty="0"/>
              <a:t>replacement)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underrepresented</a:t>
            </a:r>
            <a:r>
              <a:rPr lang="zh-CN" altLang="en-US" dirty="0"/>
              <a:t> </a:t>
            </a:r>
            <a:r>
              <a:rPr lang="en-US" altLang="zh-CN" dirty="0"/>
              <a:t>group,</a:t>
            </a:r>
            <a:r>
              <a:rPr lang="zh-CN" altLang="en-US" dirty="0"/>
              <a:t> </a:t>
            </a:r>
            <a:r>
              <a:rPr lang="en-US" altLang="zh-CN" dirty="0"/>
              <a:t>until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groups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size.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altLang="zh-CN" b="1" dirty="0" err="1"/>
              <a:t>Undersampling</a:t>
            </a:r>
            <a:r>
              <a:rPr lang="zh-CN" altLang="en-US" dirty="0"/>
              <a:t> </a:t>
            </a:r>
            <a:r>
              <a:rPr lang="en-US" altLang="zh-CN" dirty="0"/>
              <a:t>refers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overrepresented</a:t>
            </a:r>
            <a:r>
              <a:rPr lang="zh-CN" altLang="en-US" dirty="0"/>
              <a:t> </a:t>
            </a:r>
            <a:r>
              <a:rPr lang="en-US" altLang="zh-CN" dirty="0"/>
              <a:t>group,</a:t>
            </a:r>
            <a:r>
              <a:rPr lang="zh-CN" altLang="en-US" dirty="0"/>
              <a:t> </a:t>
            </a:r>
            <a:r>
              <a:rPr lang="en-US" altLang="zh-CN" dirty="0"/>
              <a:t>until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groups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size.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Hybrid</a:t>
            </a:r>
            <a:r>
              <a:rPr lang="zh-CN" altLang="en-US" b="1" dirty="0"/>
              <a:t> </a:t>
            </a:r>
            <a:r>
              <a:rPr lang="en-US" altLang="zh-CN" b="1" dirty="0"/>
              <a:t>sampling</a:t>
            </a:r>
            <a:r>
              <a:rPr lang="zh-CN" altLang="en-US" dirty="0"/>
              <a:t> </a:t>
            </a:r>
            <a:r>
              <a:rPr lang="en-US" altLang="zh-CN" dirty="0"/>
              <a:t>refers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mix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above</a:t>
            </a:r>
            <a:r>
              <a:rPr lang="zh-CN" altLang="en-US" dirty="0"/>
              <a:t> </a:t>
            </a:r>
            <a:r>
              <a:rPr lang="en-US" altLang="zh-CN" dirty="0"/>
              <a:t>two.</a:t>
            </a:r>
            <a:endParaRPr lang="en-US" altLang="zh-CN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6421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69DF-F2B3-E0CA-F8A8-844CD040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applicability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sampling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3254-6A18-4BF3-351D-2D575B8EA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having</a:t>
            </a:r>
            <a:r>
              <a:rPr lang="zh-CN" altLang="en-US" dirty="0"/>
              <a:t> </a:t>
            </a:r>
            <a:r>
              <a:rPr lang="en-US" altLang="zh-CN" dirty="0"/>
              <a:t>100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having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units,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applicable?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798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69DF-F2B3-E0CA-F8A8-844CD040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applicability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sampling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3254-6A18-4BF3-351D-2D575B8EA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having</a:t>
            </a:r>
            <a:r>
              <a:rPr lang="zh-CN" altLang="en-US" dirty="0"/>
              <a:t> </a:t>
            </a:r>
            <a:r>
              <a:rPr lang="en-US" altLang="zh-CN" dirty="0"/>
              <a:t>100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having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units,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applicable?</a:t>
            </a:r>
          </a:p>
          <a:p>
            <a:pPr lvl="1"/>
            <a:r>
              <a:rPr lang="en-US" altLang="zh-CN" dirty="0" err="1"/>
              <a:t>Undersampling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majority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sample.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37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69DF-F2B3-E0CA-F8A8-844CD040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applicability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sampling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3254-6A18-4BF3-351D-2D575B8EA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having</a:t>
            </a:r>
            <a:r>
              <a:rPr lang="zh-CN" altLang="en-US" dirty="0"/>
              <a:t> </a:t>
            </a:r>
            <a:r>
              <a:rPr lang="en-US" altLang="zh-CN" dirty="0"/>
              <a:t>100,000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having</a:t>
            </a:r>
            <a:r>
              <a:rPr lang="zh-CN" altLang="en-US" dirty="0"/>
              <a:t> </a:t>
            </a:r>
            <a:r>
              <a:rPr lang="en-US" altLang="zh-CN" dirty="0"/>
              <a:t>20,000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units,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applicable?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74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69DF-F2B3-E0CA-F8A8-844CD040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applicability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sampling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3254-6A18-4BF3-351D-2D575B8EA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having</a:t>
            </a:r>
            <a:r>
              <a:rPr lang="zh-CN" altLang="en-US" dirty="0"/>
              <a:t> </a:t>
            </a:r>
            <a:r>
              <a:rPr lang="en-US" altLang="zh-CN" dirty="0"/>
              <a:t>100,000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having</a:t>
            </a:r>
            <a:r>
              <a:rPr lang="zh-CN" altLang="en-US" dirty="0"/>
              <a:t> </a:t>
            </a:r>
            <a:r>
              <a:rPr lang="en-US" altLang="zh-CN" dirty="0"/>
              <a:t>20,000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units,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applicable?</a:t>
            </a:r>
          </a:p>
          <a:p>
            <a:pPr lvl="1"/>
            <a:r>
              <a:rPr lang="en-US" altLang="zh-CN" dirty="0"/>
              <a:t>Oversampling,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underrepresented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already</a:t>
            </a:r>
            <a:r>
              <a:rPr lang="zh-CN" altLang="en-US" dirty="0"/>
              <a:t> </a:t>
            </a:r>
            <a:r>
              <a:rPr lang="en-US" altLang="zh-CN" dirty="0"/>
              <a:t>considerable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size.</a:t>
            </a:r>
            <a:r>
              <a:rPr lang="zh-CN" altLang="en-US"/>
              <a:t> 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92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66B5-EFA1-9C5D-2C87-7C6509CA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Recall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bias-variance</a:t>
            </a:r>
            <a:r>
              <a:rPr lang="zh-CN" altLang="en-US" dirty="0"/>
              <a:t> </a:t>
            </a:r>
            <a:r>
              <a:rPr lang="en-US" altLang="zh-CN" dirty="0"/>
              <a:t>trade-off..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E6725-FF3B-F438-1B21-7C06EA77D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MSE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decomposed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words,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MSE: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amount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set.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Tend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model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simple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less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flexible.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bias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lvl="2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introduced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approximate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real-life</a:t>
            </a:r>
            <a:r>
              <a:rPr lang="zh-CN" altLang="en-US" dirty="0"/>
              <a:t> </a:t>
            </a:r>
            <a:r>
              <a:rPr lang="en-US" altLang="zh-CN" dirty="0"/>
              <a:t>problem.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Tend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model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flexible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complicated.</a:t>
            </a:r>
          </a:p>
          <a:p>
            <a:pPr lvl="1"/>
            <a:r>
              <a:rPr lang="en-US" altLang="zh-CN" dirty="0"/>
              <a:t>Irreducible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controlled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Therefore,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purposes,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</a:p>
          <a:p>
            <a:pPr lvl="1"/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smaller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</a:p>
          <a:p>
            <a:pPr lvl="1"/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units</a:t>
            </a:r>
            <a:r>
              <a:rPr lang="zh-CN" altLang="en-US" dirty="0"/>
              <a:t> </a:t>
            </a:r>
            <a:r>
              <a:rPr lang="en-US" altLang="zh-CN" dirty="0"/>
              <a:t>(from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population,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course)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D7727DB1-1ECE-38E8-CA8C-7B49DEE13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582" y="2082402"/>
            <a:ext cx="4250156" cy="52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9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25F7-EAEA-5CF5-7452-C69C2FD9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Brainstorming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4D94D-DB87-2795-AE48-F8EF8E435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 err="1"/>
              <a:t>trainingset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trained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 err="1"/>
              <a:t>testset</a:t>
            </a:r>
            <a:r>
              <a:rPr lang="en-US" altLang="zh-CN" dirty="0"/>
              <a:t>. Comparing to a simple model, a more complex model makes 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error increase, decrease, or remain the same?</a:t>
            </a:r>
          </a:p>
          <a:p>
            <a:pPr lvl="1"/>
            <a:r>
              <a:rPr lang="en-US" altLang="zh-CN" dirty="0"/>
              <a:t>What about the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r>
              <a:rPr lang="zh-CN" altLang="en-US" dirty="0"/>
              <a:t> </a:t>
            </a:r>
            <a:r>
              <a:rPr lang="en-US" altLang="zh-CN" dirty="0"/>
              <a:t>error?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20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9CA1-3916-FAAC-4980-5AACFD43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Training-testing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  <a:endParaRPr lang="en-US" dirty="0"/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CE5990C1-DA26-5ABE-6E03-2DC68F3BC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22" r="2820"/>
          <a:stretch/>
        </p:blipFill>
        <p:spPr>
          <a:xfrm>
            <a:off x="2604854" y="1501869"/>
            <a:ext cx="6982292" cy="4792620"/>
          </a:xfrm>
        </p:spPr>
      </p:pic>
    </p:spTree>
    <p:extLst>
      <p:ext uri="{BB962C8B-B14F-4D97-AF65-F5344CB8AC3E}">
        <p14:creationId xmlns:p14="http://schemas.microsoft.com/office/powerpoint/2010/main" val="198846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9CA1-3916-FAAC-4980-5AACFD43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Training-testing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  <a:endParaRPr lang="en-US" dirty="0"/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CE5990C1-DA26-5ABE-6E03-2DC68F3BC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22" r="2820"/>
          <a:stretch/>
        </p:blipFill>
        <p:spPr>
          <a:xfrm>
            <a:off x="3387724" y="1400175"/>
            <a:ext cx="5416552" cy="371790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7DFEF1-C6AF-B987-1FCD-C642D7EB4FF8}"/>
              </a:ext>
            </a:extLst>
          </p:cNvPr>
          <p:cNvSpPr txBox="1"/>
          <p:nvPr/>
        </p:nvSpPr>
        <p:spPr>
          <a:xfrm>
            <a:off x="1028700" y="5072063"/>
            <a:ext cx="10714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Generally</a:t>
            </a:r>
            <a:r>
              <a:rPr lang="zh-CN" altLang="en-US" dirty="0"/>
              <a:t> </a:t>
            </a:r>
            <a:r>
              <a:rPr lang="en-US" altLang="zh-CN" dirty="0"/>
              <a:t>speaking,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b="1" i="1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underestimate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error,</a:t>
            </a:r>
            <a:r>
              <a:rPr lang="zh-CN" altLang="en-US" dirty="0"/>
              <a:t> </a:t>
            </a:r>
            <a:r>
              <a:rPr lang="en-US" altLang="zh-CN" dirty="0"/>
              <a:t>regardless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complexity.</a:t>
            </a:r>
          </a:p>
          <a:p>
            <a:endParaRPr lang="en-US" altLang="zh-CN" dirty="0"/>
          </a:p>
          <a:p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prediction?</a:t>
            </a:r>
          </a:p>
        </p:txBody>
      </p:sp>
    </p:spTree>
    <p:extLst>
      <p:ext uri="{BB962C8B-B14F-4D97-AF65-F5344CB8AC3E}">
        <p14:creationId xmlns:p14="http://schemas.microsoft.com/office/powerpoint/2010/main" val="374629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46AE-81FD-C0E1-EAD5-0E3DA88C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Validation set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9314-33E9-2F32-88D9-A79AD284E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deal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underestimation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i="1" dirty="0"/>
              <a:t>have</a:t>
            </a:r>
            <a:r>
              <a:rPr lang="zh-CN" altLang="en-US" i="1" dirty="0"/>
              <a:t> </a:t>
            </a:r>
            <a:r>
              <a:rPr lang="en-US" altLang="zh-CN" i="1" dirty="0"/>
              <a:t>a</a:t>
            </a:r>
            <a:r>
              <a:rPr lang="zh-CN" altLang="en-US" i="1" dirty="0"/>
              <a:t> </a:t>
            </a:r>
            <a:r>
              <a:rPr lang="en-US" altLang="zh-CN" i="1" dirty="0"/>
              <a:t>large</a:t>
            </a:r>
            <a:r>
              <a:rPr lang="zh-CN" altLang="en-US" i="1" dirty="0"/>
              <a:t> </a:t>
            </a:r>
            <a:r>
              <a:rPr lang="en-US" altLang="zh-CN" i="1" dirty="0"/>
              <a:t>designated</a:t>
            </a:r>
            <a:r>
              <a:rPr lang="zh-CN" altLang="en-US" i="1" dirty="0"/>
              <a:t> </a:t>
            </a:r>
            <a:r>
              <a:rPr lang="en-US" altLang="zh-CN" i="1" dirty="0"/>
              <a:t>test</a:t>
            </a:r>
            <a:r>
              <a:rPr lang="zh-CN" altLang="en-US" i="1" dirty="0"/>
              <a:t> </a:t>
            </a:r>
            <a:r>
              <a:rPr lang="en-US" altLang="zh-CN" i="1" dirty="0"/>
              <a:t>set,</a:t>
            </a:r>
            <a:r>
              <a:rPr lang="zh-CN" altLang="en-US" i="1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often</a:t>
            </a:r>
            <a:r>
              <a:rPr lang="zh-CN" altLang="en-US" dirty="0"/>
              <a:t> </a:t>
            </a:r>
            <a:r>
              <a:rPr lang="en-US" altLang="zh-CN" dirty="0"/>
              <a:t>unavailable.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i="1" dirty="0"/>
              <a:t>holdout</a:t>
            </a:r>
            <a:r>
              <a:rPr lang="zh-CN" altLang="en-US" i="1" dirty="0"/>
              <a:t> </a:t>
            </a:r>
            <a:r>
              <a:rPr lang="en-US" altLang="zh-CN" i="1" dirty="0"/>
              <a:t>validation</a:t>
            </a:r>
            <a:r>
              <a:rPr lang="zh-CN" altLang="en-US" i="1" dirty="0"/>
              <a:t> </a:t>
            </a:r>
            <a:r>
              <a:rPr lang="en-US" altLang="zh-CN" i="1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i="1" dirty="0"/>
              <a:t>approximate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r>
              <a:rPr lang="zh-CN" altLang="en-US" dirty="0"/>
              <a:t> </a:t>
            </a:r>
            <a:r>
              <a:rPr lang="en-US" altLang="zh-CN" dirty="0"/>
              <a:t>error.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Is this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approximation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smaller or larger than test error?</a:t>
            </a:r>
          </a:p>
        </p:txBody>
      </p:sp>
    </p:spTree>
    <p:extLst>
      <p:ext uri="{BB962C8B-B14F-4D97-AF65-F5344CB8AC3E}">
        <p14:creationId xmlns:p14="http://schemas.microsoft.com/office/powerpoint/2010/main" val="131114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46AE-81FD-C0E1-EAD5-0E3DA88C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Validation set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9314-33E9-2F32-88D9-A79AD284E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deal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underestimation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i="1" dirty="0"/>
              <a:t>have</a:t>
            </a:r>
            <a:r>
              <a:rPr lang="zh-CN" altLang="en-US" i="1" dirty="0"/>
              <a:t> </a:t>
            </a:r>
            <a:r>
              <a:rPr lang="en-US" altLang="zh-CN" i="1" dirty="0"/>
              <a:t>a</a:t>
            </a:r>
            <a:r>
              <a:rPr lang="zh-CN" altLang="en-US" i="1" dirty="0"/>
              <a:t> </a:t>
            </a:r>
            <a:r>
              <a:rPr lang="en-US" altLang="zh-CN" i="1" dirty="0"/>
              <a:t>large</a:t>
            </a:r>
            <a:r>
              <a:rPr lang="zh-CN" altLang="en-US" i="1" dirty="0"/>
              <a:t> </a:t>
            </a:r>
            <a:r>
              <a:rPr lang="en-US" altLang="zh-CN" i="1" dirty="0"/>
              <a:t>designated</a:t>
            </a:r>
            <a:r>
              <a:rPr lang="zh-CN" altLang="en-US" i="1" dirty="0"/>
              <a:t> </a:t>
            </a:r>
            <a:r>
              <a:rPr lang="en-US" altLang="zh-CN" i="1" dirty="0"/>
              <a:t>test</a:t>
            </a:r>
            <a:r>
              <a:rPr lang="zh-CN" altLang="en-US" i="1" dirty="0"/>
              <a:t> </a:t>
            </a:r>
            <a:r>
              <a:rPr lang="en-US" altLang="zh-CN" i="1" dirty="0"/>
              <a:t>set,</a:t>
            </a:r>
            <a:r>
              <a:rPr lang="zh-CN" altLang="en-US" i="1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often</a:t>
            </a:r>
            <a:r>
              <a:rPr lang="zh-CN" altLang="en-US" dirty="0"/>
              <a:t> </a:t>
            </a:r>
            <a:r>
              <a:rPr lang="en-US" altLang="zh-CN" dirty="0"/>
              <a:t>unavailable.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i="1" dirty="0"/>
              <a:t>holdout</a:t>
            </a:r>
            <a:r>
              <a:rPr lang="zh-CN" altLang="en-US" i="1" dirty="0"/>
              <a:t> </a:t>
            </a:r>
            <a:r>
              <a:rPr lang="en-US" altLang="zh-CN" i="1" dirty="0"/>
              <a:t>validation</a:t>
            </a:r>
            <a:r>
              <a:rPr lang="zh-CN" altLang="en-US" i="1" dirty="0"/>
              <a:t> </a:t>
            </a:r>
            <a:r>
              <a:rPr lang="en-US" altLang="zh-CN" i="1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approximate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r>
              <a:rPr lang="zh-CN" altLang="en-US" dirty="0"/>
              <a:t> </a:t>
            </a:r>
            <a:r>
              <a:rPr lang="en-US" altLang="zh-CN" dirty="0"/>
              <a:t>error.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this a good approximation?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Validation error tends to overestimate the test error.</a:t>
            </a:r>
          </a:p>
          <a:p>
            <a:pPr lvl="1"/>
            <a:r>
              <a:rPr lang="en-US" dirty="0"/>
              <a:t>The reason is we obtained a validation set by reducing the training set. With fewer sample units in the training set, the model tends to perform worse.</a:t>
            </a:r>
          </a:p>
        </p:txBody>
      </p:sp>
    </p:spTree>
    <p:extLst>
      <p:ext uri="{BB962C8B-B14F-4D97-AF65-F5344CB8AC3E}">
        <p14:creationId xmlns:p14="http://schemas.microsoft.com/office/powerpoint/2010/main" val="413679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4778</TotalTime>
  <Words>1869</Words>
  <Application>Microsoft Office PowerPoint</Application>
  <PresentationFormat>Widescreen</PresentationFormat>
  <Paragraphs>217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DATA 300</vt:lpstr>
      <vt:lpstr>Agenda</vt:lpstr>
      <vt:lpstr>Recall that in bias-variance trade-off..</vt:lpstr>
      <vt:lpstr>Recall that in bias-variance trade-off..</vt:lpstr>
      <vt:lpstr>Brainstorming</vt:lpstr>
      <vt:lpstr>Training-testing performance comparison</vt:lpstr>
      <vt:lpstr>Training-testing performance comparison</vt:lpstr>
      <vt:lpstr>Validation set approach</vt:lpstr>
      <vt:lpstr>Validation set approach</vt:lpstr>
      <vt:lpstr>Validation set approach</vt:lpstr>
      <vt:lpstr>Agenda</vt:lpstr>
      <vt:lpstr>Cross-validation approach</vt:lpstr>
      <vt:lpstr>Cross-validation approach</vt:lpstr>
      <vt:lpstr>Cross-validation approach</vt:lpstr>
      <vt:lpstr>Agenda</vt:lpstr>
      <vt:lpstr>Cross-validation approach</vt:lpstr>
      <vt:lpstr>Cross-validation approach</vt:lpstr>
      <vt:lpstr>Cross-validation approach</vt:lpstr>
      <vt:lpstr>Brainstorming</vt:lpstr>
      <vt:lpstr>Brainstorming</vt:lpstr>
      <vt:lpstr>Brainstorming</vt:lpstr>
      <vt:lpstr>Brainstorming</vt:lpstr>
      <vt:lpstr>Agenda</vt:lpstr>
      <vt:lpstr>Bootstrapping</vt:lpstr>
      <vt:lpstr>Design a bootstrapping process</vt:lpstr>
      <vt:lpstr>Agenda</vt:lpstr>
      <vt:lpstr>Sampling for imbalanced datasets </vt:lpstr>
      <vt:lpstr>Sampling for imbalanced datasets </vt:lpstr>
      <vt:lpstr>Sampling for imbalanced datasets </vt:lpstr>
      <vt:lpstr>Sampling for imbalanced datasets </vt:lpstr>
      <vt:lpstr>Sampling for imbalanced datasets </vt:lpstr>
      <vt:lpstr>The applicability of the sampling methods</vt:lpstr>
      <vt:lpstr>The applicability of the sampling methods</vt:lpstr>
      <vt:lpstr>The applicability of the sampling methods</vt:lpstr>
      <vt:lpstr>The applicability of the sampling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300</dc:title>
  <dc:creator>Liu, Xiexin</dc:creator>
  <cp:lastModifiedBy>Rodgers Odongo</cp:lastModifiedBy>
  <cp:revision>10</cp:revision>
  <dcterms:created xsi:type="dcterms:W3CDTF">2022-09-29T13:52:32Z</dcterms:created>
  <dcterms:modified xsi:type="dcterms:W3CDTF">2023-08-28T14:23:37Z</dcterms:modified>
</cp:coreProperties>
</file>