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312" r:id="rId6"/>
    <p:sldId id="260" r:id="rId7"/>
    <p:sldId id="307" r:id="rId8"/>
    <p:sldId id="297" r:id="rId9"/>
    <p:sldId id="298" r:id="rId10"/>
    <p:sldId id="300" r:id="rId11"/>
    <p:sldId id="303" r:id="rId12"/>
    <p:sldId id="299" r:id="rId13"/>
    <p:sldId id="304" r:id="rId14"/>
    <p:sldId id="598" r:id="rId15"/>
    <p:sldId id="305" r:id="rId16"/>
    <p:sldId id="306" r:id="rId17"/>
    <p:sldId id="308" r:id="rId18"/>
    <p:sldId id="317" r:id="rId19"/>
    <p:sldId id="309" r:id="rId20"/>
    <p:sldId id="310" r:id="rId21"/>
    <p:sldId id="311" r:id="rId22"/>
    <p:sldId id="314" r:id="rId23"/>
    <p:sldId id="313" r:id="rId24"/>
    <p:sldId id="315" r:id="rId25"/>
    <p:sldId id="316" r:id="rId26"/>
    <p:sldId id="318" r:id="rId27"/>
    <p:sldId id="320" r:id="rId28"/>
    <p:sldId id="574" r:id="rId29"/>
    <p:sldId id="575" r:id="rId30"/>
    <p:sldId id="576" r:id="rId31"/>
    <p:sldId id="577" r:id="rId32"/>
    <p:sldId id="578" r:id="rId33"/>
    <p:sldId id="319" r:id="rId34"/>
    <p:sldId id="579" r:id="rId35"/>
    <p:sldId id="580" r:id="rId36"/>
    <p:sldId id="581" r:id="rId37"/>
    <p:sldId id="582" r:id="rId38"/>
    <p:sldId id="583" r:id="rId39"/>
    <p:sldId id="585" r:id="rId40"/>
    <p:sldId id="586" r:id="rId41"/>
    <p:sldId id="588" r:id="rId42"/>
    <p:sldId id="589" r:id="rId43"/>
    <p:sldId id="590" r:id="rId44"/>
    <p:sldId id="591" r:id="rId45"/>
    <p:sldId id="592" r:id="rId46"/>
    <p:sldId id="594" r:id="rId47"/>
    <p:sldId id="595" r:id="rId48"/>
    <p:sldId id="596" r:id="rId49"/>
    <p:sldId id="593" r:id="rId50"/>
    <p:sldId id="59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xin Liu" userId="d0f86df9-2e77-44c3-aec8-438a310053a4" providerId="ADAL" clId="{CBA0BB22-C95D-BF4B-AF58-ADEA29018587}"/>
    <pc:docChg chg="custSel addSld modSld">
      <pc:chgData name="Xiexin Liu" userId="d0f86df9-2e77-44c3-aec8-438a310053a4" providerId="ADAL" clId="{CBA0BB22-C95D-BF4B-AF58-ADEA29018587}" dt="2022-11-03T13:32:31.323" v="445"/>
      <pc:docMkLst>
        <pc:docMk/>
      </pc:docMkLst>
      <pc:sldChg chg="modSp mod">
        <pc:chgData name="Xiexin Liu" userId="d0f86df9-2e77-44c3-aec8-438a310053a4" providerId="ADAL" clId="{CBA0BB22-C95D-BF4B-AF58-ADEA29018587}" dt="2022-11-03T13:32:20.144" v="444" actId="113"/>
        <pc:sldMkLst>
          <pc:docMk/>
          <pc:sldMk cId="592250171" sldId="309"/>
        </pc:sldMkLst>
        <pc:spChg chg="mod">
          <ac:chgData name="Xiexin Liu" userId="d0f86df9-2e77-44c3-aec8-438a310053a4" providerId="ADAL" clId="{CBA0BB22-C95D-BF4B-AF58-ADEA29018587}" dt="2022-11-03T13:32:20.144" v="444" actId="113"/>
          <ac:spMkLst>
            <pc:docMk/>
            <pc:sldMk cId="592250171" sldId="309"/>
            <ac:spMk id="3" creationId="{B9212034-5B47-6A1B-5FDE-F2E5B735850D}"/>
          </ac:spMkLst>
        </pc:spChg>
      </pc:sldChg>
      <pc:sldChg chg="modSp mod">
        <pc:chgData name="Xiexin Liu" userId="d0f86df9-2e77-44c3-aec8-438a310053a4" providerId="ADAL" clId="{CBA0BB22-C95D-BF4B-AF58-ADEA29018587}" dt="2022-11-03T13:32:31.323" v="445"/>
        <pc:sldMkLst>
          <pc:docMk/>
          <pc:sldMk cId="2531896143" sldId="310"/>
        </pc:sldMkLst>
        <pc:spChg chg="mod">
          <ac:chgData name="Xiexin Liu" userId="d0f86df9-2e77-44c3-aec8-438a310053a4" providerId="ADAL" clId="{CBA0BB22-C95D-BF4B-AF58-ADEA29018587}" dt="2022-11-03T13:32:31.323" v="445"/>
          <ac:spMkLst>
            <pc:docMk/>
            <pc:sldMk cId="2531896143" sldId="310"/>
            <ac:spMk id="3" creationId="{B9212034-5B47-6A1B-5FDE-F2E5B735850D}"/>
          </ac:spMkLst>
        </pc:spChg>
      </pc:sldChg>
      <pc:sldChg chg="modSp new mod">
        <pc:chgData name="Xiexin Liu" userId="d0f86df9-2e77-44c3-aec8-438a310053a4" providerId="ADAL" clId="{CBA0BB22-C95D-BF4B-AF58-ADEA29018587}" dt="2022-11-03T13:30:45.883" v="433" actId="20577"/>
        <pc:sldMkLst>
          <pc:docMk/>
          <pc:sldMk cId="259077684" sldId="598"/>
        </pc:sldMkLst>
        <pc:spChg chg="mod">
          <ac:chgData name="Xiexin Liu" userId="d0f86df9-2e77-44c3-aec8-438a310053a4" providerId="ADAL" clId="{CBA0BB22-C95D-BF4B-AF58-ADEA29018587}" dt="2022-11-03T13:28:29.786" v="18" actId="20577"/>
          <ac:spMkLst>
            <pc:docMk/>
            <pc:sldMk cId="259077684" sldId="598"/>
            <ac:spMk id="2" creationId="{590BD2F9-1CAB-8843-8CF6-07AF79961C40}"/>
          </ac:spMkLst>
        </pc:spChg>
        <pc:spChg chg="mod">
          <ac:chgData name="Xiexin Liu" userId="d0f86df9-2e77-44c3-aec8-438a310053a4" providerId="ADAL" clId="{CBA0BB22-C95D-BF4B-AF58-ADEA29018587}" dt="2022-11-03T13:30:45.883" v="433" actId="20577"/>
          <ac:spMkLst>
            <pc:docMk/>
            <pc:sldMk cId="259077684" sldId="598"/>
            <ac:spMk id="3" creationId="{35E23EDE-B152-E18E-765D-0BB4A50E906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3:04.95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25 15939,'9'-13'0,"20"3"2022,69 10-2022,-37-1 0,7 2 0,9 5 0,9 4 0,-3 1 0,-11-3 0,-1 0 0,2 2-19,16 3 1,4 2 0,5-1 18,-9-2 0,6 0 0,-1-1 0,-4-3-651,6-1 0,-3-3 0,4 1 651,-4 3 0,4 1 0,1 0 0,-2-3 0,-10-4 0,0-2 0,-2 0 0,-5 0 0,4 4 0,-4 0 0,3-1 0,-3-3 0,4 0 0,-3 0 0,-9 0 434,1 0 1,-2 0-435,3-1 0,5 1 0,-10 1 0,31 6 0,-16-4 0,1 3 0,-30 2 0,-4 1 0,45 7 0,-44-7 0,-1-1 0,29 1 668,-9-2-668,7-7 1416,-16 0-1416,7 0 0,0 0 4224,2 0-4224,-18 0 0,2 0 0,31 0 0,-27 0 0,0 0 0,24 0 0,18 0 523,-8 0-523,-41 0 0,1 0 0,-1 0 0,0 0 0,0 0 0,0 0 0,42 0 0,6 0 0,-6 0 0,-24 4 0,1 1-527,-14 0 1,0 0 526,19 0 0,1 1 0,-17 3 0,-1-2 0,6-6 0,-1 0 0,-10 3 0,1 0 0,13-3 0,1-2 0,-13 1 0,-1 0 0,10 0 0,1 0 0,-1 0 0,-3 0 0,-8 0 0,0 0 0,9 0 0,1 0 0,-11 0 0,1 0 0,22 0 0,1 0 0,-20 0 0,0 0 0,21 0 0,-3 0 0,12 0 0,-26-3 0,0-2 0,16-4 0,-21 0 0,1 0 0,26-7-726,-2 0 726,-12 7-233,9-4 233,-22 11 700,11-4-700,-26 6 1173,1 0-1173,-1 0 793,1 0-793,-1 0 268,0 0-268,1 0 0,-8 0 0,16 0 0,-20 0 0,21 0 0,-17 0 0,8 0 0,-8 0 0,6 0 0,-19 0 0,10 0 0,-17 0 0,4 0 0,-6 0 0,0 0 0,-5-5 0,-1-1 0,0 1 0,-4-5 0,4 4 0,-5-5 0,0 1 0,0-1 0,-5 1 0,-1 4 0,-11 1 0,4 0 0,-3-1 0,4 0 0,1-4 0,0 4 0,5-1 0,1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4:05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0 247 24575,'31'-5'0,"13"2"0,12 3 0,15 0 0,25 0 0,-43 0 0,6 0 0,5 0 0,8 0 0,-1 0-1639,20 0 1,2 0 1577,-18 0 0,3 0 0,3 0 61,12 0 0,2 0 0,-5 0 0,6 0 0,0 0 0,-6 0 0,4 0 0,-12 0 0,-19 0 0,-5 0-43,15 0 1,-2 0 42,25 0 0,-41 0 0,2 0 0,14 0 0,-2 0 0,12 0 0,-23 0 0,-3 0 0,-1 0 0,-2 0 0,-8 0 0,1 0 2521,-6 0-2521,-2 0 0,1 0 1024,-6 0-1024,11 0 0,-10 0 0,10-5 0,-10 3 0,10-8 0,-10 4 0,4-5 0,-12 1 0,5 5 0,-4-4 0,-1 3 0,-1 1 0,0-4 0,-3 8 0,3-8 0,-5 8 0,-1-3 0,1-1 0,0 4 0,-5-3 0,4 4 0,5-4 0,-3 3 0,8-4 0,-10 1 0,5 3 0,-3-3 0,-2 4 0,-5-4 0,-5 3 0,1-3 0,-1 4 0,1 0 0,-5-3 0,0-2 0,-4-13 0,0-16 0,0 14 0,0-8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4:08.8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24575,'33'0'0,"17"0"0,6 0 0,39 0 0,-44 0 0,2 0 0,11 0 0,4 0 0,2 0 0,3 0 0,9 0 0,1 0-497,-9 0 0,1 0 497,13 0 0,1 0 0,-12 0 0,2 0 0,-4 0 0,4 0 0,-2 0 0,15 0 0,0 0 108,-23 0 1,2 0 0,-2 0-109,23 0 0,-6 0 0,-25 0 0,-2 0-213,15 0 1,-3 0 212,10 0 0,-4 0 0,-23 0 0,-2 0 0,-13 0 488,-2 0-488,-11 0 0,-2 0 0,0 0 605,-4 0-605,10 5 0,-10-4 0,9 3 0,-3-4 0,5 5 0,6-4 0,2 4 0,0-5 0,4 0 0,-4 0 0,-1 0 0,6 0 0,-17 0 0,9 0 0,-16-5 0,0 1 0,-3-2 0,-7-1 0,3 2 0,-5 0 0,1-3 0,-1 7 0,1-2 0,-1-1 0,-3-1 0,3 1 0,-7 0 0,2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4:18.5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30 11478,'-8'-16'0,"36"4"2851,58 12-2851,-19 0 0,6 0 0,-8 0 0,4 0 0,6 0-340,9-1 0,8 1 0,3 0 0,0 1 340,-1 1 0,0 0 0,3 2 0,5-1-260,-13-1 0,5 0 0,2 0 0,3 1 0,1 0 0,-1 0 260,-9 0 0,1 1 0,0 0 0,2 0 0,0 1 0,0-1 0,1 0-126,-8 0 1,0 0 0,1 0 0,0 0 0,1-1 0,1 1 0,1 0 0,2-1 125,0-1 0,3 1 0,0-1 0,2 0 0,1-1 0,0 1 0,0 0 0,-1-1 0,0 1-188,-1 0 1,1 0 0,1-1 0,-1 1-1,0 0 1,-1-1 0,-1 1 0,-1-1 0,-2 0 187,10-1 0,-2 0 0,-2 0 0,-1 0 0,0 0 0,3 0 0,2 0-60,-10 0 1,3 0 0,2 0 0,1 0 0,0 0 0,-1 0 0,-2 0 0,-3 0 0,-5 0 59,14 0 0,-5 0 0,-3 0 0,-1 0 0,0 0 0,1 0 0,3 0 0,0 0 0,1 0 0,-1 1 0,0-2 0,0 1 0,-2-2 0,2 1 0,-1-1 0,-1-1 0,-5 1 0,-4 0 0,8 0 0,-6 0 0,-3-1 0,-1 0 0,-6-1 0,-1-1 0,-1 0 0,-1 0 0,32-1 0,-2 0 0,-18 1 0,4-2 717,-19 1 0,-6 3-717,-19 3 2740,-26 0-2740,-26 0 3276,-14 0-2456,-27 0-820,-7 0 0,20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3:34.1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3:3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37 24575,'26'0'0,"-7"0"0,-2 0 0,-2 0 0,-1 0 0,7 0 0,3 0 0,0 0 0,9 0 0,-7 0 0,5 0 0,13 0 0,-9 0 0,9 0 0,-5 0 0,-11 0 0,10 0 0,-9 0 0,-3 0 0,1 0 0,-8 0 0,0 0 0,-5 0 0,4 0 0,-9 0 0,9 0 0,-8 0 0,3 0 0,0-8 0,5 6 0,-3-7 0,6 9 0,-11-3 0,8 2 0,-9-3 0,4 4 0,0-4 0,-3 3 0,12-4 0,-12 5 0,12 0 0,0 0 0,-1 0 0,6 0 0,-8 0 0,0 0 0,0 0 0,5 0 0,-4 0 0,13 0 0,-7 0 0,2 0 0,-3 0 0,-7 0 0,1 0 0,0 0 0,8 0 0,-10 0 0,9 0 0,2 0 0,-6 0 0,10 0 0,-4 0 0,-8 0 0,8 0 0,-10 0 0,1 0 0,-4 0 0,2 0 0,-3 0 0,1 0 0,2 0 0,-7 0 0,8 0 0,-9 0 0,9 0 0,-8 0 0,3 0 0,0 0 0,-4 0 0,4 0 0,-4 0 0,0 0 0,4 0 0,-4 0 0,4 0 0,-4 0 0,-1 0 0,5 0 0,2 0 0,-1 0 0,4 0 0,-4 0 0,0 0 0,4 0 0,-9 0 0,4 0 0,-4 0 0,-1 0 0,1 0 0,-1 0 0,1 0 0,-1 0 0,1 0 0,-1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3:39.1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71 24575,'42'0'0,"-5"0"0,10 0 0,43 0 0,-39 0 0,35 0 0,-22 0 0,-20 0 0,22 0 0,-33 0 0,9 0 0,-15 0 0,24 0 0,-17 0 0,17 0 0,-5 0 0,1 0 0,6 0 0,-15 0 0,0 0 0,-1 0 0,-5 0 0,0 0 0,-2 0 0,-5 0 0,1 0 0,3 0 0,5 0 0,-1 0 0,7 0 0,-1 0 0,0 0 0,2 0 0,16 0 0,-21 0 0,21 0 0,-11 0 0,1 0 0,12 0 0,-13 0 0,14 0 0,-14 0 0,6 0 0,-7 0 0,0 0 0,0 0 0,0 0 0,-6 0 0,4 0 0,-4 0 0,6 0 0,0 0 0,0 0 0,-6 0 0,4 0 0,-4 0 0,6 0 0,0 5 0,7-4 0,-6 9 0,13-3 0,-12 4 0,12 1 0,-12 0 0,5-6 0,-7 4 0,0-9 0,0 9 0,-6-8 0,-2 3 0,0-5 0,-5 0 0,6 0 0,-8 0 0,10 0 0,-7 0 0,6 0 0,-13 0 0,3 0 0,-3 0 0,5 0 0,6 0 0,-5 0 0,5 0 0,1-6 0,0 5 0,56-13 0,-43 12 0,30-8 0,-52 10 0,-9 0 0,13-4 0,-12 3 0,6-3 0,-13 0 0,4 3 0,-9-3 0,5 4 0,-6 0 0,0 0 0,1 0 0,-1 0 0,1 0 0,-1 0 0,1 0 0,-1 0 0,1 0 0,4 0 0,-3-4 0,7 3 0,-7-2 0,3-1 0,0 3 0,-3-3 0,3 0 0,-1 3 0,-7-6 0,6 2 0,-6-3 0,3 0 0,5-6 0,8-7 0,-9 9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3:44.0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1489 1 24575,'-49'0'0,"-19"0"0,-5 0 0,22 0 0,-3 0 0,3 0 0,0 0-1639,-3 0 1,-2 0 1098,1 0 0,3 0 540,-23 0 1290,-1 0-1290,14 0 0,0 0 721,-7 0-721,21 0 0,-2 0 0,17 0 0,1 0 0,2 0 2303,2 0-2303,1 0 43,0 0-43,8 0 0,5 0 0,-4 0 0,8 0 0,-8 0 0,8 0 0,-3 0 0,5 0 0,-1 0 0,0 0 0,1 0 0,-1 0 0,0 0 0,1 0 0,-1 0 0,0 0 0,1 0 0,-1 0 0,1 0 0,-1 0 0,0 0 0,1 0 0,-1 0 0,1 0 0,4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3:45.5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2257 1 24575,'-50'0'0,"-10"0"-1639,7 0 1,-4 0-1,-1 0 1,-1 0-1,-1 0 1,-5 0 1354,-10 0 0,-7 0 0,5 0 284,4 0 0,-3 0-480,-4 0 0,-14 0 0,0 0 1,10 0 479,-15 0 0,6 0 0,19 0 0,-1 0 0,6 0 0,-2 0 0,8 0 0,-21 0 0,-7 0 0,13 0 3276,25 0-2650,17 0 1290,6 0-1916,10 0 3276,5 0 0,-4 0-3044,11 0-232,-6 0 0,5 0 0,-13 0 0,11 0 0,-6 0 0,12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3:55.9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3:59.1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82 24575,'36'0'0,"24"0"0,-16 0 0,15 0 0,-2 0 0,-15 0 0,10 0 0,-1 0 0,-10 0 0,5 0 0,5 0 0,-17 0 0,11 0 0,-19 0 0,3 0 0,-9 0 0,10 0 0,-10 0 0,4 0 0,-5 0 0,0 0 0,0 0 0,0 0 0,-1 4 0,1-3 0,0 4 0,0-1 0,0-3 0,-1 3 0,1-4 0,0 0 0,0 0 0,0 0 0,0 0 0,-1 0 0,1 0 0,5 0 0,-4 0 0,5 0 0,-6 0 0,-5 0 0,3 0 0,-2 0 0,3 0 0,-3 0 0,2 0 0,-2 0 0,3 0 0,10 0 0,-8 0 0,13 0 0,-13 0 0,24 0 0,-16 0 0,17 0 0,0 0 0,-11 0 0,11 0 0,-14 0 0,0 0 0,-6 0 0,5 0 0,-10 0 0,10 0 0,-10-4 0,9 3 0,8-4 0,-13 2 0,19 2 0,-32-7 0,16 7 0,-5-7 0,-1 3 0,6-1 0,-8-2 0,0 7 0,-5-3 0,4-1 0,-9 4 0,8-3 0,-7 4 0,2 0 0,-7-4 0,2 0 0,-2-9 0,0 7 0,-1-3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4:02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30 24575,'41'0'0,"4"0"0,-6 0 0,0 0 0,11 0 0,-2 0 0,20 0 0,3 0 0,0 0 0,-16 0 0,10 0 0,-15 0 0,26 0 0,22 0 0,-21 0 0,12 0 0,-10 0 0,-27 0 0,20 0 0,-27 0 0,-7 0 0,33 0 0,-26 0 0,27 0 0,-7 0 0,-15 0 0,15 0 0,-20 0 0,0 0 0,0 5 0,0 1 0,-7 0 0,6-1 0,-12-5 0,12 0 0,-5 0 0,-1 0 0,6 0 0,-12 0 0,12 0 0,-6 0 0,7 0 0,0 0 0,0 0 0,0 0 0,0 0 0,-6 0 0,4-5 0,10-1 0,-5 0 0,5 1 0,-16 1 0,-6 3 0,0-4 0,0 5 0,-6 0 0,-1-4 0,1 3 0,-5-4 0,4 5 0,-5-4 0,-1 3 0,1-3 0,6 4 0,0 0 0,1 0 0,3 0 0,-3 0 0,5 0 0,-6 0 0,-1 0 0,1 0 0,-5 0 0,-1 0 0,7 0 0,-14 0 0,10 0 0,-14 0 0,1 0 0,-1 0 0,1 0 0,-5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314A9-B70A-B84C-818D-3BBFE93CEE5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6D137-5C91-9448-99A1-8A368A76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2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6D137-5C91-9448-99A1-8A368A76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6D137-5C91-9448-99A1-8A368A76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5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6D137-5C91-9448-99A1-8A368A76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6D137-5C91-9448-99A1-8A368A76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6D137-5C91-9448-99A1-8A368A764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5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6D137-5C91-9448-99A1-8A368A764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E4-1F09-8FD0-28AC-61C34142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5260E-47D8-84D4-E2F0-1C5456360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F9A2-0453-64C8-63DB-4715C6BB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38A8-332C-B816-1881-4750C4B2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31CC-3F46-342A-7D05-C858A425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0C9B-DE74-CED4-51F3-B2B8FE38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FA53B-974A-174B-E9A8-2FB25C12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4FB2-8120-5221-378C-A3398E2A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1BAF-881E-2C81-5563-B424072C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C573-7D73-E46C-3F19-33B9976E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B4E44-C52B-AD42-393F-95EAA86B5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1892E-9472-0871-6210-83E6FB5D8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69C83-202F-4BB1-65D4-5EDCDFDE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5F15-08DD-C35F-1935-377BAAA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3D77-8F9F-B393-8AD9-E184A0F2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8935-5A19-8172-1E79-ECD2C6DE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A5E2-D586-49BF-BF0C-C54F7852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E3A0-5374-648B-23AD-06AEC5EB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C250E-0BB3-488A-082B-C72F324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298D-3A9B-7243-0A8B-B61DA019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F562-B630-4532-BB2D-0D085EEB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A1ED7-D71E-E399-863D-F10AC0A5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3984-55E6-EB81-41B7-316E6254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ECED-E70C-4E05-F4CE-F173013B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576E-9547-E09E-3706-27420022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9A80-9E9A-7707-84FC-17ECEFE0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AD39-FEF0-4B7B-03F3-AE42C29C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6F4A4-6462-4B5B-C6AE-84F0477DF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865CC-157E-3C2E-B324-8B82FB7D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46724-BCEC-85F7-E426-7FC8EAB6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4EF6-2747-29AC-B1F5-10A8DFF7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8F79-4AF7-95AE-B045-0FA5AC5F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7A3A2-A5E8-153C-7179-B78E5375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5E45-DF99-46BD-7DEE-6DB0F9A2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5FECC-18C3-C76F-0372-A14628B6B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391B6-3229-4B87-85DA-2CDE0E4E1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08D1A-EA84-2E2B-309F-16A87BD9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39FFF-BE17-9EAA-C972-57FC8E24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D2145-8287-41B9-71E1-BC31BC7D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C200-303B-DDDD-4E3B-CAEDF1D6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F262F-728C-0952-4BED-7C57B55C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0D1AC-5F66-6E1A-F0E9-FB6E9176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57B3F-65F8-57C5-C133-84CBBD25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7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9B620-7E5C-583C-1832-0285F4FB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B90B1-E6F1-8A55-6382-1D2E3120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0174A-BD32-CFFF-F6F9-1EFF76A6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CACF-9F5A-AA3F-84DF-4F9F945C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BC92-2A47-C0FC-2014-90D4CBA8C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B6E3A-73B0-B136-DE65-0E7D74833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528E1-7DA8-03AD-989E-961EC52B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8006-9EC1-7E7F-9198-B9E21B76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68ABC-3F99-FD80-2F3B-EA2FACD9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6C20-0081-97DD-57E4-CF8DC70B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8C399-1AF8-E9EA-033C-02B8DF243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5F6DD-E603-B183-EC5E-25EEA7CB8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41388-6DEF-E00F-1CE5-50F7C7D6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78075-E41D-D6F3-D23F-69A8B6E3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427EA-8676-E856-EADA-6076EDAC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B0DA6-ABFE-2E72-2714-BCC4F8A5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D030-3F21-44DB-19A6-D19078A76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3DBC6-A2DF-B5E1-BAE9-4F65EE36B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F265-84A4-A740-A08C-AB5EDDA36F1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5E2D5-3EE2-6635-6014-C505648B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ABC7-E5E9-1E87-C688-460AA3144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6128-CB60-664E-8CD6-BAB3DADE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2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9.png"/><Relationship Id="rId10" Type="http://schemas.openxmlformats.org/officeDocument/2006/relationships/image" Target="../media/image13.png"/><Relationship Id="rId19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Relationship Id="rId22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3CA0-A616-9E9E-0C23-CA8310300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300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10A00-D71C-5D75-52E5-8E34A6691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6: 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276326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4FC-FE0C-4F46-8BF4-20ACC062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69B67-8779-C643-96F5-969687734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start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b="1" i="1" dirty="0"/>
                  <a:t>null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contains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simple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RSS.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D-1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picked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RSS.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69B67-8779-C643-96F5-969687734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16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4FC-FE0C-4F46-8BF4-20ACC062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69B67-8779-C643-96F5-969687734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start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b="1" i="1" dirty="0"/>
                  <a:t>null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contains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simple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RSS.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D-1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picked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RSS.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Continue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until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stopping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satisfied.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stopping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p-values.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69B67-8779-C643-96F5-969687734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27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4FC-FE0C-4F46-8BF4-20ACC062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  <a:r>
              <a:rPr lang="zh-CN" altLang="en-US" dirty="0"/>
              <a:t> </a:t>
            </a:r>
            <a:r>
              <a:rPr lang="en-US" altLang="zh-CN" dirty="0"/>
              <a:t>backward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9B67-8779-C643-96F5-96968773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i="1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largest</a:t>
            </a:r>
            <a:r>
              <a:rPr lang="zh-CN" altLang="en-US" dirty="0"/>
              <a:t> </a:t>
            </a:r>
            <a:r>
              <a:rPr lang="en-US" altLang="zh-CN" dirty="0"/>
              <a:t>p-value.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6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4FC-FE0C-4F46-8BF4-20ACC062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  <a:r>
              <a:rPr lang="zh-CN" altLang="en-US" dirty="0"/>
              <a:t> </a:t>
            </a:r>
            <a:r>
              <a:rPr lang="en-US" altLang="zh-CN" dirty="0"/>
              <a:t>backward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9B67-8779-C643-96F5-96968773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i="1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largest</a:t>
            </a:r>
            <a:r>
              <a:rPr lang="zh-CN" altLang="en-US" dirty="0"/>
              <a:t> </a:t>
            </a:r>
            <a:r>
              <a:rPr lang="en-US" altLang="zh-CN" dirty="0"/>
              <a:t>p-value.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D-1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largest</a:t>
            </a:r>
            <a:r>
              <a:rPr lang="zh-CN" altLang="en-US" dirty="0"/>
              <a:t> </a:t>
            </a:r>
            <a:r>
              <a:rPr lang="en-US" altLang="zh-CN" dirty="0"/>
              <a:t>p-value.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stopping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reached.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8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D2F9-1CAB-8843-8CF6-07AF7996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3EDE-B152-E18E-765D-0BB4A50E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about if forward would be better or backward for each of the following scenarios:</a:t>
            </a:r>
          </a:p>
          <a:p>
            <a:pPr lvl="1"/>
            <a:r>
              <a:rPr lang="en-US" dirty="0"/>
              <a:t>We have 1,000,000 variables available, but only try to keep 10.</a:t>
            </a:r>
          </a:p>
          <a:p>
            <a:pPr lvl="1"/>
            <a:r>
              <a:rPr lang="en-US" dirty="0"/>
              <a:t>We have 1,000,000 variables available, but only try to keep 900,000.</a:t>
            </a:r>
          </a:p>
          <a:p>
            <a:pPr lvl="1"/>
            <a:r>
              <a:rPr lang="en-US" dirty="0"/>
              <a:t>We have 10 variables.</a:t>
            </a:r>
          </a:p>
        </p:txBody>
      </p:sp>
    </p:spTree>
    <p:extLst>
      <p:ext uri="{BB962C8B-B14F-4D97-AF65-F5344CB8AC3E}">
        <p14:creationId xmlns:p14="http://schemas.microsoft.com/office/powerpoint/2010/main" val="25907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EE02-68F0-994B-993D-629B6B98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C8B5-9C71-834C-9237-C4DD8EBA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(best</a:t>
            </a:r>
            <a:r>
              <a:rPr lang="zh-CN" altLang="en-US" dirty="0"/>
              <a:t> </a:t>
            </a:r>
            <a:r>
              <a:rPr lang="en-US" altLang="zh-CN" dirty="0"/>
              <a:t>subset,</a:t>
            </a:r>
            <a:r>
              <a:rPr lang="zh-CN" altLang="en-US" dirty="0"/>
              <a:t> </a:t>
            </a:r>
            <a:r>
              <a:rPr lang="en-US" altLang="zh-CN" dirty="0"/>
              <a:t>forward,</a:t>
            </a:r>
            <a:r>
              <a:rPr lang="zh-CN" altLang="en-US" dirty="0"/>
              <a:t> </a:t>
            </a:r>
            <a:r>
              <a:rPr lang="en-US" altLang="zh-CN" dirty="0"/>
              <a:t>backward)</a:t>
            </a:r>
            <a:r>
              <a:rPr lang="zh-CN" altLang="en-US" dirty="0"/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user-defined</a:t>
            </a:r>
            <a:r>
              <a:rPr lang="zh-CN" altLang="en-US" dirty="0"/>
              <a:t> </a:t>
            </a:r>
            <a:r>
              <a:rPr lang="en-US" altLang="zh-CN" dirty="0"/>
              <a:t>stopping</a:t>
            </a:r>
            <a:r>
              <a:rPr lang="zh-CN" altLang="en-US" dirty="0"/>
              <a:t> </a:t>
            </a:r>
            <a:r>
              <a:rPr lang="en-US" altLang="zh-CN" dirty="0"/>
              <a:t>rule.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easiest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i="1" dirty="0"/>
              <a:t>minimize</a:t>
            </a:r>
            <a:r>
              <a:rPr lang="zh-CN" altLang="en-US" b="1" i="1" dirty="0"/>
              <a:t> </a:t>
            </a:r>
            <a:r>
              <a:rPr lang="en-US" altLang="zh-CN" b="1" i="1" dirty="0"/>
              <a:t>the</a:t>
            </a:r>
            <a:r>
              <a:rPr lang="zh-CN" altLang="en-US" b="1" i="1" dirty="0"/>
              <a:t> </a:t>
            </a:r>
            <a:r>
              <a:rPr lang="en-US" altLang="zh-CN" b="1" i="1" dirty="0"/>
              <a:t>Akaike</a:t>
            </a:r>
            <a:r>
              <a:rPr lang="zh-CN" altLang="en-US" b="1" i="1" dirty="0"/>
              <a:t> </a:t>
            </a:r>
            <a:r>
              <a:rPr lang="en-US" altLang="zh-CN" b="1" i="1" dirty="0"/>
              <a:t>information</a:t>
            </a:r>
            <a:r>
              <a:rPr lang="zh-CN" altLang="en-US" b="1" i="1" dirty="0"/>
              <a:t> </a:t>
            </a:r>
            <a:r>
              <a:rPr lang="en-US" altLang="zh-CN" b="1" i="1" dirty="0"/>
              <a:t>criterion</a:t>
            </a:r>
            <a:r>
              <a:rPr lang="zh-CN" altLang="en-US" b="1" i="1" dirty="0"/>
              <a:t> </a:t>
            </a:r>
            <a:r>
              <a:rPr lang="en-US" altLang="zh-CN" b="1" i="1" dirty="0"/>
              <a:t>(AIC).</a:t>
            </a:r>
            <a:r>
              <a:rPr lang="zh-CN" altLang="en-US" b="1" i="1" dirty="0"/>
              <a:t> </a:t>
            </a:r>
            <a:endParaRPr lang="en-US" altLang="zh-CN" b="1" i="1" dirty="0"/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AIC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estimator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error.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lm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stepAIC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backward</a:t>
            </a:r>
            <a:r>
              <a:rPr lang="zh-CN" altLang="en-US" dirty="0"/>
              <a:t> </a:t>
            </a:r>
            <a:r>
              <a:rPr lang="en-US" altLang="zh-CN" dirty="0"/>
              <a:t>selection.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305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05D0-6D1A-A245-AA2D-70821C8C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E389F4-B49B-B342-8AC7-753FBB1BC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838200" y="2329671"/>
            <a:ext cx="6992912" cy="2519332"/>
          </a:xfrm>
        </p:spPr>
      </p:pic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EC493B5C-7DA0-5741-A4F5-6D7DD81704A5}"/>
              </a:ext>
            </a:extLst>
          </p:cNvPr>
          <p:cNvSpPr/>
          <p:nvPr/>
        </p:nvSpPr>
        <p:spPr>
          <a:xfrm>
            <a:off x="7831112" y="1690688"/>
            <a:ext cx="2514600" cy="781050"/>
          </a:xfrm>
          <a:prstGeom prst="accentBorderCallout1">
            <a:avLst>
              <a:gd name="adj1" fmla="val 55240"/>
              <a:gd name="adj2" fmla="val 168"/>
              <a:gd name="adj3" fmla="val 106418"/>
              <a:gd name="adj4" fmla="val -1526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C9F4CD5A-5E6D-744F-B509-D7BC0E2D24ED}"/>
              </a:ext>
            </a:extLst>
          </p:cNvPr>
          <p:cNvSpPr/>
          <p:nvPr/>
        </p:nvSpPr>
        <p:spPr>
          <a:xfrm>
            <a:off x="7831112" y="2647950"/>
            <a:ext cx="1669148" cy="546512"/>
          </a:xfrm>
          <a:prstGeom prst="accentBorderCallout1">
            <a:avLst>
              <a:gd name="adj1" fmla="val 55240"/>
              <a:gd name="adj2" fmla="val 168"/>
              <a:gd name="adj3" fmla="val 125765"/>
              <a:gd name="adj4" fmla="val -213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6C60E54C-D755-394A-B615-22A36DDCDCAA}"/>
              </a:ext>
            </a:extLst>
          </p:cNvPr>
          <p:cNvSpPr/>
          <p:nvPr/>
        </p:nvSpPr>
        <p:spPr>
          <a:xfrm>
            <a:off x="7831111" y="3475220"/>
            <a:ext cx="3201065" cy="546512"/>
          </a:xfrm>
          <a:prstGeom prst="accentBorderCallout1">
            <a:avLst>
              <a:gd name="adj1" fmla="val 55240"/>
              <a:gd name="adj2" fmla="val 168"/>
              <a:gd name="adj3" fmla="val 23637"/>
              <a:gd name="adj4" fmla="val -1392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9" name="Line Callout 1 (Border and Accent Bar) 8">
            <a:extLst>
              <a:ext uri="{FF2B5EF4-FFF2-40B4-BE49-F238E27FC236}">
                <a16:creationId xmlns:a16="http://schemas.microsoft.com/office/drawing/2014/main" id="{00863BEA-4756-3849-A1FF-A6112F639CC7}"/>
              </a:ext>
            </a:extLst>
          </p:cNvPr>
          <p:cNvSpPr/>
          <p:nvPr/>
        </p:nvSpPr>
        <p:spPr>
          <a:xfrm>
            <a:off x="7831112" y="4716126"/>
            <a:ext cx="3319818" cy="546512"/>
          </a:xfrm>
          <a:prstGeom prst="accentBorderCallout1">
            <a:avLst>
              <a:gd name="adj1" fmla="val 55240"/>
              <a:gd name="adj2" fmla="val 168"/>
              <a:gd name="adj3" fmla="val -54589"/>
              <a:gd name="adj4" fmla="val -1351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backward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19EA47-711D-AB44-8DE8-EF8D2F340A8D}"/>
                  </a:ext>
                </a:extLst>
              </p14:cNvPr>
              <p14:cNvContentPartPr/>
              <p14:nvPr/>
            </p14:nvContentPartPr>
            <p14:xfrm>
              <a:off x="854939" y="2635353"/>
              <a:ext cx="3264120" cy="12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19EA47-711D-AB44-8DE8-EF8D2F340A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619" y="2631033"/>
                <a:ext cx="32727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76037C-5B2A-E74F-A9C6-0BB0E049F2F2}"/>
                  </a:ext>
                </a:extLst>
              </p14:cNvPr>
              <p14:cNvContentPartPr/>
              <p14:nvPr/>
            </p14:nvContentPartPr>
            <p14:xfrm>
              <a:off x="1424408" y="170074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76037C-5B2A-E74F-A9C6-0BB0E049F2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8768" y="1664743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3CAE92F-4BB9-1244-A056-023F3486CA8A}"/>
              </a:ext>
            </a:extLst>
          </p:cNvPr>
          <p:cNvGrpSpPr/>
          <p:nvPr/>
        </p:nvGrpSpPr>
        <p:grpSpPr>
          <a:xfrm>
            <a:off x="2872328" y="3578863"/>
            <a:ext cx="2741040" cy="58680"/>
            <a:chOff x="2872328" y="3578863"/>
            <a:chExt cx="2741040" cy="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074BE7-0389-CE47-890F-142E9BFD8CF2}"/>
                    </a:ext>
                  </a:extLst>
                </p14:cNvPr>
                <p14:cNvContentPartPr/>
                <p14:nvPr/>
              </p14:nvContentPartPr>
              <p14:xfrm>
                <a:off x="2872328" y="3600103"/>
                <a:ext cx="700200" cy="1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074BE7-0389-CE47-890F-142E9BFD8CF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6328" y="3564103"/>
                  <a:ext cx="771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CF03A3-47BF-9643-BCEB-866F6E5ECFF1}"/>
                    </a:ext>
                  </a:extLst>
                </p14:cNvPr>
                <p14:cNvContentPartPr/>
                <p14:nvPr/>
              </p14:nvContentPartPr>
              <p14:xfrm>
                <a:off x="4035848" y="3578863"/>
                <a:ext cx="157752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CF03A3-47BF-9643-BCEB-866F6E5ECF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99848" y="3542863"/>
                  <a:ext cx="164916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7411E0-CD8C-C846-86EB-5371EC6EDBD5}"/>
              </a:ext>
            </a:extLst>
          </p:cNvPr>
          <p:cNvGrpSpPr/>
          <p:nvPr/>
        </p:nvGrpSpPr>
        <p:grpSpPr>
          <a:xfrm>
            <a:off x="4842248" y="3850663"/>
            <a:ext cx="2120400" cy="29880"/>
            <a:chOff x="4842248" y="3850663"/>
            <a:chExt cx="212040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73E3FB-375F-2B41-A383-D460C5D068F6}"/>
                    </a:ext>
                  </a:extLst>
                </p14:cNvPr>
                <p14:cNvContentPartPr/>
                <p14:nvPr/>
              </p14:nvContentPartPr>
              <p14:xfrm>
                <a:off x="4842248" y="3850663"/>
                <a:ext cx="5364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73E3FB-375F-2B41-A383-D460C5D068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06248" y="3815023"/>
                  <a:ext cx="608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904832-5329-BE40-B765-562238328BCC}"/>
                    </a:ext>
                  </a:extLst>
                </p14:cNvPr>
                <p14:cNvContentPartPr/>
                <p14:nvPr/>
              </p14:nvContentPartPr>
              <p14:xfrm>
                <a:off x="6149768" y="3880183"/>
                <a:ext cx="81288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904832-5329-BE40-B765-562238328B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13768" y="3844543"/>
                  <a:ext cx="8845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F5216F-F78D-1649-A78A-7C348AD280A1}"/>
                  </a:ext>
                </a:extLst>
              </p14:cNvPr>
              <p14:cNvContentPartPr/>
              <p14:nvPr/>
            </p14:nvContentPartPr>
            <p14:xfrm>
              <a:off x="2812928" y="441298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F5216F-F78D-1649-A78A-7C348AD280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6928" y="437698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65F017-C062-3241-9344-FA85398E41E1}"/>
                  </a:ext>
                </a:extLst>
              </p14:cNvPr>
              <p14:cNvContentPartPr/>
              <p14:nvPr/>
            </p14:nvContentPartPr>
            <p14:xfrm>
              <a:off x="2812928" y="4383463"/>
              <a:ext cx="798480" cy="36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65F017-C062-3241-9344-FA85398E41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76928" y="4347463"/>
                <a:ext cx="8701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A4FF122-A188-9346-98B5-7FF569B9202C}"/>
                  </a:ext>
                </a:extLst>
              </p14:cNvPr>
              <p14:cNvContentPartPr/>
              <p14:nvPr/>
            </p14:nvContentPartPr>
            <p14:xfrm>
              <a:off x="4434728" y="4420903"/>
              <a:ext cx="1206720" cy="18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A4FF122-A188-9346-98B5-7FF569B920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99088" y="4385263"/>
                <a:ext cx="12783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F8BC702-E8DA-3343-8A03-06A8E6724ED2}"/>
                  </a:ext>
                </a:extLst>
              </p14:cNvPr>
              <p14:cNvContentPartPr/>
              <p14:nvPr/>
            </p14:nvContentPartPr>
            <p14:xfrm>
              <a:off x="5634248" y="4663183"/>
              <a:ext cx="1330560" cy="88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F8BC702-E8DA-3343-8A03-06A8E6724E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98248" y="4627183"/>
                <a:ext cx="14022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3BCBFA-B62D-1343-BF0E-103EB38BB257}"/>
                  </a:ext>
                </a:extLst>
              </p14:cNvPr>
              <p14:cNvContentPartPr/>
              <p14:nvPr/>
            </p14:nvContentPartPr>
            <p14:xfrm>
              <a:off x="4080848" y="4674703"/>
              <a:ext cx="1216440" cy="22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3BCBFA-B62D-1343-BF0E-103EB38BB2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44848" y="4638703"/>
                <a:ext cx="12880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5882E18-7E9D-A94B-9A64-7E04677EEFA4}"/>
                  </a:ext>
                </a:extLst>
              </p14:cNvPr>
              <p14:cNvContentPartPr/>
              <p14:nvPr/>
            </p14:nvContentPartPr>
            <p14:xfrm>
              <a:off x="855248" y="5007343"/>
              <a:ext cx="3367440" cy="42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5882E18-7E9D-A94B-9A64-7E04677EEF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9248" y="4971703"/>
                <a:ext cx="3439080" cy="1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5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3BAF-5D5C-77E9-F581-89639CA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1EF0-E5FA-1280-DC73-72F46C16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variable selection?</a:t>
            </a:r>
          </a:p>
          <a:p>
            <a:r>
              <a:rPr lang="en-US" dirty="0"/>
              <a:t>Naïve approach</a:t>
            </a:r>
          </a:p>
          <a:p>
            <a:pPr lvl="1"/>
            <a:r>
              <a:rPr lang="en-US" dirty="0"/>
              <a:t>an example on linear regression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different ways to determine the optimal model</a:t>
            </a:r>
          </a:p>
          <a:p>
            <a:r>
              <a:rPr lang="en-US" dirty="0"/>
              <a:t>Complex approach</a:t>
            </a:r>
          </a:p>
          <a:p>
            <a:pPr lvl="1"/>
            <a:r>
              <a:rPr lang="en-US" dirty="0"/>
              <a:t>Ridge </a:t>
            </a:r>
          </a:p>
          <a:p>
            <a:pPr lvl="1"/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81458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EE02-68F0-994B-993D-629B6B98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C8B5-9C71-834C-9237-C4DD8EBA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(best</a:t>
            </a:r>
            <a:r>
              <a:rPr lang="zh-CN" altLang="en-US" dirty="0"/>
              <a:t> </a:t>
            </a:r>
            <a:r>
              <a:rPr lang="en-US" altLang="zh-CN" dirty="0"/>
              <a:t>subset,</a:t>
            </a:r>
            <a:r>
              <a:rPr lang="zh-CN" altLang="en-US" dirty="0"/>
              <a:t> </a:t>
            </a:r>
            <a:r>
              <a:rPr lang="en-US" altLang="zh-CN" dirty="0"/>
              <a:t>forward,</a:t>
            </a:r>
            <a:r>
              <a:rPr lang="zh-CN" altLang="en-US" dirty="0"/>
              <a:t> </a:t>
            </a:r>
            <a:r>
              <a:rPr lang="en-US" altLang="zh-CN" dirty="0"/>
              <a:t>backward)</a:t>
            </a:r>
            <a:r>
              <a:rPr lang="zh-CN" altLang="en-US" dirty="0"/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user-defined</a:t>
            </a:r>
            <a:r>
              <a:rPr lang="zh-CN" altLang="en-US" dirty="0"/>
              <a:t> </a:t>
            </a:r>
            <a:r>
              <a:rPr lang="en-US" altLang="zh-CN" dirty="0"/>
              <a:t>stopping</a:t>
            </a:r>
            <a:r>
              <a:rPr lang="zh-CN" altLang="en-US" dirty="0"/>
              <a:t> </a:t>
            </a:r>
            <a:r>
              <a:rPr lang="en-US" altLang="zh-CN" dirty="0"/>
              <a:t>rule.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easiest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i="1" dirty="0"/>
              <a:t>minimize</a:t>
            </a:r>
            <a:r>
              <a:rPr lang="zh-CN" altLang="en-US" b="1" i="1" dirty="0"/>
              <a:t> </a:t>
            </a:r>
            <a:r>
              <a:rPr lang="en-US" altLang="zh-CN" b="1" i="1" dirty="0"/>
              <a:t>the</a:t>
            </a:r>
            <a:r>
              <a:rPr lang="zh-CN" altLang="en-US" b="1" i="1" dirty="0"/>
              <a:t> </a:t>
            </a:r>
            <a:r>
              <a:rPr lang="en-US" altLang="zh-CN" b="1" i="1" dirty="0"/>
              <a:t>Akaike</a:t>
            </a:r>
            <a:r>
              <a:rPr lang="zh-CN" altLang="en-US" b="1" i="1" dirty="0"/>
              <a:t> </a:t>
            </a:r>
            <a:r>
              <a:rPr lang="en-US" altLang="zh-CN" b="1" i="1" dirty="0"/>
              <a:t>information</a:t>
            </a:r>
            <a:r>
              <a:rPr lang="zh-CN" altLang="en-US" b="1" i="1" dirty="0"/>
              <a:t> </a:t>
            </a:r>
            <a:r>
              <a:rPr lang="en-US" altLang="zh-CN" b="1" i="1" dirty="0"/>
              <a:t>criterion</a:t>
            </a:r>
            <a:r>
              <a:rPr lang="zh-CN" altLang="en-US" b="1" i="1" dirty="0"/>
              <a:t> </a:t>
            </a:r>
            <a:r>
              <a:rPr lang="en-US" altLang="zh-CN" b="1" i="1" dirty="0"/>
              <a:t>(AIC).</a:t>
            </a:r>
            <a:r>
              <a:rPr lang="zh-CN" altLang="en-US" b="1" i="1" dirty="0"/>
              <a:t> </a:t>
            </a:r>
            <a:endParaRPr lang="en-US" altLang="zh-CN" b="1" i="1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AIC?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approaches?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70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D9A1-80EA-F4CC-5322-6D580408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2034-5B47-6A1B-5FDE-F2E5B735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one (or more) would be a </a:t>
            </a:r>
            <a:r>
              <a:rPr lang="en-US" b="1" dirty="0"/>
              <a:t>bad</a:t>
            </a:r>
            <a:r>
              <a:rPr lang="en-US" dirty="0"/>
              <a:t> measure(s) to decide the optimal model with the optimal combination of variables?</a:t>
            </a:r>
          </a:p>
          <a:p>
            <a:pPr lvl="1"/>
            <a:r>
              <a:rPr lang="en-US" dirty="0"/>
              <a:t>Training error</a:t>
            </a:r>
          </a:p>
          <a:p>
            <a:pPr lvl="1"/>
            <a:r>
              <a:rPr lang="en-US" dirty="0"/>
              <a:t>Validation error</a:t>
            </a:r>
          </a:p>
          <a:p>
            <a:pPr lvl="1"/>
            <a:r>
              <a:rPr lang="en-US" dirty="0"/>
              <a:t>R-squared</a:t>
            </a:r>
          </a:p>
        </p:txBody>
      </p:sp>
    </p:spTree>
    <p:extLst>
      <p:ext uri="{BB962C8B-B14F-4D97-AF65-F5344CB8AC3E}">
        <p14:creationId xmlns:p14="http://schemas.microsoft.com/office/powerpoint/2010/main" val="59225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3BAF-5D5C-77E9-F581-89639CA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1EF0-E5FA-1280-DC73-72F46C16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variable selection?</a:t>
            </a:r>
          </a:p>
          <a:p>
            <a:r>
              <a:rPr lang="en-US" dirty="0"/>
              <a:t>Naïve approach</a:t>
            </a:r>
          </a:p>
          <a:p>
            <a:pPr lvl="1"/>
            <a:r>
              <a:rPr lang="en-US" dirty="0"/>
              <a:t>an example on linear regression</a:t>
            </a:r>
          </a:p>
          <a:p>
            <a:pPr lvl="1"/>
            <a:r>
              <a:rPr lang="en-US" dirty="0"/>
              <a:t>different ways to determine the optimal model</a:t>
            </a:r>
          </a:p>
          <a:p>
            <a:r>
              <a:rPr lang="en-US" dirty="0"/>
              <a:t>Complex approach</a:t>
            </a:r>
          </a:p>
          <a:p>
            <a:pPr lvl="1"/>
            <a:r>
              <a:rPr lang="en-US" dirty="0"/>
              <a:t>Ridge </a:t>
            </a:r>
          </a:p>
          <a:p>
            <a:pPr lvl="1"/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1543060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D9A1-80EA-F4CC-5322-6D580408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2034-5B47-6A1B-5FDE-F2E5B735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Which one (or more) would be a </a:t>
            </a:r>
            <a:r>
              <a:rPr lang="en-US" b="1"/>
              <a:t>bad</a:t>
            </a:r>
            <a:r>
              <a:rPr lang="en-US"/>
              <a:t> measure(s) to decide the optimal model with the optimal combination of variables?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Training </a:t>
            </a:r>
            <a:r>
              <a:rPr lang="en-US" dirty="0">
                <a:solidFill>
                  <a:srgbClr val="FF0000"/>
                </a:solidFill>
              </a:rPr>
              <a:t>error, because training error tends to decrease as the # of variables increase. By nature, training error is against the goal of reducing the # of variables.</a:t>
            </a:r>
          </a:p>
          <a:p>
            <a:pPr lvl="1"/>
            <a:r>
              <a:rPr lang="en-US" dirty="0"/>
              <a:t>Validation error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R-squared, same idea</a:t>
            </a:r>
          </a:p>
        </p:txBody>
      </p:sp>
    </p:spTree>
    <p:extLst>
      <p:ext uri="{BB962C8B-B14F-4D97-AF65-F5344CB8AC3E}">
        <p14:creationId xmlns:p14="http://schemas.microsoft.com/office/powerpoint/2010/main" val="2531896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972D-AE37-CB5E-E6B3-E412649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predictors: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C9C8-F8D7-0763-61B3-45C0ADE8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backward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built,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stopped</a:t>
            </a:r>
            <a:r>
              <a:rPr lang="zh-CN" altLang="en-US" dirty="0"/>
              <a:t> </a:t>
            </a:r>
            <a:r>
              <a:rPr lang="en-US" altLang="zh-CN" dirty="0"/>
              <a:t>decreasing.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35EE0-0938-A78B-9C04-F8233EE3C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4" r="1634" b="11736"/>
          <a:stretch/>
        </p:blipFill>
        <p:spPr>
          <a:xfrm>
            <a:off x="2743200" y="2628901"/>
            <a:ext cx="7645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9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972D-AE37-CB5E-E6B3-E412649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predictors: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C9C8-F8D7-0763-61B3-45C0ADE8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cross-validation</a:t>
            </a:r>
          </a:p>
          <a:p>
            <a:pPr marL="0" indent="0">
              <a:buNone/>
            </a:pP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idea,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cross-validation,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built,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cross-validation</a:t>
            </a:r>
            <a:r>
              <a:rPr lang="zh-CN" altLang="en-US" dirty="0"/>
              <a:t> </a:t>
            </a:r>
            <a:r>
              <a:rPr lang="en-US" altLang="zh-CN" dirty="0"/>
              <a:t>error.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cross-validation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stopped</a:t>
            </a:r>
            <a:r>
              <a:rPr lang="zh-CN" altLang="en-US" dirty="0"/>
              <a:t> </a:t>
            </a:r>
            <a:r>
              <a:rPr lang="en-US" altLang="zh-CN" dirty="0"/>
              <a:t>decreasing.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890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972D-AE37-CB5E-E6B3-E412649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predictors:</a:t>
            </a:r>
            <a:r>
              <a:rPr lang="zh-CN" altLang="en-US" dirty="0"/>
              <a:t> </a:t>
            </a:r>
            <a:r>
              <a:rPr lang="en-US" altLang="zh-CN" dirty="0"/>
              <a:t>adjustments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C9C8-F8D7-0763-61B3-45C0ADE8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error/R-squared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chances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error/R-squared</a:t>
            </a:r>
            <a:r>
              <a:rPr lang="zh-CN" altLang="en-US" dirty="0"/>
              <a:t> </a:t>
            </a:r>
            <a:r>
              <a:rPr lang="en-US" altLang="zh-CN" dirty="0"/>
              <a:t>reaches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predictors.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37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972D-AE37-CB5E-E6B3-E412649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predictors:</a:t>
            </a:r>
            <a:r>
              <a:rPr lang="zh-CN" altLang="en-US" dirty="0"/>
              <a:t> </a:t>
            </a:r>
            <a:r>
              <a:rPr lang="en-US" altLang="zh-CN" dirty="0"/>
              <a:t>adjustments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C9C8-F8D7-0763-61B3-45C0ADE8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error/R-squared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chances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error/R-squared</a:t>
            </a:r>
            <a:r>
              <a:rPr lang="zh-CN" altLang="en-US" dirty="0"/>
              <a:t> </a:t>
            </a:r>
            <a:r>
              <a:rPr lang="en-US" altLang="zh-CN" dirty="0"/>
              <a:t>reaches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predictors.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response,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formula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R-squared,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972D-AE37-CB5E-E6B3-E412649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predictors: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training-error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00562E4-E773-7B72-B37D-A6B6992A110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13605557"/>
                  </p:ext>
                </p:extLst>
              </p:nvPr>
            </p:nvGraphicFramePr>
            <p:xfrm>
              <a:off x="838200" y="1825625"/>
              <a:ext cx="10515600" cy="2661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89152091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109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Measures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defined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the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set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Corresponding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adjusted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measure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228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Mean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squared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(MSE)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MSE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277956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Some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sort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(e.g.,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MSE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regression,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likelihood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classification)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AIC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64423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Some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sort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(e.g.,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MSE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regression,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likelihood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classification)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BIC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87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R-squared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Adjusted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R-squared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30157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00562E4-E773-7B72-B37D-A6B6992A110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13605557"/>
                  </p:ext>
                </p:extLst>
              </p:nvPr>
            </p:nvGraphicFramePr>
            <p:xfrm>
              <a:off x="838200" y="1825625"/>
              <a:ext cx="10515600" cy="2661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89152091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109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Measures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defined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the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set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Corresponding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adjusted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measure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228018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Mean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squared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(MSE)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42" t="-60784" r="-242" b="-2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79564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Some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sort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(e.g.,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MSE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regression,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likelihood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classification)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AIC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644232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Some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sort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(e.g.,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MSE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regression,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likelihood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classification)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BIC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87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R-squared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Adjusted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R-squared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301573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525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972D-AE37-CB5E-E6B3-E412649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predictors: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training-error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AD3F4-0C69-7075-37C3-19CBAB534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altLang="zh-CN" dirty="0"/>
                  <a:t>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looking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look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smallest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where</a:t>
                </a:r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predictors,</a:t>
                </a:r>
              </a:p>
              <a:p>
                <a:r>
                  <a:rPr lang="en-US" altLang="zh-CN" dirty="0"/>
                  <a:t>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predictors,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usually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model).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AD3F4-0C69-7075-37C3-19CBAB534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8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972D-AE37-CB5E-E6B3-E412649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predictors: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training-error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AD3F4-0C69-7075-37C3-19CBAB534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looking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(Akaike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Criterion):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Specifically,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(regression):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likelihood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(logistic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regression):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AD3F4-0C69-7075-37C3-19CBAB534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199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0598-8ABC-EA44-BC1F-4842D56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B1711-858B-654B-98F2-177E6623E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/>
                  <a:t>Therefore,</a:t>
                </a:r>
                <a:r>
                  <a:rPr lang="zh-CN" altLang="en-US"/>
                  <a:t> </a:t>
                </a:r>
                <a:r>
                  <a:rPr lang="en-US" altLang="zh-CN"/>
                  <a:t>in</a:t>
                </a:r>
                <a:r>
                  <a:rPr lang="zh-CN" altLang="en-US"/>
                  <a:t> </a:t>
                </a:r>
                <a:r>
                  <a:rPr lang="en-US" altLang="zh-CN"/>
                  <a:t>logistic</a:t>
                </a:r>
                <a:r>
                  <a:rPr lang="zh-CN" altLang="en-US"/>
                  <a:t> </a:t>
                </a:r>
                <a:r>
                  <a:rPr lang="en-US" altLang="zh-CN"/>
                  <a:t>regression,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goal</a:t>
                </a:r>
                <a:r>
                  <a:rPr lang="zh-CN" altLang="en-US"/>
                  <a:t> </a:t>
                </a:r>
                <a:r>
                  <a:rPr lang="en-US" altLang="zh-CN"/>
                  <a:t>is</a:t>
                </a:r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find</a:t>
                </a:r>
                <a:r>
                  <a:rPr lang="zh-CN" altLang="en-US"/>
                  <a:t> </a:t>
                </a:r>
                <a:r>
                  <a:rPr lang="en-US" altLang="zh-CN"/>
                  <a:t>a</a:t>
                </a:r>
                <a:r>
                  <a:rPr lang="zh-CN" altLang="en-US"/>
                  <a:t> </a:t>
                </a:r>
                <a:r>
                  <a:rPr lang="en-US" altLang="zh-CN"/>
                  <a:t>parameter</a:t>
                </a:r>
                <a:r>
                  <a:rPr lang="zh-CN" altLang="en-US"/>
                  <a:t> </a:t>
                </a:r>
                <a:r>
                  <a:rPr lang="en-US" altLang="zh-CN"/>
                  <a:t>set</a:t>
                </a:r>
                <a:r>
                  <a:rPr lang="zh-CN" altLang="en-US"/>
                  <a:t> </a:t>
                </a:r>
                <a:r>
                  <a:rPr lang="en-US" altLang="zh-CN"/>
                  <a:t>that</a:t>
                </a:r>
                <a:r>
                  <a:rPr lang="zh-CN" altLang="en-US"/>
                  <a:t> </a:t>
                </a:r>
                <a:r>
                  <a:rPr lang="en-US" altLang="zh-CN"/>
                  <a:t>maximizes:</a:t>
                </a: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This</a:t>
                </a:r>
                <a:r>
                  <a:rPr lang="zh-CN" altLang="en-US"/>
                  <a:t> </a:t>
                </a:r>
                <a:r>
                  <a:rPr lang="en-US" altLang="zh-CN"/>
                  <a:t>is</a:t>
                </a:r>
                <a:r>
                  <a:rPr lang="zh-CN" altLang="en-US"/>
                  <a:t> </a:t>
                </a:r>
                <a:r>
                  <a:rPr lang="en-US" altLang="zh-CN"/>
                  <a:t>called</a:t>
                </a:r>
                <a:r>
                  <a:rPr lang="zh-CN" altLang="en-US"/>
                  <a:t> </a:t>
                </a:r>
                <a:r>
                  <a:rPr lang="en-US" altLang="zh-CN" b="1"/>
                  <a:t>Maximize</a:t>
                </a:r>
                <a:r>
                  <a:rPr lang="zh-CN" altLang="en-US" b="1"/>
                  <a:t> </a:t>
                </a:r>
                <a:r>
                  <a:rPr lang="en-US" altLang="zh-CN" b="1"/>
                  <a:t>Likelihood</a:t>
                </a:r>
                <a:r>
                  <a:rPr lang="zh-CN" altLang="en-US" b="1"/>
                  <a:t> </a:t>
                </a:r>
                <a:r>
                  <a:rPr lang="en-US" altLang="zh-CN" b="1"/>
                  <a:t>Estimation</a:t>
                </a:r>
                <a:r>
                  <a:rPr lang="zh-CN" altLang="en-US" b="1"/>
                  <a:t> </a:t>
                </a:r>
                <a:r>
                  <a:rPr lang="en-US" altLang="zh-CN"/>
                  <a:t>(MLE),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objective</a:t>
                </a:r>
                <a:r>
                  <a:rPr lang="zh-CN" altLang="en-US"/>
                  <a:t> </a:t>
                </a:r>
                <a:r>
                  <a:rPr lang="en-US" altLang="zh-CN"/>
                  <a:t>function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is</a:t>
                </a:r>
                <a:r>
                  <a:rPr lang="zh-CN" altLang="en-US"/>
                  <a:t> </a:t>
                </a:r>
                <a:r>
                  <a:rPr lang="en-US" altLang="zh-CN"/>
                  <a:t>called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likelihood</a:t>
                </a:r>
                <a:r>
                  <a:rPr lang="zh-CN" altLang="en-US"/>
                  <a:t> </a:t>
                </a:r>
                <a:r>
                  <a:rPr lang="en-US" altLang="zh-CN"/>
                  <a:t>function.</a:t>
                </a: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MLE</a:t>
                </a:r>
                <a:r>
                  <a:rPr lang="zh-CN" altLang="en-US"/>
                  <a:t> </a:t>
                </a:r>
                <a:r>
                  <a:rPr lang="en-US" altLang="zh-CN"/>
                  <a:t>is</a:t>
                </a:r>
                <a:r>
                  <a:rPr lang="zh-CN" altLang="en-US"/>
                  <a:t> </a:t>
                </a:r>
                <a:r>
                  <a:rPr lang="en-US" altLang="zh-CN"/>
                  <a:t>one</a:t>
                </a:r>
                <a:r>
                  <a:rPr lang="zh-CN" altLang="en-US"/>
                  <a:t> </a:t>
                </a:r>
                <a:r>
                  <a:rPr lang="en-US" altLang="zh-CN"/>
                  <a:t>of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most</a:t>
                </a:r>
                <a:r>
                  <a:rPr lang="zh-CN" altLang="en-US"/>
                  <a:t> </a:t>
                </a:r>
                <a:r>
                  <a:rPr lang="en-US" altLang="zh-CN"/>
                  <a:t>common</a:t>
                </a:r>
                <a:r>
                  <a:rPr lang="zh-CN" altLang="en-US"/>
                  <a:t> </a:t>
                </a:r>
                <a:r>
                  <a:rPr lang="en-US" altLang="zh-CN"/>
                  <a:t>approaches</a:t>
                </a:r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fit</a:t>
                </a:r>
                <a:r>
                  <a:rPr lang="zh-CN" altLang="en-US"/>
                  <a:t> </a:t>
                </a:r>
                <a:r>
                  <a:rPr lang="en-US" altLang="zh-CN"/>
                  <a:t>non-linear</a:t>
                </a:r>
                <a:r>
                  <a:rPr lang="zh-CN" altLang="en-US"/>
                  <a:t> </a:t>
                </a:r>
                <a:r>
                  <a:rPr lang="en-US" altLang="zh-CN"/>
                  <a:t>models.</a:t>
                </a:r>
                <a:r>
                  <a:rPr lang="zh-CN" altLang="en-US"/>
                  <a:t> </a:t>
                </a:r>
                <a:r>
                  <a:rPr lang="en-US" altLang="zh-CN"/>
                  <a:t>However,</a:t>
                </a:r>
                <a:r>
                  <a:rPr lang="zh-CN" altLang="en-US"/>
                  <a:t> </a:t>
                </a:r>
                <a:r>
                  <a:rPr lang="en-US" altLang="zh-CN"/>
                  <a:t>it</a:t>
                </a:r>
                <a:r>
                  <a:rPr lang="zh-CN" altLang="en-US"/>
                  <a:t> </a:t>
                </a:r>
                <a:r>
                  <a:rPr lang="en-US" altLang="zh-CN"/>
                  <a:t>often</a:t>
                </a:r>
                <a:r>
                  <a:rPr lang="zh-CN" altLang="en-US"/>
                  <a:t> </a:t>
                </a:r>
                <a:r>
                  <a:rPr lang="en-US" altLang="zh-CN"/>
                  <a:t>does</a:t>
                </a:r>
                <a:r>
                  <a:rPr lang="zh-CN" altLang="en-US"/>
                  <a:t> </a:t>
                </a:r>
                <a:r>
                  <a:rPr lang="en-US" altLang="zh-CN"/>
                  <a:t>not</a:t>
                </a:r>
                <a:r>
                  <a:rPr lang="zh-CN" altLang="en-US"/>
                  <a:t> </a:t>
                </a:r>
                <a:r>
                  <a:rPr lang="en-US" altLang="zh-CN"/>
                  <a:t>have</a:t>
                </a:r>
                <a:r>
                  <a:rPr lang="zh-CN" altLang="en-US"/>
                  <a:t> </a:t>
                </a:r>
                <a:r>
                  <a:rPr lang="en-US" altLang="zh-CN"/>
                  <a:t>an</a:t>
                </a:r>
                <a:r>
                  <a:rPr lang="zh-CN" altLang="en-US"/>
                  <a:t> </a:t>
                </a:r>
                <a:r>
                  <a:rPr lang="en-US" altLang="zh-CN"/>
                  <a:t>analytical</a:t>
                </a:r>
                <a:r>
                  <a:rPr lang="zh-CN" altLang="en-US"/>
                  <a:t> </a:t>
                </a:r>
                <a:r>
                  <a:rPr lang="en-US" altLang="zh-CN"/>
                  <a:t>solution.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B1711-858B-654B-98F2-177E6623E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>
                <a:extLst>
                  <a:ext uri="{FF2B5EF4-FFF2-40B4-BE49-F238E27FC236}">
                    <a16:creationId xmlns:a16="http://schemas.microsoft.com/office/drawing/2014/main" id="{B126EF31-C957-0243-ABB3-E13FBC015D23}"/>
                  </a:ext>
                </a:extLst>
              </p:cNvPr>
              <p:cNvSpPr/>
              <p:nvPr/>
            </p:nvSpPr>
            <p:spPr>
              <a:xfrm>
                <a:off x="330199" y="3171825"/>
                <a:ext cx="3022600" cy="1450975"/>
              </a:xfrm>
              <a:prstGeom prst="borderCallout1">
                <a:avLst>
                  <a:gd name="adj1" fmla="val 35245"/>
                  <a:gd name="adj2" fmla="val 104167"/>
                  <a:gd name="adj3" fmla="val -12078"/>
                  <a:gd name="adj4" fmla="val 18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the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sample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units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that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indeed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have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response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variable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equal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to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1</a:t>
                </a:r>
                <a:r>
                  <a:rPr lang="en-US" altLang="zh-CN"/>
                  <a:t>,</a:t>
                </a:r>
                <a:r>
                  <a:rPr lang="zh-CN" altLang="en-US"/>
                  <a:t> </a:t>
                </a:r>
                <a:r>
                  <a:rPr lang="en-US" altLang="zh-CN"/>
                  <a:t>we</a:t>
                </a:r>
                <a:r>
                  <a:rPr lang="zh-CN" altLang="en-US"/>
                  <a:t> </a:t>
                </a:r>
                <a:r>
                  <a:rPr lang="en-US" altLang="zh-CN"/>
                  <a:t>want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be</a:t>
                </a:r>
                <a:r>
                  <a:rPr lang="zh-CN" altLang="en-US"/>
                  <a:t> </a:t>
                </a:r>
                <a:r>
                  <a:rPr lang="en-US" altLang="zh-CN"/>
                  <a:t>large</a:t>
                </a:r>
                <a:endParaRPr lang="en-US"/>
              </a:p>
            </p:txBody>
          </p:sp>
        </mc:Choice>
        <mc:Fallback xmlns="">
          <p:sp>
            <p:nvSpPr>
              <p:cNvPr id="6" name="Line Callout 1 5">
                <a:extLst>
                  <a:ext uri="{FF2B5EF4-FFF2-40B4-BE49-F238E27FC236}">
                    <a16:creationId xmlns:a16="http://schemas.microsoft.com/office/drawing/2014/main" id="{B126EF31-C957-0243-ABB3-E13FBC015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9" y="3171825"/>
                <a:ext cx="3022600" cy="1450975"/>
              </a:xfrm>
              <a:prstGeom prst="borderCallout1">
                <a:avLst>
                  <a:gd name="adj1" fmla="val 35245"/>
                  <a:gd name="adj2" fmla="val 104167"/>
                  <a:gd name="adj3" fmla="val -12078"/>
                  <a:gd name="adj4" fmla="val 18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1 6">
                <a:extLst>
                  <a:ext uri="{FF2B5EF4-FFF2-40B4-BE49-F238E27FC236}">
                    <a16:creationId xmlns:a16="http://schemas.microsoft.com/office/drawing/2014/main" id="{E53CFA8D-CF35-9144-A5D5-B932FA7242EE}"/>
                  </a:ext>
                </a:extLst>
              </p:cNvPr>
              <p:cNvSpPr/>
              <p:nvPr/>
            </p:nvSpPr>
            <p:spPr>
              <a:xfrm>
                <a:off x="6096001" y="3670299"/>
                <a:ext cx="5600700" cy="952501"/>
              </a:xfrm>
              <a:prstGeom prst="borderCallout1">
                <a:avLst>
                  <a:gd name="adj1" fmla="val -8519"/>
                  <a:gd name="adj2" fmla="val 47864"/>
                  <a:gd name="adj3" fmla="val -60504"/>
                  <a:gd name="adj4" fmla="val 43918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the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sample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units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that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indeed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have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response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variable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equal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to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0</a:t>
                </a:r>
                <a:r>
                  <a:rPr lang="en-US" altLang="zh-CN"/>
                  <a:t>,</a:t>
                </a:r>
                <a:r>
                  <a:rPr lang="zh-CN" altLang="en-US"/>
                  <a:t> </a:t>
                </a:r>
                <a:r>
                  <a:rPr lang="en-US" altLang="zh-CN"/>
                  <a:t>we</a:t>
                </a:r>
                <a:r>
                  <a:rPr lang="zh-CN" altLang="en-US"/>
                  <a:t> </a:t>
                </a:r>
                <a:r>
                  <a:rPr lang="en-US" altLang="zh-CN"/>
                  <a:t>want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be</a:t>
                </a:r>
                <a:r>
                  <a:rPr lang="zh-CN" altLang="en-US"/>
                  <a:t> </a:t>
                </a:r>
                <a:r>
                  <a:rPr lang="en-US" altLang="zh-CN"/>
                  <a:t>small,</a:t>
                </a:r>
                <a:r>
                  <a:rPr lang="zh-CN" altLang="en-US"/>
                  <a:t> </a:t>
                </a:r>
                <a:r>
                  <a:rPr lang="en-US" altLang="zh-CN"/>
                  <a:t>and</a:t>
                </a:r>
                <a:r>
                  <a:rPr lang="zh-CN" altLang="en-US"/>
                  <a:t> </a:t>
                </a:r>
                <a:r>
                  <a:rPr lang="en-US" altLang="zh-CN"/>
                  <a:t>thus</a:t>
                </a:r>
                <a:r>
                  <a:rPr lang="zh-CN" altLang="en-US"/>
                  <a:t> </a:t>
                </a:r>
                <a:endParaRPr lang="en-US" altLang="zh-CN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be</a:t>
                </a:r>
                <a:r>
                  <a:rPr lang="zh-CN" altLang="en-US"/>
                  <a:t> </a:t>
                </a:r>
                <a:r>
                  <a:rPr lang="en-US" altLang="zh-CN"/>
                  <a:t>large</a:t>
                </a:r>
                <a:endParaRPr lang="en-US"/>
              </a:p>
            </p:txBody>
          </p:sp>
        </mc:Choice>
        <mc:Fallback xmlns="">
          <p:sp>
            <p:nvSpPr>
              <p:cNvPr id="7" name="Line Callout 1 6">
                <a:extLst>
                  <a:ext uri="{FF2B5EF4-FFF2-40B4-BE49-F238E27FC236}">
                    <a16:creationId xmlns:a16="http://schemas.microsoft.com/office/drawing/2014/main" id="{E53CFA8D-CF35-9144-A5D5-B932FA724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670299"/>
                <a:ext cx="5600700" cy="952501"/>
              </a:xfrm>
              <a:prstGeom prst="borderCallout1">
                <a:avLst>
                  <a:gd name="adj1" fmla="val -8519"/>
                  <a:gd name="adj2" fmla="val 47864"/>
                  <a:gd name="adj3" fmla="val -60504"/>
                  <a:gd name="adj4" fmla="val 43918"/>
                </a:avLst>
              </a:prstGeom>
              <a:blipFill>
                <a:blip r:embed="rId4"/>
                <a:stretch>
                  <a:fillRect l="-434" r="-434" b="-4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2623FB-AD4F-FA42-8D0A-6D315507C7C5}"/>
                  </a:ext>
                </a:extLst>
              </p:cNvPr>
              <p:cNvSpPr txBox="1"/>
              <p:nvPr/>
            </p:nvSpPr>
            <p:spPr>
              <a:xfrm>
                <a:off x="3695700" y="2595376"/>
                <a:ext cx="6208559" cy="708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2623FB-AD4F-FA42-8D0A-6D315507C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2595376"/>
                <a:ext cx="6208559" cy="708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912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972D-AE37-CB5E-E6B3-E412649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predictors: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training-error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AD3F4-0C69-7075-37C3-19CBAB534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looking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(Akaike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Criterion):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Specifically,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(regression):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likelihood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(logistic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likelihood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shown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review.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AD3F4-0C69-7075-37C3-19CBAB534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02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266C-E064-5890-61BA-4121EBD7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40D5-BAB7-4BFE-28BB-8DC274E3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Bias tends to be low as we have more predictors.</a:t>
            </a:r>
          </a:p>
          <a:p>
            <a:pPr marL="0" indent="0">
              <a:buNone/>
            </a:pPr>
            <a:r>
              <a:rPr lang="en-US" dirty="0"/>
              <a:t>Variance tends to be low as we have less predictors.</a:t>
            </a:r>
          </a:p>
          <a:p>
            <a:r>
              <a:rPr lang="en-US" dirty="0"/>
              <a:t>In other words, when bias is already </a:t>
            </a:r>
            <a:r>
              <a:rPr lang="en-US" i="1" dirty="0"/>
              <a:t>small enough, </a:t>
            </a:r>
            <a:r>
              <a:rPr lang="en-US" dirty="0"/>
              <a:t>having less predictors might be able to reduce variance A LOT without hurting bias too much.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EFC4A6AE-71B5-509B-5402-1C820BDD5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77" r="746"/>
          <a:stretch/>
        </p:blipFill>
        <p:spPr>
          <a:xfrm>
            <a:off x="3308349" y="2247900"/>
            <a:ext cx="535305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63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972D-AE37-CB5E-E6B3-E412649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predictors: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training-error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AD3F4-0C69-7075-37C3-19CBAB534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3.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looking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(Bayesian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Criterion):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Specifically,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(regression):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likelihood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(logistic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likelihood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shown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review.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AD3F4-0C69-7075-37C3-19CBAB534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138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9868-2175-9019-B65E-7FB1BCCB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</a:t>
            </a:r>
            <a:r>
              <a:rPr lang="zh-CN" altLang="en-US" dirty="0"/>
              <a:t> </a:t>
            </a: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checking: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D384B-3E60-80EA-2778-3C16F2536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example,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prefers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variables?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D384B-3E60-80EA-2778-3C16F2536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35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9868-2175-9019-B65E-7FB1BCCB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</a:t>
            </a:r>
            <a:r>
              <a:rPr lang="zh-CN" altLang="en-US" dirty="0"/>
              <a:t> </a:t>
            </a: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checking: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D384B-3E60-80EA-2778-3C16F2536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example,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measures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prefers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variables?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altLang="zh-CN" dirty="0"/>
                  <a:t>BIC,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because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log(n)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7,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increase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faster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AIC.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D384B-3E60-80EA-2778-3C16F2536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58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972D-AE37-CB5E-E6B3-E412649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predictors: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training-error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AD3F4-0C69-7075-37C3-19CBAB534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4.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Instead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looking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model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with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largest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R-squared,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define:</a:t>
                </a:r>
              </a:p>
              <a:p>
                <a:pPr marL="0" indent="0" algn="ctr">
                  <a:buNone/>
                </a:pP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Recall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that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where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RSS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sum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squared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error,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TSS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sum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variance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response.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While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RSS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tends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decrease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(similar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MSE)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number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predictors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increases,</a:t>
                </a:r>
                <a:r>
                  <a:rPr lang="zh-CN" alt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impacted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number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predictors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thus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might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not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decrease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number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predictors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decrease.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AD3F4-0C69-7075-37C3-19CBAB534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744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0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972D-AE37-CB5E-E6B3-E412649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predictors: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training-error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00562E4-E773-7B72-B37D-A6B6992A110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2661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89152091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109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Measures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defined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the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set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Corresponding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adjusted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measure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228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Mean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squared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(MSE)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MSE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277956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Some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sort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(e.g.,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MSE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regression,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likelihood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classification)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AIC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64423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Some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sort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(e.g.,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MSE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regression,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likelihood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classification)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BIC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87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R-squared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Adjusted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R-squared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30157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00562E4-E773-7B72-B37D-A6B6992A110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2661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89152091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109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Measures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defined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the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set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Corresponding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adjusted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measure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228018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Mean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squared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(MSE)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42" t="-60784" r="-242" b="-2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79564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Some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sort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(e.g.,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MSE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regression,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likelihood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classification)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AIC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644232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Some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sort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training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error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(e.g.,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MSE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regression,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likelihood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classification)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BIC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87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R-squared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Adjusted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R-squared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301573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3325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EE02-68F0-994B-993D-629B6B98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C8B5-9C71-834C-9237-C4DD8EBA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easiest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best</a:t>
            </a:r>
            <a:r>
              <a:rPr lang="zh-CN" altLang="en-US" b="1" dirty="0"/>
              <a:t> </a:t>
            </a:r>
            <a:r>
              <a:rPr lang="en-US" altLang="zh-CN" b="1" dirty="0"/>
              <a:t>combination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predictors</a:t>
            </a:r>
            <a:r>
              <a:rPr lang="zh-CN" altLang="en-US" b="1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combinations.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setting,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i="1" dirty="0"/>
              <a:t>best</a:t>
            </a:r>
            <a:r>
              <a:rPr lang="zh-CN" altLang="en-US" i="1" dirty="0"/>
              <a:t> </a:t>
            </a:r>
            <a:r>
              <a:rPr lang="en-US" altLang="zh-CN" i="1" dirty="0"/>
              <a:t>subset</a:t>
            </a:r>
            <a:r>
              <a:rPr lang="zh-CN" altLang="en-US" i="1" dirty="0"/>
              <a:t> </a:t>
            </a:r>
            <a:r>
              <a:rPr lang="en-US" altLang="zh-CN" i="1" dirty="0"/>
              <a:t>selection,</a:t>
            </a:r>
            <a:r>
              <a:rPr lang="zh-CN" altLang="en-US" i="1" dirty="0"/>
              <a:t> </a:t>
            </a:r>
            <a:r>
              <a:rPr lang="en-US" altLang="zh-CN" i="1" dirty="0"/>
              <a:t>forward</a:t>
            </a:r>
            <a:r>
              <a:rPr lang="zh-CN" altLang="en-US" i="1" dirty="0"/>
              <a:t> </a:t>
            </a:r>
            <a:r>
              <a:rPr lang="en-US" altLang="zh-CN" i="1" dirty="0"/>
              <a:t>selection,</a:t>
            </a:r>
            <a:r>
              <a:rPr lang="zh-CN" altLang="en-US" i="1" dirty="0"/>
              <a:t> </a:t>
            </a:r>
            <a:r>
              <a:rPr lang="en-US" altLang="zh-CN" i="1" dirty="0"/>
              <a:t>backward</a:t>
            </a:r>
            <a:r>
              <a:rPr lang="zh-CN" altLang="en-US" i="1" dirty="0"/>
              <a:t> </a:t>
            </a:r>
            <a:r>
              <a:rPr lang="en-US" altLang="zh-CN" i="1" dirty="0"/>
              <a:t>selection,</a:t>
            </a:r>
            <a:r>
              <a:rPr lang="zh-CN" altLang="en-US" i="1" dirty="0"/>
              <a:t> </a:t>
            </a:r>
            <a:r>
              <a:rPr lang="en-US" altLang="zh-CN" dirty="0"/>
              <a:t>etc.</a:t>
            </a:r>
          </a:p>
          <a:p>
            <a:pPr marL="0" indent="0">
              <a:buNone/>
            </a:pP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(best</a:t>
            </a:r>
            <a:r>
              <a:rPr lang="zh-CN" altLang="en-US" dirty="0"/>
              <a:t> </a:t>
            </a:r>
            <a:r>
              <a:rPr lang="en-US" altLang="zh-CN" dirty="0"/>
              <a:t>subset,</a:t>
            </a:r>
            <a:r>
              <a:rPr lang="zh-CN" altLang="en-US" dirty="0"/>
              <a:t> </a:t>
            </a:r>
            <a:r>
              <a:rPr lang="en-US" altLang="zh-CN" dirty="0"/>
              <a:t>forward,</a:t>
            </a:r>
            <a:r>
              <a:rPr lang="zh-CN" altLang="en-US" dirty="0"/>
              <a:t> </a:t>
            </a:r>
            <a:r>
              <a:rPr lang="en-US" altLang="zh-CN" dirty="0"/>
              <a:t>backward)</a:t>
            </a:r>
            <a:r>
              <a:rPr lang="zh-CN" altLang="en-US" dirty="0"/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user-defined</a:t>
            </a:r>
            <a:r>
              <a:rPr lang="zh-CN" altLang="en-US" dirty="0"/>
              <a:t> </a:t>
            </a:r>
            <a:r>
              <a:rPr lang="en-US" altLang="zh-CN" dirty="0"/>
              <a:t>stopping</a:t>
            </a:r>
            <a:r>
              <a:rPr lang="zh-CN" altLang="en-US" dirty="0"/>
              <a:t> </a:t>
            </a:r>
            <a:r>
              <a:rPr lang="en-US" altLang="zh-CN" dirty="0"/>
              <a:t>rule.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easiest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i="1" dirty="0"/>
              <a:t>minimize</a:t>
            </a:r>
            <a:r>
              <a:rPr lang="zh-CN" altLang="en-US" b="1" i="1" dirty="0"/>
              <a:t> </a:t>
            </a:r>
            <a:r>
              <a:rPr lang="en-US" altLang="zh-CN" b="1" i="1" dirty="0"/>
              <a:t>the</a:t>
            </a:r>
            <a:r>
              <a:rPr lang="zh-CN" altLang="en-US" b="1" i="1" dirty="0"/>
              <a:t> </a:t>
            </a:r>
            <a:r>
              <a:rPr lang="en-US" altLang="zh-CN" b="1" i="1" dirty="0"/>
              <a:t>Akaike</a:t>
            </a:r>
            <a:r>
              <a:rPr lang="zh-CN" altLang="en-US" b="1" i="1" dirty="0"/>
              <a:t> </a:t>
            </a:r>
            <a:r>
              <a:rPr lang="en-US" altLang="zh-CN" b="1" i="1" dirty="0"/>
              <a:t>information</a:t>
            </a:r>
            <a:r>
              <a:rPr lang="zh-CN" altLang="en-US" b="1" i="1" dirty="0"/>
              <a:t> </a:t>
            </a:r>
            <a:r>
              <a:rPr lang="en-US" altLang="zh-CN" b="1" i="1" dirty="0"/>
              <a:t>criterion</a:t>
            </a:r>
            <a:r>
              <a:rPr lang="zh-CN" altLang="en-US" b="1" i="1" dirty="0"/>
              <a:t> </a:t>
            </a:r>
            <a:r>
              <a:rPr lang="en-US" altLang="zh-CN" b="1" i="1" dirty="0"/>
              <a:t>(AIC).</a:t>
            </a:r>
            <a:r>
              <a:rPr lang="zh-CN" altLang="en-US" b="1" i="1" dirty="0"/>
              <a:t> </a:t>
            </a:r>
            <a:endParaRPr lang="en-US" altLang="zh-CN" b="1" i="1" dirty="0"/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AIC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estimator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error.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lm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stepAIC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backward</a:t>
            </a:r>
            <a:r>
              <a:rPr lang="zh-CN" altLang="en-US" dirty="0"/>
              <a:t> </a:t>
            </a:r>
            <a:r>
              <a:rPr lang="en-US" altLang="zh-CN" dirty="0"/>
              <a:t>selection.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5932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EE02-68F0-994B-993D-629B6B98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C8B5-9C71-834C-9237-C4DD8EBA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easiest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best</a:t>
            </a:r>
            <a:r>
              <a:rPr lang="zh-CN" altLang="en-US" b="1" dirty="0"/>
              <a:t> </a:t>
            </a:r>
            <a:r>
              <a:rPr lang="en-US" altLang="zh-CN" b="1" dirty="0"/>
              <a:t>combination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predictors</a:t>
            </a:r>
            <a:r>
              <a:rPr lang="zh-CN" altLang="en-US" b="1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combinations.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setting,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i="1" dirty="0"/>
              <a:t>best</a:t>
            </a:r>
            <a:r>
              <a:rPr lang="zh-CN" altLang="en-US" i="1" dirty="0"/>
              <a:t> </a:t>
            </a:r>
            <a:r>
              <a:rPr lang="en-US" altLang="zh-CN" i="1" dirty="0"/>
              <a:t>subset</a:t>
            </a:r>
            <a:r>
              <a:rPr lang="zh-CN" altLang="en-US" i="1" dirty="0"/>
              <a:t> </a:t>
            </a:r>
            <a:r>
              <a:rPr lang="en-US" altLang="zh-CN" i="1" dirty="0"/>
              <a:t>selection,</a:t>
            </a:r>
            <a:r>
              <a:rPr lang="zh-CN" altLang="en-US" i="1" dirty="0"/>
              <a:t> </a:t>
            </a:r>
            <a:r>
              <a:rPr lang="en-US" altLang="zh-CN" i="1" dirty="0"/>
              <a:t>forward</a:t>
            </a:r>
            <a:r>
              <a:rPr lang="zh-CN" altLang="en-US" i="1" dirty="0"/>
              <a:t> </a:t>
            </a:r>
            <a:r>
              <a:rPr lang="en-US" altLang="zh-CN" i="1" dirty="0"/>
              <a:t>selection,</a:t>
            </a:r>
            <a:r>
              <a:rPr lang="zh-CN" altLang="en-US" i="1" dirty="0"/>
              <a:t> </a:t>
            </a:r>
            <a:r>
              <a:rPr lang="en-US" altLang="zh-CN" i="1" dirty="0"/>
              <a:t>backward</a:t>
            </a:r>
            <a:r>
              <a:rPr lang="zh-CN" altLang="en-US" i="1" dirty="0"/>
              <a:t> </a:t>
            </a:r>
            <a:r>
              <a:rPr lang="en-US" altLang="zh-CN" i="1" dirty="0"/>
              <a:t>selection,</a:t>
            </a:r>
            <a:r>
              <a:rPr lang="zh-CN" altLang="en-US" i="1" dirty="0"/>
              <a:t> </a:t>
            </a:r>
            <a:r>
              <a:rPr lang="en-US" altLang="zh-CN" dirty="0"/>
              <a:t>etc.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(best</a:t>
            </a:r>
            <a:r>
              <a:rPr lang="zh-CN" altLang="en-US" dirty="0"/>
              <a:t> </a:t>
            </a:r>
            <a:r>
              <a:rPr lang="en-US" altLang="zh-CN" dirty="0"/>
              <a:t>subset,</a:t>
            </a:r>
            <a:r>
              <a:rPr lang="zh-CN" altLang="en-US" dirty="0"/>
              <a:t> </a:t>
            </a:r>
            <a:r>
              <a:rPr lang="en-US" altLang="zh-CN" dirty="0"/>
              <a:t>forward,</a:t>
            </a:r>
            <a:r>
              <a:rPr lang="zh-CN" altLang="en-US" dirty="0"/>
              <a:t> </a:t>
            </a:r>
            <a:r>
              <a:rPr lang="en-US" altLang="zh-CN" dirty="0"/>
              <a:t>backward)</a:t>
            </a:r>
            <a:r>
              <a:rPr lang="zh-CN" altLang="en-US" dirty="0"/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user-defined</a:t>
            </a:r>
            <a:r>
              <a:rPr lang="zh-CN" altLang="en-US" dirty="0"/>
              <a:t> </a:t>
            </a:r>
            <a:r>
              <a:rPr lang="en-US" altLang="zh-CN" dirty="0"/>
              <a:t>stopping</a:t>
            </a:r>
            <a:r>
              <a:rPr lang="zh-CN" altLang="en-US" dirty="0"/>
              <a:t> </a:t>
            </a:r>
            <a:r>
              <a:rPr lang="en-US" altLang="zh-CN" dirty="0"/>
              <a:t>rule.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b="1" dirty="0"/>
              <a:t>we</a:t>
            </a:r>
            <a:r>
              <a:rPr lang="zh-CN" altLang="en-US" b="1" dirty="0"/>
              <a:t> </a:t>
            </a:r>
            <a:r>
              <a:rPr lang="en-US" altLang="zh-CN" b="1" dirty="0"/>
              <a:t>can</a:t>
            </a:r>
            <a:r>
              <a:rPr lang="zh-CN" altLang="en-US" b="1" dirty="0"/>
              <a:t> </a:t>
            </a:r>
            <a:r>
              <a:rPr lang="en-US" altLang="zh-CN" b="1" dirty="0"/>
              <a:t>stop</a:t>
            </a:r>
            <a:r>
              <a:rPr lang="zh-CN" altLang="en-US" b="1" dirty="0"/>
              <a:t> </a:t>
            </a:r>
            <a:r>
              <a:rPr lang="en-US" altLang="zh-CN" b="1" dirty="0"/>
              <a:t>searching</a:t>
            </a:r>
            <a:r>
              <a:rPr lang="zh-CN" altLang="en-US" b="1" dirty="0"/>
              <a:t> </a:t>
            </a:r>
            <a:r>
              <a:rPr lang="en-US" altLang="zh-CN" b="1" dirty="0"/>
              <a:t>when</a:t>
            </a:r>
            <a:r>
              <a:rPr lang="zh-CN" altLang="en-US" b="1" dirty="0"/>
              <a:t> </a:t>
            </a:r>
            <a:r>
              <a:rPr lang="en-US" altLang="zh-CN" b="1" dirty="0"/>
              <a:t>we</a:t>
            </a:r>
            <a:r>
              <a:rPr lang="zh-CN" altLang="en-US" b="1" dirty="0"/>
              <a:t> </a:t>
            </a:r>
            <a:r>
              <a:rPr lang="en-US" altLang="zh-CN" b="1" dirty="0"/>
              <a:t>have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good</a:t>
            </a:r>
            <a:r>
              <a:rPr lang="zh-CN" altLang="en-US" b="1" dirty="0"/>
              <a:t> </a:t>
            </a:r>
            <a:r>
              <a:rPr lang="en-US" altLang="zh-CN" b="1" dirty="0"/>
              <a:t>enough</a:t>
            </a:r>
          </a:p>
          <a:p>
            <a:pPr lvl="1"/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error,</a:t>
            </a:r>
            <a:r>
              <a:rPr lang="zh-CN" altLang="en-US" dirty="0"/>
              <a:t> </a:t>
            </a:r>
            <a:r>
              <a:rPr lang="en-US" altLang="zh-CN" b="1" i="1" dirty="0"/>
              <a:t>or</a:t>
            </a:r>
          </a:p>
          <a:p>
            <a:pPr lvl="1"/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adjusted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baseline="-25000" dirty="0"/>
              <a:t>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AIC,</a:t>
            </a:r>
            <a:r>
              <a:rPr lang="zh-CN" altLang="en-US" dirty="0"/>
              <a:t> </a:t>
            </a:r>
            <a:r>
              <a:rPr lang="en-US" altLang="zh-CN" dirty="0"/>
              <a:t>BIC,</a:t>
            </a:r>
            <a:r>
              <a:rPr lang="zh-CN" altLang="en-US" dirty="0"/>
              <a:t> </a:t>
            </a:r>
            <a:r>
              <a:rPr lang="en-US" altLang="zh-CN" dirty="0"/>
              <a:t>Adjusted</a:t>
            </a:r>
            <a:r>
              <a:rPr lang="zh-CN" altLang="en-US" dirty="0"/>
              <a:t> </a:t>
            </a:r>
            <a:r>
              <a:rPr lang="en-US" altLang="zh-CN" dirty="0"/>
              <a:t>R-squared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439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3BAF-5D5C-77E9-F581-89639CA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1EF0-E5FA-1280-DC73-72F46C16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variable selection?</a:t>
            </a:r>
          </a:p>
          <a:p>
            <a:r>
              <a:rPr lang="en-US" dirty="0"/>
              <a:t>Naïve approach</a:t>
            </a:r>
          </a:p>
          <a:p>
            <a:pPr lvl="1"/>
            <a:r>
              <a:rPr lang="en-US" dirty="0"/>
              <a:t>an example on linear regression</a:t>
            </a:r>
          </a:p>
          <a:p>
            <a:pPr lvl="1"/>
            <a:r>
              <a:rPr lang="en-US" dirty="0"/>
              <a:t>different ways to determine the optimal model</a:t>
            </a:r>
          </a:p>
          <a:p>
            <a:r>
              <a:rPr lang="en-US" dirty="0"/>
              <a:t>Complex approach</a:t>
            </a:r>
          </a:p>
          <a:p>
            <a:pPr lvl="1"/>
            <a:r>
              <a:rPr lang="en-US" dirty="0"/>
              <a:t>Ridge </a:t>
            </a:r>
          </a:p>
          <a:p>
            <a:pPr lvl="1"/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4237254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5D1-0343-12AA-F10D-3351490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control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number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predictors?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93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5D1-0343-12AA-F10D-3351490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control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number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predictors?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corresponding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eliminated.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6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8293-2C78-095A-3F25-9A6EE678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C9D4-2C79-41E5-6DED-B794DD33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naïve approach is to build multiple models, using different number</a:t>
            </a:r>
            <a:r>
              <a:rPr lang="en-US" altLang="zh-CN" dirty="0"/>
              <a:t>s</a:t>
            </a:r>
            <a:r>
              <a:rPr lang="en-US" dirty="0"/>
              <a:t> of predictors, and see which one works the best.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“Best”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terms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what?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10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5D1-0343-12AA-F10D-3351490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methods:</a:t>
            </a:r>
            <a:r>
              <a:rPr lang="zh-CN" altLang="en-US" dirty="0"/>
              <a:t> </a:t>
            </a:r>
            <a:r>
              <a:rPr lang="en-US" altLang="zh-CN" dirty="0"/>
              <a:t>ridge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purely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error,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ridge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regression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minimizes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trying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gets</a:t>
                </a:r>
                <a:r>
                  <a:rPr lang="zh-CN" altLang="en-US" dirty="0"/>
                  <a:t> </a:t>
                </a:r>
                <a:r>
                  <a:rPr lang="en-US" altLang="zh-CN" b="1" i="1" dirty="0"/>
                  <a:t>penalized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379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5D1-0343-12AA-F10D-3351490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methods:</a:t>
            </a:r>
            <a:r>
              <a:rPr lang="zh-CN" altLang="en-US" dirty="0"/>
              <a:t> </a:t>
            </a:r>
            <a:r>
              <a:rPr lang="en-US" altLang="zh-CN" dirty="0"/>
              <a:t>ridge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purely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error,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ridge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regression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specifically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refers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</a:p>
              <a:p>
                <a:pPr marL="0" indent="0" algn="ctr">
                  <a:buNone/>
                </a:pP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trying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gets</a:t>
                </a:r>
                <a:r>
                  <a:rPr lang="zh-CN" altLang="en-US" dirty="0"/>
                  <a:t> </a:t>
                </a:r>
                <a:r>
                  <a:rPr lang="en-US" altLang="zh-CN" b="1" i="1" dirty="0"/>
                  <a:t>penalized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type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loss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+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penalty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almost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any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formulated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157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5D1-0343-12AA-F10D-3351490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methods:</a:t>
            </a:r>
            <a:r>
              <a:rPr lang="zh-CN" altLang="en-US" dirty="0"/>
              <a:t> </a:t>
            </a:r>
            <a:r>
              <a:rPr lang="en-US" altLang="zh-CN" dirty="0"/>
              <a:t>ridge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purely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error,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ridge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regression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minimizes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trying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gets</a:t>
                </a:r>
                <a:r>
                  <a:rPr lang="zh-CN" altLang="en-US" dirty="0"/>
                  <a:t> </a:t>
                </a:r>
                <a:r>
                  <a:rPr lang="en-US" altLang="zh-CN" b="1" i="1" dirty="0"/>
                  <a:t>penalized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Which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scenario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corresponds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larger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penalty: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.5,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496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5D1-0343-12AA-F10D-3351490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methods:</a:t>
            </a:r>
            <a:r>
              <a:rPr lang="zh-CN" altLang="en-US" dirty="0"/>
              <a:t> </a:t>
            </a:r>
            <a:r>
              <a:rPr lang="en-US" altLang="zh-CN" dirty="0"/>
              <a:t>ridge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purely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error,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ridge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regression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minimizes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trying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gets</a:t>
                </a:r>
                <a:r>
                  <a:rPr lang="zh-CN" altLang="en-US" dirty="0"/>
                  <a:t> </a:t>
                </a:r>
                <a:r>
                  <a:rPr lang="en-US" altLang="zh-CN" b="1" i="1" dirty="0"/>
                  <a:t>penalized</a:t>
                </a:r>
                <a:r>
                  <a:rPr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tuning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parameter/hyperparameter.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signals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heavier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penalty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estimations.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find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best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502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5D1-0343-12AA-F10D-3351490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methods:</a:t>
            </a:r>
            <a:r>
              <a:rPr lang="zh-CN" altLang="en-US" dirty="0"/>
              <a:t> </a:t>
            </a:r>
            <a:r>
              <a:rPr lang="en-US" altLang="zh-CN" dirty="0"/>
              <a:t>ridge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purely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error,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ridge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regression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minimizes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trying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gets</a:t>
                </a:r>
                <a:r>
                  <a:rPr lang="zh-CN" altLang="en-US" dirty="0"/>
                  <a:t> </a:t>
                </a:r>
                <a:r>
                  <a:rPr lang="en-US" altLang="zh-CN" b="1" i="1" dirty="0"/>
                  <a:t>penalized</a:t>
                </a:r>
                <a:r>
                  <a:rPr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tuning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parameter/hyperparameter.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signals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heavier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penalty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estimations.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find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best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2"/>
                <a:r>
                  <a:rPr lang="en-US" altLang="zh-CN" b="1" dirty="0"/>
                  <a:t>Cross-validation!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Define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list</a:t>
                </a:r>
                <a:r>
                  <a:rPr lang="zh-CN" altLang="en-US" b="1" dirty="0"/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of</a:t>
                </a:r>
                <a14:m>
                  <m:oMath xmlns:m="http://schemas.openxmlformats.org/officeDocument/2006/math">
                    <m:r>
                      <a:rPr lang="zh-CN" alt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and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see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which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one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works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best.</a:t>
                </a:r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617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5D1-0343-12AA-F10D-3351490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methods:</a:t>
            </a:r>
            <a:r>
              <a:rPr lang="zh-CN" altLang="en-US" dirty="0"/>
              <a:t> </a:t>
            </a:r>
            <a:r>
              <a:rPr lang="en-US" altLang="zh-CN" dirty="0"/>
              <a:t>Lasso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Similar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loss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+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penalty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…+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|+…+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trying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penalize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704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5D1-0343-12AA-F10D-3351490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methods:</a:t>
            </a:r>
            <a:r>
              <a:rPr lang="zh-CN" altLang="en-US" dirty="0"/>
              <a:t> </a:t>
            </a:r>
            <a:r>
              <a:rPr lang="en-US" altLang="zh-CN" dirty="0"/>
              <a:t>Lasso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Similar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loss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+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penalty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…+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|+…+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trying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penalize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difference?</a:t>
                </a:r>
              </a:p>
              <a:p>
                <a:pPr lvl="1"/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penalty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ridge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regression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(aka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penalty)</a:t>
                </a:r>
              </a:p>
              <a:p>
                <a:pPr lvl="1"/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penalty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absolute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(aka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penalty)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41311-9055-86FF-E154-968723430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518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CC3E-6D08-8749-7BD3-6FE7A954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practically,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i="1" dirty="0"/>
              <a:t>Ridge</a:t>
            </a:r>
            <a:r>
              <a:rPr lang="zh-CN" altLang="en-US" i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Lasso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A75A-5D33-97AC-EB3E-7FB46820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rewrite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both: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B652F-2F88-7DEA-E0B7-8903BB86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61" y="2566194"/>
            <a:ext cx="7420878" cy="28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91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CC3E-6D08-8749-7BD3-6FE7A954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practically,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i="1" dirty="0"/>
              <a:t>Ridge</a:t>
            </a:r>
            <a:r>
              <a:rPr lang="zh-CN" altLang="en-US" i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Lasso</a:t>
            </a:r>
            <a:r>
              <a:rPr lang="en-US" altLang="zh-CN" dirty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6A75A-5D33-97AC-EB3E-7FB468201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Let’s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rewrite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both: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Think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two-variable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setting,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trying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plot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coordinates?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6A75A-5D33-97AC-EB3E-7FB468201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DB652F-2F88-7DEA-E0B7-8903BB861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730" y="2185194"/>
            <a:ext cx="5272539" cy="20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B14E-8646-C147-DF74-7C58E930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Comparing</a:t>
            </a:r>
            <a:r>
              <a:rPr lang="zh-CN" altLang="en-US" dirty="0"/>
              <a:t> </a:t>
            </a:r>
            <a:r>
              <a:rPr lang="en-US" altLang="zh-CN" dirty="0"/>
              <a:t>Ridge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Lasso: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two-variable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61D54-9D07-AE7D-D35B-667AD3832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615" y="1690688"/>
            <a:ext cx="6133569" cy="40830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66282-F869-66A5-B413-AAC6A49FD218}"/>
                  </a:ext>
                </a:extLst>
              </p:cNvPr>
              <p:cNvSpPr txBox="1"/>
              <p:nvPr/>
            </p:nvSpPr>
            <p:spPr>
              <a:xfrm>
                <a:off x="7848601" y="2019300"/>
                <a:ext cx="38481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suggests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setting,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axes.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US" altLang="zh-CN" dirty="0"/>
                  <a:t>However,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y-axis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eliminate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66282-F869-66A5-B413-AAC6A49FD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1" y="2019300"/>
                <a:ext cx="3848100" cy="2308324"/>
              </a:xfrm>
              <a:prstGeom prst="rect">
                <a:avLst/>
              </a:prstGeom>
              <a:blipFill>
                <a:blip r:embed="rId3"/>
                <a:stretch>
                  <a:fillRect l="-1645" t="-1093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88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8293-2C78-095A-3F25-9A6EE678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C9D4-2C79-41E5-6DED-B794DD33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naïve approach is to build multiple models, using different number</a:t>
            </a:r>
            <a:r>
              <a:rPr lang="en-US" altLang="zh-CN" dirty="0"/>
              <a:t>s</a:t>
            </a:r>
            <a:r>
              <a:rPr lang="en-US" dirty="0"/>
              <a:t> of predictors, and see which one works the best.</a:t>
            </a:r>
          </a:p>
          <a:p>
            <a:pPr lvl="1"/>
            <a:r>
              <a:rPr lang="en-US" dirty="0"/>
              <a:t>The key here is to determine what is ”best”. It could be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Absolute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en-US" dirty="0"/>
              <a:t> for linear regression, could be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dirty="0"/>
              <a:t>accuracy for classification models, could be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en-US" dirty="0"/>
              <a:t> significant predictors for generalized linear models.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1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CC3E-6D08-8749-7BD3-6FE7A954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practically,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i="1" dirty="0"/>
              <a:t>Ridge</a:t>
            </a:r>
            <a:r>
              <a:rPr lang="zh-CN" altLang="en-US" i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Lasso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A75A-5D33-97AC-EB3E-7FB46820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rewrite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both: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practically,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estimates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i="1" dirty="0"/>
              <a:t>Ridge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0.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(why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annoying?)</a:t>
            </a:r>
          </a:p>
          <a:p>
            <a:pPr marL="0" indent="0">
              <a:buNone/>
            </a:pPr>
            <a:r>
              <a:rPr lang="en-US" altLang="zh-CN" dirty="0"/>
              <a:t>Whereas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Lasso,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eliminated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B652F-2F88-7DEA-E0B7-8903BB86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30" y="2185194"/>
            <a:ext cx="5272539" cy="20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9B93-A3F0-28CB-617D-F31C9BB8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in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D0CF-2374-E232-3ACD-FC816D64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naïve approach is long used in regression models. It has multiple formats: </a:t>
            </a:r>
          </a:p>
          <a:p>
            <a:pPr lvl="1"/>
            <a:r>
              <a:rPr lang="en-US" dirty="0"/>
              <a:t>Best subset selection</a:t>
            </a:r>
          </a:p>
          <a:p>
            <a:pPr lvl="1"/>
            <a:r>
              <a:rPr lang="en-US" dirty="0"/>
              <a:t>Stepwise selection</a:t>
            </a:r>
          </a:p>
          <a:p>
            <a:pPr lvl="2"/>
            <a:r>
              <a:rPr lang="en-US" dirty="0"/>
              <a:t>Backward selection</a:t>
            </a:r>
          </a:p>
          <a:p>
            <a:pPr lvl="2"/>
            <a:r>
              <a:rPr lang="en-US" dirty="0"/>
              <a:t>Forward selection</a:t>
            </a:r>
          </a:p>
          <a:p>
            <a:pPr lvl="2"/>
            <a:r>
              <a:rPr lang="en-US" dirty="0"/>
              <a:t>Hybrid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5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872A-2AD4-6611-3E68-F944FCFE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subset selection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677CAFB-B5A9-2CF6-6466-716029134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970" y="1850231"/>
            <a:ext cx="6622059" cy="3157538"/>
          </a:xfrm>
        </p:spPr>
      </p:pic>
    </p:spTree>
    <p:extLst>
      <p:ext uri="{BB962C8B-B14F-4D97-AF65-F5344CB8AC3E}">
        <p14:creationId xmlns:p14="http://schemas.microsoft.com/office/powerpoint/2010/main" val="12880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DA1F-17E6-2D4F-A248-720506AA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7D92-16BF-F547-8252-DD41861E8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becomes</a:t>
            </a:r>
            <a:r>
              <a:rPr lang="zh-CN" altLang="en-US" dirty="0"/>
              <a:t> </a:t>
            </a:r>
            <a:r>
              <a:rPr lang="en-US" altLang="zh-CN" b="1" dirty="0"/>
              <a:t>minimize</a:t>
            </a:r>
            <a:r>
              <a:rPr lang="zh-CN" altLang="en-US" b="1" dirty="0"/>
              <a:t> </a:t>
            </a:r>
            <a:r>
              <a:rPr lang="en-US" altLang="zh-CN" b="1" dirty="0"/>
              <a:t>residuals.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Specifically,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minimize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sum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squared</a:t>
            </a:r>
            <a:r>
              <a:rPr lang="zh-CN" altLang="en-US" b="1" dirty="0"/>
              <a:t> </a:t>
            </a:r>
            <a:r>
              <a:rPr lang="en-US" altLang="zh-CN" b="1" dirty="0"/>
              <a:t>residuals</a:t>
            </a:r>
            <a:r>
              <a:rPr lang="zh-CN" altLang="en-US" b="1" dirty="0"/>
              <a:t> </a:t>
            </a:r>
            <a:r>
              <a:rPr lang="en-US" altLang="zh-CN" b="1" dirty="0"/>
              <a:t>(RSS)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Ordinary</a:t>
            </a:r>
            <a:r>
              <a:rPr lang="zh-CN" altLang="en-US" i="1" dirty="0"/>
              <a:t> </a:t>
            </a:r>
            <a:r>
              <a:rPr lang="en-US" altLang="zh-CN" i="1" dirty="0"/>
              <a:t>Least</a:t>
            </a:r>
            <a:r>
              <a:rPr lang="zh-CN" altLang="en-US" i="1" dirty="0"/>
              <a:t> </a:t>
            </a:r>
            <a:r>
              <a:rPr lang="en-US" altLang="zh-CN" i="1" dirty="0"/>
              <a:t>Squared</a:t>
            </a:r>
            <a:r>
              <a:rPr lang="zh-CN" altLang="en-US" i="1" dirty="0"/>
              <a:t> </a:t>
            </a:r>
            <a:r>
              <a:rPr lang="en-US" altLang="zh-CN" i="1" dirty="0"/>
              <a:t>(OLS)</a:t>
            </a:r>
            <a:r>
              <a:rPr lang="zh-CN" altLang="en-US" i="1" dirty="0"/>
              <a:t> </a:t>
            </a:r>
            <a:r>
              <a:rPr lang="en-US" altLang="zh-CN" i="1" dirty="0"/>
              <a:t>Method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FF355C0-AF3B-7742-8EDC-F368C486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33" y="4334668"/>
            <a:ext cx="5842648" cy="14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3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4FC-FE0C-4F46-8BF4-20ACC062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69B67-8779-C643-96F5-969687734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start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b="1" i="1" dirty="0"/>
                  <a:t>null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contains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Step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simple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RSS.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69B67-8779-C643-96F5-969687734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7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3056</Words>
  <Application>Microsoft Macintosh PowerPoint</Application>
  <PresentationFormat>Widescreen</PresentationFormat>
  <Paragraphs>319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DATA 300</vt:lpstr>
      <vt:lpstr>Agenda</vt:lpstr>
      <vt:lpstr>Bias-variance trade-off</vt:lpstr>
      <vt:lpstr>Naïve approach</vt:lpstr>
      <vt:lpstr>Naïve approach</vt:lpstr>
      <vt:lpstr>Variable selection in Regression models</vt:lpstr>
      <vt:lpstr>Best subset selection</vt:lpstr>
      <vt:lpstr>Objective function for linear regression</vt:lpstr>
      <vt:lpstr>Variable selection: forward selection</vt:lpstr>
      <vt:lpstr>Variable selection: forward selection</vt:lpstr>
      <vt:lpstr>Variable selection: forward selection</vt:lpstr>
      <vt:lpstr>Variable selection: backward selection</vt:lpstr>
      <vt:lpstr>Variable selection: backward selection</vt:lpstr>
      <vt:lpstr>Quick question: </vt:lpstr>
      <vt:lpstr>In R</vt:lpstr>
      <vt:lpstr>In R</vt:lpstr>
      <vt:lpstr>Agenda</vt:lpstr>
      <vt:lpstr>In R</vt:lpstr>
      <vt:lpstr>Choosing the optimal combination of predictors</vt:lpstr>
      <vt:lpstr>Choosing the optimal combination of predictors</vt:lpstr>
      <vt:lpstr>Choosing the optimal combination of predictors: using validation error in the naïve approach</vt:lpstr>
      <vt:lpstr>Choosing the optimal combination of predictors: using validation error in the naïve approach</vt:lpstr>
      <vt:lpstr>Choosing the optimal combination of predictors: adjustments based on training errors</vt:lpstr>
      <vt:lpstr>Choosing the optimal combination of predictors: adjustments based on training errors</vt:lpstr>
      <vt:lpstr>Choosing the optimal combination of predictors: common training-error based measures</vt:lpstr>
      <vt:lpstr>Choosing the optimal combination of predictors: common training-error based measures</vt:lpstr>
      <vt:lpstr>Choosing the optimal combination of predictors: common training-error based measures</vt:lpstr>
      <vt:lpstr>Review: objective function of logistic regression</vt:lpstr>
      <vt:lpstr>Choosing the optimal combination of predictors: common training-error based measures</vt:lpstr>
      <vt:lpstr>Choosing the optimal combination of predictors: common training-error based measures</vt:lpstr>
      <vt:lpstr>Quick math checking:</vt:lpstr>
      <vt:lpstr>Quick math checking:</vt:lpstr>
      <vt:lpstr>Choosing the optimal combination of predictors: common training-error based measures</vt:lpstr>
      <vt:lpstr>Choosing the optimal combination of predictors: common training-error based measures</vt:lpstr>
      <vt:lpstr>To recap</vt:lpstr>
      <vt:lpstr>To recap</vt:lpstr>
      <vt:lpstr>Agenda</vt:lpstr>
      <vt:lpstr>Shrinkage methods</vt:lpstr>
      <vt:lpstr>Shrinkage methods</vt:lpstr>
      <vt:lpstr>Shrinkage methods: ridge regression</vt:lpstr>
      <vt:lpstr>Shrinkage methods: ridge regression</vt:lpstr>
      <vt:lpstr>Shrinkage methods: ridge regression</vt:lpstr>
      <vt:lpstr>Shrinkage methods: ridge regression</vt:lpstr>
      <vt:lpstr>Shrinkage methods: ridge regression</vt:lpstr>
      <vt:lpstr>Shrinkage methods: Lasso</vt:lpstr>
      <vt:lpstr>Shrinkage methods: Lasso</vt:lpstr>
      <vt:lpstr>But practically, what is the difference between Ridge and Lasso?</vt:lpstr>
      <vt:lpstr>But practically, what is the difference between Ridge and Lasso?</vt:lpstr>
      <vt:lpstr>Comparing Ridge regression and the Lasso: a two-variable setting</vt:lpstr>
      <vt:lpstr>But practically, what is the difference between Ridge and Lasso?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</dc:title>
  <dc:creator>Liu, Xiexin</dc:creator>
  <cp:lastModifiedBy>Liu, Xiexin</cp:lastModifiedBy>
  <cp:revision>12</cp:revision>
  <dcterms:created xsi:type="dcterms:W3CDTF">2022-11-01T14:55:00Z</dcterms:created>
  <dcterms:modified xsi:type="dcterms:W3CDTF">2022-11-03T13:32:34Z</dcterms:modified>
</cp:coreProperties>
</file>