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8" r:id="rId4"/>
    <p:sldId id="312" r:id="rId5"/>
    <p:sldId id="311" r:id="rId6"/>
    <p:sldId id="259" r:id="rId7"/>
    <p:sldId id="313" r:id="rId8"/>
    <p:sldId id="314" r:id="rId9"/>
    <p:sldId id="315" r:id="rId10"/>
    <p:sldId id="316" r:id="rId11"/>
    <p:sldId id="320" r:id="rId12"/>
    <p:sldId id="321" r:id="rId13"/>
    <p:sldId id="322" r:id="rId14"/>
    <p:sldId id="317" r:id="rId15"/>
    <p:sldId id="318" r:id="rId16"/>
    <p:sldId id="323" r:id="rId17"/>
    <p:sldId id="324" r:id="rId18"/>
    <p:sldId id="325" r:id="rId19"/>
    <p:sldId id="327" r:id="rId20"/>
    <p:sldId id="328" r:id="rId21"/>
    <p:sldId id="330" r:id="rId22"/>
    <p:sldId id="331" r:id="rId23"/>
    <p:sldId id="332" r:id="rId24"/>
    <p:sldId id="333" r:id="rId25"/>
    <p:sldId id="334" r:id="rId26"/>
    <p:sldId id="336" r:id="rId27"/>
    <p:sldId id="33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6"/>
    <p:restoredTop sz="96197"/>
  </p:normalViewPr>
  <p:slideViewPr>
    <p:cSldViewPr snapToGrid="0">
      <p:cViewPr>
        <p:scale>
          <a:sx n="100" d="100"/>
          <a:sy n="100" d="100"/>
        </p:scale>
        <p:origin x="10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31A2-5DC3-265A-2EFB-6B88DDB99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89854-9CD6-C762-3615-5F1B09C47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F0EB1-AE2C-45CD-2DF8-387B874A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457-02B1-DD49-B705-1B63974985C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AB877-90A0-5D52-2037-425352A8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BC005-7B0D-9136-97E5-D46EBDE7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E3E8-705E-DA4D-9E54-AEDB0CCF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4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B595-E262-D322-6661-1DC1447D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0162E-BE20-07B1-25DF-0D131C1FF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38572-818F-DA6F-DC39-868E0428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457-02B1-DD49-B705-1B63974985C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FFF40-E5C3-04EC-78CD-36A894DA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B30F-8FEB-6CC9-D5D6-0C8201EF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E3E8-705E-DA4D-9E54-AEDB0CCF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2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D3BDD-B7C8-F4FA-E87B-63CC91083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C68A1-10AF-C180-67AA-72EB429ED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7716-EBFC-1417-7AA2-674EA660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457-02B1-DD49-B705-1B63974985C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8D834-7602-2711-FAD2-7055C28E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8F57C-47E8-7C74-420C-2839319D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E3E8-705E-DA4D-9E54-AEDB0CCF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C29E-BCC7-FC60-9567-6CF57B15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9037-BBB1-9FA4-710D-21E71E7D6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534D-C95B-DEBF-135D-ACDEEB64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457-02B1-DD49-B705-1B63974985C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11C8-C15E-400A-1FF4-0C6C0CCD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662FE-1DFA-848B-13F6-54D60FD6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E3E8-705E-DA4D-9E54-AEDB0CCF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8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641-8F07-71BD-D5D0-448F9391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FF19-391C-0F98-4BF4-51FEC608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6AD26-A779-CD3F-8536-6523693F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457-02B1-DD49-B705-1B63974985C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BA8E-6839-2509-64FC-15569ACE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58D8-00F7-8271-6DDC-EBEC3A30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E3E8-705E-DA4D-9E54-AEDB0CCF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0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8256-30B9-EFA5-D6F5-9F8A57E2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FD60-F53F-004E-0767-282DE14D5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0DE76-539D-7BD6-D129-4C647548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C9F08-6315-C99E-53F2-DFCEB6C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457-02B1-DD49-B705-1B63974985C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B76D1-2CC4-7524-BB14-FF25DA65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A744A-AAF9-96AF-5737-C52B1194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E3E8-705E-DA4D-9E54-AEDB0CCF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2A8B-E9FC-24D7-D292-E417FF57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8B5A7-F5C9-F2EA-99DB-ACC5BFD0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5394B-CFF0-46DA-3185-702E3ECE6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E66C6-599A-56EB-5496-29FED9D9D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E4868-3EB1-3C00-EBC7-616042EED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93215-4054-987A-5514-FA08F90F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457-02B1-DD49-B705-1B63974985C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9273C-820F-0276-A06A-8E3B2AE0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EAB1D-9A8D-1A44-092A-DB41678C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E3E8-705E-DA4D-9E54-AEDB0CCF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3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4FA0-86CC-7931-4D2F-3956E386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D73C0-680C-4D91-E2B9-8BB5E3D8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457-02B1-DD49-B705-1B63974985C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5D5A1-9FDA-AD3A-DB8D-03E9CE8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C90E4-C1BE-F0CB-54F3-799718E0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E3E8-705E-DA4D-9E54-AEDB0CCF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59A6E-1841-213E-A56D-E3DC3D1E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457-02B1-DD49-B705-1B63974985C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D830C-D53D-C7C5-8A33-DE10483F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C903B-68B1-76B3-6DD0-BC6585EB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E3E8-705E-DA4D-9E54-AEDB0CCF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5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E9C8-F774-8019-63B4-A5F13F2C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375B-1620-1260-61C5-08AE0FB21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226E4-291E-6F68-ACE8-823CFBA69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95D1-9329-84B6-A7D5-F31DA2F1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457-02B1-DD49-B705-1B63974985C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B6234-B428-845A-F603-333CD2AB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432B6-993D-F721-E05F-158B71EE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E3E8-705E-DA4D-9E54-AEDB0CCF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CB3A-9E8F-5FF9-E9A4-BEA59E06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8765A-B98E-12AD-B814-2872656DC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BBB0E-B316-59D7-0FFE-B10A9EB3D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50413-FA54-F664-8E72-B9FFFE6A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457-02B1-DD49-B705-1B63974985C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C89CB-320D-1D21-2F9A-69AAE639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6ECC5-E254-3A6D-8716-07E5E266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E3E8-705E-DA4D-9E54-AEDB0CCF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CCD5B-0B85-46B9-EE0B-FC5FDA28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5605-0AAB-B984-0689-3D9E10279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237D-5058-0BE3-D58F-0192ABA52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5457-02B1-DD49-B705-1B63974985C0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9155E-E0BE-F576-51F2-494921D97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B091-80EC-8889-5A58-5ADF0D7A4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0E3E8-705E-DA4D-9E54-AEDB0CCF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2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D9FF-F283-FED2-0189-FA260DAFD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300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7FA16-53C7-8BD2-72CD-36A105FE6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r>
              <a:rPr lang="zh-CN" altLang="en-US" dirty="0"/>
              <a:t> </a:t>
            </a:r>
            <a:r>
              <a:rPr lang="en-US" altLang="zh-CN" dirty="0"/>
              <a:t>Tree-based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1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F07B-1E44-4F65-3CB5-2A2455AD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FC55-A1AA-6C62-5F17-06660AA4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bagging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trees,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nearly</a:t>
            </a:r>
            <a:r>
              <a:rPr lang="zh-CN" altLang="en-US" dirty="0"/>
              <a:t> </a:t>
            </a:r>
            <a:r>
              <a:rPr lang="en-US" altLang="zh-CN" dirty="0"/>
              <a:t>impossible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interpret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Bagging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reduces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variance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decision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trees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expensive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interpretability.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trees.</a:t>
            </a:r>
            <a:r>
              <a:rPr lang="zh-CN" altLang="en-US" dirty="0"/>
              <a:t> </a:t>
            </a:r>
            <a:r>
              <a:rPr lang="en-US" altLang="zh-CN" dirty="0"/>
              <a:t>Specifically,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predictor,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total</a:t>
            </a:r>
            <a:r>
              <a:rPr lang="zh-CN" altLang="en-US" i="1" dirty="0"/>
              <a:t> </a:t>
            </a:r>
            <a:r>
              <a:rPr lang="en-US" altLang="zh-CN" i="1" dirty="0"/>
              <a:t>decreased</a:t>
            </a:r>
            <a:r>
              <a:rPr lang="zh-CN" altLang="en-US" i="1" dirty="0"/>
              <a:t> </a:t>
            </a:r>
            <a:r>
              <a:rPr lang="en-US" altLang="zh-CN" i="1" dirty="0"/>
              <a:t>RSS/GINI</a:t>
            </a:r>
            <a:r>
              <a:rPr lang="zh-CN" altLang="en-US" i="1" dirty="0"/>
              <a:t> </a:t>
            </a:r>
            <a:r>
              <a:rPr lang="en-US" altLang="zh-CN" i="1" dirty="0"/>
              <a:t>index/entropy.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sorted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contribution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RSS/Gini/entropy.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3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146F-7A10-D50A-C1BE-BE574E63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Bagging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899EC-5EBF-3FCE-58AC-8D192C17C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bagging, we: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Use bootstrapping to create </a:t>
                </a:r>
                <a:r>
                  <a:rPr lang="en-US" i="1" dirty="0"/>
                  <a:t>B</a:t>
                </a:r>
                <a:r>
                  <a:rPr lang="en-US" dirty="0"/>
                  <a:t> training sets.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Using each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we build a decision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We then average all the predictions given by the B decision trees and obtain: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2"/>
                <a:r>
                  <a:rPr lang="en-US" dirty="0"/>
                  <a:t>This </a:t>
                </a:r>
                <a:r>
                  <a:rPr lang="en-US" i="1" dirty="0"/>
                  <a:t>average</a:t>
                </a:r>
                <a:r>
                  <a:rPr lang="en-US" dirty="0"/>
                  <a:t> is replaced by </a:t>
                </a:r>
                <a:r>
                  <a:rPr lang="en-US" i="1" dirty="0"/>
                  <a:t>majority vote</a:t>
                </a:r>
                <a:r>
                  <a:rPr lang="en-US" dirty="0"/>
                  <a:t> for classification problems.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out-of-bag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error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replace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cross-validation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importance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sorted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their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contribution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decreasing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RSS/GINI/Entropy.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899EC-5EBF-3FCE-58AC-8D192C17C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78FA225-1305-4916-400A-81CCD2B4A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602" y="3326606"/>
            <a:ext cx="2298156" cy="6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8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146F-7A10-D50A-C1BE-BE574E63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Bagging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899EC-5EBF-3FCE-58AC-8D192C17C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bagging, we: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Use bootstrapping to create </a:t>
                </a:r>
                <a:r>
                  <a:rPr lang="en-US" i="1" dirty="0"/>
                  <a:t>B</a:t>
                </a:r>
                <a:r>
                  <a:rPr lang="en-US" dirty="0"/>
                  <a:t> training sets.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Using each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we build a decision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We then average all the predictions given by the B decision trees and obtain: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2"/>
                <a:r>
                  <a:rPr lang="en-US" dirty="0"/>
                  <a:t>This </a:t>
                </a:r>
                <a:r>
                  <a:rPr lang="en-US" i="1" dirty="0"/>
                  <a:t>average</a:t>
                </a:r>
                <a:r>
                  <a:rPr lang="en-US" dirty="0"/>
                  <a:t> is replaced by </a:t>
                </a:r>
                <a:r>
                  <a:rPr lang="en-US" i="1" dirty="0"/>
                  <a:t>majority vote</a:t>
                </a:r>
                <a:r>
                  <a:rPr lang="en-US" dirty="0"/>
                  <a:t> for classification problems.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What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happens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when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there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strong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predictor?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Would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all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trees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include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use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predictor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split?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If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so,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does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impact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advantage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variance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reduction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brought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by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bagging?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899EC-5EBF-3FCE-58AC-8D192C17C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78FA225-1305-4916-400A-81CCD2B4A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032" y="3315248"/>
            <a:ext cx="2025378" cy="5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4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146F-7A10-D50A-C1BE-BE574E63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Bagging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899EC-5EBF-3FCE-58AC-8D192C17C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bagging, we: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Use bootstrapping to create </a:t>
                </a:r>
                <a:r>
                  <a:rPr lang="en-US" i="1" dirty="0"/>
                  <a:t>B</a:t>
                </a:r>
                <a:r>
                  <a:rPr lang="en-US" dirty="0"/>
                  <a:t> training sets.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Using each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we build a decision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We then average all the predictions given by the B decision trees and obtain: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2"/>
                <a:r>
                  <a:rPr lang="en-US" dirty="0"/>
                  <a:t>This </a:t>
                </a:r>
                <a:r>
                  <a:rPr lang="en-US" i="1" dirty="0"/>
                  <a:t>average</a:t>
                </a:r>
                <a:r>
                  <a:rPr lang="en-US" dirty="0"/>
                  <a:t> is replaced by </a:t>
                </a:r>
                <a:r>
                  <a:rPr lang="en-US" i="1" dirty="0"/>
                  <a:t>majority vote</a:t>
                </a:r>
                <a:r>
                  <a:rPr lang="en-US" dirty="0"/>
                  <a:t> for classification problems.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What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happens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when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there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strong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predictor?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Would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all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trees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include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use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predictor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split?</a:t>
                </a:r>
              </a:p>
              <a:p>
                <a:pPr lvl="2"/>
                <a:r>
                  <a:rPr lang="en-US" altLang="zh-CN" dirty="0"/>
                  <a:t>Yes,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result,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look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similar.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If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so,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does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impact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advantage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variance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reduction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brought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by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bagging?</a:t>
                </a:r>
              </a:p>
              <a:p>
                <a:pPr lvl="2"/>
                <a:r>
                  <a:rPr lang="en-US" altLang="zh-CN" dirty="0"/>
                  <a:t>Bagging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longer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serves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purpose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reduction,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because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correlated.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899EC-5EBF-3FCE-58AC-8D192C17C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78FA225-1305-4916-400A-81CCD2B4A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032" y="3155228"/>
            <a:ext cx="1411968" cy="41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0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D817-C2A5-88B0-B729-24BFE891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3BB1-3F37-D6DF-2C7D-20321EF7C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pPr lvl="1"/>
            <a:r>
              <a:rPr lang="en-US" altLang="zh-CN" dirty="0"/>
              <a:t>Overview</a:t>
            </a:r>
          </a:p>
          <a:p>
            <a:pPr lvl="1"/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pPr lvl="1"/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pruning</a:t>
            </a:r>
          </a:p>
          <a:p>
            <a:pPr lvl="1"/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r>
              <a:rPr lang="en-US" altLang="zh-CN" dirty="0"/>
              <a:t>Tree-based methods</a:t>
            </a:r>
          </a:p>
          <a:p>
            <a:pPr lvl="1"/>
            <a:r>
              <a:rPr lang="en-US" altLang="zh-CN" dirty="0"/>
              <a:t>Bagging</a:t>
            </a:r>
          </a:p>
          <a:p>
            <a:pPr lvl="1"/>
            <a:r>
              <a:rPr lang="en-US" altLang="zh-CN" b="1" dirty="0"/>
              <a:t>Random Forest</a:t>
            </a:r>
          </a:p>
          <a:p>
            <a:pPr lvl="1"/>
            <a:r>
              <a:rPr lang="en-US" altLang="zh-CN" dirty="0"/>
              <a:t>Boosting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14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820E-E4D1-0C2E-992E-DC789A8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C0E52-AB4A-0CDB-EBCA-849E50337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bagging, we: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Use bootstrapping to create </a:t>
                </a:r>
                <a:r>
                  <a:rPr lang="en-US" i="1" dirty="0"/>
                  <a:t>B</a:t>
                </a:r>
                <a:r>
                  <a:rPr lang="en-US" dirty="0"/>
                  <a:t> training sets.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Using each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we build a decision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We then average all the predictions given by the B decision trees and obtain:</a:t>
                </a:r>
              </a:p>
              <a:p>
                <a:pPr lvl="2"/>
                <a:r>
                  <a:rPr lang="en-US" dirty="0"/>
                  <a:t>This </a:t>
                </a:r>
                <a:r>
                  <a:rPr lang="en-US" i="1" dirty="0"/>
                  <a:t>average</a:t>
                </a:r>
                <a:r>
                  <a:rPr lang="en-US" dirty="0"/>
                  <a:t> is replaced by </a:t>
                </a:r>
                <a:r>
                  <a:rPr lang="en-US" i="1" dirty="0"/>
                  <a:t>majority vote</a:t>
                </a:r>
                <a:r>
                  <a:rPr lang="en-US" dirty="0"/>
                  <a:t> for classification problems.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In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scenario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where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there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strong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predictor,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you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avoid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trees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all</a:t>
                </a:r>
                <a:r>
                  <a:rPr lang="zh-CN" alt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picking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predictor?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C0E52-AB4A-0CDB-EBCA-849E50337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F6A01D01-A857-ABC4-2EEB-A91D14A6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12" y="3429000"/>
            <a:ext cx="1411968" cy="41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7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820E-E4D1-0C2E-992E-DC789A8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C0E52-AB4A-0CDB-EBCA-849E50337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bagging, we: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Use bootstrapping to create </a:t>
                </a:r>
                <a:r>
                  <a:rPr lang="en-US" i="1" dirty="0"/>
                  <a:t>B</a:t>
                </a:r>
                <a:r>
                  <a:rPr lang="en-US" dirty="0"/>
                  <a:t> training sets.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Using each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we build a decision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We then average all the predictions given by the B decision trees and obtain:</a:t>
                </a:r>
              </a:p>
              <a:p>
                <a:pPr lvl="2"/>
                <a:r>
                  <a:rPr lang="en-US" dirty="0"/>
                  <a:t>This </a:t>
                </a:r>
                <a:r>
                  <a:rPr lang="en-US" i="1" dirty="0"/>
                  <a:t>average</a:t>
                </a:r>
                <a:r>
                  <a:rPr lang="en-US" dirty="0"/>
                  <a:t> is replaced by </a:t>
                </a:r>
                <a:r>
                  <a:rPr lang="en-US" i="1" dirty="0"/>
                  <a:t>majority vote</a:t>
                </a:r>
                <a:r>
                  <a:rPr lang="en-US" dirty="0"/>
                  <a:t> for classification problems.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In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scenario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where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there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strong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predictor,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you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avoid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trees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all</a:t>
                </a:r>
                <a:r>
                  <a:rPr lang="zh-CN" alt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picking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predictor?</a:t>
                </a:r>
              </a:p>
              <a:p>
                <a:pPr lvl="1"/>
                <a:r>
                  <a:rPr lang="en-US" altLang="zh-CN" dirty="0"/>
                  <a:t>When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random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(assuming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p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predictors,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C0E52-AB4A-0CDB-EBCA-849E50337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F6A01D01-A857-ABC4-2EEB-A91D14A6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12" y="3429000"/>
            <a:ext cx="1411968" cy="41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4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820E-E4D1-0C2E-992E-DC789A8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C0E52-AB4A-0CDB-EBCA-849E50337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Similar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bagging,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</a:t>
                </a:r>
                <a:r>
                  <a:rPr lang="en-US" dirty="0"/>
                  <a:t>s</a:t>
                </a:r>
                <a:r>
                  <a:rPr lang="en-US" altLang="zh-CN" dirty="0"/>
                  <a:t>ing</a:t>
                </a:r>
                <a:r>
                  <a:rPr lang="en-US" dirty="0"/>
                  <a:t> bootstrapping to create </a:t>
                </a:r>
                <a:r>
                  <a:rPr lang="en-US" i="1" dirty="0"/>
                  <a:t>B</a:t>
                </a:r>
                <a:r>
                  <a:rPr lang="en-US" dirty="0"/>
                  <a:t> training sets.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However: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dirty="0"/>
                  <a:t>each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takes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decision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We then average all the predictions given by the B decision trees and obtain: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2"/>
                <a:r>
                  <a:rPr lang="en-US" dirty="0"/>
                  <a:t>This </a:t>
                </a:r>
                <a:r>
                  <a:rPr lang="en-US" i="1" dirty="0"/>
                  <a:t>average</a:t>
                </a:r>
                <a:r>
                  <a:rPr lang="en-US" dirty="0"/>
                  <a:t> is replaced by </a:t>
                </a:r>
                <a:r>
                  <a:rPr lang="en-US" i="1" dirty="0"/>
                  <a:t>majority vote</a:t>
                </a:r>
                <a:r>
                  <a:rPr lang="en-US" dirty="0"/>
                  <a:t> for classification problems.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C0E52-AB4A-0CDB-EBCA-849E50337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F6A01D01-A857-ABC4-2EEB-A91D14A6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032" y="4013518"/>
            <a:ext cx="1411968" cy="41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7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D817-C2A5-88B0-B729-24BFE891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3BB1-3F37-D6DF-2C7D-20321EF7C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pPr lvl="1"/>
            <a:r>
              <a:rPr lang="en-US" altLang="zh-CN" dirty="0"/>
              <a:t>Overview</a:t>
            </a:r>
          </a:p>
          <a:p>
            <a:pPr lvl="1"/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pPr lvl="1"/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pruning</a:t>
            </a:r>
          </a:p>
          <a:p>
            <a:pPr lvl="1"/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r>
              <a:rPr lang="en-US" altLang="zh-CN" dirty="0"/>
              <a:t>Tree-based methods</a:t>
            </a:r>
          </a:p>
          <a:p>
            <a:pPr lvl="1"/>
            <a:r>
              <a:rPr lang="en-US" altLang="zh-CN" dirty="0"/>
              <a:t>Bagging</a:t>
            </a:r>
          </a:p>
          <a:p>
            <a:pPr lvl="1"/>
            <a:r>
              <a:rPr lang="en-US" altLang="zh-CN" dirty="0"/>
              <a:t>Random Forest</a:t>
            </a:r>
          </a:p>
          <a:p>
            <a:pPr lvl="1"/>
            <a:r>
              <a:rPr lang="en-US" altLang="zh-CN" b="1" dirty="0"/>
              <a:t>Boosting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61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820E-E4D1-0C2E-992E-DC789A8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0E52-AB4A-0CDB-EBCA-849E5033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bagging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trees,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y.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Boosting,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hand,</a:t>
            </a:r>
            <a:r>
              <a:rPr lang="zh-CN" altLang="en-US" dirty="0"/>
              <a:t> </a:t>
            </a:r>
            <a:r>
              <a:rPr lang="en-US" altLang="zh-CN" dirty="0"/>
              <a:t>builds</a:t>
            </a:r>
            <a:r>
              <a:rPr lang="zh-CN" altLang="en-US" dirty="0"/>
              <a:t> </a:t>
            </a:r>
            <a:r>
              <a:rPr lang="en-US" altLang="zh-CN" b="1" u="sng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residual</a:t>
            </a:r>
            <a:r>
              <a:rPr lang="zh-CN" altLang="en-US" dirty="0"/>
              <a:t> </a:t>
            </a:r>
            <a:r>
              <a:rPr lang="en-US" altLang="zh-CN" dirty="0"/>
              <a:t>r.</a:t>
            </a:r>
          </a:p>
        </p:txBody>
      </p:sp>
    </p:spTree>
    <p:extLst>
      <p:ext uri="{BB962C8B-B14F-4D97-AF65-F5344CB8AC3E}">
        <p14:creationId xmlns:p14="http://schemas.microsoft.com/office/powerpoint/2010/main" val="170313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D817-C2A5-88B0-B729-24BFE891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3BB1-3F37-D6DF-2C7D-20321EF7C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pPr lvl="1"/>
            <a:r>
              <a:rPr lang="en-US" altLang="zh-CN" dirty="0"/>
              <a:t>Overview</a:t>
            </a:r>
          </a:p>
          <a:p>
            <a:pPr lvl="1"/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pPr lvl="1"/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pruning</a:t>
            </a:r>
          </a:p>
          <a:p>
            <a:pPr lvl="1"/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r>
              <a:rPr lang="en-US" altLang="zh-CN" dirty="0"/>
              <a:t>Tree-based methods</a:t>
            </a:r>
          </a:p>
          <a:p>
            <a:pPr lvl="1"/>
            <a:r>
              <a:rPr lang="en-US" altLang="zh-CN" dirty="0"/>
              <a:t>Bagging</a:t>
            </a:r>
          </a:p>
          <a:p>
            <a:pPr lvl="1"/>
            <a:r>
              <a:rPr lang="en-US" altLang="zh-CN" dirty="0"/>
              <a:t>Random Forest</a:t>
            </a:r>
          </a:p>
          <a:p>
            <a:pPr lvl="1"/>
            <a:r>
              <a:rPr lang="en-US" altLang="zh-CN" dirty="0"/>
              <a:t>Boosting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9050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820E-E4D1-0C2E-992E-DC789A8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0E52-AB4A-0CDB-EBCA-849E5033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bagging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trees,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y.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Boosting,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hand,</a:t>
            </a:r>
            <a:r>
              <a:rPr lang="zh-CN" altLang="en-US" dirty="0"/>
              <a:t> </a:t>
            </a:r>
            <a:r>
              <a:rPr lang="en-US" altLang="zh-CN" dirty="0"/>
              <a:t>builds</a:t>
            </a:r>
            <a:r>
              <a:rPr lang="zh-CN" altLang="en-US" dirty="0"/>
              <a:t> </a:t>
            </a:r>
            <a:r>
              <a:rPr lang="en-US" altLang="zh-CN" b="1" u="sng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residual</a:t>
            </a:r>
            <a:r>
              <a:rPr lang="zh-CN" altLang="en-US" dirty="0"/>
              <a:t> </a:t>
            </a:r>
            <a:r>
              <a:rPr lang="en-US" altLang="zh-CN" dirty="0"/>
              <a:t>r.</a:t>
            </a:r>
          </a:p>
          <a:p>
            <a:pPr lvl="1"/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residual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y.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i="1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splits</a:t>
            </a:r>
            <a:r>
              <a:rPr lang="zh-CN" altLang="en-US" dirty="0"/>
              <a:t> </a:t>
            </a:r>
            <a:r>
              <a:rPr lang="en-US" altLang="zh-CN" dirty="0"/>
              <a:t>(d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enough).</a:t>
            </a:r>
          </a:p>
        </p:txBody>
      </p:sp>
    </p:spTree>
    <p:extLst>
      <p:ext uri="{BB962C8B-B14F-4D97-AF65-F5344CB8AC3E}">
        <p14:creationId xmlns:p14="http://schemas.microsoft.com/office/powerpoint/2010/main" val="3354801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820E-E4D1-0C2E-992E-DC789A8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C0E52-AB4A-0CDB-EBCA-849E50337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Both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bagging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multiple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Boosting,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hand,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builds</a:t>
                </a:r>
                <a:r>
                  <a:rPr lang="zh-CN" altLang="en-US" dirty="0"/>
                  <a:t> </a:t>
                </a:r>
                <a:r>
                  <a:rPr lang="en-US" altLang="zh-CN" b="1" u="sng" dirty="0"/>
                  <a:t>small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r.</a:t>
                </a:r>
              </a:p>
              <a:p>
                <a:pPr lvl="1"/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splits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usually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works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enough).</a:t>
                </a:r>
              </a:p>
              <a:p>
                <a:pPr lvl="2"/>
                <a:r>
                  <a:rPr lang="en-US" altLang="zh-CN" dirty="0"/>
                  <a:t>Part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explained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become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altLang="zh-CN" b="0" dirty="0"/>
              </a:p>
              <a:p>
                <a:pPr marL="914400" lvl="2" indent="0">
                  <a:buNone/>
                </a:pPr>
                <a:r>
                  <a:rPr lang="en-US" altLang="zh-CN" dirty="0"/>
                  <a:t>where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controls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learning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speed.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equals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0.01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0.001.</a:t>
                </a:r>
              </a:p>
              <a:p>
                <a:pPr lvl="2"/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focus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going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forward.</a:t>
                </a:r>
              </a:p>
              <a:p>
                <a:pPr marL="914400" lvl="2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C0E52-AB4A-0CDB-EBCA-849E50337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367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820E-E4D1-0C2E-992E-DC789A8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C0E52-AB4A-0CDB-EBCA-849E50337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Both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bagging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multiple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Boosting,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hand,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builds</a:t>
                </a:r>
                <a:r>
                  <a:rPr lang="zh-CN" altLang="en-US" dirty="0"/>
                  <a:t> </a:t>
                </a:r>
                <a:r>
                  <a:rPr lang="en-US" altLang="zh-CN" b="1" u="sng" dirty="0"/>
                  <a:t>small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r.</a:t>
                </a:r>
              </a:p>
              <a:p>
                <a:pPr lvl="1"/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splits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usually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works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enough).</a:t>
                </a:r>
              </a:p>
              <a:p>
                <a:pPr lvl="2"/>
                <a:r>
                  <a:rPr lang="en-US" altLang="zh-CN" dirty="0"/>
                  <a:t>Part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explained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become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altLang="zh-CN" b="0" dirty="0"/>
              </a:p>
              <a:p>
                <a:pPr marL="914400" lvl="2" indent="0">
                  <a:buNone/>
                </a:pPr>
                <a:r>
                  <a:rPr lang="en-US" altLang="zh-CN" dirty="0"/>
                  <a:t>where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controls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learning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speed.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equals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0.01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0.001.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residuals.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C0E52-AB4A-0CDB-EBCA-849E50337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9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820E-E4D1-0C2E-992E-DC789A8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C0E52-AB4A-0CDB-EBCA-849E50337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Both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bagging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multiple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Boosting,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hand,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builds</a:t>
                </a:r>
                <a:r>
                  <a:rPr lang="zh-CN" altLang="en-US" dirty="0"/>
                  <a:t> </a:t>
                </a:r>
                <a:r>
                  <a:rPr lang="en-US" altLang="zh-CN" b="1" u="sng" dirty="0"/>
                  <a:t>small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r.</a:t>
                </a:r>
              </a:p>
              <a:p>
                <a:pPr lvl="1"/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splits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usually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works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enough).</a:t>
                </a:r>
              </a:p>
              <a:p>
                <a:pPr lvl="2"/>
                <a:r>
                  <a:rPr lang="en-US" altLang="zh-CN" dirty="0"/>
                  <a:t>Part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explained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become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altLang="zh-CN" b="0" dirty="0"/>
              </a:p>
              <a:p>
                <a:pPr marL="914400" lvl="2" indent="0">
                  <a:buNone/>
                </a:pPr>
                <a:r>
                  <a:rPr lang="en-US" altLang="zh-CN" dirty="0"/>
                  <a:t>where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controls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learning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speed.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equals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0.01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0.001.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residuals.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Assuming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continue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until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Boosting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becomes:</a:t>
                </a:r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̂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ac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C0E52-AB4A-0CDB-EBCA-849E50337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241" b="-26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620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D817-C2A5-88B0-B729-24BFE891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3BB1-3F37-D6DF-2C7D-20321EF7C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pPr lvl="1"/>
            <a:r>
              <a:rPr lang="en-US" altLang="zh-CN" dirty="0"/>
              <a:t>Overview</a:t>
            </a:r>
          </a:p>
          <a:p>
            <a:pPr lvl="1"/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pPr lvl="1"/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pruning</a:t>
            </a:r>
          </a:p>
          <a:p>
            <a:pPr lvl="1"/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r>
              <a:rPr lang="en-US" altLang="zh-CN" b="1" dirty="0"/>
              <a:t>Tree-based methods</a:t>
            </a:r>
          </a:p>
          <a:p>
            <a:pPr lvl="1"/>
            <a:r>
              <a:rPr lang="en-US" altLang="zh-CN" dirty="0"/>
              <a:t>Bagging</a:t>
            </a:r>
          </a:p>
          <a:p>
            <a:pPr lvl="1"/>
            <a:r>
              <a:rPr lang="en-US" altLang="zh-CN" dirty="0"/>
              <a:t>Random Forest</a:t>
            </a:r>
          </a:p>
          <a:p>
            <a:pPr lvl="1"/>
            <a:r>
              <a:rPr lang="en-US" altLang="zh-CN" dirty="0"/>
              <a:t>Boosting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8486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CF3F-1B5D-CD0F-973C-5486FE7C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tree-based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007D-27C9-A2A6-15FA-56C783CF0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Bagging:</a:t>
            </a:r>
            <a:r>
              <a:rPr lang="zh-CN" altLang="en-US" dirty="0"/>
              <a:t> </a:t>
            </a:r>
            <a:r>
              <a:rPr lang="en-US" altLang="zh-CN" dirty="0"/>
              <a:t>Obtain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bootstrapped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  <a:r>
              <a:rPr lang="zh-CN" altLang="en-US" dirty="0"/>
              <a:t> </a:t>
            </a:r>
            <a:r>
              <a:rPr lang="en-US" altLang="zh-CN" dirty="0"/>
              <a:t>independently.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(majority</a:t>
            </a:r>
            <a:r>
              <a:rPr lang="zh-CN" altLang="en-US" dirty="0"/>
              <a:t> </a:t>
            </a:r>
            <a:r>
              <a:rPr lang="en-US" altLang="zh-CN" dirty="0"/>
              <a:t>vote)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58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CF3F-1B5D-CD0F-973C-5486FE7C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tree-based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A007D-27C9-A2A6-15FA-56C783CF0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Bagging: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Obtain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bootstrapped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datasets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independently.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(majority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vote)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trees.</a:t>
                </a:r>
              </a:p>
              <a:p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Forest: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Obtain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bootstrapped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datasets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independently.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predictors,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available.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A007D-27C9-A2A6-15FA-56C783CF0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94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CF3F-1B5D-CD0F-973C-5486FE7C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tree-based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A007D-27C9-A2A6-15FA-56C783CF0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Bagging: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Obtain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bootstrapped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datasets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independently.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(majority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vote)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trees.</a:t>
                </a:r>
              </a:p>
              <a:p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Forest: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Obtain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bootstrapped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datasets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independently.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predictors,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available.</a:t>
                </a:r>
              </a:p>
              <a:p>
                <a:r>
                  <a:rPr lang="en-US" altLang="zh-CN" dirty="0"/>
                  <a:t>Boosting: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sequentially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algorithm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previous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trees.</a:t>
                </a:r>
                <a:r>
                  <a:rPr lang="zh-CN" alt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A007D-27C9-A2A6-15FA-56C783CF0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15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E09A-C479-2D0A-8EAE-4A3D19EC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decision trees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C072E8-E0AD-A505-BD56-9395F9B5F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862" y="1825625"/>
            <a:ext cx="4288275" cy="4351338"/>
          </a:xfrm>
        </p:spPr>
      </p:pic>
      <p:sp>
        <p:nvSpPr>
          <p:cNvPr id="3" name="Line Callout 1 2">
            <a:extLst>
              <a:ext uri="{FF2B5EF4-FFF2-40B4-BE49-F238E27FC236}">
                <a16:creationId xmlns:a16="http://schemas.microsoft.com/office/drawing/2014/main" id="{BD5187DC-0208-A3DA-1DB2-A655FDC0CA06}"/>
              </a:ext>
            </a:extLst>
          </p:cNvPr>
          <p:cNvSpPr/>
          <p:nvPr/>
        </p:nvSpPr>
        <p:spPr>
          <a:xfrm>
            <a:off x="9444790" y="3315494"/>
            <a:ext cx="2478505" cy="1371600"/>
          </a:xfrm>
          <a:prstGeom prst="borderCallout1">
            <a:avLst>
              <a:gd name="adj1" fmla="val 42435"/>
              <a:gd name="adj2" fmla="val -2022"/>
              <a:gd name="adj3" fmla="val 165132"/>
              <a:gd name="adj4" fmla="val -630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tree-based methods are trying to tackle these disadvantages.</a:t>
            </a:r>
          </a:p>
        </p:txBody>
      </p:sp>
    </p:spTree>
    <p:extLst>
      <p:ext uri="{BB962C8B-B14F-4D97-AF65-F5344CB8AC3E}">
        <p14:creationId xmlns:p14="http://schemas.microsoft.com/office/powerpoint/2010/main" val="125280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10DE-E924-49C9-E09C-F4C3DF9D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 in reducing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168E3-23D3-80B7-2E55-030C56BF98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a model built on training set X might have high variance, we could build multiple models on multiple training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, and average the performance over all models.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 multiple training sets are often unavailable in practice.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168E3-23D3-80B7-2E55-030C56BF98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0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C2DF-10B6-C4B6-B9DA-59E83FE6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bootstrapping as a sampling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6DFB-EA1B-19EC-24F6-ECCFD6655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Bootstrapping method refers to the procedure of repeatedly sampling </a:t>
            </a:r>
            <a:r>
              <a:rPr lang="en-US" altLang="zh-CN" dirty="0"/>
              <a:t>(</a:t>
            </a:r>
            <a:r>
              <a:rPr lang="en-US" dirty="0"/>
              <a:t>with replacement) from the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result,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obtain</a:t>
            </a:r>
            <a:r>
              <a:rPr lang="zh-CN" altLang="en-US" dirty="0"/>
              <a:t> </a:t>
            </a:r>
            <a:r>
              <a:rPr lang="en-US" altLang="zh-CN" i="1" dirty="0"/>
              <a:t>multiple</a:t>
            </a:r>
            <a:r>
              <a:rPr lang="zh-CN" altLang="en-US" i="1" dirty="0"/>
              <a:t> </a:t>
            </a:r>
            <a:r>
              <a:rPr lang="en-US" altLang="zh-CN" i="1" dirty="0"/>
              <a:t>datasets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dataset,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variation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datasets.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090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146F-7A10-D50A-C1BE-BE574E63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899EC-5EBF-3FCE-58AC-8D192C17C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Bagging (also referred to as </a:t>
                </a:r>
                <a:r>
                  <a:rPr lang="en-US" i="1" dirty="0"/>
                  <a:t>bootstrap aggregation</a:t>
                </a:r>
                <a:r>
                  <a:rPr lang="en-US" dirty="0"/>
                  <a:t>) is an application of bootstrapping methods to improve the performance of decision trees.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bagging, we: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Use bootstrapping to create </a:t>
                </a:r>
                <a:r>
                  <a:rPr lang="en-US" i="1" dirty="0"/>
                  <a:t>B</a:t>
                </a:r>
                <a:r>
                  <a:rPr lang="en-US" dirty="0"/>
                  <a:t> training sets.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Using each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we build a decision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We then average all the predictions given by the B decision trees and obtain:</a:t>
                </a:r>
              </a:p>
              <a:p>
                <a:pPr marL="971550" lvl="1" indent="-514350">
                  <a:buFont typeface="+mj-lt"/>
                  <a:buAutoNum type="arabicParenR"/>
                </a:pPr>
                <a:endParaRPr lang="en-US" dirty="0"/>
              </a:p>
              <a:p>
                <a:pPr lvl="2"/>
                <a:r>
                  <a:rPr lang="en-US" dirty="0"/>
                  <a:t>This </a:t>
                </a:r>
                <a:r>
                  <a:rPr lang="en-US" i="1" dirty="0"/>
                  <a:t>average</a:t>
                </a:r>
                <a:r>
                  <a:rPr lang="en-US" dirty="0"/>
                  <a:t> is replaced by </a:t>
                </a:r>
                <a:r>
                  <a:rPr lang="en-US" i="1" dirty="0"/>
                  <a:t>majority vote</a:t>
                </a:r>
                <a:r>
                  <a:rPr lang="en-US" dirty="0"/>
                  <a:t> for classification problems.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899EC-5EBF-3FCE-58AC-8D192C17C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78FA225-1305-4916-400A-81CCD2B4A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922" y="4971883"/>
            <a:ext cx="2298156" cy="6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9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E702-1024-70C6-BF0E-FC43480C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Out-of-bag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8349-31FB-A239-A880-F2569A8A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Unlike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cross-validation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estimate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out-of-bag</a:t>
            </a:r>
            <a:r>
              <a:rPr lang="zh-CN" altLang="en-US" i="1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bagging.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u="sng" dirty="0"/>
              <a:t>Out-of-bag</a:t>
            </a:r>
            <a:r>
              <a:rPr lang="zh-CN" altLang="en-US" b="1" u="sng" dirty="0"/>
              <a:t> </a:t>
            </a:r>
            <a:r>
              <a:rPr lang="en-US" altLang="zh-CN" b="1" u="sng" dirty="0"/>
              <a:t>observation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mathematically,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r>
              <a:rPr lang="zh-CN" altLang="en-US" dirty="0"/>
              <a:t> </a:t>
            </a:r>
            <a:r>
              <a:rPr lang="en-US" altLang="zh-CN" dirty="0"/>
              <a:t>is,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average,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included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two-thirds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bootstrapped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i="1" dirty="0"/>
              <a:t>out-of-bag</a:t>
            </a:r>
            <a:r>
              <a:rPr lang="zh-CN" altLang="en-US" i="1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remaining</a:t>
            </a:r>
            <a:r>
              <a:rPr lang="zh-CN" altLang="en-US" dirty="0"/>
              <a:t> </a:t>
            </a:r>
            <a:r>
              <a:rPr lang="en-US" altLang="zh-CN" dirty="0"/>
              <a:t>one-third.</a:t>
            </a:r>
            <a:endParaRPr lang="en-US" altLang="zh-CN" b="1" u="sng" dirty="0"/>
          </a:p>
        </p:txBody>
      </p:sp>
    </p:spTree>
    <p:extLst>
      <p:ext uri="{BB962C8B-B14F-4D97-AF65-F5344CB8AC3E}">
        <p14:creationId xmlns:p14="http://schemas.microsoft.com/office/powerpoint/2010/main" val="88063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E702-1024-70C6-BF0E-FC43480C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Out-of-bag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98349-31FB-A239-A880-F2569A8A3E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u="sng" dirty="0"/>
                  <a:t>Out-of-bag</a:t>
                </a:r>
                <a:r>
                  <a:rPr lang="zh-CN" altLang="en-US" b="1" u="sng" dirty="0"/>
                  <a:t> </a:t>
                </a:r>
                <a:r>
                  <a:rPr lang="en-US" altLang="zh-CN" b="1" u="sng" dirty="0"/>
                  <a:t>observation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mathematically,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included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two-thirds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bootstrapped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out-of-bag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remaining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one-third.</a:t>
                </a:r>
              </a:p>
              <a:p>
                <a:pPr marL="0" indent="0">
                  <a:buNone/>
                </a:pPr>
                <a:endParaRPr lang="en-US" altLang="zh-CN" b="1" u="sng" dirty="0"/>
              </a:p>
              <a:p>
                <a:pPr marL="0" indent="0">
                  <a:buNone/>
                </a:pPr>
                <a:r>
                  <a:rPr lang="en-US" altLang="zh-CN" dirty="0"/>
                  <a:t>Therefore,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obtain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out-of-bag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error:</a:t>
                </a:r>
              </a:p>
              <a:p>
                <a:pPr lvl="1"/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built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b.</a:t>
                </a:r>
              </a:p>
              <a:p>
                <a:pPr lvl="1"/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across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trees.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equivalent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leave-one-out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cross-validation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error.</a:t>
                </a:r>
                <a:endParaRPr lang="en-US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98349-31FB-A239-A880-F2569A8A3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50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F07B-1E44-4F65-3CB5-2A2455AD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FC55-A1AA-6C62-5F17-06660AA4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bagging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trees,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nearly</a:t>
            </a:r>
            <a:r>
              <a:rPr lang="zh-CN" altLang="en-US" dirty="0"/>
              <a:t> </a:t>
            </a:r>
            <a:r>
              <a:rPr lang="en-US" altLang="zh-CN" dirty="0"/>
              <a:t>impossible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interpret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Bagging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reduces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variance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decision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trees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expensive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interpretability.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6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1833</Words>
  <Application>Microsoft Macintosh PowerPoint</Application>
  <PresentationFormat>Widescreen</PresentationFormat>
  <Paragraphs>181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DATA 300</vt:lpstr>
      <vt:lpstr>Agenda</vt:lpstr>
      <vt:lpstr>Pros and cons of decision trees</vt:lpstr>
      <vt:lpstr>General rule in reducing variance</vt:lpstr>
      <vt:lpstr>Recall bootstrapping as a sampling methods</vt:lpstr>
      <vt:lpstr>Bagging</vt:lpstr>
      <vt:lpstr>Out-of-bag error</vt:lpstr>
      <vt:lpstr>Out-of-bag error</vt:lpstr>
      <vt:lpstr>Variable Importance Measures</vt:lpstr>
      <vt:lpstr>Variable Importance Measures</vt:lpstr>
      <vt:lpstr>Summary of Bagging</vt:lpstr>
      <vt:lpstr>Summary of Bagging</vt:lpstr>
      <vt:lpstr>Summary of Bagging</vt:lpstr>
      <vt:lpstr>Agenda</vt:lpstr>
      <vt:lpstr>Random Forest</vt:lpstr>
      <vt:lpstr>Random Forest</vt:lpstr>
      <vt:lpstr>Random Forest</vt:lpstr>
      <vt:lpstr>Agenda</vt:lpstr>
      <vt:lpstr>Boosting</vt:lpstr>
      <vt:lpstr>Boosting</vt:lpstr>
      <vt:lpstr>Boosting</vt:lpstr>
      <vt:lpstr>Boosting</vt:lpstr>
      <vt:lpstr>Boosting</vt:lpstr>
      <vt:lpstr>Agenda</vt:lpstr>
      <vt:lpstr>Summary of tree-based methods</vt:lpstr>
      <vt:lpstr>Summary of tree-based methods</vt:lpstr>
      <vt:lpstr>Summary of tree-based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300</dc:title>
  <dc:creator>Liu, Xiexin</dc:creator>
  <cp:lastModifiedBy>Liu, Xiexin</cp:lastModifiedBy>
  <cp:revision>8</cp:revision>
  <dcterms:created xsi:type="dcterms:W3CDTF">2022-11-14T16:24:52Z</dcterms:created>
  <dcterms:modified xsi:type="dcterms:W3CDTF">2022-11-14T21:03:14Z</dcterms:modified>
</cp:coreProperties>
</file>