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91" r:id="rId9"/>
    <p:sldId id="293" r:id="rId10"/>
    <p:sldId id="292" r:id="rId11"/>
    <p:sldId id="294" r:id="rId12"/>
    <p:sldId id="295" r:id="rId13"/>
    <p:sldId id="296" r:id="rId14"/>
    <p:sldId id="297" r:id="rId15"/>
    <p:sldId id="298" r:id="rId16"/>
    <p:sldId id="300" r:id="rId17"/>
    <p:sldId id="299" r:id="rId18"/>
    <p:sldId id="30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96" d="100"/>
          <a:sy n="96" d="100"/>
        </p:scale>
        <p:origin x="15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7:45:28.7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24575,'18'0'0,"0"0"0,15 0 0,-10 0 0,9 0 0,-12 0 0,5 0 0,-4 0 0,-2 0 0,-5 0 0,-5 0 0,0 0 0,12 4 0,-5 1 0,7 4 0,-14 0 0,-1-4 0,-7 3 0,6-3 0,-2 4 0,0-1 0,3 1 0,-3 1 0,0 3 0,4 3 0,-8-1 0,7-1 0,-7 0 0,3-4 0,-4 4 0,0-5 0,0 5 0,0 1 0,0 5 0,0 0 0,0 0 0,0 0 0,0 0 0,0 0 0,0 0 0,0-5 0,0 4 0,0-9 0,0 4 0,0-5 0,-4 0 0,3 0 0,-3 1 0,4-2 0,0 1 0,0-1 0,0 1 0,0 0 0,0 0 0,0 0 0,0 4 0,0-3 0,0 3 0,0 1 0,4-4 0,-3 4 0,8 0 0,-4-4 0,4 4 0,0-5 0,0 0 0,0 0 0,1 0 0,-5 1 0,3-5 0,-4 3 0,1-3 0,3 0 0,-3 3 0,4-4 0,0 5 0,0 0 0,-1-1 0,1-3 0,-1 3 0,1-7 0,0 6 0,0-2 0,-1 0 0,1-1 0,-1-4 0,0 0 0,1 0 0,-1 0 0,1 0 0,-5 3 0,0 2 0,-4 3 0,0 1 0,0-1 0,0 1 0,-4-5 0,3 4 0,-7-7 0,3 3 0,-4-4 0,0 0 0,0 4 0,0-3 0,0 3 0,0-4 0,0 4 0,-5-3 0,3 3 0,-3 0 0,5-3 0,0 3 0,4 0 0,-3-3 0,3 3 0,0-1 0,2 2 0,3 3 0,0 1 0,0-1 0,0 1 0,0-1 0,0 1 0,0-1 0,0 1 0,4 0 0,-3 5 0,3-4 0,0 9 0,-3-4 0,3 0 0,-4 4 0,0-9 0,0 9 0,0-9 0,0 4 0,0-5 0,0 0 0,0 0 0,0 0 0,0 1 0,0-2 0,0 1 0,0 0 0,0 0 0,0 0 0,0 0 0,0-1 0,0 1 0,0 0 0,0 0 0,0 0 0,0 0 0,0 0 0,0 0 0,0 0 0,0 0 0,-4 0 0,3 0 0,-2 0 0,-1 0 0,3 0 0,-8 0 0,8 0 0,-7 0 0,3 0 0,0-1 0,-3 1 0,7 0 0,-7 0 0,7 0 0,-7 0 0,7 0 0,-7 1 0,7-1 0,-7 0 0,7 0 0,-8 0 0,5 0 0,-1 0 0,-3-1 0,7 1 0,-8-3 0,8 2 0,-7-7 0,7 7 0,-3-3 0,0 0 0,-1 3 0,-4-8 0,4 8 0,-2-7 0,6 7 0,-7-7 0,7 7 0,-8-7 0,8 7 0,-7-3 0,3 0 0,-4 3 0,4-3 0,-3 4 0,3-4 0,0 3 0,-3-3 0,2 0 0,1 3 0,-3-7 0,7 7 0,-7-7 0,3 3 0,-4-4 0,5 4 0,-4-3 0,3 3 0,-4-4 0,1 0 0,-1 0 0,1 0 0,-1 0 0,1 0 0,-1 0 0,5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2B9BF-45E1-F44D-809F-F09574C058B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EAC5A-1DAF-4146-A530-17256931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60BC-BE49-F045-A087-248B678D86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7A4-8936-860B-7CE9-A01CA82A6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B7EA8-BB42-D5AA-E224-42D89C8A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6295-F310-1DCC-6214-263D1E9E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C083-7C54-7522-6018-EC3705CA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0B69-0369-6BF8-AA14-013F4035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E40E-5F78-75DE-75DD-CDE91AB2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F7E1C-7AB1-80DC-672E-AA8DFAF3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0ED1-235A-FC64-B7F5-C3A8BBE2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E7C9-DEC2-B994-8348-A772C7EC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3583-2A46-82AF-831F-B2BAB483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1C043-8690-9890-7CEE-828CD3AAA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CD1AD-91AE-6373-65A3-1A23D550A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2E58E-1F7D-36C6-E878-5D8005FA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E793-DB8C-B20D-DE8B-F0303F4D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D3187-CFA5-6536-FDF3-79DB713E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2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E595-A406-8876-BBC8-E42E5696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8D87-9C58-2648-6906-A6D5DB10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609E-AA99-4633-8E9B-F64922A6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CCA7F-6839-576B-28B6-6BA98AA6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D4C7-5F34-DAED-DF6D-55B98CCF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D8A0-6C21-357E-073E-48F474F2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300E-3285-2764-0D73-B5D7537E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1550-DBC8-6CAF-2FDC-8B4E6A17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7189-17EA-3497-8E43-844FD1C7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EFAB-E4D4-80E5-4A93-3C7E7698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4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C2A6-E016-A921-1599-3BBAE561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C6C4-3A5C-7A72-29D9-AAC17D41E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805FE-D9C4-FD64-21CC-AADCEA55E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50494-9655-E663-BF92-1D81ACB8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5C05-46B3-A51B-6C5C-CF886B80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C8F8C-64F5-D46D-5C88-8412097D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5544-32E7-7BC1-228E-5904864C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66E9-4892-8182-5D18-899C92ECB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D91B7-69B2-F1FB-8ED0-305AE985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2838D-BC0B-F9E8-6AE9-DA7DB045E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271C9-6DF0-BEBA-3A04-4BB926208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12B47-42E3-7497-DC23-55A52D54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D4470-39F8-661F-652F-1A4DCF13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0F440-B030-7AC3-F583-E7D1A9CC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5AC3-DC84-E75B-D13A-48C3EF67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6C25C-B39B-EBC1-B788-27BC08A1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CBFE6-701D-FBD8-487A-146E5FC8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68FD7-BF93-00F1-CA2F-321A245E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CABCF-25EC-0033-0159-E31B4C48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C91A7-14E8-479F-18C6-82542981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BF875-887F-2A58-96C4-0BD089EA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8B07-55D4-53C3-F0A0-135EB39D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19D0-6F77-4409-3F61-3FDFBA83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4B36B-C6EE-9C9D-2B78-EC67B002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62BA-253D-383C-A1CE-63FBA825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B930-42F2-B341-957F-F961F0AE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39AB-37A3-EE53-F42A-64D566D8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DB69-9324-A2C7-1684-01AE04FF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C4B2F-BEF2-2EED-BAEA-93F87D607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7C3ED-6BA4-41DC-15BC-DFDA871F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C7A1D-8A61-4B85-D1D1-21F43FE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189C6-CB98-21CD-9452-DBDCA13C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51B64-E708-EAD3-FB26-B1E6E17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F9BB7-67C6-4BAA-C7DE-9C4E7372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C03C2-39F0-FC9C-3380-6C2AD4F47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BC86B-44DF-52FD-4ABB-62D3616D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FE92-3EC4-6F43-877C-8648D087278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2D32-D22A-F31F-33ED-7A3B786B2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0F789-6EF1-B503-52BC-E8E5D6A42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4E28-32DD-5D45-FCCE-D681A665B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300</a:t>
            </a:r>
            <a:br>
              <a:rPr lang="en-US" altLang="zh-CN" dirty="0"/>
            </a:b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99609-52C1-8684-11D0-703A7DE96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8914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D749-F3CD-F043-AAD9-0E9A7861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1AC4B4-CA12-6D4C-B962-D34C87C2161D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727648" y="1937274"/>
            <a:chExt cx="5763466" cy="34895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684CF7-5761-C649-98F4-8ACFCA33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48" y="1937274"/>
              <a:ext cx="5763466" cy="348955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16C5F2-FC5B-4645-B554-15AC0E6C7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000" y="2781300"/>
              <a:ext cx="3327400" cy="18542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AD807B-FED7-8A40-AA52-E26632C97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200" y="2984500"/>
              <a:ext cx="3517900" cy="1676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699854-1D21-3044-B646-6961FAC16633}"/>
              </a:ext>
            </a:extLst>
          </p:cNvPr>
          <p:cNvSpPr txBox="1"/>
          <p:nvPr/>
        </p:nvSpPr>
        <p:spPr>
          <a:xfrm>
            <a:off x="6667501" y="1937274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fit,</a:t>
            </a:r>
            <a:r>
              <a:rPr lang="zh-CN" altLang="en-US" dirty="0"/>
              <a:t> </a:t>
            </a:r>
            <a:r>
              <a:rPr lang="en-US" altLang="zh-CN" dirty="0"/>
              <a:t>orange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yellow?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Alternatively,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fit?</a:t>
            </a:r>
          </a:p>
        </p:txBody>
      </p:sp>
    </p:spTree>
    <p:extLst>
      <p:ext uri="{BB962C8B-B14F-4D97-AF65-F5344CB8AC3E}">
        <p14:creationId xmlns:p14="http://schemas.microsoft.com/office/powerpoint/2010/main" val="238012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E011-A67F-EF4C-9F0E-9D0C7651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FBBA5B-1B5D-1E41-B13B-18CEE87FC498}"/>
              </a:ext>
            </a:extLst>
          </p:cNvPr>
          <p:cNvSpPr txBox="1"/>
          <p:nvPr/>
        </p:nvSpPr>
        <p:spPr>
          <a:xfrm>
            <a:off x="6959601" y="1937274"/>
            <a:ext cx="496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classical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”fit“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“mistake”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BED47C-D411-AB46-A9AD-02A45F72C0C9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727648" y="1937274"/>
            <a:chExt cx="5763466" cy="3489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772E6C-DFD3-8B47-BD61-E3C434A369B3}"/>
                </a:ext>
              </a:extLst>
            </p:cNvPr>
            <p:cNvGrpSpPr/>
            <p:nvPr/>
          </p:nvGrpSpPr>
          <p:grpSpPr>
            <a:xfrm>
              <a:off x="727648" y="1937274"/>
              <a:ext cx="5763466" cy="3489556"/>
              <a:chOff x="727648" y="1937274"/>
              <a:chExt cx="5763466" cy="348955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7AF9761-E48D-F949-B529-16AF7A501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648" y="1937274"/>
                <a:ext cx="5763466" cy="3489556"/>
              </a:xfrm>
              <a:prstGeom prst="rect">
                <a:avLst/>
              </a:prstGeom>
            </p:spPr>
          </p:pic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6782A25-5ADF-5042-BBD2-8E86ABB8C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000" y="2781300"/>
                <a:ext cx="3327400" cy="185420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AAFDA83-BD9B-ED4A-9453-694EA9E78EF3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21100"/>
              <a:ext cx="0" cy="10287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BDE5E023-92A2-2641-B976-582D44D694AF}"/>
              </a:ext>
            </a:extLst>
          </p:cNvPr>
          <p:cNvSpPr/>
          <p:nvPr/>
        </p:nvSpPr>
        <p:spPr>
          <a:xfrm>
            <a:off x="7122366" y="3302001"/>
            <a:ext cx="4341986" cy="520700"/>
          </a:xfrm>
          <a:prstGeom prst="borderCallout2">
            <a:avLst>
              <a:gd name="adj1" fmla="val 53182"/>
              <a:gd name="adj2" fmla="val -779"/>
              <a:gd name="adj3" fmla="val 18750"/>
              <a:gd name="adj4" fmla="val -16667"/>
              <a:gd name="adj5" fmla="val 78085"/>
              <a:gd name="adj6" fmla="val -758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(model)</a:t>
            </a:r>
            <a:r>
              <a:rPr lang="zh-CN" altLang="en-US" dirty="0"/>
              <a:t> </a:t>
            </a:r>
            <a:r>
              <a:rPr lang="en-US" altLang="zh-CN" dirty="0"/>
              <a:t>thinks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(around)</a:t>
            </a:r>
            <a:r>
              <a:rPr lang="zh-CN" altLang="en-US" dirty="0"/>
              <a:t> </a:t>
            </a:r>
            <a:r>
              <a:rPr lang="en-US" altLang="zh-CN" dirty="0"/>
              <a:t>100k</a:t>
            </a:r>
            <a:r>
              <a:rPr lang="zh-CN" altLang="en-US" dirty="0"/>
              <a:t> </a:t>
            </a:r>
            <a:r>
              <a:rPr lang="en-US" altLang="zh-CN" dirty="0"/>
              <a:t>miles.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63322E90-8ECA-A040-BE3D-28B2DE5EFF4C}"/>
              </a:ext>
            </a:extLst>
          </p:cNvPr>
          <p:cNvSpPr/>
          <p:nvPr/>
        </p:nvSpPr>
        <p:spPr>
          <a:xfrm>
            <a:off x="7122366" y="4229101"/>
            <a:ext cx="4341986" cy="520700"/>
          </a:xfrm>
          <a:prstGeom prst="borderCallout2">
            <a:avLst>
              <a:gd name="adj1" fmla="val 53182"/>
              <a:gd name="adj2" fmla="val -779"/>
              <a:gd name="adj3" fmla="val 18750"/>
              <a:gd name="adj4" fmla="val -16667"/>
              <a:gd name="adj5" fmla="val 21988"/>
              <a:gd name="adj6" fmla="val -764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sample,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10-year-old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mileage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50k.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EB373-7582-8E42-B144-A11E6E2FA679}"/>
              </a:ext>
            </a:extLst>
          </p:cNvPr>
          <p:cNvSpPr txBox="1"/>
          <p:nvPr/>
        </p:nvSpPr>
        <p:spPr>
          <a:xfrm>
            <a:off x="7112000" y="5257800"/>
            <a:ext cx="435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(100k-50k)</a:t>
            </a:r>
            <a:r>
              <a:rPr lang="zh-CN" altLang="en-US" dirty="0"/>
              <a:t> </a:t>
            </a:r>
            <a:r>
              <a:rPr lang="en-US" altLang="zh-CN" dirty="0"/>
              <a:t>mistake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2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2266-646B-E34F-9B4A-95D6EB4E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2574-AFE6-CD43-9731-D0B5ED4B3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0" y="1690689"/>
                <a:ext cx="5003800" cy="39100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Def: </a:t>
                </a:r>
                <a:r>
                  <a:rPr lang="en-US" sz="2400" dirty="0"/>
                  <a:t>The observed value of </a:t>
                </a:r>
                <a:r>
                  <a:rPr lang="en-US" sz="2400" i="1" dirty="0"/>
                  <a:t>y</a:t>
                </a:r>
                <a:r>
                  <a:rPr lang="en-US" sz="2400" dirty="0"/>
                  <a:t> minus the predicted value of </a:t>
                </a:r>
                <a:r>
                  <a:rPr lang="en-US" sz="2400" i="1" dirty="0"/>
                  <a:t>y</a:t>
                </a:r>
                <a:r>
                  <a:rPr lang="en-US" sz="2400" dirty="0"/>
                  <a:t> (signed vertical distance) is called the </a:t>
                </a:r>
                <a:r>
                  <a:rPr lang="en-US" sz="2400" b="1" i="1" dirty="0"/>
                  <a:t>residual</a:t>
                </a:r>
                <a:r>
                  <a:rPr lang="zh-CN" altLang="en-US" sz="2400" b="1" i="1" dirty="0"/>
                  <a:t> </a:t>
                </a:r>
                <a:r>
                  <a:rPr lang="en-US" sz="2400" dirty="0"/>
                  <a:t>and represents our “error” in prediction.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2574-AFE6-CD43-9731-D0B5ED4B3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0" y="1690689"/>
                <a:ext cx="5003800" cy="3910012"/>
              </a:xfrm>
              <a:blipFill>
                <a:blip r:embed="rId2"/>
                <a:stretch>
                  <a:fillRect l="-2025" t="-1613" r="-1519" b="-1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893F659-26B6-E449-8B8C-09E871F65712}"/>
              </a:ext>
            </a:extLst>
          </p:cNvPr>
          <p:cNvGrpSpPr/>
          <p:nvPr/>
        </p:nvGrpSpPr>
        <p:grpSpPr>
          <a:xfrm>
            <a:off x="943548" y="1937274"/>
            <a:ext cx="5763466" cy="3489556"/>
            <a:chOff x="727648" y="1937274"/>
            <a:chExt cx="5763466" cy="34895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E3C4A3-8601-9D4B-A374-47E38A6946F0}"/>
                </a:ext>
              </a:extLst>
            </p:cNvPr>
            <p:cNvGrpSpPr/>
            <p:nvPr/>
          </p:nvGrpSpPr>
          <p:grpSpPr>
            <a:xfrm>
              <a:off x="727648" y="1937274"/>
              <a:ext cx="5763466" cy="3489556"/>
              <a:chOff x="727648" y="1937274"/>
              <a:chExt cx="5763466" cy="348955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478324C-9EDB-FE45-9797-B51E0ABFA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648" y="1937274"/>
                <a:ext cx="5763466" cy="3489556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A924E02-5B40-C64E-9FD9-BE4098A0A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000" y="2781300"/>
                <a:ext cx="3327400" cy="185420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8A55E8-211E-0B40-BE78-4510271EA7E4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21100"/>
              <a:ext cx="0" cy="10287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9A9F71-B65C-804C-8B54-5A6369AF4E37}"/>
                  </a:ext>
                </a:extLst>
              </p14:cNvPr>
              <p14:cNvContentPartPr/>
              <p14:nvPr/>
            </p14:nvContentPartPr>
            <p14:xfrm>
              <a:off x="4064980" y="3728280"/>
              <a:ext cx="221400" cy="599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9A9F71-B65C-804C-8B54-5A6369AF4E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660" y="3723960"/>
                <a:ext cx="230040" cy="6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92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0BD-A8BE-B43A-182C-CAA2BB45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Knowing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goal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following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residual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unit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: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	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How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proceed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from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here?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9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0BD-A8BE-B43A-182C-CAA2BB45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Knowing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goal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following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residual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unit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: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	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How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proceed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from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here?</a:t>
                </a:r>
              </a:p>
              <a:p>
                <a:pPr lvl="1"/>
                <a:r>
                  <a:rPr lang="en-US" altLang="zh-CN" sz="2000" dirty="0"/>
                  <a:t>x,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both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known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dataset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unknown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needs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calculated.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3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0BD-A8BE-B43A-182C-CAA2BB45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Knowing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goal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following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residual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unit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: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	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Whenever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minimization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problem,</a:t>
                </a:r>
                <a:r>
                  <a:rPr lang="zh-CN" altLang="en-US" sz="2400" dirty="0"/>
                  <a:t> </a:t>
                </a:r>
                <a:r>
                  <a:rPr lang="en-US" altLang="zh-CN" sz="2400" b="1" dirty="0"/>
                  <a:t>the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first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step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is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to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try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to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take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derivative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with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regard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to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each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unknown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parameter</a:t>
                </a:r>
                <a:r>
                  <a:rPr lang="en-US" altLang="zh-CN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62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FBB0-B904-6EB6-497E-F91BCEDA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form the objective function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7815A-E4E8-395D-6EC6-0F1F8ECDA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goal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: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 err="1"/>
                  <a:t>residual</a:t>
                </a:r>
                <a:r>
                  <a:rPr lang="en-US" altLang="zh-CN" baseline="-25000" dirty="0" err="1"/>
                  <a:t>i</a:t>
                </a:r>
                <a:r>
                  <a:rPr lang="en-US" dirty="0"/>
                  <a:t> = (observed </a:t>
                </a:r>
                <a:r>
                  <a:rPr lang="en-US" i="1" dirty="0" err="1"/>
                  <a:t>y</a:t>
                </a:r>
                <a:r>
                  <a:rPr lang="en-US" altLang="zh-CN" i="1" baseline="-25000" dirty="0" err="1"/>
                  <a:t>i</a:t>
                </a:r>
                <a:r>
                  <a:rPr lang="en-US" dirty="0"/>
                  <a:t>) – (predicted </a:t>
                </a:r>
                <a:r>
                  <a:rPr lang="en-US" i="1" dirty="0" err="1"/>
                  <a:t>y</a:t>
                </a:r>
                <a:r>
                  <a:rPr lang="en-US" altLang="zh-CN" i="1" baseline="-25000" dirty="0" err="1"/>
                  <a:t>i</a:t>
                </a:r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	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7815A-E4E8-395D-6EC6-0F1F8ECDA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0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DA1F-17E6-2D4F-A248-720506AA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07D92-16BF-F547-8252-DD41861E8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Therefore,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becomes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minimize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residuals.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/>
                  <a:t>Specifically,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minimize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sum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of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squared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residuals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Ordinary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Least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Squared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(OLS)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Method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method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…,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such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that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sum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of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squared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residuals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is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minimized.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07D92-16BF-F547-8252-DD41861E8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83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081C-81A5-4FC6-F777-508A0031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derivation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E5ABF-3202-C1F8-FACC-7BCEEADD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802" y="1825625"/>
            <a:ext cx="6344396" cy="4351338"/>
          </a:xfrm>
        </p:spPr>
      </p:pic>
    </p:spTree>
    <p:extLst>
      <p:ext uri="{BB962C8B-B14F-4D97-AF65-F5344CB8AC3E}">
        <p14:creationId xmlns:p14="http://schemas.microsoft.com/office/powerpoint/2010/main" val="39558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081C-81A5-4FC6-F777-508A0031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derivation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C3C1F5-D9AF-5A96-F7EE-65A1D3DDE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801" y="1825625"/>
            <a:ext cx="3362397" cy="4351338"/>
          </a:xfrm>
        </p:spPr>
      </p:pic>
    </p:spTree>
    <p:extLst>
      <p:ext uri="{BB962C8B-B14F-4D97-AF65-F5344CB8AC3E}">
        <p14:creationId xmlns:p14="http://schemas.microsoft.com/office/powerpoint/2010/main" val="135338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relationship?			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AF545-BBED-AE4F-8161-CF8F7DD1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0382"/>
            <a:ext cx="3875690" cy="2346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A8103D-638D-AE4B-A7CD-E99CDB1829F6}"/>
              </a:ext>
            </a:extLst>
          </p:cNvPr>
          <p:cNvSpPr txBox="1"/>
          <p:nvPr/>
        </p:nvSpPr>
        <p:spPr>
          <a:xfrm>
            <a:off x="5388429" y="3830382"/>
            <a:ext cx="6155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Assuming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parameter,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assumes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milesdriven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en-US" altLang="zh-CN" dirty="0" err="1"/>
              <a:t>MilesDriven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*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					</a:t>
            </a:r>
          </a:p>
          <a:p>
            <a:r>
              <a:rPr lang="en-US" altLang="zh-CN" dirty="0"/>
              <a:t>Miles</a:t>
            </a:r>
            <a:r>
              <a:rPr lang="zh-CN" altLang="en-US" dirty="0"/>
              <a:t> </a:t>
            </a:r>
            <a:r>
              <a:rPr lang="en-US" altLang="zh-CN" dirty="0"/>
              <a:t>Driven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exp(b</a:t>
            </a:r>
            <a:r>
              <a:rPr lang="zh-CN" altLang="en-US" dirty="0"/>
              <a:t>*</a:t>
            </a:r>
            <a:r>
              <a:rPr lang="en-US" altLang="zh-CN" dirty="0"/>
              <a:t>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8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predictor,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a is the intercept, b is the slope.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4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relationship?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bx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predictor,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response.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are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parameters,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intercept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slope.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b="1" dirty="0"/>
              <a:t>multiple</a:t>
            </a:r>
            <a:r>
              <a:rPr lang="zh-CN" altLang="en-US" b="1" dirty="0"/>
              <a:t> </a:t>
            </a:r>
            <a:r>
              <a:rPr lang="en-US" altLang="zh-CN" b="1" dirty="0"/>
              <a:t>predictors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2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i="1" kern="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+ … + 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 D 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is the total number of variables.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i="1" kern="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+ … + 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 D 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is the total number of variables.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goal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of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linear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regression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to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calculate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…,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so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that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best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fits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training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set.</a:t>
            </a:r>
            <a:endParaRPr lang="en-US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1E13-6E5F-2A43-A41C-F9B3B916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2C38E-10D5-734C-BD3B-FCA84DCF9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form:</a:t>
                </a:r>
              </a:p>
              <a:p>
                <a:pPr marL="0" indent="0">
                  <a:buNone/>
                </a:pP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= </a:t>
                </a:r>
                <a:r>
                  <a:rPr lang="en-US" altLang="zh-CN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+ 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zh-CN" alt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+ … + </a:t>
                </a:r>
                <a:r>
                  <a:rPr lang="en-US" i="1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i="1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en-US" i="1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i="1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zh-CN" alt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=</a:t>
                </a:r>
                <a:r>
                  <a:rPr lang="zh-CN" alt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i="1" kern="0" baseline="-250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where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D </a:t>
                </a: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is the total number of variables.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 </a:t>
                </a:r>
                <a:endParaRPr lang="en-US" altLang="zh-CN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i="1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goal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of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linear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regression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is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to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calculate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…,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so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that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model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best</a:t>
                </a:r>
                <a:r>
                  <a:rPr lang="zh-CN" altLang="en-US" b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Times New Roman" pitchFamily="18" charset="0"/>
                  </a:rPr>
                  <a:t>fits</a:t>
                </a:r>
                <a:r>
                  <a:rPr lang="zh-CN" altLang="en-US" b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training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set.</a:t>
                </a:r>
              </a:p>
              <a:p>
                <a:pPr marL="0" indent="0">
                  <a:buNone/>
                </a:pPr>
                <a:endParaRPr lang="en-US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How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do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we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define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“fit”?</a:t>
                </a:r>
                <a:endParaRPr lang="en-US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2C38E-10D5-734C-BD3B-FCA84DCF9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24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D749-F3CD-F043-AAD9-0E9A7861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3D06AB-F442-2746-851F-9A9967491738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2556448" y="2089674"/>
            <a:chExt cx="5763466" cy="34895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684CF7-5761-C649-98F4-8ACFCA33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448" y="2089674"/>
              <a:ext cx="5763466" cy="348955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16C5F2-FC5B-4645-B554-15AC0E6C7A19}"/>
                </a:ext>
              </a:extLst>
            </p:cNvPr>
            <p:cNvCxnSpPr/>
            <p:nvPr/>
          </p:nvCxnSpPr>
          <p:spPr>
            <a:xfrm flipV="1">
              <a:off x="3987800" y="2933700"/>
              <a:ext cx="3327400" cy="18542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AD807B-FED7-8A40-AA52-E26632C972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900" y="2534714"/>
              <a:ext cx="3162300" cy="212618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699854-1D21-3044-B646-6961FAC16633}"/>
              </a:ext>
            </a:extLst>
          </p:cNvPr>
          <p:cNvSpPr txBox="1"/>
          <p:nvPr/>
        </p:nvSpPr>
        <p:spPr>
          <a:xfrm>
            <a:off x="6667500" y="1937274"/>
            <a:ext cx="468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fit,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yellow?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44187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E011-A67F-EF4C-9F0E-9D0C7651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772E6C-DFD3-8B47-BD61-E3C434A369B3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727648" y="1937274"/>
            <a:chExt cx="5763466" cy="348955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AF9761-E48D-F949-B529-16AF7A501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48" y="1937274"/>
              <a:ext cx="5763466" cy="3489556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782A25-5ADF-5042-BBD2-8E86ABB8C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000" y="2781300"/>
              <a:ext cx="3327400" cy="18542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33BF90-7744-3D46-A481-DDA780FFC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200" y="2984500"/>
              <a:ext cx="3517900" cy="1676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FBBA5B-1B5D-1E41-B13B-18CEE87FC498}"/>
              </a:ext>
            </a:extLst>
          </p:cNvPr>
          <p:cNvSpPr txBox="1"/>
          <p:nvPr/>
        </p:nvSpPr>
        <p:spPr>
          <a:xfrm>
            <a:off x="6959601" y="1937274"/>
            <a:ext cx="496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classical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”fit“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“mistake”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1447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949</Words>
  <Application>Microsoft Office PowerPoint</Application>
  <PresentationFormat>Widescreen</PresentationFormat>
  <Paragraphs>111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DATA 300 Statistical Machine Learning</vt:lpstr>
      <vt:lpstr>Linear regression</vt:lpstr>
      <vt:lpstr>Linear regression</vt:lpstr>
      <vt:lpstr>Linear regression</vt:lpstr>
      <vt:lpstr>Linear regression</vt:lpstr>
      <vt:lpstr>Linear regression</vt:lpstr>
      <vt:lpstr>The objective of linear regression </vt:lpstr>
      <vt:lpstr>Model “fit”</vt:lpstr>
      <vt:lpstr>Model “fit”</vt:lpstr>
      <vt:lpstr>Model “fit”</vt:lpstr>
      <vt:lpstr>Model “fit”</vt:lpstr>
      <vt:lpstr>Residual</vt:lpstr>
      <vt:lpstr>The objective of linear regression</vt:lpstr>
      <vt:lpstr>The objective of linear regression</vt:lpstr>
      <vt:lpstr>The objective of linear regression</vt:lpstr>
      <vt:lpstr>Exercise: form the objective function of linear regression</vt:lpstr>
      <vt:lpstr>Objective function for linear regression</vt:lpstr>
      <vt:lpstr>OLS derivation</vt:lpstr>
      <vt:lpstr>OLS derivation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 Statistical Machine Learning</dc:title>
  <dc:creator>Liu, Xiexin</dc:creator>
  <cp:lastModifiedBy>Rodgers Odongo</cp:lastModifiedBy>
  <cp:revision>1</cp:revision>
  <dcterms:created xsi:type="dcterms:W3CDTF">2023-01-30T20:40:13Z</dcterms:created>
  <dcterms:modified xsi:type="dcterms:W3CDTF">2023-08-29T14:40:53Z</dcterms:modified>
</cp:coreProperties>
</file>