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66"/>
  </p:notesMasterIdLst>
  <p:sldIdLst>
    <p:sldId id="256" r:id="rId2"/>
    <p:sldId id="271" r:id="rId3"/>
    <p:sldId id="272" r:id="rId4"/>
    <p:sldId id="274" r:id="rId5"/>
    <p:sldId id="276" r:id="rId6"/>
    <p:sldId id="277" r:id="rId7"/>
    <p:sldId id="279" r:id="rId8"/>
    <p:sldId id="282" r:id="rId9"/>
    <p:sldId id="284" r:id="rId10"/>
    <p:sldId id="285" r:id="rId11"/>
    <p:sldId id="286" r:id="rId12"/>
    <p:sldId id="287" r:id="rId13"/>
    <p:sldId id="289" r:id="rId14"/>
    <p:sldId id="290" r:id="rId15"/>
    <p:sldId id="292" r:id="rId16"/>
    <p:sldId id="293" r:id="rId17"/>
    <p:sldId id="295" r:id="rId18"/>
    <p:sldId id="296" r:id="rId19"/>
    <p:sldId id="297" r:id="rId20"/>
    <p:sldId id="299" r:id="rId21"/>
    <p:sldId id="300" r:id="rId22"/>
    <p:sldId id="302" r:id="rId23"/>
    <p:sldId id="304" r:id="rId24"/>
    <p:sldId id="306" r:id="rId25"/>
    <p:sldId id="307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48" r:id="rId64"/>
    <p:sldId id="270" r:id="rId6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262" autoAdjust="0"/>
  </p:normalViewPr>
  <p:slideViewPr>
    <p:cSldViewPr snapToGrid="0">
      <p:cViewPr varScale="1">
        <p:scale>
          <a:sx n="68" d="100"/>
          <a:sy n="68" d="100"/>
        </p:scale>
        <p:origin x="14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316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-31750"/>
            <a:ext cx="3851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Font typeface="Calibri"/>
              <a:buNone/>
              <a:defRPr sz="20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498850" y="1339850"/>
            <a:ext cx="5111700" cy="54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66666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66666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66666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UT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2068282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s-MX" b="1" dirty="0"/>
              <a:t>MINERÍA DE DATOS</a:t>
            </a:r>
            <a:br>
              <a:rPr lang="es-MX" b="1" dirty="0"/>
            </a:br>
            <a:r>
              <a:rPr lang="es-ES" dirty="0"/>
              <a:t>ISW­-911 </a:t>
            </a:r>
            <a:endParaRPr lang="es-MX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2016</a:t>
            </a: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2570163" y="1557338"/>
            <a:ext cx="4260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3200">
                <a:latin typeface="Arial" panose="020B0604020202020204" pitchFamily="34" charset="0"/>
              </a:rPr>
              <a:t>Almacenes de Datos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2692400" y="2603500"/>
            <a:ext cx="3763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colección de datos diseñada para dar apoyo a los procesos de toma de decisiones</a:t>
            </a:r>
          </a:p>
        </p:txBody>
      </p:sp>
      <p:sp>
        <p:nvSpPr>
          <p:cNvPr id="133126" name="AutoShape 6"/>
          <p:cNvSpPr>
            <a:spLocks noChangeArrowheads="1"/>
          </p:cNvSpPr>
          <p:nvPr/>
        </p:nvSpPr>
        <p:spPr bwMode="auto">
          <a:xfrm>
            <a:off x="4325938" y="2130425"/>
            <a:ext cx="201612" cy="433388"/>
          </a:xfrm>
          <a:prstGeom prst="downArrow">
            <a:avLst>
              <a:gd name="adj1" fmla="val 50000"/>
              <a:gd name="adj2" fmla="val 53740"/>
            </a:avLst>
          </a:prstGeom>
          <a:solidFill>
            <a:srgbClr val="DA1E4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grpSp>
        <p:nvGrpSpPr>
          <p:cNvPr id="133127" name="Group 7"/>
          <p:cNvGrpSpPr>
            <a:grpSpLocks/>
          </p:cNvGrpSpPr>
          <p:nvPr/>
        </p:nvGrpSpPr>
        <p:grpSpPr bwMode="auto">
          <a:xfrm>
            <a:off x="1019175" y="3617912"/>
            <a:ext cx="3579813" cy="2054225"/>
            <a:chOff x="771" y="1983"/>
            <a:chExt cx="2255" cy="1294"/>
          </a:xfrm>
        </p:grpSpPr>
        <p:sp>
          <p:nvSpPr>
            <p:cNvPr id="133128" name="Text Box 8"/>
            <p:cNvSpPr txBox="1">
              <a:spLocks noChangeArrowheads="1"/>
            </p:cNvSpPr>
            <p:nvPr/>
          </p:nvSpPr>
          <p:spPr bwMode="auto">
            <a:xfrm>
              <a:off x="771" y="2519"/>
              <a:ext cx="1200" cy="758"/>
            </a:xfrm>
            <a:prstGeom prst="rect">
              <a:avLst/>
            </a:prstGeom>
            <a:noFill/>
            <a:ln w="12700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orientada hacia la información* relevante de la organización</a:t>
              </a:r>
            </a:p>
          </p:txBody>
        </p:sp>
        <p:sp>
          <p:nvSpPr>
            <p:cNvPr id="133129" name="Line 9"/>
            <p:cNvSpPr>
              <a:spLocks noChangeShapeType="1"/>
            </p:cNvSpPr>
            <p:nvPr/>
          </p:nvSpPr>
          <p:spPr bwMode="auto">
            <a:xfrm flipH="1">
              <a:off x="1454" y="1983"/>
              <a:ext cx="1572" cy="526"/>
            </a:xfrm>
            <a:prstGeom prst="line">
              <a:avLst/>
            </a:prstGeom>
            <a:noFill/>
            <a:ln w="12700">
              <a:solidFill>
                <a:srgbClr val="DA1E4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133130" name="Group 10"/>
          <p:cNvGrpSpPr>
            <a:grpSpLocks/>
          </p:cNvGrpSpPr>
          <p:nvPr/>
        </p:nvGrpSpPr>
        <p:grpSpPr bwMode="auto">
          <a:xfrm>
            <a:off x="3582988" y="3609975"/>
            <a:ext cx="1262062" cy="1319213"/>
            <a:chOff x="2386" y="1978"/>
            <a:chExt cx="795" cy="831"/>
          </a:xfrm>
        </p:grpSpPr>
        <p:sp>
          <p:nvSpPr>
            <p:cNvPr id="133131" name="Text Box 11"/>
            <p:cNvSpPr txBox="1">
              <a:spLocks noChangeArrowheads="1"/>
            </p:cNvSpPr>
            <p:nvPr/>
          </p:nvSpPr>
          <p:spPr bwMode="auto">
            <a:xfrm>
              <a:off x="2386" y="2570"/>
              <a:ext cx="795" cy="239"/>
            </a:xfrm>
            <a:prstGeom prst="rect">
              <a:avLst/>
            </a:prstGeom>
            <a:noFill/>
            <a:ln w="12700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integrada</a:t>
              </a:r>
            </a:p>
          </p:txBody>
        </p:sp>
        <p:sp>
          <p:nvSpPr>
            <p:cNvPr id="133132" name="Line 12"/>
            <p:cNvSpPr>
              <a:spLocks noChangeShapeType="1"/>
            </p:cNvSpPr>
            <p:nvPr/>
          </p:nvSpPr>
          <p:spPr bwMode="auto">
            <a:xfrm flipH="1">
              <a:off x="2573" y="1978"/>
              <a:ext cx="453" cy="580"/>
            </a:xfrm>
            <a:prstGeom prst="line">
              <a:avLst/>
            </a:prstGeom>
            <a:noFill/>
            <a:ln w="12700">
              <a:solidFill>
                <a:srgbClr val="DA1E4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133133" name="Group 13"/>
          <p:cNvGrpSpPr>
            <a:grpSpLocks/>
          </p:cNvGrpSpPr>
          <p:nvPr/>
        </p:nvGrpSpPr>
        <p:grpSpPr bwMode="auto">
          <a:xfrm>
            <a:off x="4598988" y="3609668"/>
            <a:ext cx="2547937" cy="1574800"/>
            <a:chOff x="2866" y="1996"/>
            <a:chExt cx="1605" cy="992"/>
          </a:xfrm>
        </p:grpSpPr>
        <p:sp>
          <p:nvSpPr>
            <p:cNvPr id="133134" name="Text Box 14"/>
            <p:cNvSpPr txBox="1">
              <a:spLocks noChangeArrowheads="1"/>
            </p:cNvSpPr>
            <p:nvPr/>
          </p:nvSpPr>
          <p:spPr bwMode="auto">
            <a:xfrm>
              <a:off x="3468" y="2576"/>
              <a:ext cx="1003" cy="412"/>
            </a:xfrm>
            <a:prstGeom prst="rect">
              <a:avLst/>
            </a:prstGeom>
            <a:noFill/>
            <a:ln w="12700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variable en el tiempo</a:t>
              </a:r>
            </a:p>
          </p:txBody>
        </p:sp>
        <p:sp>
          <p:nvSpPr>
            <p:cNvPr id="133135" name="Line 15"/>
            <p:cNvSpPr>
              <a:spLocks noChangeShapeType="1"/>
            </p:cNvSpPr>
            <p:nvPr/>
          </p:nvSpPr>
          <p:spPr bwMode="auto">
            <a:xfrm>
              <a:off x="2866" y="1996"/>
              <a:ext cx="1231" cy="541"/>
            </a:xfrm>
            <a:prstGeom prst="line">
              <a:avLst/>
            </a:prstGeom>
            <a:noFill/>
            <a:ln w="12700">
              <a:solidFill>
                <a:srgbClr val="DA1E4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133136" name="Group 16"/>
          <p:cNvGrpSpPr>
            <a:grpSpLocks/>
          </p:cNvGrpSpPr>
          <p:nvPr/>
        </p:nvGrpSpPr>
        <p:grpSpPr bwMode="auto">
          <a:xfrm>
            <a:off x="4598988" y="3610377"/>
            <a:ext cx="4237037" cy="1363662"/>
            <a:chOff x="2866" y="1997"/>
            <a:chExt cx="2669" cy="859"/>
          </a:xfrm>
        </p:grpSpPr>
        <p:sp>
          <p:nvSpPr>
            <p:cNvPr id="133137" name="Text Box 17"/>
            <p:cNvSpPr txBox="1">
              <a:spLocks noChangeArrowheads="1"/>
            </p:cNvSpPr>
            <p:nvPr/>
          </p:nvSpPr>
          <p:spPr bwMode="auto">
            <a:xfrm>
              <a:off x="4687" y="2617"/>
              <a:ext cx="848" cy="239"/>
            </a:xfrm>
            <a:prstGeom prst="rect">
              <a:avLst/>
            </a:prstGeom>
            <a:noFill/>
            <a:ln w="12700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no volátil</a:t>
              </a:r>
            </a:p>
          </p:txBody>
        </p:sp>
        <p:sp>
          <p:nvSpPr>
            <p:cNvPr id="133138" name="Line 18"/>
            <p:cNvSpPr>
              <a:spLocks noChangeShapeType="1"/>
            </p:cNvSpPr>
            <p:nvPr/>
          </p:nvSpPr>
          <p:spPr bwMode="auto">
            <a:xfrm>
              <a:off x="2866" y="1997"/>
              <a:ext cx="2197" cy="594"/>
            </a:xfrm>
            <a:prstGeom prst="line">
              <a:avLst/>
            </a:prstGeom>
            <a:noFill/>
            <a:ln w="12700">
              <a:solidFill>
                <a:srgbClr val="DA1E4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4116388" y="3998913"/>
            <a:ext cx="1611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 dirty="0">
                <a:solidFill>
                  <a:srgbClr val="DA1E4F"/>
                </a:solidFill>
                <a:latin typeface="Helvetica-Narrow" pitchFamily="34" charset="0"/>
              </a:rPr>
              <a:t>características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874713" y="6070600"/>
            <a:ext cx="764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i="1">
                <a:latin typeface="Arial" panose="020B0604020202020204" pitchFamily="34" charset="0"/>
              </a:rPr>
              <a:t>* subject oriented, not process oriented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4529138" y="2154238"/>
            <a:ext cx="1198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ES" sz="1800"/>
              <a:t>definición</a:t>
            </a: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133217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28590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solidFill>
                  <a:srgbClr val="000099"/>
                </a:solidFill>
                <a:latin typeface="Arial" panose="020B0604020202020204" pitchFamily="34" charset="0"/>
              </a:rPr>
              <a:t>AD: Orientado hacia la información relevante de la organización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4084638" y="1905000"/>
            <a:ext cx="4587875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se diseña para consultar eficientemente información relativa a las  actividades (ventas, compras, producción, ...) básicas de la organización, no para soportar los procesos que se realizan en ella (gestión de pedidos, facturación, etc).</a:t>
            </a:r>
          </a:p>
        </p:txBody>
      </p:sp>
      <p:sp>
        <p:nvSpPr>
          <p:cNvPr id="134149" name="AutoShape 5"/>
          <p:cNvSpPr>
            <a:spLocks noChangeArrowheads="1"/>
          </p:cNvSpPr>
          <p:nvPr/>
        </p:nvSpPr>
        <p:spPr bwMode="auto">
          <a:xfrm rot="62230">
            <a:off x="3505200" y="2209800"/>
            <a:ext cx="444500" cy="431800"/>
          </a:xfrm>
          <a:prstGeom prst="rightArrow">
            <a:avLst>
              <a:gd name="adj1" fmla="val 50000"/>
              <a:gd name="adj2" fmla="val 25735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grpSp>
        <p:nvGrpSpPr>
          <p:cNvPr id="134196" name="Group 52"/>
          <p:cNvGrpSpPr>
            <a:grpSpLocks/>
          </p:cNvGrpSpPr>
          <p:nvPr/>
        </p:nvGrpSpPr>
        <p:grpSpPr bwMode="auto">
          <a:xfrm>
            <a:off x="4911725" y="4648200"/>
            <a:ext cx="2860675" cy="1485900"/>
            <a:chOff x="9893" y="14183"/>
            <a:chExt cx="2756" cy="1382"/>
          </a:xfrm>
        </p:grpSpPr>
        <p:sp>
          <p:nvSpPr>
            <p:cNvPr id="134197" name="AutoShape 53"/>
            <p:cNvSpPr>
              <a:spLocks noChangeArrowheads="1"/>
            </p:cNvSpPr>
            <p:nvPr/>
          </p:nvSpPr>
          <p:spPr bwMode="auto">
            <a:xfrm rot="676495">
              <a:off x="9893" y="14183"/>
              <a:ext cx="2756" cy="1382"/>
            </a:xfrm>
            <a:prstGeom prst="irregularSeal2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34198" name="Text Box 54"/>
            <p:cNvSpPr txBox="1">
              <a:spLocks noChangeArrowheads="1"/>
            </p:cNvSpPr>
            <p:nvPr/>
          </p:nvSpPr>
          <p:spPr bwMode="auto">
            <a:xfrm>
              <a:off x="10376" y="14616"/>
              <a:ext cx="1488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1800" b="1">
                  <a:latin typeface="Arial Narrow" panose="020B0606020202030204" pitchFamily="34" charset="0"/>
                  <a:ea typeface="Batang" pitchFamily="18" charset="-127"/>
                </a:rPr>
                <a:t>Información Necesaria</a:t>
              </a:r>
              <a:endParaRPr lang="es-ES" altLang="es-ES" sz="1800" b="1"/>
            </a:p>
          </p:txBody>
        </p:sp>
      </p:grpSp>
      <p:sp>
        <p:nvSpPr>
          <p:cNvPr id="134194" name="AutoShape 50"/>
          <p:cNvSpPr>
            <a:spLocks noChangeArrowheads="1"/>
          </p:cNvSpPr>
          <p:nvPr/>
        </p:nvSpPr>
        <p:spPr bwMode="auto">
          <a:xfrm>
            <a:off x="1066800" y="3962400"/>
            <a:ext cx="2705100" cy="2311400"/>
          </a:xfrm>
          <a:prstGeom prst="flowChartMagneticDisk">
            <a:avLst/>
          </a:prstGeom>
          <a:solidFill>
            <a:srgbClr val="EBFFE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34195" name="Line 51"/>
          <p:cNvSpPr>
            <a:spLocks noChangeShapeType="1"/>
          </p:cNvSpPr>
          <p:nvPr/>
        </p:nvSpPr>
        <p:spPr bwMode="auto">
          <a:xfrm flipV="1">
            <a:off x="3681413" y="5346700"/>
            <a:ext cx="1166812" cy="6350"/>
          </a:xfrm>
          <a:prstGeom prst="line">
            <a:avLst/>
          </a:prstGeom>
          <a:noFill/>
          <a:ln w="38100">
            <a:solidFill>
              <a:srgbClr val="FF99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134199" name="Group 55"/>
          <p:cNvGrpSpPr>
            <a:grpSpLocks/>
          </p:cNvGrpSpPr>
          <p:nvPr/>
        </p:nvGrpSpPr>
        <p:grpSpPr bwMode="auto">
          <a:xfrm>
            <a:off x="3003550" y="5602288"/>
            <a:ext cx="614363" cy="393700"/>
            <a:chOff x="8541" y="14224"/>
            <a:chExt cx="801" cy="522"/>
          </a:xfrm>
        </p:grpSpPr>
        <p:sp>
          <p:nvSpPr>
            <p:cNvPr id="134200" name="Text Box 56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PRODUCTO</a:t>
              </a:r>
              <a:endParaRPr lang="es-ES" altLang="es-ES" sz="900"/>
            </a:p>
          </p:txBody>
        </p:sp>
        <p:sp>
          <p:nvSpPr>
            <p:cNvPr id="134201" name="Text Box 57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grpSp>
        <p:nvGrpSpPr>
          <p:cNvPr id="134202" name="Group 58"/>
          <p:cNvGrpSpPr>
            <a:grpSpLocks/>
          </p:cNvGrpSpPr>
          <p:nvPr/>
        </p:nvGrpSpPr>
        <p:grpSpPr bwMode="auto">
          <a:xfrm>
            <a:off x="2944813" y="4778375"/>
            <a:ext cx="614362" cy="392113"/>
            <a:chOff x="8541" y="14224"/>
            <a:chExt cx="801" cy="522"/>
          </a:xfrm>
        </p:grpSpPr>
        <p:sp>
          <p:nvSpPr>
            <p:cNvPr id="134203" name="Text Box 59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GAMA</a:t>
              </a:r>
              <a:endParaRPr lang="es-ES" altLang="es-ES" sz="900"/>
            </a:p>
          </p:txBody>
        </p:sp>
        <p:sp>
          <p:nvSpPr>
            <p:cNvPr id="134204" name="Text Box 60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grpSp>
        <p:nvGrpSpPr>
          <p:cNvPr id="134205" name="Group 61"/>
          <p:cNvGrpSpPr>
            <a:grpSpLocks/>
          </p:cNvGrpSpPr>
          <p:nvPr/>
        </p:nvGrpSpPr>
        <p:grpSpPr bwMode="auto">
          <a:xfrm>
            <a:off x="2255838" y="5238750"/>
            <a:ext cx="615950" cy="395288"/>
            <a:chOff x="8541" y="14224"/>
            <a:chExt cx="801" cy="522"/>
          </a:xfrm>
        </p:grpSpPr>
        <p:sp>
          <p:nvSpPr>
            <p:cNvPr id="134206" name="Text Box 62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VENTA</a:t>
              </a:r>
              <a:endParaRPr lang="es-ES" altLang="es-ES" sz="900"/>
            </a:p>
          </p:txBody>
        </p:sp>
        <p:sp>
          <p:nvSpPr>
            <p:cNvPr id="134207" name="Text Box 63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grpSp>
        <p:nvGrpSpPr>
          <p:cNvPr id="134208" name="Group 64"/>
          <p:cNvGrpSpPr>
            <a:grpSpLocks/>
          </p:cNvGrpSpPr>
          <p:nvPr/>
        </p:nvGrpSpPr>
        <p:grpSpPr bwMode="auto">
          <a:xfrm>
            <a:off x="2116138" y="4778375"/>
            <a:ext cx="615950" cy="392113"/>
            <a:chOff x="8541" y="14224"/>
            <a:chExt cx="801" cy="522"/>
          </a:xfrm>
        </p:grpSpPr>
        <p:sp>
          <p:nvSpPr>
            <p:cNvPr id="134209" name="Text Box 65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PAÍS</a:t>
              </a:r>
              <a:endParaRPr lang="es-ES" altLang="es-ES" sz="900"/>
            </a:p>
          </p:txBody>
        </p:sp>
        <p:sp>
          <p:nvSpPr>
            <p:cNvPr id="134210" name="Text Box 66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sp>
        <p:nvSpPr>
          <p:cNvPr id="134211" name="Text Box 67"/>
          <p:cNvSpPr txBox="1">
            <a:spLocks noChangeArrowheads="1"/>
          </p:cNvSpPr>
          <p:nvPr/>
        </p:nvSpPr>
        <p:spPr bwMode="auto">
          <a:xfrm>
            <a:off x="1700213" y="4078288"/>
            <a:ext cx="15176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1400" b="1">
                <a:latin typeface="Arial" panose="020B0604020202020204" pitchFamily="34" charset="0"/>
                <a:ea typeface="Batang" pitchFamily="18" charset="-127"/>
              </a:rPr>
              <a:t>Base de Datos Transaccional</a:t>
            </a:r>
            <a:endParaRPr lang="es-ES" altLang="es-ES" sz="1400" b="1"/>
          </a:p>
        </p:txBody>
      </p:sp>
      <p:sp>
        <p:nvSpPr>
          <p:cNvPr id="134222" name="Freeform 78"/>
          <p:cNvSpPr>
            <a:spLocks/>
          </p:cNvSpPr>
          <p:nvPr/>
        </p:nvSpPr>
        <p:spPr bwMode="auto">
          <a:xfrm>
            <a:off x="1946275" y="4665663"/>
            <a:ext cx="1844675" cy="1431925"/>
          </a:xfrm>
          <a:custGeom>
            <a:avLst/>
            <a:gdLst>
              <a:gd name="T0" fmla="*/ 1335 w 2408"/>
              <a:gd name="T1" fmla="*/ 1810 h 1897"/>
              <a:gd name="T2" fmla="*/ 1755 w 2408"/>
              <a:gd name="T3" fmla="*/ 1840 h 1897"/>
              <a:gd name="T4" fmla="*/ 2265 w 2408"/>
              <a:gd name="T5" fmla="*/ 1750 h 1897"/>
              <a:gd name="T6" fmla="*/ 2280 w 2408"/>
              <a:gd name="T7" fmla="*/ 955 h 1897"/>
              <a:gd name="T8" fmla="*/ 2220 w 2408"/>
              <a:gd name="T9" fmla="*/ 190 h 1897"/>
              <a:gd name="T10" fmla="*/ 1155 w 2408"/>
              <a:gd name="T11" fmla="*/ 70 h 1897"/>
              <a:gd name="T12" fmla="*/ 150 w 2408"/>
              <a:gd name="T13" fmla="*/ 145 h 1897"/>
              <a:gd name="T14" fmla="*/ 255 w 2408"/>
              <a:gd name="T15" fmla="*/ 940 h 1897"/>
              <a:gd name="T16" fmla="*/ 330 w 2408"/>
              <a:gd name="T17" fmla="*/ 1330 h 1897"/>
              <a:gd name="T18" fmla="*/ 1215 w 2408"/>
              <a:gd name="T19" fmla="*/ 1360 h 1897"/>
              <a:gd name="T20" fmla="*/ 1335 w 2408"/>
              <a:gd name="T21" fmla="*/ 1810 h 1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08" h="1897">
                <a:moveTo>
                  <a:pt x="1335" y="1810"/>
                </a:moveTo>
                <a:cubicBezTo>
                  <a:pt x="1425" y="1890"/>
                  <a:pt x="1600" y="1850"/>
                  <a:pt x="1755" y="1840"/>
                </a:cubicBezTo>
                <a:cubicBezTo>
                  <a:pt x="1910" y="1830"/>
                  <a:pt x="2178" y="1897"/>
                  <a:pt x="2265" y="1750"/>
                </a:cubicBezTo>
                <a:cubicBezTo>
                  <a:pt x="2352" y="1603"/>
                  <a:pt x="2288" y="1215"/>
                  <a:pt x="2280" y="955"/>
                </a:cubicBezTo>
                <a:cubicBezTo>
                  <a:pt x="2272" y="695"/>
                  <a:pt x="2408" y="338"/>
                  <a:pt x="2220" y="190"/>
                </a:cubicBezTo>
                <a:cubicBezTo>
                  <a:pt x="2032" y="42"/>
                  <a:pt x="1500" y="77"/>
                  <a:pt x="1155" y="70"/>
                </a:cubicBezTo>
                <a:cubicBezTo>
                  <a:pt x="810" y="63"/>
                  <a:pt x="300" y="0"/>
                  <a:pt x="150" y="145"/>
                </a:cubicBezTo>
                <a:cubicBezTo>
                  <a:pt x="0" y="290"/>
                  <a:pt x="225" y="743"/>
                  <a:pt x="255" y="940"/>
                </a:cubicBezTo>
                <a:cubicBezTo>
                  <a:pt x="285" y="1137"/>
                  <a:pt x="170" y="1260"/>
                  <a:pt x="330" y="1330"/>
                </a:cubicBezTo>
                <a:cubicBezTo>
                  <a:pt x="490" y="1400"/>
                  <a:pt x="1048" y="1280"/>
                  <a:pt x="1215" y="1360"/>
                </a:cubicBezTo>
                <a:cubicBezTo>
                  <a:pt x="1382" y="1440"/>
                  <a:pt x="1245" y="1730"/>
                  <a:pt x="1335" y="1810"/>
                </a:cubicBezTo>
                <a:close/>
              </a:path>
            </a:pathLst>
          </a:custGeom>
          <a:noFill/>
          <a:ln w="38100" cap="flat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134223" name="Group 79"/>
          <p:cNvGrpSpPr>
            <a:grpSpLocks/>
          </p:cNvGrpSpPr>
          <p:nvPr/>
        </p:nvGrpSpPr>
        <p:grpSpPr bwMode="auto">
          <a:xfrm>
            <a:off x="1289050" y="4914900"/>
            <a:ext cx="614363" cy="392113"/>
            <a:chOff x="8541" y="14224"/>
            <a:chExt cx="801" cy="522"/>
          </a:xfrm>
        </p:grpSpPr>
        <p:sp>
          <p:nvSpPr>
            <p:cNvPr id="134224" name="Text Box 80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CURSO</a:t>
              </a:r>
              <a:endParaRPr lang="es-ES" altLang="es-ES" sz="900"/>
            </a:p>
          </p:txBody>
        </p:sp>
        <p:sp>
          <p:nvSpPr>
            <p:cNvPr id="134225" name="Text Box 81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grpSp>
        <p:nvGrpSpPr>
          <p:cNvPr id="134226" name="Group 82"/>
          <p:cNvGrpSpPr>
            <a:grpSpLocks/>
          </p:cNvGrpSpPr>
          <p:nvPr/>
        </p:nvGrpSpPr>
        <p:grpSpPr bwMode="auto">
          <a:xfrm>
            <a:off x="1150938" y="5457825"/>
            <a:ext cx="614362" cy="393700"/>
            <a:chOff x="8541" y="14224"/>
            <a:chExt cx="801" cy="522"/>
          </a:xfrm>
        </p:grpSpPr>
        <p:sp>
          <p:nvSpPr>
            <p:cNvPr id="134227" name="Text Box 83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REUNION</a:t>
              </a:r>
              <a:endParaRPr lang="es-ES" altLang="es-ES" sz="900"/>
            </a:p>
          </p:txBody>
        </p:sp>
        <p:sp>
          <p:nvSpPr>
            <p:cNvPr id="134228" name="Text Box 84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grpSp>
        <p:nvGrpSpPr>
          <p:cNvPr id="134229" name="Group 85"/>
          <p:cNvGrpSpPr>
            <a:grpSpLocks/>
          </p:cNvGrpSpPr>
          <p:nvPr/>
        </p:nvGrpSpPr>
        <p:grpSpPr bwMode="auto">
          <a:xfrm>
            <a:off x="1893888" y="5772150"/>
            <a:ext cx="612775" cy="393700"/>
            <a:chOff x="8541" y="14224"/>
            <a:chExt cx="801" cy="522"/>
          </a:xfrm>
        </p:grpSpPr>
        <p:sp>
          <p:nvSpPr>
            <p:cNvPr id="134230" name="Text Box 86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PROTOTIPO</a:t>
              </a:r>
              <a:endParaRPr lang="es-ES" altLang="es-ES" sz="900"/>
            </a:p>
          </p:txBody>
        </p:sp>
        <p:sp>
          <p:nvSpPr>
            <p:cNvPr id="134231" name="Text Box 87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sp>
        <p:nvSpPr>
          <p:cNvPr id="35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39593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97" name="Group 29"/>
          <p:cNvGrpSpPr>
            <a:grpSpLocks/>
          </p:cNvGrpSpPr>
          <p:nvPr/>
        </p:nvGrpSpPr>
        <p:grpSpPr bwMode="auto">
          <a:xfrm>
            <a:off x="1905000" y="3581400"/>
            <a:ext cx="5029200" cy="2855913"/>
            <a:chOff x="1148" y="2708"/>
            <a:chExt cx="2788" cy="1299"/>
          </a:xfrm>
        </p:grpSpPr>
        <p:sp>
          <p:nvSpPr>
            <p:cNvPr id="135171" name="AutoShape 3"/>
            <p:cNvSpPr>
              <a:spLocks noChangeArrowheads="1"/>
            </p:cNvSpPr>
            <p:nvPr/>
          </p:nvSpPr>
          <p:spPr bwMode="auto">
            <a:xfrm>
              <a:off x="1292" y="2931"/>
              <a:ext cx="576" cy="405"/>
            </a:xfrm>
            <a:prstGeom prst="flowChartMagneticDisk">
              <a:avLst/>
            </a:prstGeom>
            <a:solidFill>
              <a:srgbClr val="EBFFE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35172" name="Line 4"/>
            <p:cNvSpPr>
              <a:spLocks noChangeShapeType="1"/>
            </p:cNvSpPr>
            <p:nvPr/>
          </p:nvSpPr>
          <p:spPr bwMode="auto">
            <a:xfrm>
              <a:off x="1986" y="3564"/>
              <a:ext cx="314" cy="8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5173" name="Text Box 5"/>
            <p:cNvSpPr txBox="1">
              <a:spLocks noChangeArrowheads="1"/>
            </p:cNvSpPr>
            <p:nvPr/>
          </p:nvSpPr>
          <p:spPr bwMode="auto">
            <a:xfrm>
              <a:off x="1166" y="3082"/>
              <a:ext cx="79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000">
                  <a:latin typeface="Arial" panose="020B0604020202020204" pitchFamily="34" charset="0"/>
                  <a:ea typeface="Batang" pitchFamily="18" charset="-127"/>
                </a:rPr>
                <a:t>Base de Datos Transaccional 1</a:t>
              </a:r>
              <a:endParaRPr lang="es-ES" altLang="es-ES" sz="1000">
                <a:latin typeface="Arial" panose="020B0604020202020204" pitchFamily="34" charset="0"/>
              </a:endParaRPr>
            </a:p>
          </p:txBody>
        </p:sp>
        <p:sp>
          <p:nvSpPr>
            <p:cNvPr id="135174" name="Oval 6"/>
            <p:cNvSpPr>
              <a:spLocks noChangeArrowheads="1"/>
            </p:cNvSpPr>
            <p:nvPr/>
          </p:nvSpPr>
          <p:spPr bwMode="auto">
            <a:xfrm>
              <a:off x="1148" y="2708"/>
              <a:ext cx="864" cy="1288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5175" name="AutoShape 7"/>
            <p:cNvSpPr>
              <a:spLocks noChangeArrowheads="1"/>
            </p:cNvSpPr>
            <p:nvPr/>
          </p:nvSpPr>
          <p:spPr bwMode="auto">
            <a:xfrm>
              <a:off x="2274" y="2820"/>
              <a:ext cx="504" cy="288"/>
            </a:xfrm>
            <a:prstGeom prst="flowChartInputOutput">
              <a:avLst/>
            </a:prstGeom>
            <a:solidFill>
              <a:srgbClr val="FFE6D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35176" name="Text Box 8"/>
            <p:cNvSpPr txBox="1">
              <a:spLocks noChangeArrowheads="1"/>
            </p:cNvSpPr>
            <p:nvPr/>
          </p:nvSpPr>
          <p:spPr bwMode="auto">
            <a:xfrm>
              <a:off x="2325" y="2850"/>
              <a:ext cx="43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000">
                  <a:latin typeface="Arial Narrow" panose="020B0606020202030204" pitchFamily="34" charset="0"/>
                  <a:ea typeface="Batang" pitchFamily="18" charset="-127"/>
                </a:rPr>
                <a:t>Fuente de Datos 1</a:t>
              </a:r>
              <a:endParaRPr lang="es-ES" altLang="es-ES" sz="1000">
                <a:latin typeface="Arial" panose="020B0604020202020204" pitchFamily="34" charset="0"/>
              </a:endParaRPr>
            </a:p>
          </p:txBody>
        </p:sp>
        <p:sp>
          <p:nvSpPr>
            <p:cNvPr id="135177" name="Line 9"/>
            <p:cNvSpPr>
              <a:spLocks noChangeShapeType="1"/>
            </p:cNvSpPr>
            <p:nvPr/>
          </p:nvSpPr>
          <p:spPr bwMode="auto">
            <a:xfrm flipH="1">
              <a:off x="2983" y="3248"/>
              <a:ext cx="36" cy="21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5178" name="Text Box 10"/>
            <p:cNvSpPr txBox="1">
              <a:spLocks noChangeArrowheads="1"/>
            </p:cNvSpPr>
            <p:nvPr/>
          </p:nvSpPr>
          <p:spPr bwMode="auto">
            <a:xfrm>
              <a:off x="2961" y="3240"/>
              <a:ext cx="469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000">
                  <a:latin typeface="Arial" panose="020B0604020202020204" pitchFamily="34" charset="0"/>
                  <a:ea typeface="Batang" pitchFamily="18" charset="-127"/>
                </a:rPr>
                <a:t>Fuentes Externas</a:t>
              </a:r>
              <a:endParaRPr lang="es-ES" altLang="es-ES" sz="1000">
                <a:latin typeface="Arial" panose="020B0604020202020204" pitchFamily="34" charset="0"/>
              </a:endParaRPr>
            </a:p>
          </p:txBody>
        </p:sp>
        <p:sp>
          <p:nvSpPr>
            <p:cNvPr id="135179" name="Text Box 11"/>
            <p:cNvSpPr txBox="1">
              <a:spLocks noChangeArrowheads="1"/>
            </p:cNvSpPr>
            <p:nvPr/>
          </p:nvSpPr>
          <p:spPr bwMode="auto">
            <a:xfrm>
              <a:off x="1916" y="3349"/>
              <a:ext cx="46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000">
                  <a:latin typeface="Arial" panose="020B0604020202020204" pitchFamily="34" charset="0"/>
                  <a:ea typeface="Batang" pitchFamily="18" charset="-127"/>
                </a:rPr>
                <a:t>Fuentes Internas</a:t>
              </a:r>
              <a:endParaRPr lang="es-ES" altLang="es-ES" sz="1000">
                <a:latin typeface="Arial" panose="020B0604020202020204" pitchFamily="34" charset="0"/>
              </a:endParaRPr>
            </a:p>
          </p:txBody>
        </p:sp>
        <p:grpSp>
          <p:nvGrpSpPr>
            <p:cNvPr id="135180" name="Group 12"/>
            <p:cNvGrpSpPr>
              <a:grpSpLocks/>
            </p:cNvGrpSpPr>
            <p:nvPr/>
          </p:nvGrpSpPr>
          <p:grpSpPr bwMode="auto">
            <a:xfrm>
              <a:off x="3380" y="2780"/>
              <a:ext cx="469" cy="392"/>
              <a:chOff x="10527" y="12221"/>
              <a:chExt cx="1172" cy="981"/>
            </a:xfrm>
          </p:grpSpPr>
          <p:sp>
            <p:nvSpPr>
              <p:cNvPr id="135181" name="AutoShape 13"/>
              <p:cNvSpPr>
                <a:spLocks noChangeArrowheads="1"/>
              </p:cNvSpPr>
              <p:nvPr/>
            </p:nvSpPr>
            <p:spPr bwMode="auto">
              <a:xfrm>
                <a:off x="10629" y="12221"/>
                <a:ext cx="900" cy="900"/>
              </a:xfrm>
              <a:prstGeom prst="flowChartMagneticDisk">
                <a:avLst/>
              </a:prstGeom>
              <a:solidFill>
                <a:srgbClr val="EBFFE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5182" name="Text Box 14"/>
              <p:cNvSpPr txBox="1">
                <a:spLocks noChangeArrowheads="1"/>
              </p:cNvSpPr>
              <p:nvPr/>
            </p:nvSpPr>
            <p:spPr bwMode="auto">
              <a:xfrm>
                <a:off x="10527" y="12546"/>
                <a:ext cx="1172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" altLang="ko-KR" sz="1000">
                    <a:latin typeface="Arial Narrow" panose="020B0606020202030204" pitchFamily="34" charset="0"/>
                    <a:ea typeface="Batang" pitchFamily="18" charset="-127"/>
                  </a:rPr>
                  <a:t>Fuente de Datos 2</a:t>
                </a:r>
                <a:endParaRPr lang="es-ES" altLang="es-ES" sz="1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5183" name="Group 15"/>
            <p:cNvGrpSpPr>
              <a:grpSpLocks/>
            </p:cNvGrpSpPr>
            <p:nvPr/>
          </p:nvGrpSpPr>
          <p:grpSpPr bwMode="auto">
            <a:xfrm>
              <a:off x="2876" y="2780"/>
              <a:ext cx="469" cy="388"/>
              <a:chOff x="11850" y="12244"/>
              <a:chExt cx="1172" cy="971"/>
            </a:xfrm>
          </p:grpSpPr>
          <p:sp>
            <p:nvSpPr>
              <p:cNvPr id="135184" name="AutoShape 16"/>
              <p:cNvSpPr>
                <a:spLocks noChangeArrowheads="1"/>
              </p:cNvSpPr>
              <p:nvPr/>
            </p:nvSpPr>
            <p:spPr bwMode="auto">
              <a:xfrm>
                <a:off x="11961" y="12244"/>
                <a:ext cx="900" cy="900"/>
              </a:xfrm>
              <a:prstGeom prst="flowChartDocumen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5185" name="Text Box 17"/>
              <p:cNvSpPr txBox="1">
                <a:spLocks noChangeArrowheads="1"/>
              </p:cNvSpPr>
              <p:nvPr/>
            </p:nvSpPr>
            <p:spPr bwMode="auto">
              <a:xfrm>
                <a:off x="11850" y="12360"/>
                <a:ext cx="1172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" altLang="ko-KR" sz="1000">
                    <a:latin typeface="Arial Narrow" panose="020B0606020202030204" pitchFamily="34" charset="0"/>
                    <a:ea typeface="Batang" pitchFamily="18" charset="-127"/>
                  </a:rPr>
                  <a:t>Fuente de Datos 3</a:t>
                </a:r>
                <a:endParaRPr lang="es-ES" altLang="es-ES" sz="1000">
                  <a:latin typeface="Arial" panose="020B0604020202020204" pitchFamily="34" charset="0"/>
                </a:endParaRPr>
              </a:p>
            </p:txBody>
          </p:sp>
          <p:sp>
            <p:nvSpPr>
              <p:cNvPr id="135186" name="Text Box 18"/>
              <p:cNvSpPr txBox="1">
                <a:spLocks noChangeArrowheads="1"/>
              </p:cNvSpPr>
              <p:nvPr/>
            </p:nvSpPr>
            <p:spPr bwMode="auto">
              <a:xfrm>
                <a:off x="11877" y="12878"/>
                <a:ext cx="611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" altLang="ko-KR" sz="800">
                    <a:latin typeface="Arial Narrow" panose="020B0606020202030204" pitchFamily="34" charset="0"/>
                    <a:ea typeface="Batang" pitchFamily="18" charset="-127"/>
                  </a:rPr>
                  <a:t>HTML</a:t>
                </a:r>
                <a:endParaRPr lang="es-ES" altLang="es-ES" sz="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5187" name="Oval 19"/>
            <p:cNvSpPr>
              <a:spLocks noChangeArrowheads="1"/>
            </p:cNvSpPr>
            <p:nvPr/>
          </p:nvSpPr>
          <p:spPr bwMode="auto">
            <a:xfrm>
              <a:off x="2178" y="2712"/>
              <a:ext cx="1758" cy="528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5188" name="AutoShape 20"/>
            <p:cNvSpPr>
              <a:spLocks noChangeArrowheads="1"/>
            </p:cNvSpPr>
            <p:nvPr/>
          </p:nvSpPr>
          <p:spPr bwMode="auto">
            <a:xfrm>
              <a:off x="2310" y="3489"/>
              <a:ext cx="1394" cy="518"/>
            </a:xfrm>
            <a:prstGeom prst="flowChartMagneticDisk">
              <a:avLst/>
            </a:prstGeom>
            <a:solidFill>
              <a:srgbClr val="EBFFE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35189" name="Text Box 21"/>
            <p:cNvSpPr txBox="1">
              <a:spLocks noChangeArrowheads="1"/>
            </p:cNvSpPr>
            <p:nvPr/>
          </p:nvSpPr>
          <p:spPr bwMode="auto">
            <a:xfrm>
              <a:off x="2608" y="3695"/>
              <a:ext cx="7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800" b="1">
                  <a:latin typeface="Arial" panose="020B0604020202020204" pitchFamily="34" charset="0"/>
                  <a:ea typeface="Batang" pitchFamily="18" charset="-127"/>
                </a:rPr>
                <a:t>Almacén de Datos</a:t>
              </a:r>
              <a:endParaRPr lang="es-ES" altLang="es-ES" sz="1800" b="1">
                <a:latin typeface="Arial" panose="020B0604020202020204" pitchFamily="34" charset="0"/>
              </a:endParaRPr>
            </a:p>
          </p:txBody>
        </p:sp>
        <p:sp>
          <p:nvSpPr>
            <p:cNvPr id="135190" name="Text Box 22"/>
            <p:cNvSpPr txBox="1">
              <a:spLocks noChangeArrowheads="1"/>
            </p:cNvSpPr>
            <p:nvPr/>
          </p:nvSpPr>
          <p:spPr bwMode="auto">
            <a:xfrm>
              <a:off x="2149" y="3006"/>
              <a:ext cx="40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800">
                  <a:latin typeface="Arial Narrow" panose="020B0606020202030204" pitchFamily="34" charset="0"/>
                  <a:ea typeface="Batang" pitchFamily="18" charset="-127"/>
                </a:rPr>
                <a:t>texto</a:t>
              </a:r>
              <a:endParaRPr lang="es-ES" altLang="es-ES" sz="800">
                <a:latin typeface="Arial" panose="020B0604020202020204" pitchFamily="34" charset="0"/>
              </a:endParaRPr>
            </a:p>
          </p:txBody>
        </p:sp>
        <p:sp>
          <p:nvSpPr>
            <p:cNvPr id="135191" name="AutoShape 23"/>
            <p:cNvSpPr>
              <a:spLocks noChangeArrowheads="1"/>
            </p:cNvSpPr>
            <p:nvPr/>
          </p:nvSpPr>
          <p:spPr bwMode="auto">
            <a:xfrm>
              <a:off x="1292" y="3428"/>
              <a:ext cx="576" cy="420"/>
            </a:xfrm>
            <a:prstGeom prst="flowChartMagneticDisk">
              <a:avLst/>
            </a:prstGeom>
            <a:solidFill>
              <a:srgbClr val="EBFFE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35192" name="Text Box 24"/>
            <p:cNvSpPr txBox="1">
              <a:spLocks noChangeArrowheads="1"/>
            </p:cNvSpPr>
            <p:nvPr/>
          </p:nvSpPr>
          <p:spPr bwMode="auto">
            <a:xfrm>
              <a:off x="1177" y="3591"/>
              <a:ext cx="79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000">
                  <a:latin typeface="Arial" panose="020B0604020202020204" pitchFamily="34" charset="0"/>
                  <a:ea typeface="Batang" pitchFamily="18" charset="-127"/>
                </a:rPr>
                <a:t>Base de Datos Transaccional 2</a:t>
              </a:r>
              <a:endParaRPr lang="es-ES" altLang="es-ES" sz="1000">
                <a:latin typeface="Arial" panose="020B0604020202020204" pitchFamily="34" charset="0"/>
              </a:endParaRPr>
            </a:p>
          </p:txBody>
        </p:sp>
      </p:grpSp>
      <p:sp>
        <p:nvSpPr>
          <p:cNvPr id="135193" name="Text Box 25"/>
          <p:cNvSpPr txBox="1">
            <a:spLocks noChangeArrowheads="1"/>
          </p:cNvSpPr>
          <p:nvPr/>
        </p:nvSpPr>
        <p:spPr bwMode="auto">
          <a:xfrm>
            <a:off x="1193800" y="2184400"/>
            <a:ext cx="21193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</a:rPr>
              <a:t>AD: Integrado</a:t>
            </a:r>
          </a:p>
        </p:txBody>
      </p:sp>
      <p:sp>
        <p:nvSpPr>
          <p:cNvPr id="135194" name="Text Box 26"/>
          <p:cNvSpPr txBox="1">
            <a:spLocks noChangeArrowheads="1"/>
          </p:cNvSpPr>
          <p:nvPr/>
        </p:nvSpPr>
        <p:spPr bwMode="auto">
          <a:xfrm>
            <a:off x="4305300" y="1958975"/>
            <a:ext cx="3686175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integra datos recogidos de diferentes sistemas operacionales de la organización (y/o fuentes externas).</a:t>
            </a:r>
          </a:p>
        </p:txBody>
      </p:sp>
      <p:sp>
        <p:nvSpPr>
          <p:cNvPr id="135196" name="AutoShape 28"/>
          <p:cNvSpPr>
            <a:spLocks noChangeArrowheads="1"/>
          </p:cNvSpPr>
          <p:nvPr/>
        </p:nvSpPr>
        <p:spPr bwMode="auto">
          <a:xfrm rot="62230">
            <a:off x="3505200" y="2209800"/>
            <a:ext cx="444500" cy="431800"/>
          </a:xfrm>
          <a:prstGeom prst="rightArrow">
            <a:avLst>
              <a:gd name="adj1" fmla="val 50000"/>
              <a:gd name="adj2" fmla="val 25735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30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379143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1371600" y="3048000"/>
            <a:ext cx="6099175" cy="62865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1" hangingPunct="1">
              <a:buClr>
                <a:schemeClr val="accent1"/>
              </a:buClr>
              <a:buSzPct val="89000"/>
              <a:buFont typeface="Monotype Sorts" pitchFamily="2" charset="2"/>
              <a:buNone/>
            </a:pPr>
            <a:r>
              <a:rPr lang="es-ES_tradnl" altLang="es-ES" sz="1800">
                <a:solidFill>
                  <a:srgbClr val="000000"/>
                </a:solidFill>
                <a:latin typeface="Arial" panose="020B0604020202020204" pitchFamily="34" charset="0"/>
              </a:rPr>
              <a:t>Los datos son almacenados como fotos (snapshots) </a:t>
            </a:r>
          </a:p>
          <a:p>
            <a:pPr eaLnBrk="1" hangingPunct="1">
              <a:buClr>
                <a:schemeClr val="accent1"/>
              </a:buClr>
              <a:buSzPct val="89000"/>
              <a:buFont typeface="Monotype Sorts" pitchFamily="2" charset="2"/>
              <a:buNone/>
            </a:pPr>
            <a:r>
              <a:rPr lang="es-ES_tradnl" altLang="es-ES" sz="1800">
                <a:solidFill>
                  <a:srgbClr val="000000"/>
                </a:solidFill>
                <a:latin typeface="Arial" panose="020B0604020202020204" pitchFamily="34" charset="0"/>
              </a:rPr>
              <a:t>correspondientes a periodos de tiempo</a:t>
            </a:r>
            <a:r>
              <a:rPr lang="es-ES" altLang="es-ES" sz="1800">
                <a:solidFill>
                  <a:srgbClr val="000000"/>
                </a:solidFill>
                <a:latin typeface="Arial" panose="020B0604020202020204" pitchFamily="34" charset="0"/>
              </a:rPr>
              <a:t>.  </a:t>
            </a:r>
          </a:p>
        </p:txBody>
      </p:sp>
      <p:grpSp>
        <p:nvGrpSpPr>
          <p:cNvPr id="136196" name="Group 4"/>
          <p:cNvGrpSpPr>
            <a:grpSpLocks/>
          </p:cNvGrpSpPr>
          <p:nvPr/>
        </p:nvGrpSpPr>
        <p:grpSpPr bwMode="auto">
          <a:xfrm>
            <a:off x="1371600" y="3810000"/>
            <a:ext cx="6445250" cy="2792413"/>
            <a:chOff x="1081" y="1680"/>
            <a:chExt cx="3692" cy="1759"/>
          </a:xfrm>
        </p:grpSpPr>
        <p:grpSp>
          <p:nvGrpSpPr>
            <p:cNvPr id="136197" name="Group 5"/>
            <p:cNvGrpSpPr>
              <a:grpSpLocks/>
            </p:cNvGrpSpPr>
            <p:nvPr/>
          </p:nvGrpSpPr>
          <p:grpSpPr bwMode="auto">
            <a:xfrm>
              <a:off x="1081" y="2019"/>
              <a:ext cx="1755" cy="1138"/>
              <a:chOff x="1081" y="2019"/>
              <a:chExt cx="1755" cy="1138"/>
            </a:xfrm>
          </p:grpSpPr>
          <p:sp>
            <p:nvSpPr>
              <p:cNvPr id="136198" name="Rectangle 6"/>
              <p:cNvSpPr>
                <a:spLocks noChangeArrowheads="1"/>
              </p:cNvSpPr>
              <p:nvPr/>
            </p:nvSpPr>
            <p:spPr bwMode="auto">
              <a:xfrm>
                <a:off x="1544" y="2019"/>
                <a:ext cx="1292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s-ES" altLang="es-ES" sz="18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Dat</a:t>
                </a:r>
                <a:r>
                  <a:rPr lang="es-ES_tradnl" altLang="es-ES" sz="18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os</a:t>
                </a:r>
                <a:endParaRPr lang="es-ES" altLang="es-ES" sz="18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6199" name="Rectangle 7"/>
              <p:cNvSpPr>
                <a:spLocks noChangeArrowheads="1"/>
              </p:cNvSpPr>
              <p:nvPr/>
            </p:nvSpPr>
            <p:spPr bwMode="auto">
              <a:xfrm>
                <a:off x="1081" y="2019"/>
                <a:ext cx="459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s-ES_tradnl" altLang="es-ES" sz="18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Tiempo</a:t>
                </a:r>
                <a:endParaRPr lang="es-ES" altLang="es-ES" sz="18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6200" name="Rectangle 8"/>
              <p:cNvSpPr>
                <a:spLocks noChangeArrowheads="1"/>
              </p:cNvSpPr>
              <p:nvPr/>
            </p:nvSpPr>
            <p:spPr bwMode="auto">
              <a:xfrm>
                <a:off x="1081" y="2302"/>
                <a:ext cx="459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s-ES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01/2003</a:t>
                </a:r>
              </a:p>
            </p:txBody>
          </p:sp>
          <p:sp>
            <p:nvSpPr>
              <p:cNvPr id="136201" name="Rectangle 9"/>
              <p:cNvSpPr>
                <a:spLocks noChangeArrowheads="1"/>
              </p:cNvSpPr>
              <p:nvPr/>
            </p:nvSpPr>
            <p:spPr bwMode="auto">
              <a:xfrm>
                <a:off x="1081" y="2591"/>
                <a:ext cx="459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s-ES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02/2003</a:t>
                </a:r>
              </a:p>
            </p:txBody>
          </p:sp>
          <p:sp>
            <p:nvSpPr>
              <p:cNvPr id="136202" name="Rectangle 10"/>
              <p:cNvSpPr>
                <a:spLocks noChangeArrowheads="1"/>
              </p:cNvSpPr>
              <p:nvPr/>
            </p:nvSpPr>
            <p:spPr bwMode="auto">
              <a:xfrm>
                <a:off x="1081" y="2880"/>
                <a:ext cx="459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s-ES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03/2003</a:t>
                </a:r>
              </a:p>
            </p:txBody>
          </p:sp>
          <p:sp>
            <p:nvSpPr>
              <p:cNvPr id="136203" name="Rectangle 11"/>
              <p:cNvSpPr>
                <a:spLocks noChangeArrowheads="1"/>
              </p:cNvSpPr>
              <p:nvPr/>
            </p:nvSpPr>
            <p:spPr bwMode="auto">
              <a:xfrm>
                <a:off x="1544" y="2302"/>
                <a:ext cx="1292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r>
                  <a:rPr lang="es-ES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</a:t>
                </a:r>
                <a:r>
                  <a:rPr lang="es-ES_tradnl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atos</a:t>
                </a:r>
                <a:r>
                  <a:rPr lang="es-ES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s-ES_tradnl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de Enero</a:t>
                </a:r>
                <a:endParaRPr lang="es-ES" altLang="es-ES" sz="16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6204" name="Rectangle 12"/>
              <p:cNvSpPr>
                <a:spLocks noChangeArrowheads="1"/>
              </p:cNvSpPr>
              <p:nvPr/>
            </p:nvSpPr>
            <p:spPr bwMode="auto">
              <a:xfrm>
                <a:off x="1544" y="2591"/>
                <a:ext cx="1292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r>
                  <a:rPr lang="es-ES_tradnl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Datos de Febrero</a:t>
                </a:r>
                <a:endParaRPr lang="es-ES" altLang="es-ES" sz="16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6205" name="Rectangle 13"/>
              <p:cNvSpPr>
                <a:spLocks noChangeArrowheads="1"/>
              </p:cNvSpPr>
              <p:nvPr/>
            </p:nvSpPr>
            <p:spPr bwMode="auto">
              <a:xfrm>
                <a:off x="1544" y="2880"/>
                <a:ext cx="1292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r>
                  <a:rPr lang="es-ES_tradnl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Datos de Marzo</a:t>
                </a:r>
                <a:endParaRPr lang="es-ES" altLang="es-ES" sz="16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6206" name="Rectangle 14"/>
            <p:cNvSpPr>
              <a:spLocks noChangeArrowheads="1"/>
            </p:cNvSpPr>
            <p:nvPr/>
          </p:nvSpPr>
          <p:spPr bwMode="auto">
            <a:xfrm>
              <a:off x="1815" y="3208"/>
              <a:ext cx="1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altLang="es-ES" sz="1800" b="1">
                  <a:solidFill>
                    <a:srgbClr val="000099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grpSp>
          <p:nvGrpSpPr>
            <p:cNvPr id="136207" name="Group 15"/>
            <p:cNvGrpSpPr>
              <a:grpSpLocks/>
            </p:cNvGrpSpPr>
            <p:nvPr/>
          </p:nvGrpSpPr>
          <p:grpSpPr bwMode="auto">
            <a:xfrm>
              <a:off x="1330" y="1687"/>
              <a:ext cx="1977" cy="313"/>
              <a:chOff x="1330" y="1687"/>
              <a:chExt cx="1977" cy="313"/>
            </a:xfrm>
          </p:grpSpPr>
          <p:sp>
            <p:nvSpPr>
              <p:cNvPr id="136208" name="Line 16"/>
              <p:cNvSpPr>
                <a:spLocks noChangeShapeType="1"/>
              </p:cNvSpPr>
              <p:nvPr/>
            </p:nvSpPr>
            <p:spPr bwMode="auto">
              <a:xfrm flipH="1">
                <a:off x="1330" y="1695"/>
                <a:ext cx="1977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09" name="Line 17"/>
              <p:cNvSpPr>
                <a:spLocks noChangeShapeType="1"/>
              </p:cNvSpPr>
              <p:nvPr/>
            </p:nvSpPr>
            <p:spPr bwMode="auto">
              <a:xfrm>
                <a:off x="1333" y="1687"/>
                <a:ext cx="2" cy="313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36210" name="Group 18"/>
            <p:cNvGrpSpPr>
              <a:grpSpLocks/>
            </p:cNvGrpSpPr>
            <p:nvPr/>
          </p:nvGrpSpPr>
          <p:grpSpPr bwMode="auto">
            <a:xfrm>
              <a:off x="3290" y="1870"/>
              <a:ext cx="1291" cy="1151"/>
              <a:chOff x="3290" y="1870"/>
              <a:chExt cx="1291" cy="1151"/>
            </a:xfrm>
          </p:grpSpPr>
          <p:sp>
            <p:nvSpPr>
              <p:cNvPr id="136211" name="Freeform 19"/>
              <p:cNvSpPr>
                <a:spLocks/>
              </p:cNvSpPr>
              <p:nvPr/>
            </p:nvSpPr>
            <p:spPr bwMode="auto">
              <a:xfrm>
                <a:off x="3290" y="1870"/>
                <a:ext cx="1291" cy="1151"/>
              </a:xfrm>
              <a:custGeom>
                <a:avLst/>
                <a:gdLst>
                  <a:gd name="T0" fmla="*/ 1290 w 1291"/>
                  <a:gd name="T1" fmla="*/ 890 h 1151"/>
                  <a:gd name="T2" fmla="*/ 1290 w 1291"/>
                  <a:gd name="T3" fmla="*/ 0 h 1151"/>
                  <a:gd name="T4" fmla="*/ 0 w 1291"/>
                  <a:gd name="T5" fmla="*/ 259 h 1151"/>
                  <a:gd name="T6" fmla="*/ 0 w 1291"/>
                  <a:gd name="T7" fmla="*/ 1150 h 1151"/>
                  <a:gd name="T8" fmla="*/ 1290 w 1291"/>
                  <a:gd name="T9" fmla="*/ 890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1" h="1151">
                    <a:moveTo>
                      <a:pt x="1290" y="890"/>
                    </a:moveTo>
                    <a:lnTo>
                      <a:pt x="1290" y="0"/>
                    </a:lnTo>
                    <a:lnTo>
                      <a:pt x="0" y="259"/>
                    </a:lnTo>
                    <a:lnTo>
                      <a:pt x="0" y="1150"/>
                    </a:lnTo>
                    <a:lnTo>
                      <a:pt x="1290" y="89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2" name="Freeform 20"/>
              <p:cNvSpPr>
                <a:spLocks/>
              </p:cNvSpPr>
              <p:nvPr/>
            </p:nvSpPr>
            <p:spPr bwMode="white">
              <a:xfrm>
                <a:off x="3335" y="1914"/>
                <a:ext cx="1201" cy="1064"/>
              </a:xfrm>
              <a:custGeom>
                <a:avLst/>
                <a:gdLst>
                  <a:gd name="T0" fmla="*/ 1200 w 1201"/>
                  <a:gd name="T1" fmla="*/ 826 h 1064"/>
                  <a:gd name="T2" fmla="*/ 1200 w 1201"/>
                  <a:gd name="T3" fmla="*/ 0 h 1064"/>
                  <a:gd name="T4" fmla="*/ 0 w 1201"/>
                  <a:gd name="T5" fmla="*/ 235 h 1064"/>
                  <a:gd name="T6" fmla="*/ 0 w 1201"/>
                  <a:gd name="T7" fmla="*/ 1063 h 1064"/>
                  <a:gd name="T8" fmla="*/ 1200 w 1201"/>
                  <a:gd name="T9" fmla="*/ 826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1" h="1064">
                    <a:moveTo>
                      <a:pt x="1200" y="826"/>
                    </a:moveTo>
                    <a:lnTo>
                      <a:pt x="1200" y="0"/>
                    </a:lnTo>
                    <a:lnTo>
                      <a:pt x="0" y="235"/>
                    </a:lnTo>
                    <a:lnTo>
                      <a:pt x="0" y="1063"/>
                    </a:lnTo>
                    <a:lnTo>
                      <a:pt x="1200" y="82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3" name="Freeform 21"/>
              <p:cNvSpPr>
                <a:spLocks/>
              </p:cNvSpPr>
              <p:nvPr/>
            </p:nvSpPr>
            <p:spPr bwMode="auto">
              <a:xfrm>
                <a:off x="3405" y="2126"/>
                <a:ext cx="1056" cy="773"/>
              </a:xfrm>
              <a:custGeom>
                <a:avLst/>
                <a:gdLst>
                  <a:gd name="T0" fmla="*/ 1055 w 1056"/>
                  <a:gd name="T1" fmla="*/ 566 h 773"/>
                  <a:gd name="T2" fmla="*/ 1055 w 1056"/>
                  <a:gd name="T3" fmla="*/ 0 h 773"/>
                  <a:gd name="T4" fmla="*/ 0 w 1056"/>
                  <a:gd name="T5" fmla="*/ 205 h 773"/>
                  <a:gd name="T6" fmla="*/ 0 w 1056"/>
                  <a:gd name="T7" fmla="*/ 772 h 773"/>
                  <a:gd name="T8" fmla="*/ 1055 w 1056"/>
                  <a:gd name="T9" fmla="*/ 566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773">
                    <a:moveTo>
                      <a:pt x="1055" y="566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772"/>
                    </a:lnTo>
                    <a:lnTo>
                      <a:pt x="1055" y="566"/>
                    </a:lnTo>
                  </a:path>
                </a:pathLst>
              </a:custGeom>
              <a:solidFill>
                <a:srgbClr val="66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4" name="Freeform 22"/>
              <p:cNvSpPr>
                <a:spLocks/>
              </p:cNvSpPr>
              <p:nvPr/>
            </p:nvSpPr>
            <p:spPr bwMode="auto">
              <a:xfrm>
                <a:off x="3405" y="1974"/>
                <a:ext cx="1056" cy="305"/>
              </a:xfrm>
              <a:custGeom>
                <a:avLst/>
                <a:gdLst>
                  <a:gd name="T0" fmla="*/ 1055 w 1056"/>
                  <a:gd name="T1" fmla="*/ 99 h 305"/>
                  <a:gd name="T2" fmla="*/ 1055 w 1056"/>
                  <a:gd name="T3" fmla="*/ 0 h 305"/>
                  <a:gd name="T4" fmla="*/ 0 w 1056"/>
                  <a:gd name="T5" fmla="*/ 205 h 305"/>
                  <a:gd name="T6" fmla="*/ 0 w 1056"/>
                  <a:gd name="T7" fmla="*/ 304 h 305"/>
                  <a:gd name="T8" fmla="*/ 1055 w 1056"/>
                  <a:gd name="T9" fmla="*/ 99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305">
                    <a:moveTo>
                      <a:pt x="1055" y="99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304"/>
                    </a:lnTo>
                    <a:lnTo>
                      <a:pt x="1055" y="99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5" name="Freeform 23"/>
              <p:cNvSpPr>
                <a:spLocks/>
              </p:cNvSpPr>
              <p:nvPr/>
            </p:nvSpPr>
            <p:spPr bwMode="auto">
              <a:xfrm>
                <a:off x="3475" y="2354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6" name="Freeform 24"/>
              <p:cNvSpPr>
                <a:spLocks/>
              </p:cNvSpPr>
              <p:nvPr/>
            </p:nvSpPr>
            <p:spPr bwMode="auto">
              <a:xfrm>
                <a:off x="3615" y="2326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7" name="Freeform 25"/>
              <p:cNvSpPr>
                <a:spLocks/>
              </p:cNvSpPr>
              <p:nvPr/>
            </p:nvSpPr>
            <p:spPr bwMode="auto">
              <a:xfrm>
                <a:off x="3752" y="2300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8" name="Freeform 26"/>
              <p:cNvSpPr>
                <a:spLocks/>
              </p:cNvSpPr>
              <p:nvPr/>
            </p:nvSpPr>
            <p:spPr bwMode="auto">
              <a:xfrm>
                <a:off x="3892" y="2272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9" name="Freeform 27"/>
              <p:cNvSpPr>
                <a:spLocks/>
              </p:cNvSpPr>
              <p:nvPr/>
            </p:nvSpPr>
            <p:spPr bwMode="auto">
              <a:xfrm>
                <a:off x="4032" y="2244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0" name="Freeform 28"/>
              <p:cNvSpPr>
                <a:spLocks/>
              </p:cNvSpPr>
              <p:nvPr/>
            </p:nvSpPr>
            <p:spPr bwMode="auto">
              <a:xfrm>
                <a:off x="4170" y="2217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1" name="Freeform 29"/>
              <p:cNvSpPr>
                <a:spLocks/>
              </p:cNvSpPr>
              <p:nvPr/>
            </p:nvSpPr>
            <p:spPr bwMode="auto">
              <a:xfrm>
                <a:off x="4310" y="2188"/>
                <a:ext cx="98" cy="92"/>
              </a:xfrm>
              <a:custGeom>
                <a:avLst/>
                <a:gdLst>
                  <a:gd name="T0" fmla="*/ 97 w 98"/>
                  <a:gd name="T1" fmla="*/ 72 h 92"/>
                  <a:gd name="T2" fmla="*/ 97 w 98"/>
                  <a:gd name="T3" fmla="*/ 0 h 92"/>
                  <a:gd name="T4" fmla="*/ 0 w 98"/>
                  <a:gd name="T5" fmla="*/ 19 h 92"/>
                  <a:gd name="T6" fmla="*/ 0 w 98"/>
                  <a:gd name="T7" fmla="*/ 91 h 92"/>
                  <a:gd name="T8" fmla="*/ 97 w 98"/>
                  <a:gd name="T9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2">
                    <a:moveTo>
                      <a:pt x="97" y="72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2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2" name="Freeform 30"/>
              <p:cNvSpPr>
                <a:spLocks/>
              </p:cNvSpPr>
              <p:nvPr/>
            </p:nvSpPr>
            <p:spPr bwMode="auto">
              <a:xfrm>
                <a:off x="3475" y="2452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3" name="Freeform 31"/>
              <p:cNvSpPr>
                <a:spLocks/>
              </p:cNvSpPr>
              <p:nvPr/>
            </p:nvSpPr>
            <p:spPr bwMode="auto">
              <a:xfrm>
                <a:off x="3615" y="2425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4" name="Freeform 32"/>
              <p:cNvSpPr>
                <a:spLocks/>
              </p:cNvSpPr>
              <p:nvPr/>
            </p:nvSpPr>
            <p:spPr bwMode="auto">
              <a:xfrm>
                <a:off x="3752" y="2398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5" name="Freeform 33"/>
              <p:cNvSpPr>
                <a:spLocks/>
              </p:cNvSpPr>
              <p:nvPr/>
            </p:nvSpPr>
            <p:spPr bwMode="auto">
              <a:xfrm>
                <a:off x="3892" y="2370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6" name="Freeform 34"/>
              <p:cNvSpPr>
                <a:spLocks/>
              </p:cNvSpPr>
              <p:nvPr/>
            </p:nvSpPr>
            <p:spPr bwMode="auto">
              <a:xfrm>
                <a:off x="4032" y="2343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7" name="Freeform 35"/>
              <p:cNvSpPr>
                <a:spLocks/>
              </p:cNvSpPr>
              <p:nvPr/>
            </p:nvSpPr>
            <p:spPr bwMode="auto">
              <a:xfrm>
                <a:off x="4170" y="2315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8" name="Freeform 36"/>
              <p:cNvSpPr>
                <a:spLocks/>
              </p:cNvSpPr>
              <p:nvPr/>
            </p:nvSpPr>
            <p:spPr bwMode="auto">
              <a:xfrm>
                <a:off x="4310" y="2288"/>
                <a:ext cx="98" cy="90"/>
              </a:xfrm>
              <a:custGeom>
                <a:avLst/>
                <a:gdLst>
                  <a:gd name="T0" fmla="*/ 97 w 98"/>
                  <a:gd name="T1" fmla="*/ 71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7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9" name="Freeform 37"/>
              <p:cNvSpPr>
                <a:spLocks/>
              </p:cNvSpPr>
              <p:nvPr/>
            </p:nvSpPr>
            <p:spPr bwMode="auto">
              <a:xfrm>
                <a:off x="3475" y="2550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0" name="Freeform 38"/>
              <p:cNvSpPr>
                <a:spLocks/>
              </p:cNvSpPr>
              <p:nvPr/>
            </p:nvSpPr>
            <p:spPr bwMode="auto">
              <a:xfrm>
                <a:off x="3615" y="2523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1" name="Freeform 39"/>
              <p:cNvSpPr>
                <a:spLocks/>
              </p:cNvSpPr>
              <p:nvPr/>
            </p:nvSpPr>
            <p:spPr bwMode="auto">
              <a:xfrm>
                <a:off x="3752" y="2496"/>
                <a:ext cx="99" cy="90"/>
              </a:xfrm>
              <a:custGeom>
                <a:avLst/>
                <a:gdLst>
                  <a:gd name="T0" fmla="*/ 98 w 99"/>
                  <a:gd name="T1" fmla="*/ 70 h 90"/>
                  <a:gd name="T2" fmla="*/ 98 w 99"/>
                  <a:gd name="T3" fmla="*/ 0 h 90"/>
                  <a:gd name="T4" fmla="*/ 0 w 99"/>
                  <a:gd name="T5" fmla="*/ 18 h 90"/>
                  <a:gd name="T6" fmla="*/ 0 w 99"/>
                  <a:gd name="T7" fmla="*/ 89 h 90"/>
                  <a:gd name="T8" fmla="*/ 98 w 99"/>
                  <a:gd name="T9" fmla="*/ 7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90">
                    <a:moveTo>
                      <a:pt x="98" y="70"/>
                    </a:moveTo>
                    <a:lnTo>
                      <a:pt x="98" y="0"/>
                    </a:lnTo>
                    <a:lnTo>
                      <a:pt x="0" y="18"/>
                    </a:lnTo>
                    <a:lnTo>
                      <a:pt x="0" y="89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2" name="Freeform 40"/>
              <p:cNvSpPr>
                <a:spLocks/>
              </p:cNvSpPr>
              <p:nvPr/>
            </p:nvSpPr>
            <p:spPr bwMode="auto">
              <a:xfrm>
                <a:off x="3892" y="2469"/>
                <a:ext cx="97" cy="90"/>
              </a:xfrm>
              <a:custGeom>
                <a:avLst/>
                <a:gdLst>
                  <a:gd name="T0" fmla="*/ 96 w 97"/>
                  <a:gd name="T1" fmla="*/ 69 h 90"/>
                  <a:gd name="T2" fmla="*/ 96 w 97"/>
                  <a:gd name="T3" fmla="*/ 0 h 90"/>
                  <a:gd name="T4" fmla="*/ 0 w 97"/>
                  <a:gd name="T5" fmla="*/ 17 h 90"/>
                  <a:gd name="T6" fmla="*/ 0 w 97"/>
                  <a:gd name="T7" fmla="*/ 89 h 90"/>
                  <a:gd name="T8" fmla="*/ 96 w 97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0">
                    <a:moveTo>
                      <a:pt x="96" y="69"/>
                    </a:moveTo>
                    <a:lnTo>
                      <a:pt x="96" y="0"/>
                    </a:lnTo>
                    <a:lnTo>
                      <a:pt x="0" y="17"/>
                    </a:lnTo>
                    <a:lnTo>
                      <a:pt x="0" y="89"/>
                    </a:lnTo>
                    <a:lnTo>
                      <a:pt x="96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3" name="Freeform 41"/>
              <p:cNvSpPr>
                <a:spLocks/>
              </p:cNvSpPr>
              <p:nvPr/>
            </p:nvSpPr>
            <p:spPr bwMode="auto">
              <a:xfrm>
                <a:off x="4032" y="2441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4" name="Freeform 42"/>
              <p:cNvSpPr>
                <a:spLocks/>
              </p:cNvSpPr>
              <p:nvPr/>
            </p:nvSpPr>
            <p:spPr bwMode="auto">
              <a:xfrm>
                <a:off x="4170" y="2413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5" name="Freeform 43"/>
              <p:cNvSpPr>
                <a:spLocks/>
              </p:cNvSpPr>
              <p:nvPr/>
            </p:nvSpPr>
            <p:spPr bwMode="auto">
              <a:xfrm>
                <a:off x="4310" y="2386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6" name="Freeform 44"/>
              <p:cNvSpPr>
                <a:spLocks/>
              </p:cNvSpPr>
              <p:nvPr/>
            </p:nvSpPr>
            <p:spPr bwMode="auto">
              <a:xfrm>
                <a:off x="3475" y="2649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7" name="Freeform 45"/>
              <p:cNvSpPr>
                <a:spLocks/>
              </p:cNvSpPr>
              <p:nvPr/>
            </p:nvSpPr>
            <p:spPr bwMode="auto">
              <a:xfrm>
                <a:off x="3615" y="2621"/>
                <a:ext cx="96" cy="91"/>
              </a:xfrm>
              <a:custGeom>
                <a:avLst/>
                <a:gdLst>
                  <a:gd name="T0" fmla="*/ 95 w 96"/>
                  <a:gd name="T1" fmla="*/ 72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2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2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8" name="Freeform 46"/>
              <p:cNvSpPr>
                <a:spLocks/>
              </p:cNvSpPr>
              <p:nvPr/>
            </p:nvSpPr>
            <p:spPr bwMode="auto">
              <a:xfrm>
                <a:off x="3752" y="2595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9" name="Freeform 47"/>
              <p:cNvSpPr>
                <a:spLocks/>
              </p:cNvSpPr>
              <p:nvPr/>
            </p:nvSpPr>
            <p:spPr bwMode="auto">
              <a:xfrm>
                <a:off x="3892" y="2567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0" name="Freeform 48"/>
              <p:cNvSpPr>
                <a:spLocks/>
              </p:cNvSpPr>
              <p:nvPr/>
            </p:nvSpPr>
            <p:spPr bwMode="auto">
              <a:xfrm>
                <a:off x="4032" y="2539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1" name="Freeform 49"/>
              <p:cNvSpPr>
                <a:spLocks/>
              </p:cNvSpPr>
              <p:nvPr/>
            </p:nvSpPr>
            <p:spPr bwMode="auto">
              <a:xfrm>
                <a:off x="4170" y="2512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2" name="Freeform 50"/>
              <p:cNvSpPr>
                <a:spLocks/>
              </p:cNvSpPr>
              <p:nvPr/>
            </p:nvSpPr>
            <p:spPr bwMode="auto">
              <a:xfrm>
                <a:off x="4310" y="2484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3" name="Freeform 51"/>
              <p:cNvSpPr>
                <a:spLocks/>
              </p:cNvSpPr>
              <p:nvPr/>
            </p:nvSpPr>
            <p:spPr bwMode="auto">
              <a:xfrm>
                <a:off x="3475" y="2747"/>
                <a:ext cx="98" cy="92"/>
              </a:xfrm>
              <a:custGeom>
                <a:avLst/>
                <a:gdLst>
                  <a:gd name="T0" fmla="*/ 97 w 98"/>
                  <a:gd name="T1" fmla="*/ 71 h 92"/>
                  <a:gd name="T2" fmla="*/ 97 w 98"/>
                  <a:gd name="T3" fmla="*/ 0 h 92"/>
                  <a:gd name="T4" fmla="*/ 0 w 98"/>
                  <a:gd name="T5" fmla="*/ 19 h 92"/>
                  <a:gd name="T6" fmla="*/ 0 w 98"/>
                  <a:gd name="T7" fmla="*/ 91 h 92"/>
                  <a:gd name="T8" fmla="*/ 97 w 98"/>
                  <a:gd name="T9" fmla="*/ 7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2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4" name="Freeform 52"/>
              <p:cNvSpPr>
                <a:spLocks/>
              </p:cNvSpPr>
              <p:nvPr/>
            </p:nvSpPr>
            <p:spPr bwMode="auto">
              <a:xfrm>
                <a:off x="3615" y="2720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36245" name="Group 53"/>
            <p:cNvGrpSpPr>
              <a:grpSpLocks/>
            </p:cNvGrpSpPr>
            <p:nvPr/>
          </p:nvGrpSpPr>
          <p:grpSpPr bwMode="auto">
            <a:xfrm>
              <a:off x="3386" y="1966"/>
              <a:ext cx="1291" cy="1151"/>
              <a:chOff x="3386" y="1966"/>
              <a:chExt cx="1291" cy="1151"/>
            </a:xfrm>
          </p:grpSpPr>
          <p:sp>
            <p:nvSpPr>
              <p:cNvPr id="136246" name="Freeform 54"/>
              <p:cNvSpPr>
                <a:spLocks/>
              </p:cNvSpPr>
              <p:nvPr/>
            </p:nvSpPr>
            <p:spPr bwMode="auto">
              <a:xfrm>
                <a:off x="3386" y="1966"/>
                <a:ext cx="1291" cy="1151"/>
              </a:xfrm>
              <a:custGeom>
                <a:avLst/>
                <a:gdLst>
                  <a:gd name="T0" fmla="*/ 1290 w 1291"/>
                  <a:gd name="T1" fmla="*/ 890 h 1151"/>
                  <a:gd name="T2" fmla="*/ 1290 w 1291"/>
                  <a:gd name="T3" fmla="*/ 0 h 1151"/>
                  <a:gd name="T4" fmla="*/ 0 w 1291"/>
                  <a:gd name="T5" fmla="*/ 259 h 1151"/>
                  <a:gd name="T6" fmla="*/ 0 w 1291"/>
                  <a:gd name="T7" fmla="*/ 1150 h 1151"/>
                  <a:gd name="T8" fmla="*/ 1290 w 1291"/>
                  <a:gd name="T9" fmla="*/ 890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1" h="1151">
                    <a:moveTo>
                      <a:pt x="1290" y="890"/>
                    </a:moveTo>
                    <a:lnTo>
                      <a:pt x="1290" y="0"/>
                    </a:lnTo>
                    <a:lnTo>
                      <a:pt x="0" y="259"/>
                    </a:lnTo>
                    <a:lnTo>
                      <a:pt x="0" y="1150"/>
                    </a:lnTo>
                    <a:lnTo>
                      <a:pt x="1290" y="89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7" name="Freeform 55"/>
              <p:cNvSpPr>
                <a:spLocks/>
              </p:cNvSpPr>
              <p:nvPr/>
            </p:nvSpPr>
            <p:spPr bwMode="white">
              <a:xfrm>
                <a:off x="3431" y="2010"/>
                <a:ext cx="1201" cy="1064"/>
              </a:xfrm>
              <a:custGeom>
                <a:avLst/>
                <a:gdLst>
                  <a:gd name="T0" fmla="*/ 1200 w 1201"/>
                  <a:gd name="T1" fmla="*/ 826 h 1064"/>
                  <a:gd name="T2" fmla="*/ 1200 w 1201"/>
                  <a:gd name="T3" fmla="*/ 0 h 1064"/>
                  <a:gd name="T4" fmla="*/ 0 w 1201"/>
                  <a:gd name="T5" fmla="*/ 235 h 1064"/>
                  <a:gd name="T6" fmla="*/ 0 w 1201"/>
                  <a:gd name="T7" fmla="*/ 1063 h 1064"/>
                  <a:gd name="T8" fmla="*/ 1200 w 1201"/>
                  <a:gd name="T9" fmla="*/ 826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1" h="1064">
                    <a:moveTo>
                      <a:pt x="1200" y="826"/>
                    </a:moveTo>
                    <a:lnTo>
                      <a:pt x="1200" y="0"/>
                    </a:lnTo>
                    <a:lnTo>
                      <a:pt x="0" y="235"/>
                    </a:lnTo>
                    <a:lnTo>
                      <a:pt x="0" y="1063"/>
                    </a:lnTo>
                    <a:lnTo>
                      <a:pt x="1200" y="82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8" name="Freeform 56"/>
              <p:cNvSpPr>
                <a:spLocks/>
              </p:cNvSpPr>
              <p:nvPr/>
            </p:nvSpPr>
            <p:spPr bwMode="auto">
              <a:xfrm>
                <a:off x="3501" y="2222"/>
                <a:ext cx="1056" cy="773"/>
              </a:xfrm>
              <a:custGeom>
                <a:avLst/>
                <a:gdLst>
                  <a:gd name="T0" fmla="*/ 1055 w 1056"/>
                  <a:gd name="T1" fmla="*/ 566 h 773"/>
                  <a:gd name="T2" fmla="*/ 1055 w 1056"/>
                  <a:gd name="T3" fmla="*/ 0 h 773"/>
                  <a:gd name="T4" fmla="*/ 0 w 1056"/>
                  <a:gd name="T5" fmla="*/ 205 h 773"/>
                  <a:gd name="T6" fmla="*/ 0 w 1056"/>
                  <a:gd name="T7" fmla="*/ 772 h 773"/>
                  <a:gd name="T8" fmla="*/ 1055 w 1056"/>
                  <a:gd name="T9" fmla="*/ 566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773">
                    <a:moveTo>
                      <a:pt x="1055" y="566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772"/>
                    </a:lnTo>
                    <a:lnTo>
                      <a:pt x="1055" y="566"/>
                    </a:lnTo>
                  </a:path>
                </a:pathLst>
              </a:custGeom>
              <a:solidFill>
                <a:srgbClr val="66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9" name="Freeform 57"/>
              <p:cNvSpPr>
                <a:spLocks/>
              </p:cNvSpPr>
              <p:nvPr/>
            </p:nvSpPr>
            <p:spPr bwMode="auto">
              <a:xfrm>
                <a:off x="3501" y="2070"/>
                <a:ext cx="1056" cy="305"/>
              </a:xfrm>
              <a:custGeom>
                <a:avLst/>
                <a:gdLst>
                  <a:gd name="T0" fmla="*/ 1055 w 1056"/>
                  <a:gd name="T1" fmla="*/ 99 h 305"/>
                  <a:gd name="T2" fmla="*/ 1055 w 1056"/>
                  <a:gd name="T3" fmla="*/ 0 h 305"/>
                  <a:gd name="T4" fmla="*/ 0 w 1056"/>
                  <a:gd name="T5" fmla="*/ 205 h 305"/>
                  <a:gd name="T6" fmla="*/ 0 w 1056"/>
                  <a:gd name="T7" fmla="*/ 304 h 305"/>
                  <a:gd name="T8" fmla="*/ 1055 w 1056"/>
                  <a:gd name="T9" fmla="*/ 99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305">
                    <a:moveTo>
                      <a:pt x="1055" y="99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304"/>
                    </a:lnTo>
                    <a:lnTo>
                      <a:pt x="1055" y="99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0" name="Freeform 58"/>
              <p:cNvSpPr>
                <a:spLocks/>
              </p:cNvSpPr>
              <p:nvPr/>
            </p:nvSpPr>
            <p:spPr bwMode="auto">
              <a:xfrm>
                <a:off x="3571" y="2450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1" name="Freeform 59"/>
              <p:cNvSpPr>
                <a:spLocks/>
              </p:cNvSpPr>
              <p:nvPr/>
            </p:nvSpPr>
            <p:spPr bwMode="auto">
              <a:xfrm>
                <a:off x="3711" y="2422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2" name="Freeform 60"/>
              <p:cNvSpPr>
                <a:spLocks/>
              </p:cNvSpPr>
              <p:nvPr/>
            </p:nvSpPr>
            <p:spPr bwMode="auto">
              <a:xfrm>
                <a:off x="3848" y="2396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3" name="Freeform 61"/>
              <p:cNvSpPr>
                <a:spLocks/>
              </p:cNvSpPr>
              <p:nvPr/>
            </p:nvSpPr>
            <p:spPr bwMode="auto">
              <a:xfrm>
                <a:off x="3988" y="2368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4" name="Freeform 62"/>
              <p:cNvSpPr>
                <a:spLocks/>
              </p:cNvSpPr>
              <p:nvPr/>
            </p:nvSpPr>
            <p:spPr bwMode="auto">
              <a:xfrm>
                <a:off x="4128" y="2340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5" name="Freeform 63"/>
              <p:cNvSpPr>
                <a:spLocks/>
              </p:cNvSpPr>
              <p:nvPr/>
            </p:nvSpPr>
            <p:spPr bwMode="auto">
              <a:xfrm>
                <a:off x="4266" y="2313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6" name="Freeform 64"/>
              <p:cNvSpPr>
                <a:spLocks/>
              </p:cNvSpPr>
              <p:nvPr/>
            </p:nvSpPr>
            <p:spPr bwMode="auto">
              <a:xfrm>
                <a:off x="4406" y="2284"/>
                <a:ext cx="98" cy="92"/>
              </a:xfrm>
              <a:custGeom>
                <a:avLst/>
                <a:gdLst>
                  <a:gd name="T0" fmla="*/ 97 w 98"/>
                  <a:gd name="T1" fmla="*/ 72 h 92"/>
                  <a:gd name="T2" fmla="*/ 97 w 98"/>
                  <a:gd name="T3" fmla="*/ 0 h 92"/>
                  <a:gd name="T4" fmla="*/ 0 w 98"/>
                  <a:gd name="T5" fmla="*/ 19 h 92"/>
                  <a:gd name="T6" fmla="*/ 0 w 98"/>
                  <a:gd name="T7" fmla="*/ 91 h 92"/>
                  <a:gd name="T8" fmla="*/ 97 w 98"/>
                  <a:gd name="T9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2">
                    <a:moveTo>
                      <a:pt x="97" y="72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2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7" name="Freeform 65"/>
              <p:cNvSpPr>
                <a:spLocks/>
              </p:cNvSpPr>
              <p:nvPr/>
            </p:nvSpPr>
            <p:spPr bwMode="auto">
              <a:xfrm>
                <a:off x="3571" y="2548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8" name="Freeform 66"/>
              <p:cNvSpPr>
                <a:spLocks/>
              </p:cNvSpPr>
              <p:nvPr/>
            </p:nvSpPr>
            <p:spPr bwMode="auto">
              <a:xfrm>
                <a:off x="3711" y="2521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9" name="Freeform 67"/>
              <p:cNvSpPr>
                <a:spLocks/>
              </p:cNvSpPr>
              <p:nvPr/>
            </p:nvSpPr>
            <p:spPr bwMode="auto">
              <a:xfrm>
                <a:off x="3848" y="2494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0" name="Freeform 68"/>
              <p:cNvSpPr>
                <a:spLocks/>
              </p:cNvSpPr>
              <p:nvPr/>
            </p:nvSpPr>
            <p:spPr bwMode="auto">
              <a:xfrm>
                <a:off x="3988" y="2466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1" name="Freeform 69"/>
              <p:cNvSpPr>
                <a:spLocks/>
              </p:cNvSpPr>
              <p:nvPr/>
            </p:nvSpPr>
            <p:spPr bwMode="auto">
              <a:xfrm>
                <a:off x="4128" y="2439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2" name="Freeform 70"/>
              <p:cNvSpPr>
                <a:spLocks/>
              </p:cNvSpPr>
              <p:nvPr/>
            </p:nvSpPr>
            <p:spPr bwMode="auto">
              <a:xfrm>
                <a:off x="4266" y="2411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3" name="Freeform 71"/>
              <p:cNvSpPr>
                <a:spLocks/>
              </p:cNvSpPr>
              <p:nvPr/>
            </p:nvSpPr>
            <p:spPr bwMode="auto">
              <a:xfrm>
                <a:off x="4406" y="2384"/>
                <a:ext cx="98" cy="90"/>
              </a:xfrm>
              <a:custGeom>
                <a:avLst/>
                <a:gdLst>
                  <a:gd name="T0" fmla="*/ 97 w 98"/>
                  <a:gd name="T1" fmla="*/ 71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7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4" name="Freeform 72"/>
              <p:cNvSpPr>
                <a:spLocks/>
              </p:cNvSpPr>
              <p:nvPr/>
            </p:nvSpPr>
            <p:spPr bwMode="auto">
              <a:xfrm>
                <a:off x="3571" y="2646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5" name="Freeform 73"/>
              <p:cNvSpPr>
                <a:spLocks/>
              </p:cNvSpPr>
              <p:nvPr/>
            </p:nvSpPr>
            <p:spPr bwMode="auto">
              <a:xfrm>
                <a:off x="3711" y="2619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6" name="Freeform 74"/>
              <p:cNvSpPr>
                <a:spLocks/>
              </p:cNvSpPr>
              <p:nvPr/>
            </p:nvSpPr>
            <p:spPr bwMode="auto">
              <a:xfrm>
                <a:off x="3848" y="2592"/>
                <a:ext cx="99" cy="90"/>
              </a:xfrm>
              <a:custGeom>
                <a:avLst/>
                <a:gdLst>
                  <a:gd name="T0" fmla="*/ 98 w 99"/>
                  <a:gd name="T1" fmla="*/ 70 h 90"/>
                  <a:gd name="T2" fmla="*/ 98 w 99"/>
                  <a:gd name="T3" fmla="*/ 0 h 90"/>
                  <a:gd name="T4" fmla="*/ 0 w 99"/>
                  <a:gd name="T5" fmla="*/ 18 h 90"/>
                  <a:gd name="T6" fmla="*/ 0 w 99"/>
                  <a:gd name="T7" fmla="*/ 89 h 90"/>
                  <a:gd name="T8" fmla="*/ 98 w 99"/>
                  <a:gd name="T9" fmla="*/ 7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90">
                    <a:moveTo>
                      <a:pt x="98" y="70"/>
                    </a:moveTo>
                    <a:lnTo>
                      <a:pt x="98" y="0"/>
                    </a:lnTo>
                    <a:lnTo>
                      <a:pt x="0" y="18"/>
                    </a:lnTo>
                    <a:lnTo>
                      <a:pt x="0" y="89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7" name="Freeform 75"/>
              <p:cNvSpPr>
                <a:spLocks/>
              </p:cNvSpPr>
              <p:nvPr/>
            </p:nvSpPr>
            <p:spPr bwMode="auto">
              <a:xfrm>
                <a:off x="3988" y="2565"/>
                <a:ext cx="97" cy="90"/>
              </a:xfrm>
              <a:custGeom>
                <a:avLst/>
                <a:gdLst>
                  <a:gd name="T0" fmla="*/ 96 w 97"/>
                  <a:gd name="T1" fmla="*/ 69 h 90"/>
                  <a:gd name="T2" fmla="*/ 96 w 97"/>
                  <a:gd name="T3" fmla="*/ 0 h 90"/>
                  <a:gd name="T4" fmla="*/ 0 w 97"/>
                  <a:gd name="T5" fmla="*/ 17 h 90"/>
                  <a:gd name="T6" fmla="*/ 0 w 97"/>
                  <a:gd name="T7" fmla="*/ 89 h 90"/>
                  <a:gd name="T8" fmla="*/ 96 w 97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0">
                    <a:moveTo>
                      <a:pt x="96" y="69"/>
                    </a:moveTo>
                    <a:lnTo>
                      <a:pt x="96" y="0"/>
                    </a:lnTo>
                    <a:lnTo>
                      <a:pt x="0" y="17"/>
                    </a:lnTo>
                    <a:lnTo>
                      <a:pt x="0" y="89"/>
                    </a:lnTo>
                    <a:lnTo>
                      <a:pt x="96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8" name="Freeform 76"/>
              <p:cNvSpPr>
                <a:spLocks/>
              </p:cNvSpPr>
              <p:nvPr/>
            </p:nvSpPr>
            <p:spPr bwMode="auto">
              <a:xfrm>
                <a:off x="4128" y="2537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9" name="Freeform 77"/>
              <p:cNvSpPr>
                <a:spLocks/>
              </p:cNvSpPr>
              <p:nvPr/>
            </p:nvSpPr>
            <p:spPr bwMode="auto">
              <a:xfrm>
                <a:off x="4266" y="2509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0" name="Freeform 78"/>
              <p:cNvSpPr>
                <a:spLocks/>
              </p:cNvSpPr>
              <p:nvPr/>
            </p:nvSpPr>
            <p:spPr bwMode="auto">
              <a:xfrm>
                <a:off x="4406" y="2482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1" name="Freeform 79"/>
              <p:cNvSpPr>
                <a:spLocks/>
              </p:cNvSpPr>
              <p:nvPr/>
            </p:nvSpPr>
            <p:spPr bwMode="auto">
              <a:xfrm>
                <a:off x="3571" y="2745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2" name="Freeform 80"/>
              <p:cNvSpPr>
                <a:spLocks/>
              </p:cNvSpPr>
              <p:nvPr/>
            </p:nvSpPr>
            <p:spPr bwMode="auto">
              <a:xfrm>
                <a:off x="3711" y="2717"/>
                <a:ext cx="96" cy="91"/>
              </a:xfrm>
              <a:custGeom>
                <a:avLst/>
                <a:gdLst>
                  <a:gd name="T0" fmla="*/ 95 w 96"/>
                  <a:gd name="T1" fmla="*/ 72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2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2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3" name="Freeform 81"/>
              <p:cNvSpPr>
                <a:spLocks/>
              </p:cNvSpPr>
              <p:nvPr/>
            </p:nvSpPr>
            <p:spPr bwMode="auto">
              <a:xfrm>
                <a:off x="3848" y="2691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4" name="Freeform 82"/>
              <p:cNvSpPr>
                <a:spLocks/>
              </p:cNvSpPr>
              <p:nvPr/>
            </p:nvSpPr>
            <p:spPr bwMode="auto">
              <a:xfrm>
                <a:off x="3988" y="2663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5" name="Freeform 83"/>
              <p:cNvSpPr>
                <a:spLocks/>
              </p:cNvSpPr>
              <p:nvPr/>
            </p:nvSpPr>
            <p:spPr bwMode="auto">
              <a:xfrm>
                <a:off x="4128" y="2635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6" name="Freeform 84"/>
              <p:cNvSpPr>
                <a:spLocks/>
              </p:cNvSpPr>
              <p:nvPr/>
            </p:nvSpPr>
            <p:spPr bwMode="auto">
              <a:xfrm>
                <a:off x="4266" y="2608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7" name="Freeform 85"/>
              <p:cNvSpPr>
                <a:spLocks/>
              </p:cNvSpPr>
              <p:nvPr/>
            </p:nvSpPr>
            <p:spPr bwMode="auto">
              <a:xfrm>
                <a:off x="4406" y="2580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8" name="Freeform 86"/>
              <p:cNvSpPr>
                <a:spLocks/>
              </p:cNvSpPr>
              <p:nvPr/>
            </p:nvSpPr>
            <p:spPr bwMode="auto">
              <a:xfrm>
                <a:off x="3571" y="2843"/>
                <a:ext cx="98" cy="92"/>
              </a:xfrm>
              <a:custGeom>
                <a:avLst/>
                <a:gdLst>
                  <a:gd name="T0" fmla="*/ 97 w 98"/>
                  <a:gd name="T1" fmla="*/ 71 h 92"/>
                  <a:gd name="T2" fmla="*/ 97 w 98"/>
                  <a:gd name="T3" fmla="*/ 0 h 92"/>
                  <a:gd name="T4" fmla="*/ 0 w 98"/>
                  <a:gd name="T5" fmla="*/ 19 h 92"/>
                  <a:gd name="T6" fmla="*/ 0 w 98"/>
                  <a:gd name="T7" fmla="*/ 91 h 92"/>
                  <a:gd name="T8" fmla="*/ 97 w 98"/>
                  <a:gd name="T9" fmla="*/ 7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2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9" name="Freeform 87"/>
              <p:cNvSpPr>
                <a:spLocks/>
              </p:cNvSpPr>
              <p:nvPr/>
            </p:nvSpPr>
            <p:spPr bwMode="auto">
              <a:xfrm>
                <a:off x="3711" y="2816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36280" name="Group 88"/>
            <p:cNvGrpSpPr>
              <a:grpSpLocks/>
            </p:cNvGrpSpPr>
            <p:nvPr/>
          </p:nvGrpSpPr>
          <p:grpSpPr bwMode="auto">
            <a:xfrm>
              <a:off x="3482" y="2062"/>
              <a:ext cx="1291" cy="1151"/>
              <a:chOff x="3482" y="2062"/>
              <a:chExt cx="1291" cy="1151"/>
            </a:xfrm>
          </p:grpSpPr>
          <p:sp>
            <p:nvSpPr>
              <p:cNvPr id="136281" name="Freeform 89"/>
              <p:cNvSpPr>
                <a:spLocks/>
              </p:cNvSpPr>
              <p:nvPr/>
            </p:nvSpPr>
            <p:spPr bwMode="auto">
              <a:xfrm>
                <a:off x="3482" y="2062"/>
                <a:ext cx="1291" cy="1151"/>
              </a:xfrm>
              <a:custGeom>
                <a:avLst/>
                <a:gdLst>
                  <a:gd name="T0" fmla="*/ 1290 w 1291"/>
                  <a:gd name="T1" fmla="*/ 890 h 1151"/>
                  <a:gd name="T2" fmla="*/ 1290 w 1291"/>
                  <a:gd name="T3" fmla="*/ 0 h 1151"/>
                  <a:gd name="T4" fmla="*/ 0 w 1291"/>
                  <a:gd name="T5" fmla="*/ 259 h 1151"/>
                  <a:gd name="T6" fmla="*/ 0 w 1291"/>
                  <a:gd name="T7" fmla="*/ 1150 h 1151"/>
                  <a:gd name="T8" fmla="*/ 1290 w 1291"/>
                  <a:gd name="T9" fmla="*/ 890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1" h="1151">
                    <a:moveTo>
                      <a:pt x="1290" y="890"/>
                    </a:moveTo>
                    <a:lnTo>
                      <a:pt x="1290" y="0"/>
                    </a:lnTo>
                    <a:lnTo>
                      <a:pt x="0" y="259"/>
                    </a:lnTo>
                    <a:lnTo>
                      <a:pt x="0" y="1150"/>
                    </a:lnTo>
                    <a:lnTo>
                      <a:pt x="1290" y="89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2" name="Freeform 90"/>
              <p:cNvSpPr>
                <a:spLocks/>
              </p:cNvSpPr>
              <p:nvPr/>
            </p:nvSpPr>
            <p:spPr bwMode="white">
              <a:xfrm>
                <a:off x="3527" y="2106"/>
                <a:ext cx="1201" cy="1064"/>
              </a:xfrm>
              <a:custGeom>
                <a:avLst/>
                <a:gdLst>
                  <a:gd name="T0" fmla="*/ 1200 w 1201"/>
                  <a:gd name="T1" fmla="*/ 826 h 1064"/>
                  <a:gd name="T2" fmla="*/ 1200 w 1201"/>
                  <a:gd name="T3" fmla="*/ 0 h 1064"/>
                  <a:gd name="T4" fmla="*/ 0 w 1201"/>
                  <a:gd name="T5" fmla="*/ 235 h 1064"/>
                  <a:gd name="T6" fmla="*/ 0 w 1201"/>
                  <a:gd name="T7" fmla="*/ 1063 h 1064"/>
                  <a:gd name="T8" fmla="*/ 1200 w 1201"/>
                  <a:gd name="T9" fmla="*/ 826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1" h="1064">
                    <a:moveTo>
                      <a:pt x="1200" y="826"/>
                    </a:moveTo>
                    <a:lnTo>
                      <a:pt x="1200" y="0"/>
                    </a:lnTo>
                    <a:lnTo>
                      <a:pt x="0" y="235"/>
                    </a:lnTo>
                    <a:lnTo>
                      <a:pt x="0" y="1063"/>
                    </a:lnTo>
                    <a:lnTo>
                      <a:pt x="1200" y="82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3" name="Freeform 91"/>
              <p:cNvSpPr>
                <a:spLocks/>
              </p:cNvSpPr>
              <p:nvPr/>
            </p:nvSpPr>
            <p:spPr bwMode="auto">
              <a:xfrm>
                <a:off x="3597" y="2318"/>
                <a:ext cx="1056" cy="773"/>
              </a:xfrm>
              <a:custGeom>
                <a:avLst/>
                <a:gdLst>
                  <a:gd name="T0" fmla="*/ 1055 w 1056"/>
                  <a:gd name="T1" fmla="*/ 566 h 773"/>
                  <a:gd name="T2" fmla="*/ 1055 w 1056"/>
                  <a:gd name="T3" fmla="*/ 0 h 773"/>
                  <a:gd name="T4" fmla="*/ 0 w 1056"/>
                  <a:gd name="T5" fmla="*/ 205 h 773"/>
                  <a:gd name="T6" fmla="*/ 0 w 1056"/>
                  <a:gd name="T7" fmla="*/ 772 h 773"/>
                  <a:gd name="T8" fmla="*/ 1055 w 1056"/>
                  <a:gd name="T9" fmla="*/ 566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773">
                    <a:moveTo>
                      <a:pt x="1055" y="566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772"/>
                    </a:lnTo>
                    <a:lnTo>
                      <a:pt x="1055" y="566"/>
                    </a:lnTo>
                  </a:path>
                </a:pathLst>
              </a:custGeom>
              <a:solidFill>
                <a:srgbClr val="66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4" name="Freeform 92"/>
              <p:cNvSpPr>
                <a:spLocks/>
              </p:cNvSpPr>
              <p:nvPr/>
            </p:nvSpPr>
            <p:spPr bwMode="auto">
              <a:xfrm>
                <a:off x="3597" y="2166"/>
                <a:ext cx="1056" cy="305"/>
              </a:xfrm>
              <a:custGeom>
                <a:avLst/>
                <a:gdLst>
                  <a:gd name="T0" fmla="*/ 1055 w 1056"/>
                  <a:gd name="T1" fmla="*/ 99 h 305"/>
                  <a:gd name="T2" fmla="*/ 1055 w 1056"/>
                  <a:gd name="T3" fmla="*/ 0 h 305"/>
                  <a:gd name="T4" fmla="*/ 0 w 1056"/>
                  <a:gd name="T5" fmla="*/ 205 h 305"/>
                  <a:gd name="T6" fmla="*/ 0 w 1056"/>
                  <a:gd name="T7" fmla="*/ 304 h 305"/>
                  <a:gd name="T8" fmla="*/ 1055 w 1056"/>
                  <a:gd name="T9" fmla="*/ 99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305">
                    <a:moveTo>
                      <a:pt x="1055" y="99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304"/>
                    </a:lnTo>
                    <a:lnTo>
                      <a:pt x="1055" y="99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5" name="Freeform 93"/>
              <p:cNvSpPr>
                <a:spLocks/>
              </p:cNvSpPr>
              <p:nvPr/>
            </p:nvSpPr>
            <p:spPr bwMode="auto">
              <a:xfrm>
                <a:off x="3667" y="2546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6" name="Freeform 94"/>
              <p:cNvSpPr>
                <a:spLocks/>
              </p:cNvSpPr>
              <p:nvPr/>
            </p:nvSpPr>
            <p:spPr bwMode="auto">
              <a:xfrm>
                <a:off x="3807" y="2518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7" name="Freeform 95"/>
              <p:cNvSpPr>
                <a:spLocks/>
              </p:cNvSpPr>
              <p:nvPr/>
            </p:nvSpPr>
            <p:spPr bwMode="auto">
              <a:xfrm>
                <a:off x="3944" y="2492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8" name="Freeform 96"/>
              <p:cNvSpPr>
                <a:spLocks/>
              </p:cNvSpPr>
              <p:nvPr/>
            </p:nvSpPr>
            <p:spPr bwMode="auto">
              <a:xfrm>
                <a:off x="4084" y="2464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9" name="Freeform 97"/>
              <p:cNvSpPr>
                <a:spLocks/>
              </p:cNvSpPr>
              <p:nvPr/>
            </p:nvSpPr>
            <p:spPr bwMode="auto">
              <a:xfrm>
                <a:off x="4224" y="2436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0" name="Freeform 98"/>
              <p:cNvSpPr>
                <a:spLocks/>
              </p:cNvSpPr>
              <p:nvPr/>
            </p:nvSpPr>
            <p:spPr bwMode="auto">
              <a:xfrm>
                <a:off x="4362" y="2409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1" name="Freeform 99"/>
              <p:cNvSpPr>
                <a:spLocks/>
              </p:cNvSpPr>
              <p:nvPr/>
            </p:nvSpPr>
            <p:spPr bwMode="auto">
              <a:xfrm>
                <a:off x="4502" y="2380"/>
                <a:ext cx="98" cy="92"/>
              </a:xfrm>
              <a:custGeom>
                <a:avLst/>
                <a:gdLst>
                  <a:gd name="T0" fmla="*/ 97 w 98"/>
                  <a:gd name="T1" fmla="*/ 72 h 92"/>
                  <a:gd name="T2" fmla="*/ 97 w 98"/>
                  <a:gd name="T3" fmla="*/ 0 h 92"/>
                  <a:gd name="T4" fmla="*/ 0 w 98"/>
                  <a:gd name="T5" fmla="*/ 19 h 92"/>
                  <a:gd name="T6" fmla="*/ 0 w 98"/>
                  <a:gd name="T7" fmla="*/ 91 h 92"/>
                  <a:gd name="T8" fmla="*/ 97 w 98"/>
                  <a:gd name="T9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2">
                    <a:moveTo>
                      <a:pt x="97" y="72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2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2" name="Freeform 100"/>
              <p:cNvSpPr>
                <a:spLocks/>
              </p:cNvSpPr>
              <p:nvPr/>
            </p:nvSpPr>
            <p:spPr bwMode="auto">
              <a:xfrm>
                <a:off x="3667" y="2644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3" name="Freeform 101"/>
              <p:cNvSpPr>
                <a:spLocks/>
              </p:cNvSpPr>
              <p:nvPr/>
            </p:nvSpPr>
            <p:spPr bwMode="auto">
              <a:xfrm>
                <a:off x="3807" y="2617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4" name="Freeform 102"/>
              <p:cNvSpPr>
                <a:spLocks/>
              </p:cNvSpPr>
              <p:nvPr/>
            </p:nvSpPr>
            <p:spPr bwMode="auto">
              <a:xfrm>
                <a:off x="3944" y="2590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5" name="Freeform 103"/>
              <p:cNvSpPr>
                <a:spLocks/>
              </p:cNvSpPr>
              <p:nvPr/>
            </p:nvSpPr>
            <p:spPr bwMode="auto">
              <a:xfrm>
                <a:off x="4084" y="2562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6" name="Freeform 104"/>
              <p:cNvSpPr>
                <a:spLocks/>
              </p:cNvSpPr>
              <p:nvPr/>
            </p:nvSpPr>
            <p:spPr bwMode="auto">
              <a:xfrm>
                <a:off x="4224" y="2535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7" name="Freeform 105"/>
              <p:cNvSpPr>
                <a:spLocks/>
              </p:cNvSpPr>
              <p:nvPr/>
            </p:nvSpPr>
            <p:spPr bwMode="auto">
              <a:xfrm>
                <a:off x="4362" y="2507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8" name="Freeform 106"/>
              <p:cNvSpPr>
                <a:spLocks/>
              </p:cNvSpPr>
              <p:nvPr/>
            </p:nvSpPr>
            <p:spPr bwMode="auto">
              <a:xfrm>
                <a:off x="4502" y="2480"/>
                <a:ext cx="98" cy="90"/>
              </a:xfrm>
              <a:custGeom>
                <a:avLst/>
                <a:gdLst>
                  <a:gd name="T0" fmla="*/ 97 w 98"/>
                  <a:gd name="T1" fmla="*/ 71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7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9" name="Freeform 107"/>
              <p:cNvSpPr>
                <a:spLocks/>
              </p:cNvSpPr>
              <p:nvPr/>
            </p:nvSpPr>
            <p:spPr bwMode="auto">
              <a:xfrm>
                <a:off x="3667" y="2742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0" name="Freeform 108"/>
              <p:cNvSpPr>
                <a:spLocks/>
              </p:cNvSpPr>
              <p:nvPr/>
            </p:nvSpPr>
            <p:spPr bwMode="auto">
              <a:xfrm>
                <a:off x="3807" y="2715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1" name="Freeform 109"/>
              <p:cNvSpPr>
                <a:spLocks/>
              </p:cNvSpPr>
              <p:nvPr/>
            </p:nvSpPr>
            <p:spPr bwMode="auto">
              <a:xfrm>
                <a:off x="3944" y="2688"/>
                <a:ext cx="99" cy="90"/>
              </a:xfrm>
              <a:custGeom>
                <a:avLst/>
                <a:gdLst>
                  <a:gd name="T0" fmla="*/ 98 w 99"/>
                  <a:gd name="T1" fmla="*/ 70 h 90"/>
                  <a:gd name="T2" fmla="*/ 98 w 99"/>
                  <a:gd name="T3" fmla="*/ 0 h 90"/>
                  <a:gd name="T4" fmla="*/ 0 w 99"/>
                  <a:gd name="T5" fmla="*/ 18 h 90"/>
                  <a:gd name="T6" fmla="*/ 0 w 99"/>
                  <a:gd name="T7" fmla="*/ 89 h 90"/>
                  <a:gd name="T8" fmla="*/ 98 w 99"/>
                  <a:gd name="T9" fmla="*/ 7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90">
                    <a:moveTo>
                      <a:pt x="98" y="70"/>
                    </a:moveTo>
                    <a:lnTo>
                      <a:pt x="98" y="0"/>
                    </a:lnTo>
                    <a:lnTo>
                      <a:pt x="0" y="18"/>
                    </a:lnTo>
                    <a:lnTo>
                      <a:pt x="0" y="89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2" name="Freeform 110"/>
              <p:cNvSpPr>
                <a:spLocks/>
              </p:cNvSpPr>
              <p:nvPr/>
            </p:nvSpPr>
            <p:spPr bwMode="auto">
              <a:xfrm>
                <a:off x="4084" y="2661"/>
                <a:ext cx="97" cy="90"/>
              </a:xfrm>
              <a:custGeom>
                <a:avLst/>
                <a:gdLst>
                  <a:gd name="T0" fmla="*/ 96 w 97"/>
                  <a:gd name="T1" fmla="*/ 69 h 90"/>
                  <a:gd name="T2" fmla="*/ 96 w 97"/>
                  <a:gd name="T3" fmla="*/ 0 h 90"/>
                  <a:gd name="T4" fmla="*/ 0 w 97"/>
                  <a:gd name="T5" fmla="*/ 17 h 90"/>
                  <a:gd name="T6" fmla="*/ 0 w 97"/>
                  <a:gd name="T7" fmla="*/ 89 h 90"/>
                  <a:gd name="T8" fmla="*/ 96 w 97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0">
                    <a:moveTo>
                      <a:pt x="96" y="69"/>
                    </a:moveTo>
                    <a:lnTo>
                      <a:pt x="96" y="0"/>
                    </a:lnTo>
                    <a:lnTo>
                      <a:pt x="0" y="17"/>
                    </a:lnTo>
                    <a:lnTo>
                      <a:pt x="0" y="89"/>
                    </a:lnTo>
                    <a:lnTo>
                      <a:pt x="96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3" name="Freeform 111"/>
              <p:cNvSpPr>
                <a:spLocks/>
              </p:cNvSpPr>
              <p:nvPr/>
            </p:nvSpPr>
            <p:spPr bwMode="auto">
              <a:xfrm>
                <a:off x="4224" y="2633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4" name="Freeform 112"/>
              <p:cNvSpPr>
                <a:spLocks/>
              </p:cNvSpPr>
              <p:nvPr/>
            </p:nvSpPr>
            <p:spPr bwMode="auto">
              <a:xfrm>
                <a:off x="4362" y="2605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5" name="Freeform 113"/>
              <p:cNvSpPr>
                <a:spLocks/>
              </p:cNvSpPr>
              <p:nvPr/>
            </p:nvSpPr>
            <p:spPr bwMode="auto">
              <a:xfrm>
                <a:off x="4502" y="2578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6" name="Freeform 114"/>
              <p:cNvSpPr>
                <a:spLocks/>
              </p:cNvSpPr>
              <p:nvPr/>
            </p:nvSpPr>
            <p:spPr bwMode="auto">
              <a:xfrm>
                <a:off x="3667" y="2841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7" name="Freeform 115"/>
              <p:cNvSpPr>
                <a:spLocks/>
              </p:cNvSpPr>
              <p:nvPr/>
            </p:nvSpPr>
            <p:spPr bwMode="auto">
              <a:xfrm>
                <a:off x="3807" y="2813"/>
                <a:ext cx="96" cy="91"/>
              </a:xfrm>
              <a:custGeom>
                <a:avLst/>
                <a:gdLst>
                  <a:gd name="T0" fmla="*/ 95 w 96"/>
                  <a:gd name="T1" fmla="*/ 72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2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2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8" name="Freeform 116"/>
              <p:cNvSpPr>
                <a:spLocks/>
              </p:cNvSpPr>
              <p:nvPr/>
            </p:nvSpPr>
            <p:spPr bwMode="auto">
              <a:xfrm>
                <a:off x="3944" y="2787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9" name="Freeform 117"/>
              <p:cNvSpPr>
                <a:spLocks/>
              </p:cNvSpPr>
              <p:nvPr/>
            </p:nvSpPr>
            <p:spPr bwMode="auto">
              <a:xfrm>
                <a:off x="4084" y="2759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10" name="Freeform 118"/>
              <p:cNvSpPr>
                <a:spLocks/>
              </p:cNvSpPr>
              <p:nvPr/>
            </p:nvSpPr>
            <p:spPr bwMode="auto">
              <a:xfrm>
                <a:off x="4224" y="2731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11" name="Freeform 119"/>
              <p:cNvSpPr>
                <a:spLocks/>
              </p:cNvSpPr>
              <p:nvPr/>
            </p:nvSpPr>
            <p:spPr bwMode="auto">
              <a:xfrm>
                <a:off x="4362" y="2704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12" name="Freeform 120"/>
              <p:cNvSpPr>
                <a:spLocks/>
              </p:cNvSpPr>
              <p:nvPr/>
            </p:nvSpPr>
            <p:spPr bwMode="auto">
              <a:xfrm>
                <a:off x="4502" y="2676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13" name="Freeform 121"/>
              <p:cNvSpPr>
                <a:spLocks/>
              </p:cNvSpPr>
              <p:nvPr/>
            </p:nvSpPr>
            <p:spPr bwMode="auto">
              <a:xfrm>
                <a:off x="3667" y="2939"/>
                <a:ext cx="98" cy="92"/>
              </a:xfrm>
              <a:custGeom>
                <a:avLst/>
                <a:gdLst>
                  <a:gd name="T0" fmla="*/ 97 w 98"/>
                  <a:gd name="T1" fmla="*/ 71 h 92"/>
                  <a:gd name="T2" fmla="*/ 97 w 98"/>
                  <a:gd name="T3" fmla="*/ 0 h 92"/>
                  <a:gd name="T4" fmla="*/ 0 w 98"/>
                  <a:gd name="T5" fmla="*/ 19 h 92"/>
                  <a:gd name="T6" fmla="*/ 0 w 98"/>
                  <a:gd name="T7" fmla="*/ 91 h 92"/>
                  <a:gd name="T8" fmla="*/ 97 w 98"/>
                  <a:gd name="T9" fmla="*/ 7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2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14" name="Freeform 122"/>
              <p:cNvSpPr>
                <a:spLocks/>
              </p:cNvSpPr>
              <p:nvPr/>
            </p:nvSpPr>
            <p:spPr bwMode="auto">
              <a:xfrm>
                <a:off x="3807" y="2912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36315" name="Line 123"/>
            <p:cNvSpPr>
              <a:spLocks noChangeShapeType="1"/>
            </p:cNvSpPr>
            <p:nvPr/>
          </p:nvSpPr>
          <p:spPr bwMode="auto">
            <a:xfrm>
              <a:off x="3310" y="1680"/>
              <a:ext cx="0" cy="35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36316" name="Text Box 124"/>
          <p:cNvSpPr txBox="1">
            <a:spLocks noChangeArrowheads="1"/>
          </p:cNvSpPr>
          <p:nvPr/>
        </p:nvSpPr>
        <p:spPr bwMode="auto">
          <a:xfrm>
            <a:off x="1222375" y="1981200"/>
            <a:ext cx="20801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</a:rPr>
              <a:t>AD: Variable en el tiempo</a:t>
            </a:r>
          </a:p>
        </p:txBody>
      </p:sp>
      <p:sp>
        <p:nvSpPr>
          <p:cNvPr id="136317" name="Text Box 125"/>
          <p:cNvSpPr txBox="1">
            <a:spLocks noChangeArrowheads="1"/>
          </p:cNvSpPr>
          <p:nvPr/>
        </p:nvSpPr>
        <p:spPr bwMode="auto">
          <a:xfrm>
            <a:off x="4127500" y="1917700"/>
            <a:ext cx="45037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los datos son relativos a un periodo de tiempo y deben ser incrementados periódicamente.</a:t>
            </a:r>
          </a:p>
        </p:txBody>
      </p:sp>
      <p:sp>
        <p:nvSpPr>
          <p:cNvPr id="136320" name="AutoShape 128"/>
          <p:cNvSpPr>
            <a:spLocks noChangeArrowheads="1"/>
          </p:cNvSpPr>
          <p:nvPr/>
        </p:nvSpPr>
        <p:spPr bwMode="auto">
          <a:xfrm rot="62230">
            <a:off x="3375025" y="2117725"/>
            <a:ext cx="444500" cy="431800"/>
          </a:xfrm>
          <a:prstGeom prst="rightArrow">
            <a:avLst>
              <a:gd name="adj1" fmla="val 50000"/>
              <a:gd name="adj2" fmla="val 25735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30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1191947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4295775" y="3349625"/>
            <a:ext cx="2335213" cy="1588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6567488" y="4981575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READ</a:t>
            </a:r>
            <a:endParaRPr lang="es-ES" altLang="es-ES" sz="18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grpSp>
        <p:nvGrpSpPr>
          <p:cNvPr id="137221" name="Group 5"/>
          <p:cNvGrpSpPr>
            <a:grpSpLocks/>
          </p:cNvGrpSpPr>
          <p:nvPr/>
        </p:nvGrpSpPr>
        <p:grpSpPr bwMode="auto">
          <a:xfrm>
            <a:off x="6613525" y="4244975"/>
            <a:ext cx="787400" cy="596900"/>
            <a:chOff x="3900" y="2390"/>
            <a:chExt cx="496" cy="376"/>
          </a:xfrm>
        </p:grpSpPr>
        <p:sp>
          <p:nvSpPr>
            <p:cNvPr id="137222" name="Line 6"/>
            <p:cNvSpPr>
              <a:spLocks noChangeShapeType="1"/>
            </p:cNvSpPr>
            <p:nvPr/>
          </p:nvSpPr>
          <p:spPr bwMode="auto">
            <a:xfrm>
              <a:off x="3900" y="2390"/>
              <a:ext cx="0" cy="376"/>
            </a:xfrm>
            <a:prstGeom prst="line">
              <a:avLst/>
            </a:prstGeom>
            <a:noFill/>
            <a:ln w="12700">
              <a:solidFill>
                <a:srgbClr val="339966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7223" name="Line 7"/>
            <p:cNvSpPr>
              <a:spLocks noChangeShapeType="1"/>
            </p:cNvSpPr>
            <p:nvPr/>
          </p:nvSpPr>
          <p:spPr bwMode="auto">
            <a:xfrm>
              <a:off x="4148" y="2390"/>
              <a:ext cx="0" cy="376"/>
            </a:xfrm>
            <a:prstGeom prst="line">
              <a:avLst/>
            </a:prstGeom>
            <a:noFill/>
            <a:ln w="12700">
              <a:solidFill>
                <a:srgbClr val="339966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7224" name="Line 8"/>
            <p:cNvSpPr>
              <a:spLocks noChangeShapeType="1"/>
            </p:cNvSpPr>
            <p:nvPr/>
          </p:nvSpPr>
          <p:spPr bwMode="auto">
            <a:xfrm>
              <a:off x="4396" y="2390"/>
              <a:ext cx="0" cy="376"/>
            </a:xfrm>
            <a:prstGeom prst="line">
              <a:avLst/>
            </a:prstGeom>
            <a:noFill/>
            <a:ln w="12700">
              <a:solidFill>
                <a:srgbClr val="339966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5010150" y="3024188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 b="1">
                <a:solidFill>
                  <a:schemeClr val="accent2"/>
                </a:solidFill>
                <a:latin typeface="Arial" panose="020B0604020202020204" pitchFamily="34" charset="0"/>
              </a:rPr>
              <a:t>Carga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1931988" y="4843463"/>
            <a:ext cx="2051050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INSERT      </a:t>
            </a:r>
            <a:r>
              <a:rPr lang="es-ES_tradnl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READ</a:t>
            </a:r>
            <a:endParaRPr lang="es-ES" altLang="es-ES" sz="1800" b="1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s-ES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UPDATE</a:t>
            </a:r>
          </a:p>
          <a:p>
            <a:pPr>
              <a:spcBef>
                <a:spcPct val="50000"/>
              </a:spcBef>
            </a:pPr>
            <a:r>
              <a:rPr lang="es-ES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DELETE</a:t>
            </a:r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2116138" y="4181475"/>
            <a:ext cx="0" cy="596900"/>
          </a:xfrm>
          <a:prstGeom prst="line">
            <a:avLst/>
          </a:prstGeom>
          <a:noFill/>
          <a:ln w="12700">
            <a:solidFill>
              <a:srgbClr val="339966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37228" name="Line 12"/>
          <p:cNvSpPr>
            <a:spLocks noChangeShapeType="1"/>
          </p:cNvSpPr>
          <p:nvPr/>
        </p:nvSpPr>
        <p:spPr bwMode="auto">
          <a:xfrm>
            <a:off x="2509838" y="4181475"/>
            <a:ext cx="0" cy="596900"/>
          </a:xfrm>
          <a:prstGeom prst="line">
            <a:avLst/>
          </a:prstGeom>
          <a:noFill/>
          <a:ln w="12700">
            <a:solidFill>
              <a:srgbClr val="339966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>
            <a:off x="2903538" y="4181475"/>
            <a:ext cx="0" cy="596900"/>
          </a:xfrm>
          <a:prstGeom prst="line">
            <a:avLst/>
          </a:prstGeom>
          <a:noFill/>
          <a:ln w="12700">
            <a:solidFill>
              <a:srgbClr val="339966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3589338" y="4181475"/>
            <a:ext cx="0" cy="596900"/>
          </a:xfrm>
          <a:prstGeom prst="line">
            <a:avLst/>
          </a:prstGeom>
          <a:noFill/>
          <a:ln w="12700">
            <a:solidFill>
              <a:srgbClr val="339966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37231" name="Rectangle 15"/>
          <p:cNvSpPr>
            <a:spLocks noChangeArrowheads="1"/>
          </p:cNvSpPr>
          <p:nvPr/>
        </p:nvSpPr>
        <p:spPr bwMode="auto">
          <a:xfrm>
            <a:off x="1184275" y="3763963"/>
            <a:ext cx="346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Bases de datos operacionales</a:t>
            </a:r>
            <a:endParaRPr lang="es-ES" altLang="es-ES" sz="18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grpSp>
        <p:nvGrpSpPr>
          <p:cNvPr id="137232" name="Group 16"/>
          <p:cNvGrpSpPr>
            <a:grpSpLocks/>
          </p:cNvGrpSpPr>
          <p:nvPr/>
        </p:nvGrpSpPr>
        <p:grpSpPr bwMode="auto">
          <a:xfrm>
            <a:off x="1589088" y="2968625"/>
            <a:ext cx="844550" cy="654050"/>
            <a:chOff x="735" y="1586"/>
            <a:chExt cx="532" cy="412"/>
          </a:xfrm>
        </p:grpSpPr>
        <p:sp>
          <p:nvSpPr>
            <p:cNvPr id="137233" name="Rectangle 17"/>
            <p:cNvSpPr>
              <a:spLocks noChangeArrowheads="1"/>
            </p:cNvSpPr>
            <p:nvPr/>
          </p:nvSpPr>
          <p:spPr bwMode="auto">
            <a:xfrm>
              <a:off x="735" y="1670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34" name="Oval 18"/>
            <p:cNvSpPr>
              <a:spLocks noChangeArrowheads="1"/>
            </p:cNvSpPr>
            <p:nvPr/>
          </p:nvSpPr>
          <p:spPr bwMode="auto">
            <a:xfrm>
              <a:off x="735" y="158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35" name="Oval 19"/>
            <p:cNvSpPr>
              <a:spLocks noChangeArrowheads="1"/>
            </p:cNvSpPr>
            <p:nvPr/>
          </p:nvSpPr>
          <p:spPr bwMode="auto">
            <a:xfrm>
              <a:off x="735" y="184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137236" name="Group 20"/>
          <p:cNvGrpSpPr>
            <a:grpSpLocks/>
          </p:cNvGrpSpPr>
          <p:nvPr/>
        </p:nvGrpSpPr>
        <p:grpSpPr bwMode="auto">
          <a:xfrm>
            <a:off x="2482850" y="2984500"/>
            <a:ext cx="844550" cy="654050"/>
            <a:chOff x="1298" y="1596"/>
            <a:chExt cx="532" cy="412"/>
          </a:xfrm>
        </p:grpSpPr>
        <p:sp>
          <p:nvSpPr>
            <p:cNvPr id="137237" name="Rectangle 21"/>
            <p:cNvSpPr>
              <a:spLocks noChangeArrowheads="1"/>
            </p:cNvSpPr>
            <p:nvPr/>
          </p:nvSpPr>
          <p:spPr bwMode="auto">
            <a:xfrm>
              <a:off x="1298" y="1680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38" name="Oval 22"/>
            <p:cNvSpPr>
              <a:spLocks noChangeArrowheads="1"/>
            </p:cNvSpPr>
            <p:nvPr/>
          </p:nvSpPr>
          <p:spPr bwMode="auto">
            <a:xfrm>
              <a:off x="1298" y="159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39" name="Oval 23"/>
            <p:cNvSpPr>
              <a:spLocks noChangeArrowheads="1"/>
            </p:cNvSpPr>
            <p:nvPr/>
          </p:nvSpPr>
          <p:spPr bwMode="auto">
            <a:xfrm>
              <a:off x="1298" y="185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137240" name="Group 24"/>
          <p:cNvGrpSpPr>
            <a:grpSpLocks/>
          </p:cNvGrpSpPr>
          <p:nvPr/>
        </p:nvGrpSpPr>
        <p:grpSpPr bwMode="auto">
          <a:xfrm>
            <a:off x="3376613" y="3000375"/>
            <a:ext cx="844550" cy="654050"/>
            <a:chOff x="1861" y="1606"/>
            <a:chExt cx="532" cy="412"/>
          </a:xfrm>
        </p:grpSpPr>
        <p:sp>
          <p:nvSpPr>
            <p:cNvPr id="137241" name="Rectangle 25"/>
            <p:cNvSpPr>
              <a:spLocks noChangeArrowheads="1"/>
            </p:cNvSpPr>
            <p:nvPr/>
          </p:nvSpPr>
          <p:spPr bwMode="auto">
            <a:xfrm>
              <a:off x="1861" y="1690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42" name="Oval 26"/>
            <p:cNvSpPr>
              <a:spLocks noChangeArrowheads="1"/>
            </p:cNvSpPr>
            <p:nvPr/>
          </p:nvSpPr>
          <p:spPr bwMode="auto">
            <a:xfrm>
              <a:off x="1861" y="160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43" name="Oval 27"/>
            <p:cNvSpPr>
              <a:spLocks noChangeArrowheads="1"/>
            </p:cNvSpPr>
            <p:nvPr/>
          </p:nvSpPr>
          <p:spPr bwMode="auto">
            <a:xfrm>
              <a:off x="1861" y="186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137244" name="Rectangle 28"/>
          <p:cNvSpPr>
            <a:spLocks noChangeArrowheads="1"/>
          </p:cNvSpPr>
          <p:nvPr/>
        </p:nvSpPr>
        <p:spPr bwMode="auto">
          <a:xfrm>
            <a:off x="6032500" y="3813175"/>
            <a:ext cx="216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Almacén de Datos</a:t>
            </a:r>
          </a:p>
        </p:txBody>
      </p:sp>
      <p:grpSp>
        <p:nvGrpSpPr>
          <p:cNvPr id="137245" name="Group 29"/>
          <p:cNvGrpSpPr>
            <a:grpSpLocks/>
          </p:cNvGrpSpPr>
          <p:nvPr/>
        </p:nvGrpSpPr>
        <p:grpSpPr bwMode="auto">
          <a:xfrm>
            <a:off x="6692900" y="3016250"/>
            <a:ext cx="844550" cy="654050"/>
            <a:chOff x="3950" y="1616"/>
            <a:chExt cx="532" cy="412"/>
          </a:xfrm>
        </p:grpSpPr>
        <p:sp>
          <p:nvSpPr>
            <p:cNvPr id="137246" name="Rectangle 30"/>
            <p:cNvSpPr>
              <a:spLocks noChangeArrowheads="1"/>
            </p:cNvSpPr>
            <p:nvPr/>
          </p:nvSpPr>
          <p:spPr bwMode="auto">
            <a:xfrm>
              <a:off x="3950" y="1700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47" name="Oval 31"/>
            <p:cNvSpPr>
              <a:spLocks noChangeArrowheads="1"/>
            </p:cNvSpPr>
            <p:nvPr/>
          </p:nvSpPr>
          <p:spPr bwMode="auto">
            <a:xfrm>
              <a:off x="3950" y="161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48" name="Oval 32"/>
            <p:cNvSpPr>
              <a:spLocks noChangeArrowheads="1"/>
            </p:cNvSpPr>
            <p:nvPr/>
          </p:nvSpPr>
          <p:spPr bwMode="auto">
            <a:xfrm>
              <a:off x="3950" y="187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137249" name="Text Box 33"/>
          <p:cNvSpPr txBox="1">
            <a:spLocks noChangeArrowheads="1"/>
          </p:cNvSpPr>
          <p:nvPr/>
        </p:nvSpPr>
        <p:spPr bwMode="auto">
          <a:xfrm>
            <a:off x="1343025" y="2125663"/>
            <a:ext cx="1855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</a:rPr>
              <a:t>AD: No volátil</a:t>
            </a:r>
          </a:p>
        </p:txBody>
      </p:sp>
      <p:sp>
        <p:nvSpPr>
          <p:cNvPr id="137250" name="Text Box 34"/>
          <p:cNvSpPr txBox="1">
            <a:spLocks noChangeArrowheads="1"/>
          </p:cNvSpPr>
          <p:nvPr/>
        </p:nvSpPr>
        <p:spPr bwMode="auto">
          <a:xfrm>
            <a:off x="4079875" y="2006600"/>
            <a:ext cx="4129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los datos almacenados no son actualizados, sólo son incrementados. </a:t>
            </a:r>
          </a:p>
        </p:txBody>
      </p:sp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3581400" y="5791200"/>
            <a:ext cx="4394200" cy="58102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>
                <a:latin typeface="Arial" panose="020B0604020202020204" pitchFamily="34" charset="0"/>
              </a:rPr>
              <a:t>El periodo de tiempo cubierto por un AD varía entre 2 y 10 años.</a:t>
            </a:r>
            <a:endParaRPr lang="es-ES" altLang="es-ES" sz="1600">
              <a:latin typeface="Arial" panose="020B0604020202020204" pitchFamily="34" charset="0"/>
            </a:endParaRPr>
          </a:p>
        </p:txBody>
      </p:sp>
      <p:sp>
        <p:nvSpPr>
          <p:cNvPr id="137253" name="AutoShape 37"/>
          <p:cNvSpPr>
            <a:spLocks noChangeArrowheads="1"/>
          </p:cNvSpPr>
          <p:nvPr/>
        </p:nvSpPr>
        <p:spPr bwMode="auto">
          <a:xfrm rot="62230">
            <a:off x="3375025" y="2117725"/>
            <a:ext cx="444500" cy="431800"/>
          </a:xfrm>
          <a:prstGeom prst="rightArrow">
            <a:avLst>
              <a:gd name="adj1" fmla="val 50000"/>
              <a:gd name="adj2" fmla="val 25735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339162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551906" y="1712913"/>
            <a:ext cx="401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800" dirty="0">
                <a:latin typeface="Arial" panose="020B0604020202020204" pitchFamily="34" charset="0"/>
              </a:rPr>
              <a:t>Almacenes de Datos</a:t>
            </a:r>
          </a:p>
        </p:txBody>
      </p:sp>
      <p:sp>
        <p:nvSpPr>
          <p:cNvPr id="138244" name="AutoShape 4"/>
          <p:cNvSpPr>
            <a:spLocks noChangeArrowheads="1"/>
          </p:cNvSpPr>
          <p:nvPr/>
        </p:nvSpPr>
        <p:spPr bwMode="auto">
          <a:xfrm>
            <a:off x="4227513" y="2416175"/>
            <a:ext cx="173037" cy="765175"/>
          </a:xfrm>
          <a:prstGeom prst="downArrow">
            <a:avLst>
              <a:gd name="adj1" fmla="val 50000"/>
              <a:gd name="adj2" fmla="val 110551"/>
            </a:avLst>
          </a:prstGeom>
          <a:solidFill>
            <a:srgbClr val="DA1E4F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4500563" y="2430463"/>
            <a:ext cx="22939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rgbClr val="DA1E4F"/>
                </a:solidFill>
                <a:latin typeface="Helvetica-Narrow" pitchFamily="34" charset="0"/>
              </a:rPr>
              <a:t>ventajas para las organizaciones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993775" y="4076700"/>
            <a:ext cx="1905000" cy="1082675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600">
                <a:latin typeface="Arial" panose="020B0604020202020204" pitchFamily="34" charset="0"/>
              </a:rPr>
              <a:t>rentabilidad de las inversiones realizadas para su creación</a:t>
            </a: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3557588" y="4157663"/>
            <a:ext cx="1617662" cy="838200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600">
                <a:latin typeface="Arial" panose="020B0604020202020204" pitchFamily="34" charset="0"/>
              </a:rPr>
              <a:t>aumento de la competitividad en el mercado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6032500" y="4165600"/>
            <a:ext cx="1847850" cy="1082675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600">
                <a:latin typeface="Arial" panose="020B0604020202020204" pitchFamily="34" charset="0"/>
              </a:rPr>
              <a:t>aumento de la productividad de los técnicos de dirección</a:t>
            </a:r>
          </a:p>
        </p:txBody>
      </p:sp>
      <p:sp>
        <p:nvSpPr>
          <p:cNvPr id="138249" name="Line 9"/>
          <p:cNvSpPr>
            <a:spLocks noChangeShapeType="1"/>
          </p:cNvSpPr>
          <p:nvPr/>
        </p:nvSpPr>
        <p:spPr bwMode="auto">
          <a:xfrm flipH="1">
            <a:off x="2078038" y="3195638"/>
            <a:ext cx="2251075" cy="865187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8250" name="Line 10"/>
          <p:cNvSpPr>
            <a:spLocks noChangeShapeType="1"/>
          </p:cNvSpPr>
          <p:nvPr/>
        </p:nvSpPr>
        <p:spPr bwMode="auto">
          <a:xfrm flipH="1">
            <a:off x="4257675" y="3195638"/>
            <a:ext cx="87313" cy="981075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>
            <a:off x="4329113" y="3209925"/>
            <a:ext cx="2178050" cy="968375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177678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2786857" y="1857376"/>
            <a:ext cx="3529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800" dirty="0">
                <a:latin typeface="Arial" panose="020B0604020202020204" pitchFamily="34" charset="0"/>
              </a:rPr>
              <a:t>Almacenes de Datos</a:t>
            </a:r>
          </a:p>
        </p:txBody>
      </p:sp>
      <p:sp>
        <p:nvSpPr>
          <p:cNvPr id="139268" name="AutoShape 4"/>
          <p:cNvSpPr>
            <a:spLocks noChangeArrowheads="1"/>
          </p:cNvSpPr>
          <p:nvPr/>
        </p:nvSpPr>
        <p:spPr bwMode="auto">
          <a:xfrm>
            <a:off x="4141788" y="2452688"/>
            <a:ext cx="173037" cy="765175"/>
          </a:xfrm>
          <a:prstGeom prst="downArrow">
            <a:avLst>
              <a:gd name="adj1" fmla="val 50000"/>
              <a:gd name="adj2" fmla="val 110551"/>
            </a:avLst>
          </a:prstGeom>
          <a:solidFill>
            <a:srgbClr val="DA1E4F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4371975" y="2654300"/>
            <a:ext cx="2293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rgbClr val="DA1E4F"/>
                </a:solidFill>
                <a:latin typeface="Helvetica-Narrow" pitchFamily="34" charset="0"/>
              </a:rPr>
              <a:t>problemas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3095625" y="4737100"/>
            <a:ext cx="1963738" cy="1168400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infravaloración de los recursos necesarios para la captura, carga y almacenamiento de los datos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5564188" y="4438650"/>
            <a:ext cx="1503362" cy="955675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incremento continuo de los requisitos de los usuarios</a:t>
            </a: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6665913" y="3741738"/>
            <a:ext cx="1428750" cy="530225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privacidad de los datos</a:t>
            </a:r>
          </a:p>
        </p:txBody>
      </p:sp>
      <p:sp>
        <p:nvSpPr>
          <p:cNvPr id="139273" name="Line 9"/>
          <p:cNvSpPr>
            <a:spLocks noChangeShapeType="1"/>
          </p:cNvSpPr>
          <p:nvPr/>
        </p:nvSpPr>
        <p:spPr bwMode="auto">
          <a:xfrm flipH="1">
            <a:off x="1992313" y="3232150"/>
            <a:ext cx="2251075" cy="865188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9274" name="Line 10"/>
          <p:cNvSpPr>
            <a:spLocks noChangeShapeType="1"/>
          </p:cNvSpPr>
          <p:nvPr/>
        </p:nvSpPr>
        <p:spPr bwMode="auto">
          <a:xfrm>
            <a:off x="4259263" y="3232150"/>
            <a:ext cx="2049462" cy="1196975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9275" name="Line 11"/>
          <p:cNvSpPr>
            <a:spLocks noChangeShapeType="1"/>
          </p:cNvSpPr>
          <p:nvPr/>
        </p:nvSpPr>
        <p:spPr bwMode="auto">
          <a:xfrm>
            <a:off x="4243388" y="3246438"/>
            <a:ext cx="2395537" cy="635000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655638" y="4149725"/>
            <a:ext cx="2165350" cy="742950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infravaloración del esfuerzo necesario para su diseño y creación</a:t>
            </a:r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 flipH="1">
            <a:off x="4025900" y="3244850"/>
            <a:ext cx="188913" cy="1430338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1654257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755650" y="1484313"/>
            <a:ext cx="3883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solidFill>
                  <a:srgbClr val="0033CC"/>
                </a:solidFill>
                <a:latin typeface="Arial" panose="020B0604020202020204" pitchFamily="34" charset="0"/>
              </a:rPr>
              <a:t>Sistema Operacional (OLTP)</a:t>
            </a: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5487988" y="1428750"/>
            <a:ext cx="311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solidFill>
                  <a:srgbClr val="0033CC"/>
                </a:solidFill>
                <a:latin typeface="Arial" panose="020B0604020202020204" pitchFamily="34" charset="0"/>
              </a:rPr>
              <a:t>Almacén de datos (DW)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784225" y="2019300"/>
            <a:ext cx="7867650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400" dirty="0">
                <a:latin typeface="Arial" panose="020B0604020202020204" pitchFamily="34" charset="0"/>
              </a:rPr>
              <a:t>- almacena datos actuales			- almacena datos históricos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 sz="1400" dirty="0">
                <a:latin typeface="Arial" panose="020B0604020202020204" pitchFamily="34" charset="0"/>
              </a:rPr>
              <a:t>- almacena datos de detalle			- almacena datos de detalle</a:t>
            </a:r>
          </a:p>
          <a:p>
            <a:pPr eaLnBrk="1" hangingPunct="1"/>
            <a:r>
              <a:rPr lang="es-ES_tradnl" altLang="es-ES" sz="1400" dirty="0">
                <a:latin typeface="Arial" panose="020B0604020202020204" pitchFamily="34" charset="0"/>
              </a:rPr>
              <a:t> 					y datos agregados a distintos niveles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s-ES_tradnl" altLang="es-ES" sz="1400" dirty="0">
                <a:latin typeface="Arial" panose="020B0604020202020204" pitchFamily="34" charset="0"/>
              </a:rPr>
              <a:t>bases de datos medianas			- bases de datos grandes</a:t>
            </a:r>
          </a:p>
          <a:p>
            <a:pPr eaLnBrk="1" hangingPunct="1"/>
            <a:r>
              <a:rPr lang="es-ES_tradnl" altLang="es-ES" sz="1400" dirty="0">
                <a:latin typeface="Arial" panose="020B0604020202020204" pitchFamily="34" charset="0"/>
              </a:rPr>
              <a:t>(100Mb-1Gb)				(100Gb-1Tb)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 sz="1400" dirty="0">
                <a:latin typeface="Arial" panose="020B0604020202020204" pitchFamily="34" charset="0"/>
              </a:rPr>
              <a:t>- los datos son dinámicos (actualizables)		- los datos son estáticos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 sz="1400" dirty="0">
                <a:latin typeface="Arial" panose="020B0604020202020204" pitchFamily="34" charset="0"/>
              </a:rPr>
              <a:t>- los procesos (transacciones) son repetitivos		- los procesos no son previsibles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 sz="1400" dirty="0">
                <a:latin typeface="Arial" panose="020B0604020202020204" pitchFamily="34" charset="0"/>
              </a:rPr>
              <a:t>- el número de transacciones es elevado		- el número de transacciones es</a:t>
            </a:r>
          </a:p>
          <a:p>
            <a:pPr eaLnBrk="1" hangingPunct="1"/>
            <a:r>
              <a:rPr lang="es-ES_tradnl" altLang="es-ES" sz="1400" dirty="0">
                <a:latin typeface="Arial" panose="020B0604020202020204" pitchFamily="34" charset="0"/>
              </a:rPr>
              <a:t>					bajo o medio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 sz="1400" dirty="0">
                <a:latin typeface="Arial" panose="020B0604020202020204" pitchFamily="34" charset="0"/>
              </a:rPr>
              <a:t>- tiempo de respuesta pequeño (segundos)		- tiempo de respuesta variable         					(segundos-horas)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 sz="1400" dirty="0">
                <a:latin typeface="Arial" panose="020B0604020202020204" pitchFamily="34" charset="0"/>
              </a:rPr>
              <a:t>- dedicado al procesamiento de transacciones		- dedicado al análisis de datos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 sz="1400" dirty="0">
                <a:latin typeface="Arial" panose="020B0604020202020204" pitchFamily="34" charset="0"/>
              </a:rPr>
              <a:t>- orientado a los procesos de la organización		- orientado a la información relevante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 sz="1400" dirty="0">
                <a:latin typeface="Arial" panose="020B0604020202020204" pitchFamily="34" charset="0"/>
              </a:rPr>
              <a:t>- soporta decisiones diarias			- soporta decisiones estratégicas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 sz="1400" dirty="0">
                <a:latin typeface="Arial" panose="020B0604020202020204" pitchFamily="34" charset="0"/>
              </a:rPr>
              <a:t>- sirve a muchos usuarios (administrativos)		- sirve a técnicos de dirección</a:t>
            </a:r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 flipH="1">
            <a:off x="4840288" y="1514475"/>
            <a:ext cx="0" cy="4922838"/>
          </a:xfrm>
          <a:prstGeom prst="line">
            <a:avLst/>
          </a:prstGeom>
          <a:noFill/>
          <a:ln w="28575">
            <a:solidFill>
              <a:srgbClr val="DA1E4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0295" name="Line 7"/>
          <p:cNvSpPr>
            <a:spLocks noChangeShapeType="1"/>
          </p:cNvSpPr>
          <p:nvPr/>
        </p:nvSpPr>
        <p:spPr bwMode="auto">
          <a:xfrm>
            <a:off x="842963" y="1889125"/>
            <a:ext cx="7677150" cy="0"/>
          </a:xfrm>
          <a:prstGeom prst="line">
            <a:avLst/>
          </a:prstGeom>
          <a:noFill/>
          <a:ln w="28575">
            <a:solidFill>
              <a:srgbClr val="DA1E4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3781866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90550" y="1695450"/>
            <a:ext cx="7620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3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r>
              <a:rPr lang="es-ES_tradnl" altLang="es-ES" dirty="0">
                <a:solidFill>
                  <a:srgbClr val="000000"/>
                </a:solidFill>
                <a:latin typeface="Arial" panose="020B0604020202020204" pitchFamily="34" charset="0"/>
              </a:rPr>
              <a:t>La Arquitectura de un AD viene determinada por su situación central como fuente de información para las herramientas de análisis. </a:t>
            </a:r>
          </a:p>
          <a:p>
            <a:pPr>
              <a:buFont typeface="Symbol" panose="05050102010706020507" pitchFamily="18" charset="2"/>
              <a:buChar char="·"/>
            </a:pPr>
            <a:endParaRPr lang="es-ES_tradnl" alt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endParaRPr lang="es-ES_tradnl" alt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1211263" y="3405188"/>
            <a:ext cx="1209675" cy="996950"/>
          </a:xfrm>
          <a:prstGeom prst="flowChartMagneticDisk">
            <a:avLst/>
          </a:prstGeom>
          <a:solidFill>
            <a:srgbClr val="EBFFE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060450" y="3748088"/>
            <a:ext cx="148431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1000">
                <a:latin typeface="Arial" panose="020B0604020202020204" pitchFamily="34" charset="0"/>
                <a:ea typeface="Batang" pitchFamily="18" charset="-127"/>
              </a:rPr>
              <a:t>Base de Datos Transaccional</a:t>
            </a:r>
            <a:endParaRPr lang="es-ES" altLang="es-ES" sz="1000"/>
          </a:p>
        </p:txBody>
      </p:sp>
      <p:sp>
        <p:nvSpPr>
          <p:cNvPr id="121862" name="Oval 6"/>
          <p:cNvSpPr>
            <a:spLocks noChangeArrowheads="1"/>
          </p:cNvSpPr>
          <p:nvPr/>
        </p:nvSpPr>
        <p:spPr bwMode="auto">
          <a:xfrm>
            <a:off x="909638" y="3233738"/>
            <a:ext cx="1814512" cy="1325562"/>
          </a:xfrm>
          <a:prstGeom prst="ellipse">
            <a:avLst/>
          </a:prstGeom>
          <a:noFill/>
          <a:ln w="381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2389188" y="3181350"/>
            <a:ext cx="982662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es-ES" sz="1000" noProof="1">
                <a:latin typeface="Arial" panose="020B0604020202020204" pitchFamily="34" charset="0"/>
                <a:ea typeface="Batang" pitchFamily="18" charset="-127"/>
              </a:rPr>
              <a:t>Fuentes Internas</a:t>
            </a:r>
            <a:endParaRPr lang="es-ES" altLang="es-ES" sz="1000"/>
          </a:p>
        </p:txBody>
      </p:sp>
      <p:grpSp>
        <p:nvGrpSpPr>
          <p:cNvPr id="121864" name="Group 8"/>
          <p:cNvGrpSpPr>
            <a:grpSpLocks/>
          </p:cNvGrpSpPr>
          <p:nvPr/>
        </p:nvGrpSpPr>
        <p:grpSpPr bwMode="auto">
          <a:xfrm>
            <a:off x="909638" y="4606925"/>
            <a:ext cx="2220912" cy="1703388"/>
            <a:chOff x="703" y="2433"/>
            <a:chExt cx="1399" cy="1073"/>
          </a:xfrm>
        </p:grpSpPr>
        <p:sp>
          <p:nvSpPr>
            <p:cNvPr id="121865" name="Text Box 9"/>
            <p:cNvSpPr txBox="1">
              <a:spLocks noChangeArrowheads="1"/>
            </p:cNvSpPr>
            <p:nvPr/>
          </p:nvSpPr>
          <p:spPr bwMode="auto">
            <a:xfrm>
              <a:off x="1483" y="3111"/>
              <a:ext cx="619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1000">
                  <a:latin typeface="Arial" panose="020B0604020202020204" pitchFamily="34" charset="0"/>
                  <a:ea typeface="Batang" pitchFamily="18" charset="-127"/>
                </a:rPr>
                <a:t>Fuentes Externas</a:t>
              </a:r>
              <a:endParaRPr lang="es-ES" altLang="es-ES" sz="1000"/>
            </a:p>
          </p:txBody>
        </p:sp>
        <p:grpSp>
          <p:nvGrpSpPr>
            <p:cNvPr id="121866" name="Group 10"/>
            <p:cNvGrpSpPr>
              <a:grpSpLocks/>
            </p:cNvGrpSpPr>
            <p:nvPr/>
          </p:nvGrpSpPr>
          <p:grpSpPr bwMode="auto">
            <a:xfrm>
              <a:off x="872" y="2973"/>
              <a:ext cx="381" cy="372"/>
              <a:chOff x="10527" y="12221"/>
              <a:chExt cx="1172" cy="981"/>
            </a:xfrm>
          </p:grpSpPr>
          <p:sp>
            <p:nvSpPr>
              <p:cNvPr id="121867" name="AutoShape 11"/>
              <p:cNvSpPr>
                <a:spLocks noChangeArrowheads="1"/>
              </p:cNvSpPr>
              <p:nvPr/>
            </p:nvSpPr>
            <p:spPr bwMode="auto">
              <a:xfrm>
                <a:off x="10629" y="12221"/>
                <a:ext cx="900" cy="900"/>
              </a:xfrm>
              <a:prstGeom prst="flowChartMagneticDisk">
                <a:avLst/>
              </a:prstGeom>
              <a:solidFill>
                <a:srgbClr val="EBFFE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18000" bIns="36000"/>
              <a:lstStyle/>
              <a:p>
                <a:endParaRPr lang="es-CR"/>
              </a:p>
            </p:txBody>
          </p:sp>
          <p:sp>
            <p:nvSpPr>
              <p:cNvPr id="121868" name="Text Box 12"/>
              <p:cNvSpPr txBox="1">
                <a:spLocks noChangeArrowheads="1"/>
              </p:cNvSpPr>
              <p:nvPr/>
            </p:nvSpPr>
            <p:spPr bwMode="auto">
              <a:xfrm>
                <a:off x="10527" y="12546"/>
                <a:ext cx="1172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8000" bIns="36000"/>
              <a:lstStyle/>
              <a:p>
                <a:pPr algn="ctr"/>
                <a:r>
                  <a:rPr lang="es-ES" altLang="ko-KR" sz="800">
                    <a:latin typeface="Arial Narrow" panose="020B0606020202030204" pitchFamily="34" charset="0"/>
                    <a:ea typeface="Batang" pitchFamily="18" charset="-127"/>
                  </a:rPr>
                  <a:t>Fuente de Datos </a:t>
                </a:r>
                <a:endParaRPr lang="es-ES" altLang="es-ES" sz="800"/>
              </a:p>
            </p:txBody>
          </p:sp>
        </p:grpSp>
        <p:sp>
          <p:nvSpPr>
            <p:cNvPr id="121869" name="AutoShape 13"/>
            <p:cNvSpPr>
              <a:spLocks noChangeArrowheads="1"/>
            </p:cNvSpPr>
            <p:nvPr/>
          </p:nvSpPr>
          <p:spPr bwMode="auto">
            <a:xfrm>
              <a:off x="1311" y="2757"/>
              <a:ext cx="293" cy="339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21870" name="Text Box 14"/>
            <p:cNvSpPr txBox="1">
              <a:spLocks noChangeArrowheads="1"/>
            </p:cNvSpPr>
            <p:nvPr/>
          </p:nvSpPr>
          <p:spPr bwMode="auto">
            <a:xfrm>
              <a:off x="1274" y="2800"/>
              <a:ext cx="38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36000" bIns="36000"/>
            <a:lstStyle/>
            <a:p>
              <a:pPr algn="ctr"/>
              <a:r>
                <a:rPr lang="es-ES" altLang="es-ES" sz="800" noProof="1">
                  <a:latin typeface="Arial Narrow" panose="020B0606020202030204" pitchFamily="34" charset="0"/>
                  <a:ea typeface="Batang" pitchFamily="18" charset="-127"/>
                </a:rPr>
                <a:t>Fuente de Datos 3</a:t>
              </a:r>
              <a:endParaRPr lang="es-ES" altLang="es-ES" sz="800"/>
            </a:p>
          </p:txBody>
        </p:sp>
        <p:sp>
          <p:nvSpPr>
            <p:cNvPr id="121871" name="Text Box 15"/>
            <p:cNvSpPr txBox="1">
              <a:spLocks noChangeArrowheads="1"/>
            </p:cNvSpPr>
            <p:nvPr/>
          </p:nvSpPr>
          <p:spPr bwMode="auto">
            <a:xfrm>
              <a:off x="1284" y="2996"/>
              <a:ext cx="19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/>
            <a:p>
              <a:pPr algn="ctr"/>
              <a:r>
                <a:rPr lang="es-ES" altLang="es-ES" sz="400" noProof="1">
                  <a:latin typeface="Arial Narrow" panose="020B0606020202030204" pitchFamily="34" charset="0"/>
                  <a:ea typeface="Batang" pitchFamily="18" charset="-127"/>
                </a:rPr>
                <a:t>HTML</a:t>
              </a:r>
              <a:endParaRPr lang="es-ES" altLang="es-ES"/>
            </a:p>
          </p:txBody>
        </p:sp>
        <p:sp>
          <p:nvSpPr>
            <p:cNvPr id="121872" name="Oval 16"/>
            <p:cNvSpPr>
              <a:spLocks noChangeArrowheads="1"/>
            </p:cNvSpPr>
            <p:nvPr/>
          </p:nvSpPr>
          <p:spPr bwMode="auto">
            <a:xfrm>
              <a:off x="703" y="2433"/>
              <a:ext cx="952" cy="972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21873" name="Group 17"/>
            <p:cNvGrpSpPr>
              <a:grpSpLocks/>
            </p:cNvGrpSpPr>
            <p:nvPr/>
          </p:nvGrpSpPr>
          <p:grpSpPr bwMode="auto">
            <a:xfrm>
              <a:off x="703" y="2541"/>
              <a:ext cx="571" cy="359"/>
              <a:chOff x="8702" y="12345"/>
              <a:chExt cx="1573" cy="779"/>
            </a:xfrm>
          </p:grpSpPr>
          <p:sp>
            <p:nvSpPr>
              <p:cNvPr id="121874" name="AutoShape 18"/>
              <p:cNvSpPr>
                <a:spLocks noChangeArrowheads="1"/>
              </p:cNvSpPr>
              <p:nvPr/>
            </p:nvSpPr>
            <p:spPr bwMode="auto">
              <a:xfrm>
                <a:off x="9015" y="12345"/>
                <a:ext cx="1260" cy="720"/>
              </a:xfrm>
              <a:prstGeom prst="flowChartInputOutput">
                <a:avLst/>
              </a:prstGeom>
              <a:solidFill>
                <a:srgbClr val="FFE6D5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36000"/>
              <a:lstStyle/>
              <a:p>
                <a:endParaRPr lang="es-CR"/>
              </a:p>
            </p:txBody>
          </p:sp>
          <p:sp>
            <p:nvSpPr>
              <p:cNvPr id="121875" name="Text Box 19"/>
              <p:cNvSpPr txBox="1">
                <a:spLocks noChangeArrowheads="1"/>
              </p:cNvSpPr>
              <p:nvPr/>
            </p:nvSpPr>
            <p:spPr bwMode="auto">
              <a:xfrm>
                <a:off x="9143" y="12419"/>
                <a:ext cx="108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6000" bIns="36000"/>
              <a:lstStyle/>
              <a:p>
                <a:pPr algn="ctr"/>
                <a:r>
                  <a:rPr lang="es-ES" altLang="es-ES" sz="800" noProof="1">
                    <a:latin typeface="Arial Narrow" panose="020B0606020202030204" pitchFamily="34" charset="0"/>
                    <a:ea typeface="Batang" pitchFamily="18" charset="-127"/>
                  </a:rPr>
                  <a:t>Fuente de Datos 1</a:t>
                </a:r>
                <a:endParaRPr lang="es-ES" altLang="es-ES" sz="800"/>
              </a:p>
            </p:txBody>
          </p:sp>
          <p:sp>
            <p:nvSpPr>
              <p:cNvPr id="121876" name="Text Box 20"/>
              <p:cNvSpPr txBox="1">
                <a:spLocks noChangeArrowheads="1"/>
              </p:cNvSpPr>
              <p:nvPr/>
            </p:nvSpPr>
            <p:spPr bwMode="auto">
              <a:xfrm>
                <a:off x="8702" y="12810"/>
                <a:ext cx="1023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6000" bIns="36000"/>
              <a:lstStyle/>
              <a:p>
                <a:pPr algn="ctr"/>
                <a:r>
                  <a:rPr lang="es-ES" altLang="ko-KR" sz="600">
                    <a:latin typeface="Arial Narrow" panose="020B0606020202030204" pitchFamily="34" charset="0"/>
                    <a:ea typeface="Batang" pitchFamily="18" charset="-127"/>
                  </a:rPr>
                  <a:t>texto</a:t>
                </a:r>
                <a:endParaRPr lang="es-ES" altLang="es-ES" sz="600"/>
              </a:p>
            </p:txBody>
          </p:sp>
        </p:grpSp>
      </p:grpSp>
      <p:grpSp>
        <p:nvGrpSpPr>
          <p:cNvPr id="121877" name="Group 21"/>
          <p:cNvGrpSpPr>
            <a:grpSpLocks/>
          </p:cNvGrpSpPr>
          <p:nvPr/>
        </p:nvGrpSpPr>
        <p:grpSpPr bwMode="auto">
          <a:xfrm>
            <a:off x="2438400" y="3962400"/>
            <a:ext cx="3943350" cy="1447800"/>
            <a:chOff x="1666" y="2027"/>
            <a:chExt cx="2484" cy="912"/>
          </a:xfrm>
        </p:grpSpPr>
        <p:sp>
          <p:nvSpPr>
            <p:cNvPr id="121878" name="Line 22"/>
            <p:cNvSpPr>
              <a:spLocks noChangeShapeType="1"/>
            </p:cNvSpPr>
            <p:nvPr/>
          </p:nvSpPr>
          <p:spPr bwMode="auto">
            <a:xfrm>
              <a:off x="1784" y="2164"/>
              <a:ext cx="476" cy="32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21879" name="Line 23"/>
            <p:cNvSpPr>
              <a:spLocks noChangeShapeType="1"/>
            </p:cNvSpPr>
            <p:nvPr/>
          </p:nvSpPr>
          <p:spPr bwMode="auto">
            <a:xfrm flipV="1">
              <a:off x="1666" y="2562"/>
              <a:ext cx="588" cy="33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21880" name="Group 24"/>
            <p:cNvGrpSpPr>
              <a:grpSpLocks/>
            </p:cNvGrpSpPr>
            <p:nvPr/>
          </p:nvGrpSpPr>
          <p:grpSpPr bwMode="auto">
            <a:xfrm>
              <a:off x="2266" y="2027"/>
              <a:ext cx="1884" cy="912"/>
              <a:chOff x="2266" y="2027"/>
              <a:chExt cx="1884" cy="912"/>
            </a:xfrm>
          </p:grpSpPr>
          <p:sp>
            <p:nvSpPr>
              <p:cNvPr id="121881" name="AutoShape 25"/>
              <p:cNvSpPr>
                <a:spLocks noChangeArrowheads="1"/>
              </p:cNvSpPr>
              <p:nvPr/>
            </p:nvSpPr>
            <p:spPr bwMode="auto">
              <a:xfrm>
                <a:off x="2872" y="2027"/>
                <a:ext cx="547" cy="912"/>
              </a:xfrm>
              <a:prstGeom prst="flowChartMagneticDisk">
                <a:avLst/>
              </a:prstGeom>
              <a:solidFill>
                <a:srgbClr val="EBFFE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21882" name="Text Box 26"/>
              <p:cNvSpPr txBox="1">
                <a:spLocks noChangeArrowheads="1"/>
              </p:cNvSpPr>
              <p:nvPr/>
            </p:nvSpPr>
            <p:spPr bwMode="auto">
              <a:xfrm>
                <a:off x="2830" y="2332"/>
                <a:ext cx="633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s-ES" altLang="ko-KR" sz="1300">
                    <a:latin typeface="Arial" panose="020B0604020202020204" pitchFamily="34" charset="0"/>
                    <a:ea typeface="Batang" pitchFamily="18" charset="-127"/>
                  </a:rPr>
                  <a:t>Almacén de Datos</a:t>
                </a:r>
                <a:endParaRPr lang="es-ES" altLang="es-ES" sz="1300"/>
              </a:p>
            </p:txBody>
          </p:sp>
          <p:sp>
            <p:nvSpPr>
              <p:cNvPr id="121883" name="Line 27"/>
              <p:cNvSpPr>
                <a:spLocks noChangeShapeType="1"/>
              </p:cNvSpPr>
              <p:nvPr/>
            </p:nvSpPr>
            <p:spPr bwMode="auto">
              <a:xfrm flipV="1">
                <a:off x="2584" y="2496"/>
                <a:ext cx="272" cy="6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21884" name="Text Box 28"/>
              <p:cNvSpPr txBox="1">
                <a:spLocks noChangeArrowheads="1"/>
              </p:cNvSpPr>
              <p:nvPr/>
            </p:nvSpPr>
            <p:spPr bwMode="auto">
              <a:xfrm>
                <a:off x="2266" y="2382"/>
                <a:ext cx="298" cy="25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4000" rIns="54000"/>
              <a:lstStyle/>
              <a:p>
                <a:pPr algn="ctr"/>
                <a:r>
                  <a:rPr lang="es-ES" altLang="ko-KR" sz="1400">
                    <a:latin typeface="Arial Narrow" panose="020B0606020202030204" pitchFamily="34" charset="0"/>
                    <a:ea typeface="Batang" pitchFamily="18" charset="-127"/>
                  </a:rPr>
                  <a:t>ETL</a:t>
                </a:r>
                <a:endParaRPr lang="es-ES" altLang="es-ES" sz="1400"/>
              </a:p>
            </p:txBody>
          </p:sp>
          <p:sp>
            <p:nvSpPr>
              <p:cNvPr id="121885" name="Line 29"/>
              <p:cNvSpPr>
                <a:spLocks noChangeShapeType="1"/>
              </p:cNvSpPr>
              <p:nvPr/>
            </p:nvSpPr>
            <p:spPr bwMode="auto">
              <a:xfrm flipV="1">
                <a:off x="3431" y="2514"/>
                <a:ext cx="219" cy="0"/>
              </a:xfrm>
              <a:prstGeom prst="line">
                <a:avLst/>
              </a:prstGeom>
              <a:noFill/>
              <a:ln w="31750">
                <a:solidFill>
                  <a:srgbClr val="FF9900"/>
                </a:solidFill>
                <a:prstDash val="sysDot"/>
                <a:round/>
                <a:headEnd type="triangle" w="med" len="sm"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21886" name="Text Box 30"/>
              <p:cNvSpPr txBox="1">
                <a:spLocks noChangeArrowheads="1"/>
              </p:cNvSpPr>
              <p:nvPr/>
            </p:nvSpPr>
            <p:spPr bwMode="auto">
              <a:xfrm>
                <a:off x="3668" y="2358"/>
                <a:ext cx="482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4000" rIns="54000"/>
              <a:lstStyle/>
              <a:p>
                <a:pPr algn="ctr"/>
                <a:r>
                  <a:rPr lang="es-ES" altLang="ko-KR" sz="1000">
                    <a:latin typeface="Arial Narrow" panose="020B0606020202030204" pitchFamily="34" charset="0"/>
                    <a:ea typeface="Batang" pitchFamily="18" charset="-127"/>
                  </a:rPr>
                  <a:t>Interfaz y Operadores</a:t>
                </a:r>
                <a:endParaRPr lang="es-ES" altLang="es-ES" sz="1000"/>
              </a:p>
            </p:txBody>
          </p:sp>
        </p:grpSp>
      </p:grpSp>
      <p:sp>
        <p:nvSpPr>
          <p:cNvPr id="121887" name="Line 31"/>
          <p:cNvSpPr>
            <a:spLocks noChangeShapeType="1"/>
          </p:cNvSpPr>
          <p:nvPr/>
        </p:nvSpPr>
        <p:spPr bwMode="auto">
          <a:xfrm flipV="1">
            <a:off x="6415088" y="3771900"/>
            <a:ext cx="276225" cy="722313"/>
          </a:xfrm>
          <a:prstGeom prst="line">
            <a:avLst/>
          </a:prstGeom>
          <a:noFill/>
          <a:ln w="31750">
            <a:solidFill>
              <a:srgbClr val="FF9900"/>
            </a:solidFill>
            <a:prstDash val="sysDot"/>
            <a:round/>
            <a:headEnd type="triangl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888" name="laptop"/>
          <p:cNvSpPr>
            <a:spLocks noEditPoints="1" noChangeArrowheads="1"/>
          </p:cNvSpPr>
          <p:nvPr/>
        </p:nvSpPr>
        <p:spPr bwMode="auto">
          <a:xfrm>
            <a:off x="6653213" y="3405188"/>
            <a:ext cx="303212" cy="3429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21889" name="laptop"/>
          <p:cNvSpPr>
            <a:spLocks noEditPoints="1" noChangeArrowheads="1"/>
          </p:cNvSpPr>
          <p:nvPr/>
        </p:nvSpPr>
        <p:spPr bwMode="auto">
          <a:xfrm>
            <a:off x="6846888" y="4081463"/>
            <a:ext cx="303212" cy="34448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21890" name="laptop"/>
          <p:cNvSpPr>
            <a:spLocks noEditPoints="1" noChangeArrowheads="1"/>
          </p:cNvSpPr>
          <p:nvPr/>
        </p:nvSpPr>
        <p:spPr bwMode="auto">
          <a:xfrm>
            <a:off x="6913563" y="4968875"/>
            <a:ext cx="303212" cy="3429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21891" name="laptop"/>
          <p:cNvSpPr>
            <a:spLocks noEditPoints="1" noChangeArrowheads="1"/>
          </p:cNvSpPr>
          <p:nvPr/>
        </p:nvSpPr>
        <p:spPr bwMode="auto">
          <a:xfrm>
            <a:off x="6669088" y="5776913"/>
            <a:ext cx="301625" cy="3429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21892" name="Line 36"/>
          <p:cNvSpPr>
            <a:spLocks noChangeShapeType="1"/>
          </p:cNvSpPr>
          <p:nvPr/>
        </p:nvSpPr>
        <p:spPr bwMode="auto">
          <a:xfrm flipV="1">
            <a:off x="6415088" y="4402138"/>
            <a:ext cx="392112" cy="282575"/>
          </a:xfrm>
          <a:prstGeom prst="line">
            <a:avLst/>
          </a:prstGeom>
          <a:noFill/>
          <a:ln w="31750">
            <a:solidFill>
              <a:srgbClr val="FF9900"/>
            </a:solidFill>
            <a:prstDash val="sysDot"/>
            <a:round/>
            <a:headEnd type="triangl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893" name="Line 37"/>
          <p:cNvSpPr>
            <a:spLocks noChangeShapeType="1"/>
          </p:cNvSpPr>
          <p:nvPr/>
        </p:nvSpPr>
        <p:spPr bwMode="auto">
          <a:xfrm>
            <a:off x="6430963" y="4884738"/>
            <a:ext cx="487362" cy="222250"/>
          </a:xfrm>
          <a:prstGeom prst="line">
            <a:avLst/>
          </a:prstGeom>
          <a:noFill/>
          <a:ln w="31750">
            <a:solidFill>
              <a:srgbClr val="FF9900"/>
            </a:solidFill>
            <a:prstDash val="sysDot"/>
            <a:round/>
            <a:headEnd type="triangl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894" name="Line 38"/>
          <p:cNvSpPr>
            <a:spLocks noChangeShapeType="1"/>
          </p:cNvSpPr>
          <p:nvPr/>
        </p:nvSpPr>
        <p:spPr bwMode="auto">
          <a:xfrm>
            <a:off x="6338888" y="5027613"/>
            <a:ext cx="365125" cy="688975"/>
          </a:xfrm>
          <a:prstGeom prst="line">
            <a:avLst/>
          </a:prstGeom>
          <a:noFill/>
          <a:ln w="31750">
            <a:solidFill>
              <a:srgbClr val="FF9900"/>
            </a:solidFill>
            <a:prstDash val="sysDot"/>
            <a:round/>
            <a:headEnd type="triangl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895" name="Text Box 39"/>
          <p:cNvSpPr txBox="1">
            <a:spLocks noChangeArrowheads="1"/>
          </p:cNvSpPr>
          <p:nvPr/>
        </p:nvSpPr>
        <p:spPr bwMode="auto">
          <a:xfrm>
            <a:off x="6964363" y="3238500"/>
            <a:ext cx="890587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/>
          <a:lstStyle/>
          <a:p>
            <a:pPr algn="ctr"/>
            <a:r>
              <a:rPr lang="es-ES" altLang="ko-KR" sz="900" i="1">
                <a:latin typeface="Arial" panose="020B0604020202020204" pitchFamily="34" charset="0"/>
                <a:ea typeface="Batang" pitchFamily="18" charset="-127"/>
              </a:rPr>
              <a:t>Herramientas de consultas e informes</a:t>
            </a:r>
            <a:endParaRPr lang="es-ES" altLang="es-ES" sz="900"/>
          </a:p>
        </p:txBody>
      </p:sp>
      <p:sp>
        <p:nvSpPr>
          <p:cNvPr id="121896" name="Text Box 40"/>
          <p:cNvSpPr txBox="1">
            <a:spLocks noChangeArrowheads="1"/>
          </p:cNvSpPr>
          <p:nvPr/>
        </p:nvSpPr>
        <p:spPr bwMode="auto">
          <a:xfrm>
            <a:off x="7121525" y="4056063"/>
            <a:ext cx="909638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/>
          <a:lstStyle/>
          <a:p>
            <a:pPr algn="ctr"/>
            <a:r>
              <a:rPr lang="es-ES" altLang="ko-KR" sz="900" i="1">
                <a:latin typeface="Arial" panose="020B0604020202020204" pitchFamily="34" charset="0"/>
                <a:ea typeface="Batang" pitchFamily="18" charset="-127"/>
              </a:rPr>
              <a:t>Herramientas EIS</a:t>
            </a:r>
            <a:endParaRPr lang="es-ES" altLang="es-ES" sz="900"/>
          </a:p>
        </p:txBody>
      </p:sp>
      <p:sp>
        <p:nvSpPr>
          <p:cNvPr id="121897" name="Text Box 41"/>
          <p:cNvSpPr txBox="1">
            <a:spLocks noChangeArrowheads="1"/>
          </p:cNvSpPr>
          <p:nvPr/>
        </p:nvSpPr>
        <p:spPr bwMode="auto">
          <a:xfrm>
            <a:off x="7145338" y="4945063"/>
            <a:ext cx="892175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/>
          <a:lstStyle/>
          <a:p>
            <a:pPr algn="ctr"/>
            <a:r>
              <a:rPr lang="es-ES" altLang="ko-KR" sz="900" i="1">
                <a:latin typeface="Arial" panose="020B0604020202020204" pitchFamily="34" charset="0"/>
                <a:ea typeface="Batang" pitchFamily="18" charset="-127"/>
              </a:rPr>
              <a:t>Herramientas OLAP</a:t>
            </a:r>
            <a:endParaRPr lang="es-ES" altLang="es-ES" sz="900"/>
          </a:p>
        </p:txBody>
      </p:sp>
      <p:sp>
        <p:nvSpPr>
          <p:cNvPr id="121898" name="Text Box 42"/>
          <p:cNvSpPr txBox="1">
            <a:spLocks noChangeArrowheads="1"/>
          </p:cNvSpPr>
          <p:nvPr/>
        </p:nvSpPr>
        <p:spPr bwMode="auto">
          <a:xfrm>
            <a:off x="6945313" y="5549900"/>
            <a:ext cx="9747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/>
          <a:lstStyle/>
          <a:p>
            <a:pPr algn="ctr"/>
            <a:r>
              <a:rPr lang="es-ES" altLang="ko-KR" sz="900" i="1">
                <a:latin typeface="Arial" panose="020B0604020202020204" pitchFamily="34" charset="0"/>
                <a:ea typeface="Batang" pitchFamily="18" charset="-127"/>
              </a:rPr>
              <a:t>Herramientas de  Minería de Datos</a:t>
            </a:r>
            <a:endParaRPr lang="es-ES" altLang="es-ES" sz="900"/>
          </a:p>
        </p:txBody>
      </p:sp>
      <p:sp>
        <p:nvSpPr>
          <p:cNvPr id="121899" name="Line 43"/>
          <p:cNvSpPr>
            <a:spLocks noChangeShapeType="1"/>
          </p:cNvSpPr>
          <p:nvPr/>
        </p:nvSpPr>
        <p:spPr bwMode="auto">
          <a:xfrm>
            <a:off x="7008813" y="4468813"/>
            <a:ext cx="20637" cy="449262"/>
          </a:xfrm>
          <a:prstGeom prst="line">
            <a:avLst/>
          </a:prstGeom>
          <a:noFill/>
          <a:ln w="25400">
            <a:solidFill>
              <a:srgbClr val="339966"/>
            </a:solidFill>
            <a:prstDash val="sysDot"/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900" name="Line 44"/>
          <p:cNvSpPr>
            <a:spLocks noChangeShapeType="1"/>
          </p:cNvSpPr>
          <p:nvPr/>
        </p:nvSpPr>
        <p:spPr bwMode="auto">
          <a:xfrm flipH="1">
            <a:off x="6859588" y="5359400"/>
            <a:ext cx="168275" cy="404813"/>
          </a:xfrm>
          <a:prstGeom prst="line">
            <a:avLst/>
          </a:prstGeom>
          <a:noFill/>
          <a:ln w="25400">
            <a:solidFill>
              <a:srgbClr val="339966"/>
            </a:solidFill>
            <a:prstDash val="sysDot"/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904" name="AutoShape 48"/>
          <p:cNvSpPr>
            <a:spLocks noChangeArrowheads="1"/>
          </p:cNvSpPr>
          <p:nvPr/>
        </p:nvSpPr>
        <p:spPr bwMode="auto">
          <a:xfrm>
            <a:off x="4506913" y="5692775"/>
            <a:ext cx="571500" cy="287338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21905" name="Line 49"/>
          <p:cNvSpPr>
            <a:spLocks noChangeShapeType="1"/>
          </p:cNvSpPr>
          <p:nvPr/>
        </p:nvSpPr>
        <p:spPr bwMode="auto">
          <a:xfrm>
            <a:off x="4799013" y="5456238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906" name="Text Box 50"/>
          <p:cNvSpPr txBox="1">
            <a:spLocks noChangeArrowheads="1"/>
          </p:cNvSpPr>
          <p:nvPr/>
        </p:nvSpPr>
        <p:spPr bwMode="auto">
          <a:xfrm>
            <a:off x="4278313" y="5449888"/>
            <a:ext cx="534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/>
          <a:lstStyle/>
          <a:p>
            <a:pPr algn="ctr"/>
            <a:r>
              <a:rPr lang="es-ES" altLang="ko-KR" sz="600" i="1">
                <a:latin typeface="Arial" panose="020B0604020202020204" pitchFamily="34" charset="0"/>
                <a:ea typeface="Batang" pitchFamily="18" charset="-127"/>
              </a:rPr>
              <a:t>Copias de Seguridad</a:t>
            </a:r>
            <a:endParaRPr lang="es-ES" altLang="es-ES"/>
          </a:p>
        </p:txBody>
      </p:sp>
      <p:sp>
        <p:nvSpPr>
          <p:cNvPr id="50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1540207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590550" y="1565275"/>
            <a:ext cx="8037513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endParaRPr lang="es-ES_tradnl" altLang="es-E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s-ES_tradnl" altLang="es-ES" b="1" dirty="0">
                <a:solidFill>
                  <a:srgbClr val="000000"/>
                </a:solidFill>
                <a:latin typeface="Arial" panose="020B0604020202020204" pitchFamily="34" charset="0"/>
              </a:rPr>
              <a:t>Componentes</a:t>
            </a:r>
            <a:r>
              <a:rPr lang="es-ES_tradnl" altLang="es-ES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>
              <a:buFont typeface="Symbol" panose="05050102010706020507" pitchFamily="18" charset="2"/>
              <a:buChar char="·"/>
            </a:pPr>
            <a:endParaRPr lang="es-ES_tradnl" alt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endParaRPr lang="es-ES_tradnl" altLang="es-ES" sz="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r>
              <a:rPr lang="es-ES_tradnl" alt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Sistema ETL (</a:t>
            </a:r>
            <a:r>
              <a:rPr lang="es-ES_tradnl" altLang="es-ES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Extraction</a:t>
            </a:r>
            <a:r>
              <a:rPr lang="es-ES_tradnl" altLang="es-E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s-ES_tradnl" altLang="es-ES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Transformation</a:t>
            </a:r>
            <a:r>
              <a:rPr lang="es-ES_tradnl" altLang="es-E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 Load</a:t>
            </a:r>
            <a:r>
              <a:rPr lang="es-ES_tradnl" alt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): </a:t>
            </a:r>
            <a:r>
              <a:rPr lang="es-ES_tradnl" altLang="es-ES" sz="2000" dirty="0">
                <a:latin typeface="Arial" panose="020B0604020202020204" pitchFamily="34" charset="0"/>
              </a:rPr>
              <a:t>realiza las funciones de </a:t>
            </a:r>
            <a:r>
              <a:rPr lang="es-ES_tradnl" altLang="es-ES" sz="2000" i="1" dirty="0">
                <a:latin typeface="Arial" panose="020B0604020202020204" pitchFamily="34" charset="0"/>
              </a:rPr>
              <a:t>extracción</a:t>
            </a:r>
            <a:r>
              <a:rPr lang="es-ES_tradnl" altLang="es-ES" sz="2000" dirty="0">
                <a:latin typeface="Arial" panose="020B0604020202020204" pitchFamily="34" charset="0"/>
              </a:rPr>
              <a:t> de las fuentes de datos (transaccionales o externas), </a:t>
            </a:r>
            <a:r>
              <a:rPr lang="es-ES_tradnl" altLang="es-ES" sz="2000" i="1" dirty="0">
                <a:latin typeface="Arial" panose="020B0604020202020204" pitchFamily="34" charset="0"/>
              </a:rPr>
              <a:t>transformación</a:t>
            </a:r>
            <a:r>
              <a:rPr lang="es-ES_tradnl" altLang="es-ES" sz="2000" dirty="0">
                <a:latin typeface="Arial" panose="020B0604020202020204" pitchFamily="34" charset="0"/>
              </a:rPr>
              <a:t> (limpieza, consolidación, ...) y la </a:t>
            </a:r>
            <a:r>
              <a:rPr lang="es-ES_tradnl" altLang="es-ES" sz="2000" i="1" dirty="0">
                <a:latin typeface="Arial" panose="020B0604020202020204" pitchFamily="34" charset="0"/>
              </a:rPr>
              <a:t>carga</a:t>
            </a:r>
            <a:r>
              <a:rPr lang="es-ES_tradnl" altLang="es-ES" sz="2000" dirty="0">
                <a:latin typeface="Arial" panose="020B0604020202020204" pitchFamily="34" charset="0"/>
              </a:rPr>
              <a:t> del AD, realizando: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s-ES_tradnl" altLang="es-ES" sz="1800" dirty="0">
                <a:latin typeface="Arial" panose="020B0604020202020204" pitchFamily="34" charset="0"/>
              </a:rPr>
              <a:t>extracción de los datos.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s-ES_tradnl" altLang="es-ES" sz="1800" dirty="0">
                <a:latin typeface="Arial" panose="020B0604020202020204" pitchFamily="34" charset="0"/>
              </a:rPr>
              <a:t>filtrado de los datos: limpieza, consolidación, etc.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s-ES_tradnl" altLang="es-ES" sz="1800" dirty="0">
                <a:latin typeface="Arial" panose="020B0604020202020204" pitchFamily="34" charset="0"/>
              </a:rPr>
              <a:t>carga inicial del almacén: ordenación, agregaciones, etc.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s-ES_tradnl" altLang="es-ES" sz="1800" dirty="0">
                <a:latin typeface="Arial" panose="020B0604020202020204" pitchFamily="34" charset="0"/>
              </a:rPr>
              <a:t>refresco del almacén: operación periódica que propaga los cambios de las fuentes externas al almacén de datos</a:t>
            </a:r>
          </a:p>
          <a:p>
            <a:pPr lvl="2">
              <a:buFont typeface="Symbol" panose="05050102010706020507" pitchFamily="18" charset="2"/>
              <a:buChar char="·"/>
            </a:pPr>
            <a:endParaRPr lang="es-ES_tradnl" altLang="es-ES" sz="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endParaRPr lang="es-ES_tradnl" altLang="es-E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endParaRPr lang="es-ES_tradnl" altLang="es-ES" sz="2000" dirty="0">
              <a:solidFill>
                <a:srgbClr val="0000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274435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800" b="1" dirty="0"/>
              <a:t>Almacenes de Datos</a:t>
            </a:r>
          </a:p>
          <a:p>
            <a:pPr lvl="1"/>
            <a:r>
              <a:rPr lang="es-ES" altLang="es-ES" sz="2400" dirty="0"/>
              <a:t>Introducción a los Almacenes de Datos.</a:t>
            </a:r>
          </a:p>
          <a:p>
            <a:pPr lvl="1"/>
            <a:r>
              <a:rPr lang="es-ES" altLang="es-ES" sz="2400" dirty="0"/>
              <a:t>Arquitectura de un Sistema de Almacén de Datos.</a:t>
            </a:r>
          </a:p>
          <a:p>
            <a:pPr lvl="1"/>
            <a:r>
              <a:rPr lang="es-ES" altLang="es-ES" sz="2400" dirty="0"/>
              <a:t>Explotación de un Almacén de Datos: </a:t>
            </a:r>
            <a:r>
              <a:rPr lang="es-ES" altLang="es-ES" sz="2400" i="1" dirty="0"/>
              <a:t>Herramientas OLAP</a:t>
            </a:r>
            <a:r>
              <a:rPr lang="es-ES" altLang="es-ES" sz="2400" dirty="0"/>
              <a:t>.</a:t>
            </a:r>
          </a:p>
          <a:p>
            <a:pPr lvl="1"/>
            <a:r>
              <a:rPr lang="es-ES" altLang="es-ES" sz="2400" dirty="0"/>
              <a:t>Sistemas ROLAP y MOLAP.</a:t>
            </a:r>
            <a:endParaRPr lang="es-ES_tradnl" altLang="es-E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6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590550" y="1565275"/>
            <a:ext cx="8037513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endParaRPr lang="es-ES_tradnl" altLang="es-E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s-ES_tradnl" altLang="es-ES" b="1" dirty="0">
                <a:solidFill>
                  <a:srgbClr val="000000"/>
                </a:solidFill>
                <a:latin typeface="Arial" panose="020B0604020202020204" pitchFamily="34" charset="0"/>
              </a:rPr>
              <a:t>Componentes</a:t>
            </a:r>
            <a:r>
              <a:rPr lang="es-ES_tradnl" altLang="es-ES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>
              <a:buFont typeface="Symbol" panose="05050102010706020507" pitchFamily="18" charset="2"/>
              <a:buChar char="·"/>
            </a:pPr>
            <a:endParaRPr lang="es-ES_tradnl" alt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endParaRPr lang="es-ES_tradnl" altLang="es-ES" sz="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r>
              <a:rPr lang="es-ES_tradnl" alt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Repositorio Propio de Datos: información relevante, metadatos.</a:t>
            </a:r>
          </a:p>
          <a:p>
            <a:pPr lvl="1">
              <a:buFont typeface="Symbol" panose="05050102010706020507" pitchFamily="18" charset="2"/>
              <a:buChar char="·"/>
            </a:pPr>
            <a:endParaRPr lang="es-ES_tradnl" altLang="es-ES" sz="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r>
              <a:rPr lang="es-ES_tradnl" alt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Interfaces y Gestores de Consulta: permiten acceder a los datos y sobre ellos se conectan herramientas más sofisticadas (OLAP, EIS, minería de datos).</a:t>
            </a:r>
          </a:p>
          <a:p>
            <a:pPr lvl="1">
              <a:buFont typeface="Symbol" panose="05050102010706020507" pitchFamily="18" charset="2"/>
              <a:buChar char="·"/>
            </a:pPr>
            <a:endParaRPr lang="es-ES_tradnl" altLang="es-ES" sz="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r>
              <a:rPr lang="es-ES_tradnl" alt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Sistemas de Integridad y Seguridad: se encargan de un mantenimiento global, copias de seguridad, ...</a:t>
            </a:r>
          </a:p>
          <a:p>
            <a:pPr lvl="2">
              <a:buFont typeface="Symbol" panose="05050102010706020507" pitchFamily="18" charset="2"/>
              <a:buChar char="·"/>
            </a:pPr>
            <a:endParaRPr lang="es-ES_tradnl" altLang="es-ES" sz="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endParaRPr lang="es-ES_tradnl" altLang="es-E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endParaRPr lang="es-ES_tradnl" altLang="es-ES" sz="2000" dirty="0">
              <a:solidFill>
                <a:srgbClr val="0000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2821123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590550" y="169545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r>
              <a:rPr lang="es-ES_tradnl" altLang="es-ES">
                <a:solidFill>
                  <a:srgbClr val="000000"/>
                </a:solidFill>
                <a:latin typeface="Arial" panose="020B0604020202020204" pitchFamily="34" charset="0"/>
              </a:rPr>
              <a:t>Organización (Externa) de Los Datos…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2232025" y="2565400"/>
            <a:ext cx="4616450" cy="1019175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Las herramientas de explotación de los almacenes de datos han adoptado un </a:t>
            </a:r>
            <a:r>
              <a:rPr lang="es-ES_tradnl" altLang="es-ES" sz="2000" b="1">
                <a:latin typeface="Arial" panose="020B0604020202020204" pitchFamily="34" charset="0"/>
              </a:rPr>
              <a:t>modelo multidimensional de datos</a:t>
            </a:r>
            <a:r>
              <a:rPr lang="es-ES_tradnl" altLang="es-ES" sz="20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555750" y="5011738"/>
            <a:ext cx="5737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s-ES_tradnl" altLang="es-ES" sz="2000">
                <a:latin typeface="Arial" panose="020B0604020202020204" pitchFamily="34" charset="0"/>
              </a:rPr>
              <a:t>Se ofrece al usuario una visión multidimensional de los datos que son objeto de análisis.</a:t>
            </a:r>
          </a:p>
        </p:txBody>
      </p:sp>
      <p:sp>
        <p:nvSpPr>
          <p:cNvPr id="142342" name="AutoShape 6"/>
          <p:cNvSpPr>
            <a:spLocks noChangeArrowheads="1"/>
          </p:cNvSpPr>
          <p:nvPr/>
        </p:nvSpPr>
        <p:spPr bwMode="auto">
          <a:xfrm>
            <a:off x="4176713" y="3867150"/>
            <a:ext cx="555625" cy="615950"/>
          </a:xfrm>
          <a:prstGeom prst="downArrow">
            <a:avLst>
              <a:gd name="adj1" fmla="val 50000"/>
              <a:gd name="adj2" fmla="val 27714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3468708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971550" y="1989138"/>
            <a:ext cx="7532688" cy="276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s-ES_tradnl" altLang="es-ES" sz="2800" dirty="0">
                <a:solidFill>
                  <a:schemeClr val="accent2"/>
                </a:solidFill>
                <a:latin typeface="Arial" panose="020B0604020202020204" pitchFamily="34" charset="0"/>
              </a:rPr>
              <a:t>EJEMPLO</a:t>
            </a:r>
          </a:p>
          <a:p>
            <a:pPr eaLnBrk="1" hangingPunct="1">
              <a:spcBef>
                <a:spcPct val="75000"/>
              </a:spcBef>
            </a:pP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</a:rPr>
              <a:t>Organización:</a:t>
            </a:r>
            <a:r>
              <a:rPr lang="es-ES_tradnl" altLang="es-ES" sz="1800" dirty="0">
                <a:latin typeface="Arial" panose="020B0604020202020204" pitchFamily="34" charset="0"/>
              </a:rPr>
              <a:t> Cadena de supermercados.</a:t>
            </a:r>
          </a:p>
          <a:p>
            <a:pPr eaLnBrk="1" hangingPunct="1"/>
            <a:endParaRPr lang="es-ES_tradnl" altLang="es-ES" sz="1800" dirty="0">
              <a:latin typeface="Arial" panose="020B0604020202020204" pitchFamily="34" charset="0"/>
            </a:endParaRPr>
          </a:p>
          <a:p>
            <a:pPr eaLnBrk="1" hangingPunct="1"/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</a:rPr>
              <a:t>Actividad objeto de análisis:</a:t>
            </a:r>
            <a:r>
              <a:rPr lang="es-ES_tradnl" altLang="es-ES" sz="1800" dirty="0">
                <a:latin typeface="Arial" panose="020B0604020202020204" pitchFamily="34" charset="0"/>
              </a:rPr>
              <a:t> ventas de productos.</a:t>
            </a:r>
          </a:p>
          <a:p>
            <a:pPr eaLnBrk="1" hangingPunct="1"/>
            <a:endParaRPr lang="es-ES_tradnl" altLang="es-ES" sz="1800" dirty="0">
              <a:latin typeface="Arial" panose="020B0604020202020204" pitchFamily="34" charset="0"/>
            </a:endParaRPr>
          </a:p>
          <a:p>
            <a:pPr eaLnBrk="1" hangingPunct="1"/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</a:rPr>
              <a:t>Información registrada sobre una venta:</a:t>
            </a:r>
            <a:r>
              <a:rPr lang="es-ES_tradnl" altLang="es-ES" sz="1800" dirty="0">
                <a:latin typeface="Arial" panose="020B0604020202020204" pitchFamily="34" charset="0"/>
              </a:rPr>
              <a:t> “del </a:t>
            </a:r>
            <a:r>
              <a:rPr lang="es-ES_tradnl" altLang="es-E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producto</a:t>
            </a:r>
            <a:r>
              <a:rPr lang="es-ES_tradnl" altLang="es-ES" sz="1800" dirty="0">
                <a:latin typeface="Arial" panose="020B0604020202020204" pitchFamily="34" charset="0"/>
              </a:rPr>
              <a:t> “Cloro 33cl” se han vendido en el </a:t>
            </a:r>
            <a:r>
              <a:rPr lang="es-ES_tradnl" altLang="es-E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almacén</a:t>
            </a:r>
            <a:r>
              <a:rPr lang="es-ES_tradnl" altLang="es-ES" sz="1800" dirty="0">
                <a:latin typeface="Arial" panose="020B0604020202020204" pitchFamily="34" charset="0"/>
              </a:rPr>
              <a:t> “Almacén nro.1” el </a:t>
            </a:r>
            <a:r>
              <a:rPr lang="es-ES_tradnl" altLang="es-E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día</a:t>
            </a:r>
            <a:r>
              <a:rPr lang="es-ES_tradnl" altLang="es-ES" sz="1800" dirty="0">
                <a:latin typeface="Arial" panose="020B0604020202020204" pitchFamily="34" charset="0"/>
              </a:rPr>
              <a:t> 17/7/2003, 5 </a:t>
            </a:r>
            <a:r>
              <a:rPr lang="es-ES_tradnl" altLang="es-E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unidades</a:t>
            </a:r>
            <a:r>
              <a:rPr lang="es-ES_tradnl" altLang="es-ES" sz="1800" dirty="0">
                <a:latin typeface="Arial" panose="020B0604020202020204" pitchFamily="34" charset="0"/>
              </a:rPr>
              <a:t> por un </a:t>
            </a:r>
            <a:r>
              <a:rPr lang="es-ES_tradnl" altLang="es-E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importe</a:t>
            </a:r>
            <a:r>
              <a:rPr lang="es-ES_tradnl" altLang="es-ES" sz="1800" dirty="0">
                <a:latin typeface="Arial" panose="020B0604020202020204" pitchFamily="34" charset="0"/>
              </a:rPr>
              <a:t> de 103,19 euros.”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1460806" y="5195132"/>
            <a:ext cx="6578600" cy="915988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 dirty="0">
                <a:latin typeface="Arial" panose="020B0604020202020204" pitchFamily="34" charset="0"/>
              </a:rPr>
              <a:t>Para hacer el análisis no interesa la venta individual (ticket) realizada a un cliente sino las ventas diarias de productos en los distintos almacenes de la cadena.</a:t>
            </a:r>
            <a:endParaRPr lang="es-ES" altLang="es-ES" sz="1800" dirty="0">
              <a:latin typeface="Arial" panose="020B0604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3322435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37" name="Group 5"/>
          <p:cNvGrpSpPr>
            <a:grpSpLocks/>
          </p:cNvGrpSpPr>
          <p:nvPr/>
        </p:nvGrpSpPr>
        <p:grpSpPr bwMode="auto">
          <a:xfrm>
            <a:off x="3924300" y="3213100"/>
            <a:ext cx="1014413" cy="1709738"/>
            <a:chOff x="2510" y="1704"/>
            <a:chExt cx="639" cy="1077"/>
          </a:xfrm>
        </p:grpSpPr>
        <p:sp>
          <p:nvSpPr>
            <p:cNvPr id="146438" name="Rectangle 6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46439" name="Text Box 7"/>
            <p:cNvSpPr txBox="1">
              <a:spLocks noChangeArrowheads="1"/>
            </p:cNvSpPr>
            <p:nvPr/>
          </p:nvSpPr>
          <p:spPr bwMode="auto">
            <a:xfrm rot="-2874103">
              <a:off x="2492" y="1957"/>
              <a:ext cx="7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 dirty="0">
                  <a:latin typeface="Arial" panose="020B0604020202020204" pitchFamily="34" charset="0"/>
                </a:rPr>
                <a:t>Ventas</a:t>
              </a:r>
              <a:endParaRPr lang="es-ES_tradnl" altLang="es-ES" sz="1600" dirty="0">
                <a:latin typeface="Arial" panose="020B0604020202020204" pitchFamily="34" charset="0"/>
              </a:endParaRPr>
            </a:p>
          </p:txBody>
        </p:sp>
        <p:sp>
          <p:nvSpPr>
            <p:cNvPr id="146440" name="Text Box 8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400">
                  <a:latin typeface="Arial" panose="020B0604020202020204" pitchFamily="34" charset="0"/>
                </a:rPr>
                <a:t>importe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ES" sz="1400">
                  <a:latin typeface="Arial" panose="020B0604020202020204" pitchFamily="34" charset="0"/>
                </a:rPr>
                <a:t>unidades</a:t>
              </a:r>
            </a:p>
          </p:txBody>
        </p:sp>
      </p:grpSp>
      <p:grpSp>
        <p:nvGrpSpPr>
          <p:cNvPr id="146441" name="Group 9"/>
          <p:cNvGrpSpPr>
            <a:grpSpLocks/>
          </p:cNvGrpSpPr>
          <p:nvPr/>
        </p:nvGrpSpPr>
        <p:grpSpPr bwMode="auto">
          <a:xfrm>
            <a:off x="4724400" y="4916488"/>
            <a:ext cx="2289175" cy="1658937"/>
            <a:chOff x="3054" y="2737"/>
            <a:chExt cx="1442" cy="1045"/>
          </a:xfrm>
        </p:grpSpPr>
        <p:sp>
          <p:nvSpPr>
            <p:cNvPr id="146442" name="Text Box 10"/>
            <p:cNvSpPr txBox="1">
              <a:spLocks noChangeArrowheads="1"/>
            </p:cNvSpPr>
            <p:nvPr/>
          </p:nvSpPr>
          <p:spPr bwMode="auto">
            <a:xfrm rot="-5454634">
              <a:off x="4012" y="3178"/>
              <a:ext cx="737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Almacén</a:t>
              </a:r>
            </a:p>
          </p:txBody>
        </p:sp>
        <p:sp>
          <p:nvSpPr>
            <p:cNvPr id="146443" name="Text Box 11"/>
            <p:cNvSpPr txBox="1">
              <a:spLocks noChangeArrowheads="1"/>
            </p:cNvSpPr>
            <p:nvPr/>
          </p:nvSpPr>
          <p:spPr bwMode="auto">
            <a:xfrm>
              <a:off x="3222" y="2769"/>
              <a:ext cx="8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>
                  <a:latin typeface="Arial" panose="020B0604020202020204" pitchFamily="34" charset="0"/>
                </a:rPr>
                <a:t>Almacén</a:t>
              </a:r>
            </a:p>
          </p:txBody>
        </p:sp>
        <p:sp>
          <p:nvSpPr>
            <p:cNvPr id="146444" name="Text Box 12"/>
            <p:cNvSpPr txBox="1">
              <a:spLocks noChangeArrowheads="1"/>
            </p:cNvSpPr>
            <p:nvPr/>
          </p:nvSpPr>
          <p:spPr bwMode="auto">
            <a:xfrm>
              <a:off x="3177" y="2987"/>
              <a:ext cx="61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>
                  <a:latin typeface="Arial" panose="020B0604020202020204" pitchFamily="34" charset="0"/>
                </a:rPr>
                <a:t>Ciudad</a:t>
              </a:r>
            </a:p>
          </p:txBody>
        </p:sp>
        <p:sp>
          <p:nvSpPr>
            <p:cNvPr id="146445" name="Text Box 13"/>
            <p:cNvSpPr txBox="1">
              <a:spLocks noChangeArrowheads="1"/>
            </p:cNvSpPr>
            <p:nvPr/>
          </p:nvSpPr>
          <p:spPr bwMode="auto">
            <a:xfrm>
              <a:off x="3280" y="3265"/>
              <a:ext cx="8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>
                  <a:latin typeface="Arial" panose="020B0604020202020204" pitchFamily="34" charset="0"/>
                </a:rPr>
                <a:t>Región</a:t>
              </a:r>
            </a:p>
          </p:txBody>
        </p:sp>
        <p:sp>
          <p:nvSpPr>
            <p:cNvPr id="146446" name="Text Box 14"/>
            <p:cNvSpPr txBox="1">
              <a:spLocks noChangeArrowheads="1"/>
            </p:cNvSpPr>
            <p:nvPr/>
          </p:nvSpPr>
          <p:spPr bwMode="auto">
            <a:xfrm>
              <a:off x="3524" y="3076"/>
              <a:ext cx="8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>
                  <a:latin typeface="Arial" panose="020B0604020202020204" pitchFamily="34" charset="0"/>
                </a:rPr>
                <a:t>Tipo</a:t>
              </a:r>
            </a:p>
          </p:txBody>
        </p:sp>
        <p:sp>
          <p:nvSpPr>
            <p:cNvPr id="146447" name="Line 15"/>
            <p:cNvSpPr>
              <a:spLocks noChangeShapeType="1"/>
            </p:cNvSpPr>
            <p:nvPr/>
          </p:nvSpPr>
          <p:spPr bwMode="auto">
            <a:xfrm>
              <a:off x="3063" y="2737"/>
              <a:ext cx="518" cy="1045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46448" name="Line 16"/>
            <p:cNvSpPr>
              <a:spLocks noChangeShapeType="1"/>
            </p:cNvSpPr>
            <p:nvPr/>
          </p:nvSpPr>
          <p:spPr bwMode="auto">
            <a:xfrm>
              <a:off x="3054" y="2738"/>
              <a:ext cx="1418" cy="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146449" name="Group 17"/>
          <p:cNvGrpSpPr>
            <a:grpSpLocks/>
          </p:cNvGrpSpPr>
          <p:nvPr/>
        </p:nvGrpSpPr>
        <p:grpSpPr bwMode="auto">
          <a:xfrm>
            <a:off x="1165225" y="1914525"/>
            <a:ext cx="2763838" cy="2381250"/>
            <a:chOff x="812" y="846"/>
            <a:chExt cx="1741" cy="1500"/>
          </a:xfrm>
        </p:grpSpPr>
        <p:sp>
          <p:nvSpPr>
            <p:cNvPr id="146450" name="Line 18"/>
            <p:cNvSpPr>
              <a:spLocks noChangeShapeType="1"/>
            </p:cNvSpPr>
            <p:nvPr/>
          </p:nvSpPr>
          <p:spPr bwMode="auto">
            <a:xfrm>
              <a:off x="1189" y="846"/>
              <a:ext cx="1364" cy="1237"/>
            </a:xfrm>
            <a:prstGeom prst="line">
              <a:avLst/>
            </a:prstGeom>
            <a:noFill/>
            <a:ln w="12700" cap="rnd">
              <a:solidFill>
                <a:srgbClr val="006666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grpSp>
          <p:nvGrpSpPr>
            <p:cNvPr id="146451" name="Group 19"/>
            <p:cNvGrpSpPr>
              <a:grpSpLocks/>
            </p:cNvGrpSpPr>
            <p:nvPr/>
          </p:nvGrpSpPr>
          <p:grpSpPr bwMode="auto">
            <a:xfrm>
              <a:off x="812" y="1134"/>
              <a:ext cx="1706" cy="1212"/>
              <a:chOff x="812" y="1134"/>
              <a:chExt cx="1706" cy="1212"/>
            </a:xfrm>
          </p:grpSpPr>
          <p:sp>
            <p:nvSpPr>
              <p:cNvPr id="146452" name="Text Box 20"/>
              <p:cNvSpPr txBox="1">
                <a:spLocks noChangeArrowheads="1"/>
              </p:cNvSpPr>
              <p:nvPr/>
            </p:nvSpPr>
            <p:spPr bwMode="auto">
              <a:xfrm rot="-5444064">
                <a:off x="559" y="1420"/>
                <a:ext cx="737" cy="231"/>
              </a:xfrm>
              <a:prstGeom prst="rect">
                <a:avLst/>
              </a:prstGeom>
              <a:solidFill>
                <a:srgbClr val="98F8A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Producto</a:t>
                </a:r>
              </a:p>
            </p:txBody>
          </p:sp>
          <p:sp>
            <p:nvSpPr>
              <p:cNvPr id="146453" name="Text Box 21"/>
              <p:cNvSpPr txBox="1">
                <a:spLocks noChangeArrowheads="1"/>
              </p:cNvSpPr>
              <p:nvPr/>
            </p:nvSpPr>
            <p:spPr bwMode="auto">
              <a:xfrm>
                <a:off x="1075" y="1720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Departamento</a:t>
                </a:r>
              </a:p>
            </p:txBody>
          </p:sp>
          <p:sp>
            <p:nvSpPr>
              <p:cNvPr id="146454" name="Text Box 22"/>
              <p:cNvSpPr txBox="1">
                <a:spLocks noChangeArrowheads="1"/>
              </p:cNvSpPr>
              <p:nvPr/>
            </p:nvSpPr>
            <p:spPr bwMode="auto">
              <a:xfrm>
                <a:off x="1664" y="1873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Nro_producto</a:t>
                </a:r>
              </a:p>
            </p:txBody>
          </p:sp>
          <p:sp>
            <p:nvSpPr>
              <p:cNvPr id="146455" name="Text Box 23"/>
              <p:cNvSpPr txBox="1">
                <a:spLocks noChangeArrowheads="1"/>
              </p:cNvSpPr>
              <p:nvPr/>
            </p:nvSpPr>
            <p:spPr bwMode="auto">
              <a:xfrm>
                <a:off x="1379" y="1555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Categoría</a:t>
                </a:r>
              </a:p>
            </p:txBody>
          </p:sp>
          <p:sp>
            <p:nvSpPr>
              <p:cNvPr id="146456" name="Text Box 24"/>
              <p:cNvSpPr txBox="1">
                <a:spLocks noChangeArrowheads="1"/>
              </p:cNvSpPr>
              <p:nvPr/>
            </p:nvSpPr>
            <p:spPr bwMode="auto">
              <a:xfrm>
                <a:off x="944" y="1134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Marca</a:t>
                </a:r>
              </a:p>
            </p:txBody>
          </p:sp>
          <p:sp>
            <p:nvSpPr>
              <p:cNvPr id="146457" name="Text Box 25"/>
              <p:cNvSpPr txBox="1">
                <a:spLocks noChangeArrowheads="1"/>
              </p:cNvSpPr>
              <p:nvPr/>
            </p:nvSpPr>
            <p:spPr bwMode="auto">
              <a:xfrm>
                <a:off x="949" y="1990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Tipo</a:t>
                </a:r>
              </a:p>
            </p:txBody>
          </p:sp>
          <p:sp>
            <p:nvSpPr>
              <p:cNvPr id="146458" name="Line 26"/>
              <p:cNvSpPr>
                <a:spLocks noChangeShapeType="1"/>
              </p:cNvSpPr>
              <p:nvPr/>
            </p:nvSpPr>
            <p:spPr bwMode="auto">
              <a:xfrm flipH="1">
                <a:off x="864" y="2064"/>
                <a:ext cx="1654" cy="282"/>
              </a:xfrm>
              <a:prstGeom prst="line">
                <a:avLst/>
              </a:prstGeom>
              <a:noFill/>
              <a:ln w="12700" cap="rnd">
                <a:solidFill>
                  <a:srgbClr val="006666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146459" name="Text Box 27"/>
              <p:cNvSpPr txBox="1">
                <a:spLocks noChangeArrowheads="1"/>
              </p:cNvSpPr>
              <p:nvPr/>
            </p:nvSpPr>
            <p:spPr bwMode="auto">
              <a:xfrm>
                <a:off x="1056" y="1358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Descripción</a:t>
                </a:r>
              </a:p>
            </p:txBody>
          </p:sp>
        </p:grpSp>
      </p:grpSp>
      <p:grpSp>
        <p:nvGrpSpPr>
          <p:cNvPr id="146468" name="Group 36"/>
          <p:cNvGrpSpPr>
            <a:grpSpLocks/>
          </p:cNvGrpSpPr>
          <p:nvPr/>
        </p:nvGrpSpPr>
        <p:grpSpPr bwMode="auto">
          <a:xfrm>
            <a:off x="4768850" y="1822450"/>
            <a:ext cx="2833688" cy="2338388"/>
            <a:chOff x="3082" y="788"/>
            <a:chExt cx="1785" cy="1473"/>
          </a:xfrm>
        </p:grpSpPr>
        <p:grpSp>
          <p:nvGrpSpPr>
            <p:cNvPr id="146469" name="Group 37"/>
            <p:cNvGrpSpPr>
              <a:grpSpLocks/>
            </p:cNvGrpSpPr>
            <p:nvPr/>
          </p:nvGrpSpPr>
          <p:grpSpPr bwMode="auto">
            <a:xfrm>
              <a:off x="3082" y="788"/>
              <a:ext cx="1638" cy="1473"/>
              <a:chOff x="3082" y="788"/>
              <a:chExt cx="1638" cy="1473"/>
            </a:xfrm>
          </p:grpSpPr>
          <p:sp>
            <p:nvSpPr>
              <p:cNvPr id="146470" name="Text Box 38"/>
              <p:cNvSpPr txBox="1">
                <a:spLocks noChangeArrowheads="1"/>
              </p:cNvSpPr>
              <p:nvPr/>
            </p:nvSpPr>
            <p:spPr bwMode="auto">
              <a:xfrm rot="-5462304">
                <a:off x="4042" y="1284"/>
                <a:ext cx="737" cy="231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Tiempo</a:t>
                </a:r>
              </a:p>
            </p:txBody>
          </p:sp>
          <p:sp>
            <p:nvSpPr>
              <p:cNvPr id="146471" name="Text Box 39"/>
              <p:cNvSpPr txBox="1">
                <a:spLocks noChangeArrowheads="1"/>
              </p:cNvSpPr>
              <p:nvPr/>
            </p:nvSpPr>
            <p:spPr bwMode="auto">
              <a:xfrm>
                <a:off x="3082" y="1888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Día</a:t>
                </a:r>
              </a:p>
            </p:txBody>
          </p:sp>
          <p:sp>
            <p:nvSpPr>
              <p:cNvPr id="146472" name="Text Box 40"/>
              <p:cNvSpPr txBox="1">
                <a:spLocks noChangeArrowheads="1"/>
              </p:cNvSpPr>
              <p:nvPr/>
            </p:nvSpPr>
            <p:spPr bwMode="auto">
              <a:xfrm>
                <a:off x="3580" y="1737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Mes</a:t>
                </a:r>
              </a:p>
            </p:txBody>
          </p:sp>
          <p:sp>
            <p:nvSpPr>
              <p:cNvPr id="146473" name="Text Box 41"/>
              <p:cNvSpPr txBox="1">
                <a:spLocks noChangeArrowheads="1"/>
              </p:cNvSpPr>
              <p:nvPr/>
            </p:nvSpPr>
            <p:spPr bwMode="auto">
              <a:xfrm>
                <a:off x="3485" y="1403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Semana</a:t>
                </a:r>
              </a:p>
            </p:txBody>
          </p:sp>
          <p:sp>
            <p:nvSpPr>
              <p:cNvPr id="146474" name="Line 42"/>
              <p:cNvSpPr>
                <a:spLocks noChangeShapeType="1"/>
              </p:cNvSpPr>
              <p:nvPr/>
            </p:nvSpPr>
            <p:spPr bwMode="auto">
              <a:xfrm flipV="1">
                <a:off x="3109" y="788"/>
                <a:ext cx="1064" cy="1256"/>
              </a:xfrm>
              <a:prstGeom prst="line">
                <a:avLst/>
              </a:prstGeom>
              <a:noFill/>
              <a:ln w="12700" cap="rnd">
                <a:solidFill>
                  <a:srgbClr val="000099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146475" name="Line 43"/>
              <p:cNvSpPr>
                <a:spLocks noChangeShapeType="1"/>
              </p:cNvSpPr>
              <p:nvPr/>
            </p:nvSpPr>
            <p:spPr bwMode="auto">
              <a:xfrm>
                <a:off x="3120" y="2061"/>
                <a:ext cx="1600" cy="200"/>
              </a:xfrm>
              <a:prstGeom prst="line">
                <a:avLst/>
              </a:prstGeom>
              <a:noFill/>
              <a:ln w="12700" cap="rnd">
                <a:solidFill>
                  <a:srgbClr val="000099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146476" name="Text Box 44"/>
              <p:cNvSpPr txBox="1">
                <a:spLocks noChangeArrowheads="1"/>
              </p:cNvSpPr>
              <p:nvPr/>
            </p:nvSpPr>
            <p:spPr bwMode="auto">
              <a:xfrm>
                <a:off x="3795" y="1987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Año</a:t>
                </a:r>
              </a:p>
            </p:txBody>
          </p:sp>
        </p:grpSp>
        <p:sp>
          <p:nvSpPr>
            <p:cNvPr id="146477" name="Text Box 45"/>
            <p:cNvSpPr txBox="1">
              <a:spLocks noChangeArrowheads="1"/>
            </p:cNvSpPr>
            <p:nvPr/>
          </p:nvSpPr>
          <p:spPr bwMode="auto">
            <a:xfrm>
              <a:off x="4323" y="1843"/>
              <a:ext cx="54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>
                  <a:latin typeface="Arial" panose="020B0604020202020204" pitchFamily="34" charset="0"/>
                </a:rPr>
                <a:t>Trimestre</a:t>
              </a:r>
            </a:p>
          </p:txBody>
        </p:sp>
      </p:grpSp>
      <p:sp>
        <p:nvSpPr>
          <p:cNvPr id="38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11191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459" name="Group 3"/>
          <p:cNvGrpSpPr>
            <a:grpSpLocks/>
          </p:cNvGrpSpPr>
          <p:nvPr/>
        </p:nvGrpSpPr>
        <p:grpSpPr bwMode="auto">
          <a:xfrm>
            <a:off x="3952875" y="3225800"/>
            <a:ext cx="1014413" cy="1709738"/>
            <a:chOff x="2510" y="1704"/>
            <a:chExt cx="639" cy="1077"/>
          </a:xfrm>
        </p:grpSpPr>
        <p:sp>
          <p:nvSpPr>
            <p:cNvPr id="147460" name="Rectangle 4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47461" name="Text Box 5"/>
            <p:cNvSpPr txBox="1">
              <a:spLocks noChangeArrowheads="1"/>
            </p:cNvSpPr>
            <p:nvPr/>
          </p:nvSpPr>
          <p:spPr bwMode="auto">
            <a:xfrm rot="-2874103">
              <a:off x="2492" y="1957"/>
              <a:ext cx="7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 dirty="0">
                  <a:latin typeface="Arial" panose="020B0604020202020204" pitchFamily="34" charset="0"/>
                </a:rPr>
                <a:t>Ventas</a:t>
              </a:r>
              <a:endParaRPr lang="es-ES_tradnl" altLang="es-ES" sz="1600" dirty="0">
                <a:latin typeface="Arial" panose="020B0604020202020204" pitchFamily="34" charset="0"/>
              </a:endParaRPr>
            </a:p>
          </p:txBody>
        </p:sp>
        <p:sp>
          <p:nvSpPr>
            <p:cNvPr id="147462" name="Text Box 6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400">
                  <a:latin typeface="Arial" panose="020B0604020202020204" pitchFamily="34" charset="0"/>
                </a:rPr>
                <a:t>importe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ES" sz="1400">
                  <a:latin typeface="Arial" panose="020B0604020202020204" pitchFamily="34" charset="0"/>
                </a:rPr>
                <a:t>unidades</a:t>
              </a:r>
            </a:p>
          </p:txBody>
        </p:sp>
      </p:grp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1624013" y="3352800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Departamento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2546350" y="35829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Nro_producto</a:t>
            </a: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1966913" y="3040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Categoría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1403350" y="23844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Marca</a:t>
            </a:r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1411288" y="37433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>
            <a:off x="1754188" y="1884363"/>
            <a:ext cx="2165350" cy="1963737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H="1">
            <a:off x="1276350" y="3860800"/>
            <a:ext cx="2625725" cy="447675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873625" y="35607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</a:t>
            </a:r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5664200" y="33289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Mes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5487988" y="27098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Semana</a:t>
            </a:r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 flipV="1">
            <a:off x="4840288" y="1822450"/>
            <a:ext cx="1689100" cy="19939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>
            <a:off x="4857750" y="3843338"/>
            <a:ext cx="2540000" cy="3175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7475" name="Text Box 19"/>
          <p:cNvSpPr txBox="1">
            <a:spLocks noChangeArrowheads="1"/>
          </p:cNvSpPr>
          <p:nvPr/>
        </p:nvSpPr>
        <p:spPr bwMode="auto">
          <a:xfrm>
            <a:off x="4879975" y="50180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47476" name="Text Box 20"/>
          <p:cNvSpPr txBox="1">
            <a:spLocks noChangeArrowheads="1"/>
          </p:cNvSpPr>
          <p:nvPr/>
        </p:nvSpPr>
        <p:spPr bwMode="auto">
          <a:xfrm>
            <a:off x="5049838" y="5376863"/>
            <a:ext cx="981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Ciudad</a:t>
            </a:r>
          </a:p>
        </p:txBody>
      </p:sp>
      <p:sp>
        <p:nvSpPr>
          <p:cNvPr id="147477" name="Text Box 21"/>
          <p:cNvSpPr txBox="1">
            <a:spLocks noChangeArrowheads="1"/>
          </p:cNvSpPr>
          <p:nvPr/>
        </p:nvSpPr>
        <p:spPr bwMode="auto">
          <a:xfrm>
            <a:off x="5111750" y="57673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Región</a:t>
            </a:r>
          </a:p>
        </p:txBody>
      </p:sp>
      <p:sp>
        <p:nvSpPr>
          <p:cNvPr id="147478" name="Text Box 22"/>
          <p:cNvSpPr txBox="1">
            <a:spLocks noChangeArrowheads="1"/>
          </p:cNvSpPr>
          <p:nvPr/>
        </p:nvSpPr>
        <p:spPr bwMode="auto">
          <a:xfrm>
            <a:off x="5499100" y="5467350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47479" name="Line 23"/>
          <p:cNvSpPr>
            <a:spLocks noChangeShapeType="1"/>
          </p:cNvSpPr>
          <p:nvPr/>
        </p:nvSpPr>
        <p:spPr bwMode="auto">
          <a:xfrm>
            <a:off x="4767263" y="4929188"/>
            <a:ext cx="822325" cy="1658937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7480" name="Line 24"/>
          <p:cNvSpPr>
            <a:spLocks noChangeShapeType="1"/>
          </p:cNvSpPr>
          <p:nvPr/>
        </p:nvSpPr>
        <p:spPr bwMode="auto">
          <a:xfrm>
            <a:off x="4752975" y="4930775"/>
            <a:ext cx="2251075" cy="127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7481" name="Text Box 25"/>
          <p:cNvSpPr txBox="1">
            <a:spLocks noChangeArrowheads="1"/>
          </p:cNvSpPr>
          <p:nvPr/>
        </p:nvSpPr>
        <p:spPr bwMode="auto">
          <a:xfrm>
            <a:off x="5840413" y="37385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Año</a:t>
            </a:r>
          </a:p>
        </p:txBody>
      </p:sp>
      <p:sp>
        <p:nvSpPr>
          <p:cNvPr id="147482" name="Text Box 26"/>
          <p:cNvSpPr txBox="1">
            <a:spLocks noChangeArrowheads="1"/>
          </p:cNvSpPr>
          <p:nvPr/>
        </p:nvSpPr>
        <p:spPr bwMode="auto">
          <a:xfrm>
            <a:off x="1581150" y="27400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Descripción</a:t>
            </a:r>
          </a:p>
        </p:txBody>
      </p:sp>
      <p:grpSp>
        <p:nvGrpSpPr>
          <p:cNvPr id="147483" name="Group 27"/>
          <p:cNvGrpSpPr>
            <a:grpSpLocks/>
          </p:cNvGrpSpPr>
          <p:nvPr/>
        </p:nvGrpSpPr>
        <p:grpSpPr bwMode="auto">
          <a:xfrm>
            <a:off x="971550" y="4508500"/>
            <a:ext cx="3238500" cy="1882775"/>
            <a:chOff x="672" y="2472"/>
            <a:chExt cx="2056" cy="1200"/>
          </a:xfrm>
        </p:grpSpPr>
        <p:sp>
          <p:nvSpPr>
            <p:cNvPr id="147484" name="Text Box 28"/>
            <p:cNvSpPr txBox="1">
              <a:spLocks noChangeArrowheads="1"/>
            </p:cNvSpPr>
            <p:nvPr/>
          </p:nvSpPr>
          <p:spPr bwMode="auto">
            <a:xfrm>
              <a:off x="672" y="3088"/>
              <a:ext cx="2056" cy="584"/>
            </a:xfrm>
            <a:prstGeom prst="rect">
              <a:avLst/>
            </a:prstGeom>
            <a:solidFill>
              <a:srgbClr val="F3C6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Actividad que es objeto de análisis con los indicadores que interesa analizar</a:t>
              </a:r>
              <a:endParaRPr lang="es-ES" altLang="es-ES" sz="1800">
                <a:latin typeface="Arial" panose="020B0604020202020204" pitchFamily="34" charset="0"/>
              </a:endParaRPr>
            </a:p>
          </p:txBody>
        </p:sp>
        <p:grpSp>
          <p:nvGrpSpPr>
            <p:cNvPr id="147485" name="Group 29"/>
            <p:cNvGrpSpPr>
              <a:grpSpLocks/>
            </p:cNvGrpSpPr>
            <p:nvPr/>
          </p:nvGrpSpPr>
          <p:grpSpPr bwMode="auto">
            <a:xfrm>
              <a:off x="1216" y="2472"/>
              <a:ext cx="1280" cy="640"/>
              <a:chOff x="1216" y="2472"/>
              <a:chExt cx="1280" cy="640"/>
            </a:xfrm>
          </p:grpSpPr>
          <p:sp>
            <p:nvSpPr>
              <p:cNvPr id="147486" name="Line 30"/>
              <p:cNvSpPr>
                <a:spLocks noChangeShapeType="1"/>
              </p:cNvSpPr>
              <p:nvPr/>
            </p:nvSpPr>
            <p:spPr bwMode="auto">
              <a:xfrm flipV="1">
                <a:off x="1216" y="2472"/>
                <a:ext cx="0" cy="64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47487" name="Line 31"/>
              <p:cNvSpPr>
                <a:spLocks noChangeShapeType="1"/>
              </p:cNvSpPr>
              <p:nvPr/>
            </p:nvSpPr>
            <p:spPr bwMode="auto">
              <a:xfrm>
                <a:off x="1216" y="2472"/>
                <a:ext cx="1280" cy="0"/>
              </a:xfrm>
              <a:prstGeom prst="line">
                <a:avLst/>
              </a:prstGeom>
              <a:noFill/>
              <a:ln w="31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sp>
        <p:nvSpPr>
          <p:cNvPr id="147488" name="Text Box 32"/>
          <p:cNvSpPr txBox="1">
            <a:spLocks noChangeArrowheads="1"/>
          </p:cNvSpPr>
          <p:nvPr/>
        </p:nvSpPr>
        <p:spPr bwMode="auto">
          <a:xfrm>
            <a:off x="2863850" y="1422400"/>
            <a:ext cx="3035300" cy="915988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Dimensiones (puntos de vista) desde los que se puede analizar la actividad.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grpSp>
        <p:nvGrpSpPr>
          <p:cNvPr id="147489" name="Group 33"/>
          <p:cNvGrpSpPr>
            <a:grpSpLocks/>
          </p:cNvGrpSpPr>
          <p:nvPr/>
        </p:nvGrpSpPr>
        <p:grpSpPr bwMode="auto">
          <a:xfrm>
            <a:off x="1193800" y="1574800"/>
            <a:ext cx="1593850" cy="2032000"/>
            <a:chOff x="812" y="624"/>
            <a:chExt cx="1004" cy="1280"/>
          </a:xfrm>
        </p:grpSpPr>
        <p:sp>
          <p:nvSpPr>
            <p:cNvPr id="147490" name="Text Box 34"/>
            <p:cNvSpPr txBox="1">
              <a:spLocks noChangeArrowheads="1"/>
            </p:cNvSpPr>
            <p:nvPr/>
          </p:nvSpPr>
          <p:spPr bwMode="auto">
            <a:xfrm rot="-5551310">
              <a:off x="559" y="1420"/>
              <a:ext cx="737" cy="231"/>
            </a:xfrm>
            <a:prstGeom prst="rect">
              <a:avLst/>
            </a:prstGeom>
            <a:solidFill>
              <a:srgbClr val="98F8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Producto</a:t>
              </a:r>
            </a:p>
          </p:txBody>
        </p:sp>
        <p:grpSp>
          <p:nvGrpSpPr>
            <p:cNvPr id="147491" name="Group 35"/>
            <p:cNvGrpSpPr>
              <a:grpSpLocks/>
            </p:cNvGrpSpPr>
            <p:nvPr/>
          </p:nvGrpSpPr>
          <p:grpSpPr bwMode="auto">
            <a:xfrm>
              <a:off x="880" y="624"/>
              <a:ext cx="936" cy="512"/>
              <a:chOff x="880" y="624"/>
              <a:chExt cx="936" cy="512"/>
            </a:xfrm>
          </p:grpSpPr>
          <p:sp>
            <p:nvSpPr>
              <p:cNvPr id="147492" name="Line 36"/>
              <p:cNvSpPr>
                <a:spLocks noChangeShapeType="1"/>
              </p:cNvSpPr>
              <p:nvPr/>
            </p:nvSpPr>
            <p:spPr bwMode="auto">
              <a:xfrm flipH="1" flipV="1">
                <a:off x="880" y="624"/>
                <a:ext cx="936" cy="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47493" name="Line 37"/>
              <p:cNvSpPr>
                <a:spLocks noChangeShapeType="1"/>
              </p:cNvSpPr>
              <p:nvPr/>
            </p:nvSpPr>
            <p:spPr bwMode="auto">
              <a:xfrm>
                <a:off x="880" y="624"/>
                <a:ext cx="0" cy="51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grpSp>
        <p:nvGrpSpPr>
          <p:cNvPr id="147494" name="Group 38"/>
          <p:cNvGrpSpPr>
            <a:grpSpLocks/>
          </p:cNvGrpSpPr>
          <p:nvPr/>
        </p:nvGrpSpPr>
        <p:grpSpPr bwMode="auto">
          <a:xfrm>
            <a:off x="5886450" y="1549400"/>
            <a:ext cx="1203325" cy="1828800"/>
            <a:chOff x="3768" y="608"/>
            <a:chExt cx="758" cy="1152"/>
          </a:xfrm>
        </p:grpSpPr>
        <p:sp>
          <p:nvSpPr>
            <p:cNvPr id="147495" name="Text Box 39"/>
            <p:cNvSpPr txBox="1">
              <a:spLocks noChangeArrowheads="1"/>
            </p:cNvSpPr>
            <p:nvPr/>
          </p:nvSpPr>
          <p:spPr bwMode="auto">
            <a:xfrm rot="-5462304">
              <a:off x="4042" y="1276"/>
              <a:ext cx="737" cy="231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Tiempo</a:t>
              </a:r>
            </a:p>
          </p:txBody>
        </p:sp>
        <p:grpSp>
          <p:nvGrpSpPr>
            <p:cNvPr id="147496" name="Group 40"/>
            <p:cNvGrpSpPr>
              <a:grpSpLocks/>
            </p:cNvGrpSpPr>
            <p:nvPr/>
          </p:nvGrpSpPr>
          <p:grpSpPr bwMode="auto">
            <a:xfrm>
              <a:off x="3768" y="608"/>
              <a:ext cx="592" cy="408"/>
              <a:chOff x="3768" y="608"/>
              <a:chExt cx="592" cy="408"/>
            </a:xfrm>
          </p:grpSpPr>
          <p:sp>
            <p:nvSpPr>
              <p:cNvPr id="147497" name="Line 41"/>
              <p:cNvSpPr>
                <a:spLocks noChangeShapeType="1"/>
              </p:cNvSpPr>
              <p:nvPr/>
            </p:nvSpPr>
            <p:spPr bwMode="auto">
              <a:xfrm>
                <a:off x="3768" y="608"/>
                <a:ext cx="592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47498" name="Line 42"/>
              <p:cNvSpPr>
                <a:spLocks noChangeShapeType="1"/>
              </p:cNvSpPr>
              <p:nvPr/>
            </p:nvSpPr>
            <p:spPr bwMode="auto">
              <a:xfrm>
                <a:off x="4360" y="608"/>
                <a:ext cx="0" cy="40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grpSp>
        <p:nvGrpSpPr>
          <p:cNvPr id="147499" name="Group 43"/>
          <p:cNvGrpSpPr>
            <a:grpSpLocks/>
          </p:cNvGrpSpPr>
          <p:nvPr/>
        </p:nvGrpSpPr>
        <p:grpSpPr bwMode="auto">
          <a:xfrm>
            <a:off x="5899150" y="1447800"/>
            <a:ext cx="2374900" cy="4949825"/>
            <a:chOff x="3776" y="544"/>
            <a:chExt cx="1496" cy="3118"/>
          </a:xfrm>
        </p:grpSpPr>
        <p:sp>
          <p:nvSpPr>
            <p:cNvPr id="147500" name="Text Box 44"/>
            <p:cNvSpPr txBox="1">
              <a:spLocks noChangeArrowheads="1"/>
            </p:cNvSpPr>
            <p:nvPr/>
          </p:nvSpPr>
          <p:spPr bwMode="auto">
            <a:xfrm rot="-5454634">
              <a:off x="4012" y="3178"/>
              <a:ext cx="737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Almacén</a:t>
              </a:r>
            </a:p>
          </p:txBody>
        </p:sp>
        <p:grpSp>
          <p:nvGrpSpPr>
            <p:cNvPr id="147501" name="Group 45"/>
            <p:cNvGrpSpPr>
              <a:grpSpLocks/>
            </p:cNvGrpSpPr>
            <p:nvPr/>
          </p:nvGrpSpPr>
          <p:grpSpPr bwMode="auto">
            <a:xfrm>
              <a:off x="3776" y="544"/>
              <a:ext cx="1496" cy="2728"/>
              <a:chOff x="3776" y="544"/>
              <a:chExt cx="1496" cy="2728"/>
            </a:xfrm>
          </p:grpSpPr>
          <p:sp>
            <p:nvSpPr>
              <p:cNvPr id="147502" name="Line 46"/>
              <p:cNvSpPr>
                <a:spLocks noChangeShapeType="1"/>
              </p:cNvSpPr>
              <p:nvPr/>
            </p:nvSpPr>
            <p:spPr bwMode="auto">
              <a:xfrm>
                <a:off x="3776" y="544"/>
                <a:ext cx="149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47503" name="Line 47"/>
              <p:cNvSpPr>
                <a:spLocks noChangeShapeType="1"/>
              </p:cNvSpPr>
              <p:nvPr/>
            </p:nvSpPr>
            <p:spPr bwMode="auto">
              <a:xfrm flipH="1">
                <a:off x="5264" y="544"/>
                <a:ext cx="8" cy="272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47504" name="Line 48"/>
              <p:cNvSpPr>
                <a:spLocks noChangeShapeType="1"/>
              </p:cNvSpPr>
              <p:nvPr/>
            </p:nvSpPr>
            <p:spPr bwMode="auto">
              <a:xfrm flipH="1">
                <a:off x="4608" y="3272"/>
                <a:ext cx="65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sp>
        <p:nvSpPr>
          <p:cNvPr id="147505" name="Text Box 49"/>
          <p:cNvSpPr txBox="1">
            <a:spLocks noChangeArrowheads="1"/>
          </p:cNvSpPr>
          <p:nvPr/>
        </p:nvSpPr>
        <p:spPr bwMode="auto">
          <a:xfrm>
            <a:off x="6704013" y="3497263"/>
            <a:ext cx="863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Trimestre</a:t>
            </a:r>
          </a:p>
        </p:txBody>
      </p:sp>
      <p:sp>
        <p:nvSpPr>
          <p:cNvPr id="52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183324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4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8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611188" y="1916113"/>
            <a:ext cx="7670800" cy="341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C6A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800" dirty="0">
                <a:solidFill>
                  <a:srgbClr val="000099"/>
                </a:solidFill>
                <a:latin typeface="Arial" panose="020B0604020202020204" pitchFamily="34" charset="0"/>
              </a:rPr>
              <a:t>Modelo multidimensional: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 dirty="0">
                <a:latin typeface="Arial" panose="020B0604020202020204" pitchFamily="34" charset="0"/>
              </a:rPr>
              <a:t> en un esquema multidimensional se representa una actividad que es objeto de análisis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(hecho)</a:t>
            </a:r>
            <a:r>
              <a:rPr lang="es-ES_tradnl" altLang="es-ES" sz="2000" dirty="0">
                <a:latin typeface="Arial" panose="020B0604020202020204" pitchFamily="34" charset="0"/>
              </a:rPr>
              <a:t> y las dimensiones que caracterizan la actividad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(dimensiones).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 dirty="0">
                <a:latin typeface="Arial" panose="020B0604020202020204" pitchFamily="34" charset="0"/>
              </a:rPr>
              <a:t>la información relevante sobre el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hecho</a:t>
            </a:r>
            <a:r>
              <a:rPr lang="es-ES_tradnl" altLang="es-ES" sz="2000" dirty="0">
                <a:latin typeface="Arial" panose="020B0604020202020204" pitchFamily="34" charset="0"/>
              </a:rPr>
              <a:t> (actividad) se representa por un conjunto de indicadores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(medidas o atributos de hecho).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 dirty="0">
                <a:latin typeface="Arial" panose="020B0604020202020204" pitchFamily="34" charset="0"/>
              </a:rPr>
              <a:t>la información descriptiva de cada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dimensión</a:t>
            </a:r>
            <a:r>
              <a:rPr lang="es-ES_tradnl" altLang="es-ES" sz="2000" dirty="0">
                <a:latin typeface="Arial" panose="020B0604020202020204" pitchFamily="34" charset="0"/>
              </a:rPr>
              <a:t> se representa por un conjunto de atributos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(atributos de dimensión).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83552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07" name="Group 3"/>
          <p:cNvGrpSpPr>
            <a:grpSpLocks/>
          </p:cNvGrpSpPr>
          <p:nvPr/>
        </p:nvGrpSpPr>
        <p:grpSpPr bwMode="auto">
          <a:xfrm>
            <a:off x="4017963" y="3143250"/>
            <a:ext cx="1014412" cy="1709738"/>
            <a:chOff x="2510" y="1704"/>
            <a:chExt cx="639" cy="1077"/>
          </a:xfrm>
        </p:grpSpPr>
        <p:sp>
          <p:nvSpPr>
            <p:cNvPr id="149508" name="Rectangle 4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49509" name="Text Box 5"/>
            <p:cNvSpPr txBox="1">
              <a:spLocks noChangeArrowheads="1"/>
            </p:cNvSpPr>
            <p:nvPr/>
          </p:nvSpPr>
          <p:spPr bwMode="auto">
            <a:xfrm rot="-2874103">
              <a:off x="2492" y="1957"/>
              <a:ext cx="7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Ventas</a:t>
              </a:r>
              <a:endParaRPr lang="es-ES_tradnl" altLang="es-ES" sz="1600">
                <a:latin typeface="Arial" panose="020B0604020202020204" pitchFamily="34" charset="0"/>
              </a:endParaRPr>
            </a:p>
          </p:txBody>
        </p:sp>
        <p:sp>
          <p:nvSpPr>
            <p:cNvPr id="149510" name="Text Box 6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400" dirty="0">
                  <a:latin typeface="Arial" panose="020B0604020202020204" pitchFamily="34" charset="0"/>
                </a:rPr>
                <a:t>importe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ES" sz="1400" dirty="0">
                  <a:latin typeface="Arial" panose="020B0604020202020204" pitchFamily="34" charset="0"/>
                </a:rPr>
                <a:t>unidades</a:t>
              </a:r>
            </a:p>
          </p:txBody>
        </p:sp>
      </p:grpSp>
      <p:sp>
        <p:nvSpPr>
          <p:cNvPr id="149511" name="Text Box 7"/>
          <p:cNvSpPr txBox="1">
            <a:spLocks noChangeArrowheads="1"/>
          </p:cNvSpPr>
          <p:nvPr/>
        </p:nvSpPr>
        <p:spPr bwMode="auto">
          <a:xfrm rot="-5454634">
            <a:off x="6338888" y="5546725"/>
            <a:ext cx="1169987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5084763" y="489743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5102225" y="5345113"/>
            <a:ext cx="981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Ciudad</a:t>
            </a:r>
          </a:p>
        </p:txBody>
      </p:sp>
      <p:sp>
        <p:nvSpPr>
          <p:cNvPr id="149514" name="Text Box 10"/>
          <p:cNvSpPr txBox="1">
            <a:spLocks noChangeArrowheads="1"/>
          </p:cNvSpPr>
          <p:nvPr/>
        </p:nvSpPr>
        <p:spPr bwMode="auto">
          <a:xfrm>
            <a:off x="5405438" y="591343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Región</a:t>
            </a:r>
          </a:p>
        </p:txBody>
      </p:sp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5678488" y="5499100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49516" name="Line 12"/>
          <p:cNvSpPr>
            <a:spLocks noChangeShapeType="1"/>
          </p:cNvSpPr>
          <p:nvPr/>
        </p:nvSpPr>
        <p:spPr bwMode="auto">
          <a:xfrm>
            <a:off x="4832350" y="4846638"/>
            <a:ext cx="822325" cy="1658937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9517" name="Line 13"/>
          <p:cNvSpPr>
            <a:spLocks noChangeShapeType="1"/>
          </p:cNvSpPr>
          <p:nvPr/>
        </p:nvSpPr>
        <p:spPr bwMode="auto">
          <a:xfrm>
            <a:off x="4818063" y="4848225"/>
            <a:ext cx="2251075" cy="127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grpSp>
        <p:nvGrpSpPr>
          <p:cNvPr id="149518" name="Group 14"/>
          <p:cNvGrpSpPr>
            <a:grpSpLocks/>
          </p:cNvGrpSpPr>
          <p:nvPr/>
        </p:nvGrpSpPr>
        <p:grpSpPr bwMode="auto">
          <a:xfrm>
            <a:off x="1258888" y="1844675"/>
            <a:ext cx="2763837" cy="2381250"/>
            <a:chOff x="812" y="846"/>
            <a:chExt cx="1741" cy="1500"/>
          </a:xfrm>
        </p:grpSpPr>
        <p:sp>
          <p:nvSpPr>
            <p:cNvPr id="149519" name="Line 15"/>
            <p:cNvSpPr>
              <a:spLocks noChangeShapeType="1"/>
            </p:cNvSpPr>
            <p:nvPr/>
          </p:nvSpPr>
          <p:spPr bwMode="auto">
            <a:xfrm>
              <a:off x="1189" y="846"/>
              <a:ext cx="1364" cy="1237"/>
            </a:xfrm>
            <a:prstGeom prst="line">
              <a:avLst/>
            </a:prstGeom>
            <a:noFill/>
            <a:ln w="12700" cap="rnd">
              <a:solidFill>
                <a:srgbClr val="006666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grpSp>
          <p:nvGrpSpPr>
            <p:cNvPr id="149520" name="Group 16"/>
            <p:cNvGrpSpPr>
              <a:grpSpLocks/>
            </p:cNvGrpSpPr>
            <p:nvPr/>
          </p:nvGrpSpPr>
          <p:grpSpPr bwMode="auto">
            <a:xfrm>
              <a:off x="812" y="1134"/>
              <a:ext cx="1706" cy="1212"/>
              <a:chOff x="812" y="1134"/>
              <a:chExt cx="1706" cy="1212"/>
            </a:xfrm>
          </p:grpSpPr>
          <p:sp>
            <p:nvSpPr>
              <p:cNvPr id="149521" name="Text Box 17"/>
              <p:cNvSpPr txBox="1">
                <a:spLocks noChangeArrowheads="1"/>
              </p:cNvSpPr>
              <p:nvPr/>
            </p:nvSpPr>
            <p:spPr bwMode="auto">
              <a:xfrm rot="-5444064">
                <a:off x="559" y="1420"/>
                <a:ext cx="737" cy="231"/>
              </a:xfrm>
              <a:prstGeom prst="rect">
                <a:avLst/>
              </a:prstGeom>
              <a:solidFill>
                <a:srgbClr val="98F8A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Producto</a:t>
                </a:r>
              </a:p>
            </p:txBody>
          </p:sp>
          <p:sp>
            <p:nvSpPr>
              <p:cNvPr id="149522" name="Text Box 18"/>
              <p:cNvSpPr txBox="1">
                <a:spLocks noChangeArrowheads="1"/>
              </p:cNvSpPr>
              <p:nvPr/>
            </p:nvSpPr>
            <p:spPr bwMode="auto">
              <a:xfrm>
                <a:off x="1075" y="1720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Departamento</a:t>
                </a:r>
              </a:p>
            </p:txBody>
          </p:sp>
          <p:sp>
            <p:nvSpPr>
              <p:cNvPr id="149523" name="Text Box 19"/>
              <p:cNvSpPr txBox="1">
                <a:spLocks noChangeArrowheads="1"/>
              </p:cNvSpPr>
              <p:nvPr/>
            </p:nvSpPr>
            <p:spPr bwMode="auto">
              <a:xfrm>
                <a:off x="1664" y="1873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Nro_producto</a:t>
                </a:r>
              </a:p>
            </p:txBody>
          </p:sp>
          <p:sp>
            <p:nvSpPr>
              <p:cNvPr id="149524" name="Text Box 20"/>
              <p:cNvSpPr txBox="1">
                <a:spLocks noChangeArrowheads="1"/>
              </p:cNvSpPr>
              <p:nvPr/>
            </p:nvSpPr>
            <p:spPr bwMode="auto">
              <a:xfrm>
                <a:off x="1379" y="1555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Categoría</a:t>
                </a:r>
              </a:p>
            </p:txBody>
          </p:sp>
          <p:sp>
            <p:nvSpPr>
              <p:cNvPr id="149525" name="Text Box 21"/>
              <p:cNvSpPr txBox="1">
                <a:spLocks noChangeArrowheads="1"/>
              </p:cNvSpPr>
              <p:nvPr/>
            </p:nvSpPr>
            <p:spPr bwMode="auto">
              <a:xfrm>
                <a:off x="944" y="1134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Marca</a:t>
                </a:r>
              </a:p>
            </p:txBody>
          </p:sp>
          <p:sp>
            <p:nvSpPr>
              <p:cNvPr id="149526" name="Text Box 22"/>
              <p:cNvSpPr txBox="1">
                <a:spLocks noChangeArrowheads="1"/>
              </p:cNvSpPr>
              <p:nvPr/>
            </p:nvSpPr>
            <p:spPr bwMode="auto">
              <a:xfrm>
                <a:off x="949" y="1990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Tipo</a:t>
                </a:r>
              </a:p>
            </p:txBody>
          </p:sp>
          <p:sp>
            <p:nvSpPr>
              <p:cNvPr id="149527" name="Line 23"/>
              <p:cNvSpPr>
                <a:spLocks noChangeShapeType="1"/>
              </p:cNvSpPr>
              <p:nvPr/>
            </p:nvSpPr>
            <p:spPr bwMode="auto">
              <a:xfrm flipH="1">
                <a:off x="864" y="2064"/>
                <a:ext cx="1654" cy="282"/>
              </a:xfrm>
              <a:prstGeom prst="line">
                <a:avLst/>
              </a:prstGeom>
              <a:noFill/>
              <a:ln w="12700" cap="rnd">
                <a:solidFill>
                  <a:srgbClr val="006666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149528" name="Text Box 24"/>
              <p:cNvSpPr txBox="1">
                <a:spLocks noChangeArrowheads="1"/>
              </p:cNvSpPr>
              <p:nvPr/>
            </p:nvSpPr>
            <p:spPr bwMode="auto">
              <a:xfrm>
                <a:off x="1056" y="1358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Descripción</a:t>
                </a:r>
              </a:p>
            </p:txBody>
          </p:sp>
        </p:grpSp>
      </p:grpSp>
      <p:grpSp>
        <p:nvGrpSpPr>
          <p:cNvPr id="149529" name="Group 25"/>
          <p:cNvGrpSpPr>
            <a:grpSpLocks/>
          </p:cNvGrpSpPr>
          <p:nvPr/>
        </p:nvGrpSpPr>
        <p:grpSpPr bwMode="auto">
          <a:xfrm>
            <a:off x="2230438" y="2241550"/>
            <a:ext cx="2825750" cy="3140075"/>
            <a:chOff x="1424" y="1096"/>
            <a:chExt cx="1780" cy="1978"/>
          </a:xfrm>
        </p:grpSpPr>
        <p:sp>
          <p:nvSpPr>
            <p:cNvPr id="149530" name="Text Box 26"/>
            <p:cNvSpPr txBox="1">
              <a:spLocks noChangeArrowheads="1"/>
            </p:cNvSpPr>
            <p:nvPr/>
          </p:nvSpPr>
          <p:spPr bwMode="auto">
            <a:xfrm>
              <a:off x="2556" y="1096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2000">
                  <a:solidFill>
                    <a:srgbClr val="000099"/>
                  </a:solidFill>
                  <a:latin typeface="Arial" panose="020B0604020202020204" pitchFamily="34" charset="0"/>
                </a:rPr>
                <a:t>hecho</a:t>
              </a:r>
              <a:endParaRPr lang="es-ES" altLang="es-ES" sz="200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9531" name="Line 27"/>
            <p:cNvSpPr>
              <a:spLocks noChangeShapeType="1"/>
            </p:cNvSpPr>
            <p:nvPr/>
          </p:nvSpPr>
          <p:spPr bwMode="auto">
            <a:xfrm>
              <a:off x="2880" y="1320"/>
              <a:ext cx="0" cy="496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  <p:sp>
          <p:nvSpPr>
            <p:cNvPr id="149532" name="Text Box 28"/>
            <p:cNvSpPr txBox="1">
              <a:spLocks noChangeArrowheads="1"/>
            </p:cNvSpPr>
            <p:nvPr/>
          </p:nvSpPr>
          <p:spPr bwMode="auto">
            <a:xfrm>
              <a:off x="1424" y="2824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2000">
                  <a:solidFill>
                    <a:srgbClr val="000099"/>
                  </a:solidFill>
                  <a:latin typeface="Arial" panose="020B0604020202020204" pitchFamily="34" charset="0"/>
                </a:rPr>
                <a:t>medidas</a:t>
              </a:r>
              <a:endParaRPr lang="es-ES" altLang="es-ES" sz="200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9533" name="Line 29"/>
            <p:cNvSpPr>
              <a:spLocks noChangeShapeType="1"/>
            </p:cNvSpPr>
            <p:nvPr/>
          </p:nvSpPr>
          <p:spPr bwMode="auto">
            <a:xfrm flipV="1">
              <a:off x="1936" y="2448"/>
              <a:ext cx="664" cy="456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  <p:sp>
          <p:nvSpPr>
            <p:cNvPr id="149534" name="Line 30"/>
            <p:cNvSpPr>
              <a:spLocks noChangeShapeType="1"/>
            </p:cNvSpPr>
            <p:nvPr/>
          </p:nvSpPr>
          <p:spPr bwMode="auto">
            <a:xfrm flipV="1">
              <a:off x="1944" y="2640"/>
              <a:ext cx="616" cy="256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</p:grpSp>
      <p:grpSp>
        <p:nvGrpSpPr>
          <p:cNvPr id="149535" name="Group 31"/>
          <p:cNvGrpSpPr>
            <a:grpSpLocks/>
          </p:cNvGrpSpPr>
          <p:nvPr/>
        </p:nvGrpSpPr>
        <p:grpSpPr bwMode="auto">
          <a:xfrm>
            <a:off x="3932238" y="4819650"/>
            <a:ext cx="4965700" cy="1565275"/>
            <a:chOff x="2496" y="2720"/>
            <a:chExt cx="3128" cy="986"/>
          </a:xfrm>
        </p:grpSpPr>
        <p:sp>
          <p:nvSpPr>
            <p:cNvPr id="149536" name="Text Box 32"/>
            <p:cNvSpPr txBox="1">
              <a:spLocks noChangeArrowheads="1"/>
            </p:cNvSpPr>
            <p:nvPr/>
          </p:nvSpPr>
          <p:spPr bwMode="auto">
            <a:xfrm>
              <a:off x="4728" y="2720"/>
              <a:ext cx="8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2000">
                  <a:solidFill>
                    <a:srgbClr val="000099"/>
                  </a:solidFill>
                  <a:latin typeface="Arial" panose="020B0604020202020204" pitchFamily="34" charset="0"/>
                </a:rPr>
                <a:t>dimensión</a:t>
              </a:r>
              <a:endParaRPr lang="es-ES" altLang="es-ES" sz="200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9537" name="Text Box 33"/>
            <p:cNvSpPr txBox="1">
              <a:spLocks noChangeArrowheads="1"/>
            </p:cNvSpPr>
            <p:nvPr/>
          </p:nvSpPr>
          <p:spPr bwMode="auto">
            <a:xfrm>
              <a:off x="2496" y="3456"/>
              <a:ext cx="10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2000">
                  <a:solidFill>
                    <a:srgbClr val="000099"/>
                  </a:solidFill>
                  <a:latin typeface="Arial" panose="020B0604020202020204" pitchFamily="34" charset="0"/>
                </a:rPr>
                <a:t>atributos</a:t>
              </a:r>
              <a:endParaRPr lang="es-ES" altLang="es-ES" sz="200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9538" name="Line 34"/>
            <p:cNvSpPr>
              <a:spLocks noChangeShapeType="1"/>
            </p:cNvSpPr>
            <p:nvPr/>
          </p:nvSpPr>
          <p:spPr bwMode="auto">
            <a:xfrm flipH="1">
              <a:off x="4512" y="2944"/>
              <a:ext cx="424" cy="36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  <p:sp>
          <p:nvSpPr>
            <p:cNvPr id="149539" name="Line 35"/>
            <p:cNvSpPr>
              <a:spLocks noChangeShapeType="1"/>
            </p:cNvSpPr>
            <p:nvPr/>
          </p:nvSpPr>
          <p:spPr bwMode="auto">
            <a:xfrm flipV="1">
              <a:off x="2880" y="2880"/>
              <a:ext cx="512" cy="600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  <p:sp>
          <p:nvSpPr>
            <p:cNvPr id="149540" name="Line 36"/>
            <p:cNvSpPr>
              <a:spLocks noChangeShapeType="1"/>
            </p:cNvSpPr>
            <p:nvPr/>
          </p:nvSpPr>
          <p:spPr bwMode="auto">
            <a:xfrm flipV="1">
              <a:off x="2880" y="3184"/>
              <a:ext cx="472" cy="304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 flipV="1">
              <a:off x="2880" y="3256"/>
              <a:ext cx="992" cy="232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>
              <a:off x="2880" y="3488"/>
              <a:ext cx="744" cy="0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</p:grpSp>
      <p:grpSp>
        <p:nvGrpSpPr>
          <p:cNvPr id="149543" name="Group 39"/>
          <p:cNvGrpSpPr>
            <a:grpSpLocks/>
          </p:cNvGrpSpPr>
          <p:nvPr/>
        </p:nvGrpSpPr>
        <p:grpSpPr bwMode="auto">
          <a:xfrm>
            <a:off x="4862513" y="1752600"/>
            <a:ext cx="2693987" cy="2338388"/>
            <a:chOff x="3082" y="788"/>
            <a:chExt cx="1697" cy="1473"/>
          </a:xfrm>
        </p:grpSpPr>
        <p:grpSp>
          <p:nvGrpSpPr>
            <p:cNvPr id="149544" name="Group 40"/>
            <p:cNvGrpSpPr>
              <a:grpSpLocks/>
            </p:cNvGrpSpPr>
            <p:nvPr/>
          </p:nvGrpSpPr>
          <p:grpSpPr bwMode="auto">
            <a:xfrm>
              <a:off x="3082" y="788"/>
              <a:ext cx="1638" cy="1473"/>
              <a:chOff x="3082" y="788"/>
              <a:chExt cx="1638" cy="1473"/>
            </a:xfrm>
          </p:grpSpPr>
          <p:sp>
            <p:nvSpPr>
              <p:cNvPr id="149545" name="Text Box 41"/>
              <p:cNvSpPr txBox="1">
                <a:spLocks noChangeArrowheads="1"/>
              </p:cNvSpPr>
              <p:nvPr/>
            </p:nvSpPr>
            <p:spPr bwMode="auto">
              <a:xfrm rot="-5462304">
                <a:off x="4042" y="1284"/>
                <a:ext cx="737" cy="231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Tiempo</a:t>
                </a:r>
              </a:p>
            </p:txBody>
          </p:sp>
          <p:sp>
            <p:nvSpPr>
              <p:cNvPr id="149546" name="Text Box 42"/>
              <p:cNvSpPr txBox="1">
                <a:spLocks noChangeArrowheads="1"/>
              </p:cNvSpPr>
              <p:nvPr/>
            </p:nvSpPr>
            <p:spPr bwMode="auto">
              <a:xfrm>
                <a:off x="3082" y="1888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Día</a:t>
                </a:r>
              </a:p>
            </p:txBody>
          </p:sp>
          <p:sp>
            <p:nvSpPr>
              <p:cNvPr id="149547" name="Text Box 43"/>
              <p:cNvSpPr txBox="1">
                <a:spLocks noChangeArrowheads="1"/>
              </p:cNvSpPr>
              <p:nvPr/>
            </p:nvSpPr>
            <p:spPr bwMode="auto">
              <a:xfrm>
                <a:off x="3580" y="1737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Mes</a:t>
                </a:r>
              </a:p>
            </p:txBody>
          </p:sp>
          <p:sp>
            <p:nvSpPr>
              <p:cNvPr id="149548" name="Text Box 44"/>
              <p:cNvSpPr txBox="1">
                <a:spLocks noChangeArrowheads="1"/>
              </p:cNvSpPr>
              <p:nvPr/>
            </p:nvSpPr>
            <p:spPr bwMode="auto">
              <a:xfrm>
                <a:off x="3485" y="1403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Semana</a:t>
                </a:r>
              </a:p>
            </p:txBody>
          </p:sp>
          <p:sp>
            <p:nvSpPr>
              <p:cNvPr id="149549" name="Line 45"/>
              <p:cNvSpPr>
                <a:spLocks noChangeShapeType="1"/>
              </p:cNvSpPr>
              <p:nvPr/>
            </p:nvSpPr>
            <p:spPr bwMode="auto">
              <a:xfrm flipV="1">
                <a:off x="3109" y="788"/>
                <a:ext cx="1064" cy="1256"/>
              </a:xfrm>
              <a:prstGeom prst="line">
                <a:avLst/>
              </a:prstGeom>
              <a:noFill/>
              <a:ln w="12700" cap="rnd">
                <a:solidFill>
                  <a:srgbClr val="000099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149550" name="Line 46"/>
              <p:cNvSpPr>
                <a:spLocks noChangeShapeType="1"/>
              </p:cNvSpPr>
              <p:nvPr/>
            </p:nvSpPr>
            <p:spPr bwMode="auto">
              <a:xfrm>
                <a:off x="3120" y="2061"/>
                <a:ext cx="1600" cy="200"/>
              </a:xfrm>
              <a:prstGeom prst="line">
                <a:avLst/>
              </a:prstGeom>
              <a:noFill/>
              <a:ln w="12700" cap="rnd">
                <a:solidFill>
                  <a:srgbClr val="000099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149551" name="Text Box 47"/>
              <p:cNvSpPr txBox="1">
                <a:spLocks noChangeArrowheads="1"/>
              </p:cNvSpPr>
              <p:nvPr/>
            </p:nvSpPr>
            <p:spPr bwMode="auto">
              <a:xfrm>
                <a:off x="3795" y="1987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Año</a:t>
                </a:r>
              </a:p>
            </p:txBody>
          </p:sp>
        </p:grpSp>
        <p:sp>
          <p:nvSpPr>
            <p:cNvPr id="149552" name="Text Box 48"/>
            <p:cNvSpPr txBox="1">
              <a:spLocks noChangeArrowheads="1"/>
            </p:cNvSpPr>
            <p:nvPr/>
          </p:nvSpPr>
          <p:spPr bwMode="auto">
            <a:xfrm>
              <a:off x="4235" y="1867"/>
              <a:ext cx="54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>
                  <a:latin typeface="Arial" panose="020B0604020202020204" pitchFamily="34" charset="0"/>
                </a:rPr>
                <a:t>Trimestre</a:t>
              </a:r>
            </a:p>
          </p:txBody>
        </p:sp>
      </p:grpSp>
      <p:sp>
        <p:nvSpPr>
          <p:cNvPr id="51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76697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1042988" y="1628775"/>
            <a:ext cx="7408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Entre los atributos de una dimensión se definen </a:t>
            </a:r>
            <a:r>
              <a:rPr lang="es-ES_tradnl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jerarquías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5838825" y="2849563"/>
            <a:ext cx="1458913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departamento</a:t>
            </a:r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>
            <a:off x="5233988" y="3003550"/>
            <a:ext cx="576262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1763713" y="4292600"/>
            <a:ext cx="1270000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3790950" y="3997325"/>
            <a:ext cx="1243013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ciudad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5934075" y="3995738"/>
            <a:ext cx="1127125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región</a:t>
            </a:r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 flipV="1">
            <a:off x="3059113" y="4140200"/>
            <a:ext cx="601662" cy="2968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38" name="Line 10"/>
          <p:cNvSpPr>
            <a:spLocks noChangeShapeType="1"/>
          </p:cNvSpPr>
          <p:nvPr/>
        </p:nvSpPr>
        <p:spPr bwMode="auto">
          <a:xfrm>
            <a:off x="5146675" y="4140200"/>
            <a:ext cx="7366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3790950" y="4556125"/>
            <a:ext cx="1257300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50541" name="Line 13"/>
          <p:cNvSpPr>
            <a:spLocks noChangeShapeType="1"/>
          </p:cNvSpPr>
          <p:nvPr/>
        </p:nvSpPr>
        <p:spPr bwMode="auto">
          <a:xfrm>
            <a:off x="3059113" y="4508500"/>
            <a:ext cx="617537" cy="1968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42" name="Rectangle 14"/>
          <p:cNvSpPr>
            <a:spLocks noChangeArrowheads="1"/>
          </p:cNvSpPr>
          <p:nvPr/>
        </p:nvSpPr>
        <p:spPr bwMode="auto">
          <a:xfrm>
            <a:off x="1387475" y="3671888"/>
            <a:ext cx="6061075" cy="1325562"/>
          </a:xfrm>
          <a:prstGeom prst="rect">
            <a:avLst/>
          </a:prstGeom>
          <a:noFill/>
          <a:ln w="12700" cap="rnd">
            <a:solidFill>
              <a:schemeClr val="accent2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1693863" y="5565775"/>
            <a:ext cx="685800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día</a:t>
            </a:r>
          </a:p>
        </p:txBody>
      </p:sp>
      <p:sp>
        <p:nvSpPr>
          <p:cNvPr id="150544" name="Text Box 16"/>
          <p:cNvSpPr txBox="1">
            <a:spLocks noChangeArrowheads="1"/>
          </p:cNvSpPr>
          <p:nvPr/>
        </p:nvSpPr>
        <p:spPr bwMode="auto">
          <a:xfrm>
            <a:off x="3057525" y="5607050"/>
            <a:ext cx="587375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mes</a:t>
            </a:r>
          </a:p>
        </p:txBody>
      </p:sp>
      <p:sp>
        <p:nvSpPr>
          <p:cNvPr id="150545" name="Text Box 17"/>
          <p:cNvSpPr txBox="1">
            <a:spLocks noChangeArrowheads="1"/>
          </p:cNvSpPr>
          <p:nvPr/>
        </p:nvSpPr>
        <p:spPr bwMode="auto">
          <a:xfrm>
            <a:off x="6229350" y="5592763"/>
            <a:ext cx="784225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año</a:t>
            </a:r>
          </a:p>
        </p:txBody>
      </p:sp>
      <p:sp>
        <p:nvSpPr>
          <p:cNvPr id="150546" name="Line 18"/>
          <p:cNvSpPr>
            <a:spLocks noChangeShapeType="1"/>
          </p:cNvSpPr>
          <p:nvPr/>
        </p:nvSpPr>
        <p:spPr bwMode="auto">
          <a:xfrm>
            <a:off x="2414588" y="5724525"/>
            <a:ext cx="576262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47" name="Line 19"/>
          <p:cNvSpPr>
            <a:spLocks noChangeShapeType="1"/>
          </p:cNvSpPr>
          <p:nvPr/>
        </p:nvSpPr>
        <p:spPr bwMode="auto">
          <a:xfrm>
            <a:off x="5518150" y="5737225"/>
            <a:ext cx="6096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48" name="Rectangle 20"/>
          <p:cNvSpPr>
            <a:spLocks noChangeArrowheads="1"/>
          </p:cNvSpPr>
          <p:nvPr/>
        </p:nvSpPr>
        <p:spPr bwMode="auto">
          <a:xfrm>
            <a:off x="1403350" y="5303838"/>
            <a:ext cx="6061075" cy="1293812"/>
          </a:xfrm>
          <a:prstGeom prst="rect">
            <a:avLst/>
          </a:prstGeom>
          <a:noFill/>
          <a:ln w="12700" cap="rnd">
            <a:solidFill>
              <a:schemeClr val="accent2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49" name="Rectangle 21"/>
          <p:cNvSpPr>
            <a:spLocks noChangeArrowheads="1"/>
          </p:cNvSpPr>
          <p:nvPr/>
        </p:nvSpPr>
        <p:spPr bwMode="auto">
          <a:xfrm>
            <a:off x="1316038" y="2619375"/>
            <a:ext cx="6103937" cy="619125"/>
          </a:xfrm>
          <a:prstGeom prst="rect">
            <a:avLst/>
          </a:prstGeom>
          <a:noFill/>
          <a:ln w="12700" cap="rnd">
            <a:solidFill>
              <a:schemeClr val="accent2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50" name="Text Box 22"/>
          <p:cNvSpPr txBox="1">
            <a:spLocks noChangeArrowheads="1"/>
          </p:cNvSpPr>
          <p:nvPr/>
        </p:nvSpPr>
        <p:spPr bwMode="auto">
          <a:xfrm>
            <a:off x="6411913" y="2387600"/>
            <a:ext cx="1341437" cy="3048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solidFill>
                  <a:schemeClr val="bg1"/>
                </a:solidFill>
                <a:latin typeface="Arial" panose="020B0604020202020204" pitchFamily="34" charset="0"/>
              </a:rPr>
              <a:t>Producto</a:t>
            </a:r>
          </a:p>
        </p:txBody>
      </p:sp>
      <p:sp>
        <p:nvSpPr>
          <p:cNvPr id="150551" name="Text Box 23"/>
          <p:cNvSpPr txBox="1">
            <a:spLocks noChangeArrowheads="1"/>
          </p:cNvSpPr>
          <p:nvPr/>
        </p:nvSpPr>
        <p:spPr bwMode="auto">
          <a:xfrm>
            <a:off x="6423025" y="3506788"/>
            <a:ext cx="1341438" cy="3048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solidFill>
                  <a:schemeClr val="bg1"/>
                </a:solidFill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50552" name="Text Box 24"/>
          <p:cNvSpPr txBox="1">
            <a:spLocks noChangeArrowheads="1"/>
          </p:cNvSpPr>
          <p:nvPr/>
        </p:nvSpPr>
        <p:spPr bwMode="auto">
          <a:xfrm>
            <a:off x="6519863" y="5181600"/>
            <a:ext cx="1341437" cy="3048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solidFill>
                  <a:schemeClr val="bg1"/>
                </a:solidFill>
                <a:latin typeface="Arial" panose="020B0604020202020204" pitchFamily="34" charset="0"/>
              </a:rPr>
              <a:t>Tiempo</a:t>
            </a:r>
          </a:p>
        </p:txBody>
      </p:sp>
      <p:sp>
        <p:nvSpPr>
          <p:cNvPr id="150553" name="Text Box 25"/>
          <p:cNvSpPr txBox="1">
            <a:spLocks noChangeArrowheads="1"/>
          </p:cNvSpPr>
          <p:nvPr/>
        </p:nvSpPr>
        <p:spPr bwMode="auto">
          <a:xfrm>
            <a:off x="1589088" y="2824163"/>
            <a:ext cx="1471612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nro. producto</a:t>
            </a:r>
          </a:p>
        </p:txBody>
      </p:sp>
      <p:sp>
        <p:nvSpPr>
          <p:cNvPr id="150554" name="Text Box 26"/>
          <p:cNvSpPr txBox="1">
            <a:spLocks noChangeArrowheads="1"/>
          </p:cNvSpPr>
          <p:nvPr/>
        </p:nvSpPr>
        <p:spPr bwMode="auto">
          <a:xfrm>
            <a:off x="3743325" y="2849563"/>
            <a:ext cx="1458913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categoría</a:t>
            </a:r>
          </a:p>
        </p:txBody>
      </p:sp>
      <p:sp>
        <p:nvSpPr>
          <p:cNvPr id="150555" name="Line 27"/>
          <p:cNvSpPr>
            <a:spLocks noChangeShapeType="1"/>
          </p:cNvSpPr>
          <p:nvPr/>
        </p:nvSpPr>
        <p:spPr bwMode="auto">
          <a:xfrm>
            <a:off x="3138488" y="2978150"/>
            <a:ext cx="576262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56" name="Text Box 28"/>
          <p:cNvSpPr txBox="1">
            <a:spLocks noChangeArrowheads="1"/>
          </p:cNvSpPr>
          <p:nvPr/>
        </p:nvSpPr>
        <p:spPr bwMode="auto">
          <a:xfrm>
            <a:off x="4406900" y="5594350"/>
            <a:ext cx="968375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trimestre</a:t>
            </a:r>
          </a:p>
        </p:txBody>
      </p:sp>
      <p:sp>
        <p:nvSpPr>
          <p:cNvPr id="150557" name="Line 29"/>
          <p:cNvSpPr>
            <a:spLocks noChangeShapeType="1"/>
          </p:cNvSpPr>
          <p:nvPr/>
        </p:nvSpPr>
        <p:spPr bwMode="auto">
          <a:xfrm>
            <a:off x="3678238" y="5737225"/>
            <a:ext cx="576262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3635375" y="6165850"/>
            <a:ext cx="968375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semana</a:t>
            </a:r>
          </a:p>
        </p:txBody>
      </p:sp>
      <p:sp>
        <p:nvSpPr>
          <p:cNvPr id="150559" name="Line 31"/>
          <p:cNvSpPr>
            <a:spLocks noChangeShapeType="1"/>
          </p:cNvSpPr>
          <p:nvPr/>
        </p:nvSpPr>
        <p:spPr bwMode="auto">
          <a:xfrm>
            <a:off x="2401888" y="5768975"/>
            <a:ext cx="1147762" cy="533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60" name="Line 32"/>
          <p:cNvSpPr>
            <a:spLocks noChangeShapeType="1"/>
          </p:cNvSpPr>
          <p:nvPr/>
        </p:nvSpPr>
        <p:spPr bwMode="auto">
          <a:xfrm flipV="1">
            <a:off x="4694238" y="5851525"/>
            <a:ext cx="1376362" cy="4762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1799205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1042988" y="1628775"/>
            <a:ext cx="74088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Este esquema multidimensional recibe varios nombres:</a:t>
            </a:r>
          </a:p>
          <a:p>
            <a:pPr eaLnBrk="1" hangingPunct="1">
              <a:spcBef>
                <a:spcPct val="50000"/>
              </a:spcBef>
            </a:pPr>
            <a:endParaRPr lang="es-ES_tradnl" altLang="es-ES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 estrella: si la jerarquía de dimensiones es lineal</a:t>
            </a:r>
          </a:p>
        </p:txBody>
      </p:sp>
      <p:sp>
        <p:nvSpPr>
          <p:cNvPr id="153675" name="Text Box 75"/>
          <p:cNvSpPr txBox="1">
            <a:spLocks noChangeArrowheads="1"/>
          </p:cNvSpPr>
          <p:nvPr/>
        </p:nvSpPr>
        <p:spPr bwMode="auto">
          <a:xfrm>
            <a:off x="1042988" y="4365625"/>
            <a:ext cx="7408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 estrella jerárquica o copo de nieve: si la jerarquía no es lineal.</a:t>
            </a:r>
          </a:p>
        </p:txBody>
      </p:sp>
      <p:sp>
        <p:nvSpPr>
          <p:cNvPr id="153676" name="AutoShape 76"/>
          <p:cNvSpPr>
            <a:spLocks noChangeArrowheads="1"/>
          </p:cNvSpPr>
          <p:nvPr/>
        </p:nvSpPr>
        <p:spPr bwMode="auto">
          <a:xfrm>
            <a:off x="3924300" y="3213100"/>
            <a:ext cx="800100" cy="800100"/>
          </a:xfrm>
          <a:prstGeom prst="star8">
            <a:avLst>
              <a:gd name="adj" fmla="val 38250"/>
            </a:avLst>
          </a:prstGeom>
          <a:solidFill>
            <a:srgbClr val="EBFFE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53677" name="Text Box 77"/>
          <p:cNvSpPr txBox="1">
            <a:spLocks noChangeArrowheads="1"/>
          </p:cNvSpPr>
          <p:nvPr/>
        </p:nvSpPr>
        <p:spPr bwMode="auto">
          <a:xfrm>
            <a:off x="3943350" y="3494088"/>
            <a:ext cx="7635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179" tIns="31090" rIns="62179" bIns="31090">
            <a:spAutoFit/>
          </a:bodyPr>
          <a:lstStyle/>
          <a:p>
            <a:pPr algn="ctr"/>
            <a:r>
              <a:rPr lang="es-ES" altLang="ko-KR" sz="1100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rPr>
              <a:t>PERSONAL</a:t>
            </a:r>
            <a:endParaRPr lang="es-ES" altLang="es-ES" sz="1100"/>
          </a:p>
        </p:txBody>
      </p:sp>
      <p:sp>
        <p:nvSpPr>
          <p:cNvPr id="153679" name="Line 79"/>
          <p:cNvSpPr>
            <a:spLocks noChangeShapeType="1"/>
          </p:cNvSpPr>
          <p:nvPr/>
        </p:nvSpPr>
        <p:spPr bwMode="auto">
          <a:xfrm rot="-1728647">
            <a:off x="5027613" y="3309938"/>
            <a:ext cx="223837" cy="682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3680" name="Line 80"/>
          <p:cNvSpPr>
            <a:spLocks noChangeShapeType="1"/>
          </p:cNvSpPr>
          <p:nvPr/>
        </p:nvSpPr>
        <p:spPr bwMode="auto">
          <a:xfrm rot="-1728647">
            <a:off x="4627563" y="3298825"/>
            <a:ext cx="114300" cy="1143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3681" name="Line 81"/>
          <p:cNvSpPr>
            <a:spLocks noChangeShapeType="1"/>
          </p:cNvSpPr>
          <p:nvPr/>
        </p:nvSpPr>
        <p:spPr bwMode="auto">
          <a:xfrm rot="-1728647">
            <a:off x="4819650" y="3341688"/>
            <a:ext cx="190500" cy="777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3683" name="Line 83"/>
          <p:cNvSpPr>
            <a:spLocks noChangeShapeType="1"/>
          </p:cNvSpPr>
          <p:nvPr/>
        </p:nvSpPr>
        <p:spPr bwMode="auto">
          <a:xfrm rot="10800000">
            <a:off x="3395663" y="3468688"/>
            <a:ext cx="361950" cy="777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3684" name="Line 84"/>
          <p:cNvSpPr>
            <a:spLocks noChangeShapeType="1"/>
          </p:cNvSpPr>
          <p:nvPr/>
        </p:nvSpPr>
        <p:spPr bwMode="auto">
          <a:xfrm rot="10800000">
            <a:off x="3148013" y="3394075"/>
            <a:ext cx="247650" cy="952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3688" name="Line 88"/>
          <p:cNvSpPr>
            <a:spLocks noChangeShapeType="1"/>
          </p:cNvSpPr>
          <p:nvPr/>
        </p:nvSpPr>
        <p:spPr bwMode="auto">
          <a:xfrm rot="10800000">
            <a:off x="3756025" y="3546475"/>
            <a:ext cx="160338" cy="635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3689" name="Line 89"/>
          <p:cNvSpPr>
            <a:spLocks noChangeShapeType="1"/>
          </p:cNvSpPr>
          <p:nvPr/>
        </p:nvSpPr>
        <p:spPr bwMode="auto">
          <a:xfrm rot="10800000">
            <a:off x="2889250" y="3368675"/>
            <a:ext cx="257175" cy="206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153690" name="Group 90"/>
          <p:cNvGrpSpPr>
            <a:grpSpLocks/>
          </p:cNvGrpSpPr>
          <p:nvPr/>
        </p:nvGrpSpPr>
        <p:grpSpPr bwMode="auto">
          <a:xfrm>
            <a:off x="4605338" y="3886200"/>
            <a:ext cx="555625" cy="239713"/>
            <a:chOff x="3100" y="5044"/>
            <a:chExt cx="876" cy="378"/>
          </a:xfrm>
        </p:grpSpPr>
        <p:sp>
          <p:nvSpPr>
            <p:cNvPr id="153691" name="Line 91"/>
            <p:cNvSpPr>
              <a:spLocks noChangeShapeType="1"/>
            </p:cNvSpPr>
            <p:nvPr/>
          </p:nvSpPr>
          <p:spPr bwMode="auto">
            <a:xfrm>
              <a:off x="3353" y="5145"/>
              <a:ext cx="304" cy="1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692" name="Line 92"/>
            <p:cNvSpPr>
              <a:spLocks noChangeShapeType="1"/>
            </p:cNvSpPr>
            <p:nvPr/>
          </p:nvSpPr>
          <p:spPr bwMode="auto">
            <a:xfrm>
              <a:off x="3657" y="5287"/>
              <a:ext cx="319" cy="1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693" name="Line 93"/>
            <p:cNvSpPr>
              <a:spLocks noChangeShapeType="1"/>
            </p:cNvSpPr>
            <p:nvPr/>
          </p:nvSpPr>
          <p:spPr bwMode="auto">
            <a:xfrm>
              <a:off x="3100" y="5044"/>
              <a:ext cx="253" cy="10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53694" name="AutoShape 94"/>
          <p:cNvSpPr>
            <a:spLocks noChangeArrowheads="1"/>
          </p:cNvSpPr>
          <p:nvPr/>
        </p:nvSpPr>
        <p:spPr bwMode="auto">
          <a:xfrm>
            <a:off x="4033838" y="5318125"/>
            <a:ext cx="800100" cy="800100"/>
          </a:xfrm>
          <a:prstGeom prst="star8">
            <a:avLst>
              <a:gd name="adj" fmla="val 38250"/>
            </a:avLst>
          </a:prstGeom>
          <a:solidFill>
            <a:srgbClr val="EBFFE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53695" name="Text Box 95"/>
          <p:cNvSpPr txBox="1">
            <a:spLocks noChangeArrowheads="1"/>
          </p:cNvSpPr>
          <p:nvPr/>
        </p:nvSpPr>
        <p:spPr bwMode="auto">
          <a:xfrm>
            <a:off x="4052888" y="5597525"/>
            <a:ext cx="763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179" tIns="31090" rIns="62179" bIns="31090">
            <a:spAutoFit/>
          </a:bodyPr>
          <a:lstStyle/>
          <a:p>
            <a:pPr algn="ctr"/>
            <a:r>
              <a:rPr lang="es-ES" altLang="ko-KR" sz="1200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rPr>
              <a:t>VENTAS</a:t>
            </a:r>
            <a:endParaRPr lang="es-ES" altLang="es-ES"/>
          </a:p>
        </p:txBody>
      </p:sp>
      <p:grpSp>
        <p:nvGrpSpPr>
          <p:cNvPr id="153696" name="Group 96"/>
          <p:cNvGrpSpPr>
            <a:grpSpLocks/>
          </p:cNvGrpSpPr>
          <p:nvPr/>
        </p:nvGrpSpPr>
        <p:grpSpPr bwMode="auto">
          <a:xfrm rot="8862686">
            <a:off x="3652838" y="5910263"/>
            <a:ext cx="457200" cy="230187"/>
            <a:chOff x="5841" y="4861"/>
            <a:chExt cx="720" cy="363"/>
          </a:xfrm>
        </p:grpSpPr>
        <p:sp>
          <p:nvSpPr>
            <p:cNvPr id="153697" name="Line 97"/>
            <p:cNvSpPr>
              <a:spLocks noChangeShapeType="1"/>
            </p:cNvSpPr>
            <p:nvPr/>
          </p:nvSpPr>
          <p:spPr bwMode="auto">
            <a:xfrm>
              <a:off x="5841" y="4861"/>
              <a:ext cx="720" cy="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698" name="Line 98"/>
            <p:cNvSpPr>
              <a:spLocks noChangeShapeType="1"/>
            </p:cNvSpPr>
            <p:nvPr/>
          </p:nvSpPr>
          <p:spPr bwMode="auto">
            <a:xfrm>
              <a:off x="5841" y="4864"/>
              <a:ext cx="180" cy="18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699" name="Line 99"/>
            <p:cNvSpPr>
              <a:spLocks noChangeShapeType="1"/>
            </p:cNvSpPr>
            <p:nvPr/>
          </p:nvSpPr>
          <p:spPr bwMode="auto">
            <a:xfrm>
              <a:off x="6081" y="5101"/>
              <a:ext cx="300" cy="12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53700" name="Line 100"/>
          <p:cNvSpPr>
            <a:spLocks noChangeShapeType="1"/>
          </p:cNvSpPr>
          <p:nvPr/>
        </p:nvSpPr>
        <p:spPr bwMode="auto">
          <a:xfrm rot="10800000" flipV="1">
            <a:off x="3632200" y="5364163"/>
            <a:ext cx="338138" cy="142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153701" name="Group 101"/>
          <p:cNvGrpSpPr>
            <a:grpSpLocks/>
          </p:cNvGrpSpPr>
          <p:nvPr/>
        </p:nvGrpSpPr>
        <p:grpSpPr bwMode="auto">
          <a:xfrm>
            <a:off x="3497263" y="5168900"/>
            <a:ext cx="641350" cy="266700"/>
            <a:chOff x="5361" y="5249"/>
            <a:chExt cx="1011" cy="420"/>
          </a:xfrm>
        </p:grpSpPr>
        <p:sp>
          <p:nvSpPr>
            <p:cNvPr id="153702" name="Line 102"/>
            <p:cNvSpPr>
              <a:spLocks noChangeShapeType="1"/>
            </p:cNvSpPr>
            <p:nvPr/>
          </p:nvSpPr>
          <p:spPr bwMode="auto">
            <a:xfrm rot="10800000">
              <a:off x="5739" y="5249"/>
              <a:ext cx="375" cy="31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703" name="Line 103"/>
            <p:cNvSpPr>
              <a:spLocks noChangeShapeType="1"/>
            </p:cNvSpPr>
            <p:nvPr/>
          </p:nvSpPr>
          <p:spPr bwMode="auto">
            <a:xfrm rot="10800000" flipV="1">
              <a:off x="5364" y="5250"/>
              <a:ext cx="345" cy="6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704" name="Line 104"/>
            <p:cNvSpPr>
              <a:spLocks noChangeShapeType="1"/>
            </p:cNvSpPr>
            <p:nvPr/>
          </p:nvSpPr>
          <p:spPr bwMode="auto">
            <a:xfrm rot="10800000">
              <a:off x="6119" y="5568"/>
              <a:ext cx="253" cy="10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705" name="Line 105"/>
            <p:cNvSpPr>
              <a:spLocks noChangeShapeType="1"/>
            </p:cNvSpPr>
            <p:nvPr/>
          </p:nvSpPr>
          <p:spPr bwMode="auto">
            <a:xfrm rot="10800000" flipH="1" flipV="1">
              <a:off x="5361" y="5305"/>
              <a:ext cx="219" cy="27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53706" name="Line 106"/>
          <p:cNvSpPr>
            <a:spLocks noChangeShapeType="1"/>
          </p:cNvSpPr>
          <p:nvPr/>
        </p:nvSpPr>
        <p:spPr bwMode="auto">
          <a:xfrm>
            <a:off x="5002213" y="5788025"/>
            <a:ext cx="192087" cy="857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153707" name="Group 107"/>
          <p:cNvGrpSpPr>
            <a:grpSpLocks/>
          </p:cNvGrpSpPr>
          <p:nvPr/>
        </p:nvGrpSpPr>
        <p:grpSpPr bwMode="auto">
          <a:xfrm>
            <a:off x="4840288" y="5724525"/>
            <a:ext cx="568325" cy="239713"/>
            <a:chOff x="7462" y="6123"/>
            <a:chExt cx="894" cy="378"/>
          </a:xfrm>
        </p:grpSpPr>
        <p:sp>
          <p:nvSpPr>
            <p:cNvPr id="153708" name="Line 108"/>
            <p:cNvSpPr>
              <a:spLocks noChangeShapeType="1"/>
            </p:cNvSpPr>
            <p:nvPr/>
          </p:nvSpPr>
          <p:spPr bwMode="auto">
            <a:xfrm>
              <a:off x="8019" y="6366"/>
              <a:ext cx="319" cy="1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709" name="Line 109"/>
            <p:cNvSpPr>
              <a:spLocks noChangeShapeType="1"/>
            </p:cNvSpPr>
            <p:nvPr/>
          </p:nvSpPr>
          <p:spPr bwMode="auto">
            <a:xfrm>
              <a:off x="7462" y="6123"/>
              <a:ext cx="253" cy="10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710" name="Line 110"/>
            <p:cNvSpPr>
              <a:spLocks noChangeShapeType="1"/>
            </p:cNvSpPr>
            <p:nvPr/>
          </p:nvSpPr>
          <p:spPr bwMode="auto">
            <a:xfrm flipV="1">
              <a:off x="8043" y="6208"/>
              <a:ext cx="313" cy="16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53711" name="Text Box 111"/>
          <p:cNvSpPr txBox="1">
            <a:spLocks noChangeArrowheads="1"/>
          </p:cNvSpPr>
          <p:nvPr/>
        </p:nvSpPr>
        <p:spPr bwMode="auto">
          <a:xfrm>
            <a:off x="3011488" y="3101975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900">
                <a:latin typeface="Arial Narrow" panose="020B0606020202030204" pitchFamily="34" charset="0"/>
                <a:ea typeface="Batang" pitchFamily="18" charset="-127"/>
              </a:rPr>
              <a:t>tiempo</a:t>
            </a:r>
            <a:endParaRPr lang="es-ES" altLang="es-ES"/>
          </a:p>
        </p:txBody>
      </p:sp>
      <p:sp>
        <p:nvSpPr>
          <p:cNvPr id="153712" name="Text Box 112"/>
          <p:cNvSpPr txBox="1">
            <a:spLocks noChangeArrowheads="1"/>
          </p:cNvSpPr>
          <p:nvPr/>
        </p:nvSpPr>
        <p:spPr bwMode="auto">
          <a:xfrm>
            <a:off x="3792538" y="5086350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900">
                <a:latin typeface="Arial Narrow" panose="020B0606020202030204" pitchFamily="34" charset="0"/>
                <a:ea typeface="Batang" pitchFamily="18" charset="-127"/>
              </a:rPr>
              <a:t>tiempo</a:t>
            </a:r>
            <a:endParaRPr lang="es-ES" altLang="es-ES"/>
          </a:p>
        </p:txBody>
      </p:sp>
      <p:sp>
        <p:nvSpPr>
          <p:cNvPr id="153713" name="Text Box 113"/>
          <p:cNvSpPr txBox="1">
            <a:spLocks noChangeArrowheads="1"/>
          </p:cNvSpPr>
          <p:nvPr/>
        </p:nvSpPr>
        <p:spPr bwMode="auto">
          <a:xfrm>
            <a:off x="5076825" y="5445125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900">
                <a:latin typeface="Arial Narrow" panose="020B0606020202030204" pitchFamily="34" charset="0"/>
                <a:ea typeface="Batang" pitchFamily="18" charset="-127"/>
              </a:rPr>
              <a:t>producto</a:t>
            </a:r>
            <a:endParaRPr lang="es-ES" altLang="es-ES"/>
          </a:p>
        </p:txBody>
      </p:sp>
      <p:sp>
        <p:nvSpPr>
          <p:cNvPr id="153714" name="Text Box 114"/>
          <p:cNvSpPr txBox="1">
            <a:spLocks noChangeArrowheads="1"/>
          </p:cNvSpPr>
          <p:nvPr/>
        </p:nvSpPr>
        <p:spPr bwMode="auto">
          <a:xfrm>
            <a:off x="3276600" y="5734050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900">
                <a:latin typeface="Arial Narrow" panose="020B0606020202030204" pitchFamily="34" charset="0"/>
                <a:ea typeface="Batang" pitchFamily="18" charset="-127"/>
              </a:rPr>
              <a:t>lugar</a:t>
            </a:r>
            <a:endParaRPr lang="es-ES" altLang="es-ES"/>
          </a:p>
        </p:txBody>
      </p:sp>
      <p:sp>
        <p:nvSpPr>
          <p:cNvPr id="153715" name="Text Box 115"/>
          <p:cNvSpPr txBox="1">
            <a:spLocks noChangeArrowheads="1"/>
          </p:cNvSpPr>
          <p:nvPr/>
        </p:nvSpPr>
        <p:spPr bwMode="auto">
          <a:xfrm>
            <a:off x="4932363" y="2997200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900">
                <a:latin typeface="Arial Narrow" panose="020B0606020202030204" pitchFamily="34" charset="0"/>
                <a:ea typeface="Batang" pitchFamily="18" charset="-127"/>
              </a:rPr>
              <a:t>proyecto</a:t>
            </a:r>
            <a:endParaRPr lang="es-ES" altLang="es-ES"/>
          </a:p>
        </p:txBody>
      </p:sp>
      <p:sp>
        <p:nvSpPr>
          <p:cNvPr id="153716" name="Text Box 116"/>
          <p:cNvSpPr txBox="1">
            <a:spLocks noChangeArrowheads="1"/>
          </p:cNvSpPr>
          <p:nvPr/>
        </p:nvSpPr>
        <p:spPr bwMode="auto">
          <a:xfrm>
            <a:off x="4932363" y="3789363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900">
                <a:latin typeface="Arial Narrow" panose="020B0606020202030204" pitchFamily="34" charset="0"/>
                <a:ea typeface="Batang" pitchFamily="18" charset="-127"/>
              </a:rPr>
              <a:t>equipo</a:t>
            </a:r>
            <a:endParaRPr lang="es-ES" altLang="es-ES"/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2206492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637" name="Group 85"/>
          <p:cNvGrpSpPr>
            <a:grpSpLocks/>
          </p:cNvGrpSpPr>
          <p:nvPr/>
        </p:nvGrpSpPr>
        <p:grpSpPr bwMode="auto">
          <a:xfrm>
            <a:off x="3317875" y="3668713"/>
            <a:ext cx="5568950" cy="2386012"/>
            <a:chOff x="2090" y="2311"/>
            <a:chExt cx="3508" cy="1503"/>
          </a:xfrm>
        </p:grpSpPr>
        <p:grpSp>
          <p:nvGrpSpPr>
            <p:cNvPr id="151555" name="Group 3"/>
            <p:cNvGrpSpPr>
              <a:grpSpLocks/>
            </p:cNvGrpSpPr>
            <p:nvPr/>
          </p:nvGrpSpPr>
          <p:grpSpPr bwMode="auto">
            <a:xfrm>
              <a:off x="2971" y="2886"/>
              <a:ext cx="167" cy="137"/>
              <a:chOff x="6020" y="3784"/>
              <a:chExt cx="614" cy="546"/>
            </a:xfrm>
          </p:grpSpPr>
          <p:sp>
            <p:nvSpPr>
              <p:cNvPr id="151556" name="Rectangle 4"/>
              <p:cNvSpPr>
                <a:spLocks noChangeArrowheads="1"/>
              </p:cNvSpPr>
              <p:nvPr/>
            </p:nvSpPr>
            <p:spPr bwMode="auto">
              <a:xfrm>
                <a:off x="6021" y="3967"/>
                <a:ext cx="360" cy="360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1557" name="AutoShape 5"/>
              <p:cNvSpPr>
                <a:spLocks noChangeArrowheads="1"/>
              </p:cNvSpPr>
              <p:nvPr/>
            </p:nvSpPr>
            <p:spPr bwMode="auto">
              <a:xfrm>
                <a:off x="6020" y="3785"/>
                <a:ext cx="614" cy="188"/>
              </a:xfrm>
              <a:prstGeom prst="parallelogram">
                <a:avLst>
                  <a:gd name="adj" fmla="val 140104"/>
                </a:avLst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1558" name="AutoShape 6"/>
              <p:cNvSpPr>
                <a:spLocks noChangeArrowheads="1"/>
              </p:cNvSpPr>
              <p:nvPr/>
            </p:nvSpPr>
            <p:spPr bwMode="auto">
              <a:xfrm rot="16166087" flipH="1">
                <a:off x="6235" y="3930"/>
                <a:ext cx="546" cy="253"/>
              </a:xfrm>
              <a:prstGeom prst="parallelogram">
                <a:avLst>
                  <a:gd name="adj" fmla="val 72446"/>
                </a:avLst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51559" name="Group 7"/>
            <p:cNvGrpSpPr>
              <a:grpSpLocks/>
            </p:cNvGrpSpPr>
            <p:nvPr/>
          </p:nvGrpSpPr>
          <p:grpSpPr bwMode="auto">
            <a:xfrm>
              <a:off x="2971" y="2435"/>
              <a:ext cx="886" cy="760"/>
              <a:chOff x="1776" y="2009"/>
              <a:chExt cx="1300" cy="1115"/>
            </a:xfrm>
          </p:grpSpPr>
          <p:sp>
            <p:nvSpPr>
              <p:cNvPr id="151560" name="Rectangle 8"/>
              <p:cNvSpPr>
                <a:spLocks noChangeArrowheads="1"/>
              </p:cNvSpPr>
              <p:nvPr/>
            </p:nvSpPr>
            <p:spPr bwMode="auto">
              <a:xfrm>
                <a:off x="1776" y="2352"/>
                <a:ext cx="816" cy="76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1" name="AutoShape 9"/>
              <p:cNvSpPr>
                <a:spLocks noChangeArrowheads="1"/>
              </p:cNvSpPr>
              <p:nvPr/>
            </p:nvSpPr>
            <p:spPr bwMode="auto">
              <a:xfrm>
                <a:off x="1776" y="2016"/>
                <a:ext cx="1300" cy="336"/>
              </a:xfrm>
              <a:prstGeom prst="parallelogram">
                <a:avLst>
                  <a:gd name="adj" fmla="val 1462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2" name="AutoShape 10"/>
              <p:cNvSpPr>
                <a:spLocks noChangeArrowheads="1"/>
              </p:cNvSpPr>
              <p:nvPr/>
            </p:nvSpPr>
            <p:spPr bwMode="auto">
              <a:xfrm rot="5409261" flipV="1">
                <a:off x="2282" y="2326"/>
                <a:ext cx="1101" cy="481"/>
              </a:xfrm>
              <a:prstGeom prst="parallelogram">
                <a:avLst>
                  <a:gd name="adj" fmla="val 70227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3" name="Line 11"/>
              <p:cNvSpPr>
                <a:spLocks noChangeShapeType="1"/>
              </p:cNvSpPr>
              <p:nvPr/>
            </p:nvSpPr>
            <p:spPr bwMode="auto">
              <a:xfrm>
                <a:off x="1776" y="2488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4" name="Line 12"/>
              <p:cNvSpPr>
                <a:spLocks noChangeShapeType="1"/>
              </p:cNvSpPr>
              <p:nvPr/>
            </p:nvSpPr>
            <p:spPr bwMode="auto">
              <a:xfrm>
                <a:off x="1776" y="2618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5" name="Line 13"/>
              <p:cNvSpPr>
                <a:spLocks noChangeShapeType="1"/>
              </p:cNvSpPr>
              <p:nvPr/>
            </p:nvSpPr>
            <p:spPr bwMode="auto">
              <a:xfrm>
                <a:off x="1776" y="2740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6" name="Line 14"/>
              <p:cNvSpPr>
                <a:spLocks noChangeShapeType="1"/>
              </p:cNvSpPr>
              <p:nvPr/>
            </p:nvSpPr>
            <p:spPr bwMode="auto">
              <a:xfrm>
                <a:off x="1780" y="2872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7" name="Line 15"/>
              <p:cNvSpPr>
                <a:spLocks noChangeShapeType="1"/>
              </p:cNvSpPr>
              <p:nvPr/>
            </p:nvSpPr>
            <p:spPr bwMode="auto">
              <a:xfrm>
                <a:off x="1776" y="2998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8" name="Line 16"/>
              <p:cNvSpPr>
                <a:spLocks noChangeShapeType="1"/>
              </p:cNvSpPr>
              <p:nvPr/>
            </p:nvSpPr>
            <p:spPr bwMode="auto">
              <a:xfrm flipV="1">
                <a:off x="2591" y="2147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9" name="Line 17"/>
              <p:cNvSpPr>
                <a:spLocks noChangeShapeType="1"/>
              </p:cNvSpPr>
              <p:nvPr/>
            </p:nvSpPr>
            <p:spPr bwMode="auto">
              <a:xfrm flipV="1">
                <a:off x="2589" y="2272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0" name="Line 18"/>
              <p:cNvSpPr>
                <a:spLocks noChangeShapeType="1"/>
              </p:cNvSpPr>
              <p:nvPr/>
            </p:nvSpPr>
            <p:spPr bwMode="auto">
              <a:xfrm flipV="1">
                <a:off x="2590" y="2401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1" name="Line 19"/>
              <p:cNvSpPr>
                <a:spLocks noChangeShapeType="1"/>
              </p:cNvSpPr>
              <p:nvPr/>
            </p:nvSpPr>
            <p:spPr bwMode="auto">
              <a:xfrm flipV="1">
                <a:off x="2592" y="2527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2" name="Line 20"/>
              <p:cNvSpPr>
                <a:spLocks noChangeShapeType="1"/>
              </p:cNvSpPr>
              <p:nvPr/>
            </p:nvSpPr>
            <p:spPr bwMode="auto">
              <a:xfrm flipV="1">
                <a:off x="2590" y="2651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3" name="Line 21"/>
              <p:cNvSpPr>
                <a:spLocks noChangeShapeType="1"/>
              </p:cNvSpPr>
              <p:nvPr/>
            </p:nvSpPr>
            <p:spPr bwMode="auto">
              <a:xfrm flipV="1">
                <a:off x="1922" y="2013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4" name="Line 22"/>
              <p:cNvSpPr>
                <a:spLocks noChangeShapeType="1"/>
              </p:cNvSpPr>
              <p:nvPr/>
            </p:nvSpPr>
            <p:spPr bwMode="auto">
              <a:xfrm flipV="1">
                <a:off x="2064" y="2013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5" name="Line 23"/>
              <p:cNvSpPr>
                <a:spLocks noChangeShapeType="1"/>
              </p:cNvSpPr>
              <p:nvPr/>
            </p:nvSpPr>
            <p:spPr bwMode="auto">
              <a:xfrm flipV="1">
                <a:off x="2196" y="2009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6" name="Line 24"/>
              <p:cNvSpPr>
                <a:spLocks noChangeShapeType="1"/>
              </p:cNvSpPr>
              <p:nvPr/>
            </p:nvSpPr>
            <p:spPr bwMode="auto">
              <a:xfrm flipV="1">
                <a:off x="2323" y="2013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7" name="Line 25"/>
              <p:cNvSpPr>
                <a:spLocks noChangeShapeType="1"/>
              </p:cNvSpPr>
              <p:nvPr/>
            </p:nvSpPr>
            <p:spPr bwMode="auto">
              <a:xfrm flipV="1">
                <a:off x="2464" y="2009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8" name="Line 26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9" name="Line 27"/>
              <p:cNvSpPr>
                <a:spLocks noChangeShapeType="1"/>
              </p:cNvSpPr>
              <p:nvPr/>
            </p:nvSpPr>
            <p:spPr bwMode="auto">
              <a:xfrm>
                <a:off x="2061" y="2353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0" name="Line 28"/>
              <p:cNvSpPr>
                <a:spLocks noChangeShapeType="1"/>
              </p:cNvSpPr>
              <p:nvPr/>
            </p:nvSpPr>
            <p:spPr bwMode="auto">
              <a:xfrm>
                <a:off x="2195" y="2356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1" name="Line 29"/>
              <p:cNvSpPr>
                <a:spLocks noChangeShapeType="1"/>
              </p:cNvSpPr>
              <p:nvPr/>
            </p:nvSpPr>
            <p:spPr bwMode="auto">
              <a:xfrm>
                <a:off x="2326" y="2354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2" name="Line 30"/>
              <p:cNvSpPr>
                <a:spLocks noChangeShapeType="1"/>
              </p:cNvSpPr>
              <p:nvPr/>
            </p:nvSpPr>
            <p:spPr bwMode="auto">
              <a:xfrm>
                <a:off x="2460" y="2353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3" name="Line 31"/>
              <p:cNvSpPr>
                <a:spLocks noChangeShapeType="1"/>
              </p:cNvSpPr>
              <p:nvPr/>
            </p:nvSpPr>
            <p:spPr bwMode="auto">
              <a:xfrm>
                <a:off x="1872" y="2288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4" name="Line 32"/>
              <p:cNvSpPr>
                <a:spLocks noChangeShapeType="1"/>
              </p:cNvSpPr>
              <p:nvPr/>
            </p:nvSpPr>
            <p:spPr bwMode="auto">
              <a:xfrm>
                <a:off x="1961" y="2221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5" name="Line 33"/>
              <p:cNvSpPr>
                <a:spLocks noChangeShapeType="1"/>
              </p:cNvSpPr>
              <p:nvPr/>
            </p:nvSpPr>
            <p:spPr bwMode="auto">
              <a:xfrm>
                <a:off x="2050" y="2169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6" name="Line 34"/>
              <p:cNvSpPr>
                <a:spLocks noChangeShapeType="1"/>
              </p:cNvSpPr>
              <p:nvPr/>
            </p:nvSpPr>
            <p:spPr bwMode="auto">
              <a:xfrm>
                <a:off x="2125" y="2118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7" name="Line 35"/>
              <p:cNvSpPr>
                <a:spLocks noChangeShapeType="1"/>
              </p:cNvSpPr>
              <p:nvPr/>
            </p:nvSpPr>
            <p:spPr bwMode="auto">
              <a:xfrm>
                <a:off x="2198" y="2065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8" name="Line 36"/>
              <p:cNvSpPr>
                <a:spLocks noChangeShapeType="1"/>
              </p:cNvSpPr>
              <p:nvPr/>
            </p:nvSpPr>
            <p:spPr bwMode="auto">
              <a:xfrm>
                <a:off x="2682" y="2295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9" name="Line 37"/>
              <p:cNvSpPr>
                <a:spLocks noChangeShapeType="1"/>
              </p:cNvSpPr>
              <p:nvPr/>
            </p:nvSpPr>
            <p:spPr bwMode="auto">
              <a:xfrm>
                <a:off x="2774" y="2225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90" name="Line 38"/>
              <p:cNvSpPr>
                <a:spLocks noChangeShapeType="1"/>
              </p:cNvSpPr>
              <p:nvPr/>
            </p:nvSpPr>
            <p:spPr bwMode="auto">
              <a:xfrm>
                <a:off x="2853" y="2171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91" name="Line 39"/>
              <p:cNvSpPr>
                <a:spLocks noChangeShapeType="1"/>
              </p:cNvSpPr>
              <p:nvPr/>
            </p:nvSpPr>
            <p:spPr bwMode="auto">
              <a:xfrm>
                <a:off x="2927" y="2124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92" name="Line 40"/>
              <p:cNvSpPr>
                <a:spLocks noChangeShapeType="1"/>
              </p:cNvSpPr>
              <p:nvPr/>
            </p:nvSpPr>
            <p:spPr bwMode="auto">
              <a:xfrm>
                <a:off x="3004" y="2071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</p:grpSp>
        <p:sp>
          <p:nvSpPr>
            <p:cNvPr id="151593" name="Text Box 41"/>
            <p:cNvSpPr txBox="1">
              <a:spLocks noChangeArrowheads="1"/>
            </p:cNvSpPr>
            <p:nvPr/>
          </p:nvSpPr>
          <p:spPr bwMode="auto">
            <a:xfrm>
              <a:off x="2578" y="2668"/>
              <a:ext cx="41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Zumo Piña 1l.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594" name="Text Box 42"/>
            <p:cNvSpPr txBox="1">
              <a:spLocks noChangeArrowheads="1"/>
            </p:cNvSpPr>
            <p:nvPr/>
          </p:nvSpPr>
          <p:spPr bwMode="auto">
            <a:xfrm>
              <a:off x="2608" y="2755"/>
              <a:ext cx="3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2179" tIns="31090" rIns="62179" bIns="31090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Cola Cola 33cl.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595" name="Text Box 43"/>
            <p:cNvSpPr txBox="1">
              <a:spLocks noChangeArrowheads="1"/>
            </p:cNvSpPr>
            <p:nvPr/>
          </p:nvSpPr>
          <p:spPr bwMode="auto">
            <a:xfrm>
              <a:off x="2434" y="3102"/>
              <a:ext cx="55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Leche Entera Pino 1l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596" name="Text Box 44"/>
            <p:cNvSpPr txBox="1">
              <a:spLocks noChangeArrowheads="1"/>
            </p:cNvSpPr>
            <p:nvPr/>
          </p:nvSpPr>
          <p:spPr bwMode="auto">
            <a:xfrm>
              <a:off x="2550" y="2928"/>
              <a:ext cx="4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s-ES" altLang="ko-KR" sz="700" dirty="0">
                  <a:latin typeface="Arial Narrow" panose="020B0606020202030204" pitchFamily="34" charset="0"/>
                  <a:ea typeface="Batang" pitchFamily="18" charset="-127"/>
                </a:rPr>
                <a:t>Cloro</a:t>
              </a: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 33cl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597" name="Text Box 45"/>
            <p:cNvSpPr txBox="1">
              <a:spLocks noChangeArrowheads="1"/>
            </p:cNvSpPr>
            <p:nvPr/>
          </p:nvSpPr>
          <p:spPr bwMode="auto">
            <a:xfrm>
              <a:off x="2442" y="3015"/>
              <a:ext cx="55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Cerveza </a:t>
              </a:r>
              <a:r>
                <a:rPr lang="es-ES" altLang="ko-KR" sz="700" dirty="0">
                  <a:latin typeface="Arial Narrow" panose="020B0606020202030204" pitchFamily="34" charset="0"/>
                  <a:ea typeface="Batang" pitchFamily="18" charset="-127"/>
                </a:rPr>
                <a:t>Imperial</a:t>
              </a: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 20 cl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598" name="Text Box 46"/>
            <p:cNvSpPr txBox="1">
              <a:spLocks noChangeArrowheads="1"/>
            </p:cNvSpPr>
            <p:nvPr/>
          </p:nvSpPr>
          <p:spPr bwMode="auto">
            <a:xfrm>
              <a:off x="2525" y="2842"/>
              <a:ext cx="46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Jabón Ariel IK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599" name="Text Box 47"/>
            <p:cNvSpPr txBox="1">
              <a:spLocks noChangeArrowheads="1"/>
            </p:cNvSpPr>
            <p:nvPr/>
          </p:nvSpPr>
          <p:spPr bwMode="auto">
            <a:xfrm>
              <a:off x="2971" y="3192"/>
              <a:ext cx="9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1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0" name="Text Box 48"/>
            <p:cNvSpPr txBox="1">
              <a:spLocks noChangeArrowheads="1"/>
            </p:cNvSpPr>
            <p:nvPr/>
          </p:nvSpPr>
          <p:spPr bwMode="auto">
            <a:xfrm>
              <a:off x="3069" y="3192"/>
              <a:ext cx="1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2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1" name="Text Box 49"/>
            <p:cNvSpPr txBox="1">
              <a:spLocks noChangeArrowheads="1"/>
            </p:cNvSpPr>
            <p:nvPr/>
          </p:nvSpPr>
          <p:spPr bwMode="auto">
            <a:xfrm>
              <a:off x="3155" y="3192"/>
              <a:ext cx="1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3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2" name="Text Box 50"/>
            <p:cNvSpPr txBox="1">
              <a:spLocks noChangeArrowheads="1"/>
            </p:cNvSpPr>
            <p:nvPr/>
          </p:nvSpPr>
          <p:spPr bwMode="auto">
            <a:xfrm>
              <a:off x="3243" y="3192"/>
              <a:ext cx="1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4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3" name="Text Box 51"/>
            <p:cNvSpPr txBox="1">
              <a:spLocks noChangeArrowheads="1"/>
            </p:cNvSpPr>
            <p:nvPr/>
          </p:nvSpPr>
          <p:spPr bwMode="auto">
            <a:xfrm>
              <a:off x="3331" y="3192"/>
              <a:ext cx="1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1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4" name="Text Box 52"/>
            <p:cNvSpPr txBox="1">
              <a:spLocks noChangeArrowheads="1"/>
            </p:cNvSpPr>
            <p:nvPr/>
          </p:nvSpPr>
          <p:spPr bwMode="auto">
            <a:xfrm>
              <a:off x="3429" y="3192"/>
              <a:ext cx="1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2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5" name="Text Box 53"/>
            <p:cNvSpPr txBox="1">
              <a:spLocks noChangeArrowheads="1"/>
            </p:cNvSpPr>
            <p:nvPr/>
          </p:nvSpPr>
          <p:spPr bwMode="auto">
            <a:xfrm>
              <a:off x="2882" y="3376"/>
              <a:ext cx="71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TIEMPO: </a:t>
              </a:r>
              <a:r>
                <a:rPr lang="es-ES" altLang="ko-KR" sz="12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trimestre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6" name="Text Box 54"/>
            <p:cNvSpPr txBox="1">
              <a:spLocks noChangeArrowheads="1"/>
            </p:cNvSpPr>
            <p:nvPr/>
          </p:nvSpPr>
          <p:spPr bwMode="auto">
            <a:xfrm>
              <a:off x="2938" y="2496"/>
              <a:ext cx="34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Cartago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07" name="Text Box 55"/>
            <p:cNvSpPr txBox="1">
              <a:spLocks noChangeArrowheads="1"/>
            </p:cNvSpPr>
            <p:nvPr/>
          </p:nvSpPr>
          <p:spPr bwMode="auto">
            <a:xfrm>
              <a:off x="2821" y="2536"/>
              <a:ext cx="37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es-ES" sz="600" dirty="0">
                  <a:latin typeface="Arial Narrow" panose="020B0606020202030204" pitchFamily="34" charset="0"/>
                  <a:ea typeface="Batang" pitchFamily="18" charset="-127"/>
                </a:rPr>
                <a:t>Puntarenas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08" name="Text Box 56"/>
            <p:cNvSpPr txBox="1">
              <a:spLocks noChangeArrowheads="1"/>
            </p:cNvSpPr>
            <p:nvPr/>
          </p:nvSpPr>
          <p:spPr bwMode="auto">
            <a:xfrm>
              <a:off x="2777" y="2583"/>
              <a:ext cx="37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es-ES" sz="600" dirty="0">
                  <a:latin typeface="Arial Narrow" panose="020B0606020202030204" pitchFamily="34" charset="0"/>
                  <a:ea typeface="Batang" pitchFamily="18" charset="-127"/>
                </a:rPr>
                <a:t>San  José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09" name="Text Box 57"/>
            <p:cNvSpPr txBox="1">
              <a:spLocks noChangeArrowheads="1"/>
            </p:cNvSpPr>
            <p:nvPr/>
          </p:nvSpPr>
          <p:spPr bwMode="auto">
            <a:xfrm>
              <a:off x="2991" y="2458"/>
              <a:ext cx="37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Limón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10" name="Text Box 58"/>
            <p:cNvSpPr txBox="1">
              <a:spLocks noChangeArrowheads="1"/>
            </p:cNvSpPr>
            <p:nvPr/>
          </p:nvSpPr>
          <p:spPr bwMode="auto">
            <a:xfrm>
              <a:off x="3019" y="2422"/>
              <a:ext cx="37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Heredia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11" name="Text Box 59"/>
            <p:cNvSpPr txBox="1">
              <a:spLocks noChangeArrowheads="1"/>
            </p:cNvSpPr>
            <p:nvPr/>
          </p:nvSpPr>
          <p:spPr bwMode="auto">
            <a:xfrm>
              <a:off x="3095" y="2380"/>
              <a:ext cx="37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Alajuela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12" name="Text Box 60"/>
            <p:cNvSpPr txBox="1">
              <a:spLocks noChangeArrowheads="1"/>
            </p:cNvSpPr>
            <p:nvPr/>
          </p:nvSpPr>
          <p:spPr bwMode="auto">
            <a:xfrm>
              <a:off x="2946" y="2654"/>
              <a:ext cx="26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17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13" name="Text Box 61"/>
            <p:cNvSpPr txBox="1">
              <a:spLocks noChangeArrowheads="1"/>
            </p:cNvSpPr>
            <p:nvPr/>
          </p:nvSpPr>
          <p:spPr bwMode="auto">
            <a:xfrm>
              <a:off x="2946" y="2742"/>
              <a:ext cx="26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57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14" name="Text Box 62"/>
            <p:cNvSpPr txBox="1">
              <a:spLocks noChangeArrowheads="1"/>
            </p:cNvSpPr>
            <p:nvPr/>
          </p:nvSpPr>
          <p:spPr bwMode="auto">
            <a:xfrm>
              <a:off x="2946" y="2830"/>
              <a:ext cx="26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93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15" name="Text Box 63"/>
            <p:cNvSpPr txBox="1">
              <a:spLocks noChangeArrowheads="1"/>
            </p:cNvSpPr>
            <p:nvPr/>
          </p:nvSpPr>
          <p:spPr bwMode="auto">
            <a:xfrm>
              <a:off x="2946" y="3005"/>
              <a:ext cx="26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 5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16" name="Text Box 64"/>
            <p:cNvSpPr txBox="1">
              <a:spLocks noChangeArrowheads="1"/>
            </p:cNvSpPr>
            <p:nvPr/>
          </p:nvSpPr>
          <p:spPr bwMode="auto">
            <a:xfrm>
              <a:off x="2946" y="3092"/>
              <a:ext cx="26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12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17" name="Text Box 65"/>
            <p:cNvSpPr txBox="1">
              <a:spLocks noChangeArrowheads="1"/>
            </p:cNvSpPr>
            <p:nvPr/>
          </p:nvSpPr>
          <p:spPr bwMode="auto">
            <a:xfrm>
              <a:off x="2181" y="2339"/>
              <a:ext cx="427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 dirty="0">
                  <a:solidFill>
                    <a:srgbClr val="000000"/>
                  </a:solidFill>
                  <a:latin typeface="Arial" panose="020B0604020202020204" pitchFamily="34" charset="0"/>
                  <a:ea typeface="Batang" pitchFamily="18" charset="-127"/>
                </a:rPr>
                <a:t>Ventas en miles de Colones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18" name="Text Box 66"/>
            <p:cNvSpPr txBox="1">
              <a:spLocks noChangeArrowheads="1"/>
            </p:cNvSpPr>
            <p:nvPr/>
          </p:nvSpPr>
          <p:spPr bwMode="auto">
            <a:xfrm>
              <a:off x="4106" y="2368"/>
              <a:ext cx="140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200" i="1">
                  <a:solidFill>
                    <a:srgbClr val="000000"/>
                  </a:solidFill>
                  <a:latin typeface="Arial" panose="020B0604020202020204" pitchFamily="34" charset="0"/>
                  <a:ea typeface="Batang" pitchFamily="18" charset="-127"/>
                </a:rPr>
                <a:t>Jerarquía de dimensiones: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19" name="Text Box 67"/>
            <p:cNvSpPr txBox="1">
              <a:spLocks noChangeArrowheads="1"/>
            </p:cNvSpPr>
            <p:nvPr/>
          </p:nvSpPr>
          <p:spPr bwMode="auto">
            <a:xfrm>
              <a:off x="4106" y="2656"/>
              <a:ext cx="491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Categoría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     </a:t>
              </a: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  <a:sym typeface="Symbol" panose="05050102010706020507" pitchFamily="18" charset="2"/>
                </a:rPr>
                <a:t></a:t>
              </a:r>
              <a:endParaRPr lang="es-ES" altLang="ko-KR" sz="900" i="1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Gama     Prov.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\          /   </a:t>
              </a:r>
              <a:endParaRPr lang="es-ES" altLang="ko-KR" sz="900" i="1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Artículo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20" name="Text Box 68"/>
            <p:cNvSpPr txBox="1">
              <a:spLocks noChangeArrowheads="1"/>
            </p:cNvSpPr>
            <p:nvPr/>
          </p:nvSpPr>
          <p:spPr bwMode="auto">
            <a:xfrm>
              <a:off x="4538" y="2656"/>
              <a:ext cx="556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País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  <a:sym typeface="Symbol" panose="05050102010706020507" pitchFamily="18" charset="2"/>
                </a:rPr>
                <a:t></a:t>
              </a:r>
              <a:endParaRPr lang="es-ES" altLang="ko-KR" sz="900" i="1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Ciudad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  <a:sym typeface="Symbol" panose="05050102010706020507" pitchFamily="18" charset="2"/>
                </a:rPr>
                <a:t></a:t>
              </a:r>
              <a:endParaRPr lang="es-ES" altLang="ko-KR" sz="900" i="1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Supermercado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21" name="Text Box 69"/>
            <p:cNvSpPr txBox="1">
              <a:spLocks noChangeArrowheads="1"/>
            </p:cNvSpPr>
            <p:nvPr/>
          </p:nvSpPr>
          <p:spPr bwMode="auto">
            <a:xfrm>
              <a:off x="5042" y="2656"/>
              <a:ext cx="556" cy="1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Año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/       \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Trimestre   </a:t>
              </a: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\</a:t>
              </a: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      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/            \</a:t>
              </a:r>
              <a:endParaRPr lang="es-ES" altLang="ko-KR" sz="900" i="1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Mes   Semana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\          /   </a:t>
              </a:r>
              <a:endParaRPr lang="es-ES" altLang="ko-KR" sz="900" i="1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Día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|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Hora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22" name="Text Box 70"/>
            <p:cNvSpPr txBox="1">
              <a:spLocks noChangeArrowheads="1"/>
            </p:cNvSpPr>
            <p:nvPr/>
          </p:nvSpPr>
          <p:spPr bwMode="auto">
            <a:xfrm>
              <a:off x="2090" y="2728"/>
              <a:ext cx="55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s-ES" altLang="ko-KR" sz="12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PRODUCTO: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s-ES" altLang="ko-KR" sz="1200" i="1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artículo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23" name="Text Box 71"/>
            <p:cNvSpPr txBox="1">
              <a:spLocks noChangeArrowheads="1"/>
            </p:cNvSpPr>
            <p:nvPr/>
          </p:nvSpPr>
          <p:spPr bwMode="auto">
            <a:xfrm>
              <a:off x="2485" y="2311"/>
              <a:ext cx="64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s-ES" altLang="ko-KR" sz="12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LUGAR: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s-ES" altLang="ko-KR" sz="1200" i="1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ciudad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24" name="Text Box 72"/>
            <p:cNvSpPr txBox="1">
              <a:spLocks noChangeArrowheads="1"/>
            </p:cNvSpPr>
            <p:nvPr/>
          </p:nvSpPr>
          <p:spPr bwMode="auto">
            <a:xfrm>
              <a:off x="4072" y="2534"/>
              <a:ext cx="55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PRODUCTO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25" name="Text Box 73"/>
            <p:cNvSpPr txBox="1">
              <a:spLocks noChangeArrowheads="1"/>
            </p:cNvSpPr>
            <p:nvPr/>
          </p:nvSpPr>
          <p:spPr bwMode="auto">
            <a:xfrm>
              <a:off x="4535" y="2534"/>
              <a:ext cx="55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LUGAR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26" name="Text Box 74"/>
            <p:cNvSpPr txBox="1">
              <a:spLocks noChangeArrowheads="1"/>
            </p:cNvSpPr>
            <p:nvPr/>
          </p:nvSpPr>
          <p:spPr bwMode="auto">
            <a:xfrm>
              <a:off x="5028" y="2534"/>
              <a:ext cx="55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TIEMPO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27" name="Text Box 75"/>
            <p:cNvSpPr txBox="1">
              <a:spLocks noChangeArrowheads="1"/>
            </p:cNvSpPr>
            <p:nvPr/>
          </p:nvSpPr>
          <p:spPr bwMode="auto">
            <a:xfrm>
              <a:off x="3048" y="3275"/>
              <a:ext cx="2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2014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28" name="Text Box 76"/>
            <p:cNvSpPr txBox="1">
              <a:spLocks noChangeArrowheads="1"/>
            </p:cNvSpPr>
            <p:nvPr/>
          </p:nvSpPr>
          <p:spPr bwMode="auto">
            <a:xfrm>
              <a:off x="3325" y="3273"/>
              <a:ext cx="28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2015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29" name="Oval 77"/>
            <p:cNvSpPr>
              <a:spLocks noChangeArrowheads="1"/>
            </p:cNvSpPr>
            <p:nvPr/>
          </p:nvSpPr>
          <p:spPr bwMode="auto">
            <a:xfrm>
              <a:off x="4202" y="3138"/>
              <a:ext cx="306" cy="160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1630" name="Oval 78"/>
            <p:cNvSpPr>
              <a:spLocks noChangeArrowheads="1"/>
            </p:cNvSpPr>
            <p:nvPr/>
          </p:nvSpPr>
          <p:spPr bwMode="auto">
            <a:xfrm>
              <a:off x="4656" y="2911"/>
              <a:ext cx="306" cy="160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1631" name="Oval 79"/>
            <p:cNvSpPr>
              <a:spLocks noChangeArrowheads="1"/>
            </p:cNvSpPr>
            <p:nvPr/>
          </p:nvSpPr>
          <p:spPr bwMode="auto">
            <a:xfrm>
              <a:off x="5019" y="2911"/>
              <a:ext cx="358" cy="160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1632" name="Text Box 80"/>
            <p:cNvSpPr txBox="1">
              <a:spLocks noChangeArrowheads="1"/>
            </p:cNvSpPr>
            <p:nvPr/>
          </p:nvSpPr>
          <p:spPr bwMode="auto">
            <a:xfrm>
              <a:off x="2946" y="2917"/>
              <a:ext cx="224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22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</p:grpSp>
      <p:sp>
        <p:nvSpPr>
          <p:cNvPr id="151634" name="Text Box 82"/>
          <p:cNvSpPr txBox="1">
            <a:spLocks noChangeArrowheads="1"/>
          </p:cNvSpPr>
          <p:nvPr/>
        </p:nvSpPr>
        <p:spPr bwMode="auto">
          <a:xfrm>
            <a:off x="533400" y="1676400"/>
            <a:ext cx="8001000" cy="188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279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dirty="0">
                <a:latin typeface="Arial" panose="020B0604020202020204" pitchFamily="34" charset="0"/>
              </a:rPr>
              <a:t>Se pueden obtener hechos a diferentes niveles de agregación: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000" dirty="0">
                <a:latin typeface="Arial" panose="020B0604020202020204" pitchFamily="34" charset="0"/>
              </a:rPr>
              <a:t>obtención de </a:t>
            </a:r>
            <a:r>
              <a:rPr lang="es-ES_tradnl" altLang="es-ES" sz="2000" dirty="0">
                <a:solidFill>
                  <a:srgbClr val="800000"/>
                </a:solidFill>
                <a:latin typeface="Arial" panose="020B0604020202020204" pitchFamily="34" charset="0"/>
              </a:rPr>
              <a:t>medidas</a:t>
            </a:r>
            <a:r>
              <a:rPr lang="es-ES_tradnl" altLang="es-ES" sz="2000" dirty="0">
                <a:latin typeface="Arial" panose="020B0604020202020204" pitchFamily="34" charset="0"/>
              </a:rPr>
              <a:t> sobre los </a:t>
            </a:r>
            <a:r>
              <a:rPr lang="es-ES_tradnl" altLang="es-ES" sz="2000" dirty="0">
                <a:solidFill>
                  <a:srgbClr val="3AA537"/>
                </a:solidFill>
                <a:latin typeface="Arial" panose="020B0604020202020204" pitchFamily="34" charset="0"/>
              </a:rPr>
              <a:t>hechos</a:t>
            </a:r>
            <a:r>
              <a:rPr lang="es-ES_tradnl" altLang="es-ES" sz="2000" dirty="0">
                <a:latin typeface="Arial" panose="020B0604020202020204" pitchFamily="34" charset="0"/>
              </a:rPr>
              <a:t> parametrizadas por atributos de las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dimensiones</a:t>
            </a:r>
            <a:r>
              <a:rPr lang="es-ES_tradnl" altLang="es-ES" sz="2000" dirty="0">
                <a:latin typeface="Arial" panose="020B0604020202020204" pitchFamily="34" charset="0"/>
              </a:rPr>
              <a:t> y restringidas por condiciones impuestas sobre las dimensiones</a:t>
            </a:r>
          </a:p>
        </p:txBody>
      </p:sp>
      <p:sp>
        <p:nvSpPr>
          <p:cNvPr id="151635" name="Text Box 83"/>
          <p:cNvSpPr txBox="1">
            <a:spLocks noChangeArrowheads="1"/>
          </p:cNvSpPr>
          <p:nvPr/>
        </p:nvSpPr>
        <p:spPr bwMode="auto">
          <a:xfrm>
            <a:off x="1066800" y="5943600"/>
            <a:ext cx="6588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r>
              <a:rPr lang="es-ES_tradnl" alt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Un nivel de agregación para un conjunto de dimensiones se denomina cubo.</a:t>
            </a:r>
          </a:p>
        </p:txBody>
      </p:sp>
      <p:sp>
        <p:nvSpPr>
          <p:cNvPr id="151636" name="Text Box 84"/>
          <p:cNvSpPr txBox="1">
            <a:spLocks noChangeArrowheads="1"/>
          </p:cNvSpPr>
          <p:nvPr/>
        </p:nvSpPr>
        <p:spPr bwMode="auto">
          <a:xfrm>
            <a:off x="427038" y="3930650"/>
            <a:ext cx="2878137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279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ko-KR" sz="2000" b="1" i="1" dirty="0">
                <a:solidFill>
                  <a:srgbClr val="3AA537"/>
                </a:solidFill>
                <a:latin typeface="Arial" panose="020B0604020202020204" pitchFamily="34" charset="0"/>
                <a:ea typeface="굴림" charset="-127"/>
              </a:rPr>
              <a:t>HECHO</a:t>
            </a:r>
            <a:r>
              <a:rPr lang="es-ES" altLang="ko-KR" sz="2000" b="1" i="1" dirty="0">
                <a:latin typeface="Arial" panose="020B0604020202020204" pitchFamily="34" charset="0"/>
                <a:ea typeface="굴림" charset="-127"/>
              </a:rPr>
              <a:t>: </a:t>
            </a:r>
            <a:r>
              <a:rPr lang="es-ES" altLang="ko-KR" sz="2000" i="1" dirty="0">
                <a:latin typeface="Arial" panose="020B0604020202020204" pitchFamily="34" charset="0"/>
                <a:ea typeface="굴림" charset="-127"/>
              </a:rPr>
              <a:t>“El primer </a:t>
            </a:r>
            <a:r>
              <a:rPr lang="es-ES" altLang="ko-KR" sz="2000" i="1" dirty="0">
                <a:solidFill>
                  <a:schemeClr val="accent2"/>
                </a:solidFill>
                <a:latin typeface="Arial" panose="020B0604020202020204" pitchFamily="34" charset="0"/>
                <a:ea typeface="굴림" charset="-127"/>
              </a:rPr>
              <a:t>trimestre</a:t>
            </a:r>
            <a:r>
              <a:rPr lang="es-ES" altLang="ko-KR" sz="2000" i="1" dirty="0">
                <a:latin typeface="Arial" panose="020B0604020202020204" pitchFamily="34" charset="0"/>
                <a:ea typeface="굴림" charset="-127"/>
              </a:rPr>
              <a:t> de 2014 la empresa vendió en </a:t>
            </a:r>
            <a:r>
              <a:rPr lang="es-E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charset="-127"/>
              </a:rPr>
              <a:t>San José</a:t>
            </a:r>
            <a:r>
              <a:rPr lang="es-ES" altLang="ko-KR" sz="2000" i="1" dirty="0">
                <a:latin typeface="Arial" panose="020B0604020202020204" pitchFamily="34" charset="0"/>
                <a:ea typeface="굴림" charset="-127"/>
              </a:rPr>
              <a:t> por un </a:t>
            </a:r>
            <a:r>
              <a:rPr lang="es-ES" altLang="ko-KR" sz="2000" i="1" dirty="0">
                <a:solidFill>
                  <a:srgbClr val="800000"/>
                </a:solidFill>
                <a:latin typeface="Arial" panose="020B0604020202020204" pitchFamily="34" charset="0"/>
                <a:ea typeface="굴림" charset="-127"/>
              </a:rPr>
              <a:t>total</a:t>
            </a:r>
            <a:r>
              <a:rPr lang="es-ES" altLang="ko-KR" sz="2000" i="1" dirty="0">
                <a:latin typeface="Arial" panose="020B0604020202020204" pitchFamily="34" charset="0"/>
                <a:ea typeface="굴림" charset="-127"/>
              </a:rPr>
              <a:t> de 2200000 colones del </a:t>
            </a:r>
            <a:r>
              <a:rPr lang="es-E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charset="-127"/>
              </a:rPr>
              <a:t>producto</a:t>
            </a:r>
            <a:r>
              <a:rPr lang="es-ES" altLang="ko-KR" sz="2000" i="1" dirty="0">
                <a:latin typeface="Arial" panose="020B0604020202020204" pitchFamily="34" charset="0"/>
                <a:ea typeface="굴림" charset="-127"/>
              </a:rPr>
              <a:t> cloro 33 cl.”</a:t>
            </a:r>
            <a:endParaRPr lang="es-ES_tradnl" altLang="es-ES" sz="18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143391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/>
              <a:t>Conocer las ventajas y casos donde es aconsejable recopilar información interna y externa en un Almacén de Datos.</a:t>
            </a:r>
          </a:p>
          <a:p>
            <a:endParaRPr lang="es-ES" sz="2400" dirty="0"/>
          </a:p>
          <a:p>
            <a:r>
              <a:rPr lang="es-ES" sz="2400" dirty="0"/>
              <a:t>Conocer el modelo multidimensional de los almacenes de datos y los operadores de refinamiento asociados: drill, roll, </a:t>
            </a:r>
            <a:r>
              <a:rPr lang="es-ES" sz="2400" dirty="0" err="1"/>
              <a:t>slice</a:t>
            </a:r>
            <a:r>
              <a:rPr lang="es-ES" sz="2400" dirty="0"/>
              <a:t> &amp; dice, </a:t>
            </a:r>
            <a:r>
              <a:rPr lang="es-ES" sz="2400" dirty="0" err="1"/>
              <a:t>pivot</a:t>
            </a:r>
            <a:r>
              <a:rPr lang="es-ES" sz="2400" dirty="0"/>
              <a:t>.</a:t>
            </a:r>
          </a:p>
          <a:p>
            <a:endParaRPr lang="es-ES" sz="2400" dirty="0"/>
          </a:p>
          <a:p>
            <a:r>
              <a:rPr lang="es-ES" sz="2400" dirty="0"/>
              <a:t>Conocer la arquitectura y diferentes implementaciones (ROLAP, MOLAP) de Almacenes de Datos.</a:t>
            </a:r>
          </a:p>
          <a:p>
            <a:endParaRPr lang="es-ES" sz="2400" dirty="0"/>
          </a:p>
          <a:p>
            <a:r>
              <a:rPr lang="es-ES" sz="2400" dirty="0"/>
              <a:t>Reconocer pautas para el diseño y mantenimiento de </a:t>
            </a:r>
            <a:r>
              <a:rPr lang="es-ES" sz="2400" dirty="0" err="1"/>
              <a:t>ADs</a:t>
            </a:r>
            <a:r>
              <a:rPr lang="es-E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01167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590550" y="1695450"/>
            <a:ext cx="79073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r>
              <a:rPr lang="es-ES_tradnl" altLang="es-ES" dirty="0">
                <a:solidFill>
                  <a:srgbClr val="000000"/>
                </a:solidFill>
                <a:latin typeface="Arial" panose="020B0604020202020204" pitchFamily="34" charset="0"/>
              </a:rPr>
              <a:t>¿Se puede recopilar toda la información necesaria en un único esquema estrella o copo de nieve?</a:t>
            </a:r>
          </a:p>
          <a:p>
            <a:pPr>
              <a:buFont typeface="Symbol" panose="05050102010706020507" pitchFamily="18" charset="2"/>
              <a:buChar char="·"/>
            </a:pPr>
            <a:endParaRPr lang="es-ES_tradnl" alt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r>
              <a:rPr lang="es-ES_tradnl" altLang="es-ES" dirty="0">
                <a:solidFill>
                  <a:srgbClr val="000000"/>
                </a:solidFill>
                <a:latin typeface="Arial" panose="020B0604020202020204" pitchFamily="34" charset="0"/>
              </a:rPr>
              <a:t> NO : necesidad de varios esquemas.</a:t>
            </a:r>
          </a:p>
          <a:p>
            <a:pPr>
              <a:buFont typeface="Symbol" panose="05050102010706020507" pitchFamily="18" charset="2"/>
              <a:buChar char="·"/>
            </a:pPr>
            <a:endParaRPr lang="es-ES_tradnl" alt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s-ES_tradnl" altLang="es-ES" dirty="0">
                <a:solidFill>
                  <a:srgbClr val="000000"/>
                </a:solidFill>
                <a:latin typeface="Arial" panose="020B0604020202020204" pitchFamily="34" charset="0"/>
              </a:rPr>
              <a:t>Cada uno de estos esquemas se denomina datamart.</a:t>
            </a:r>
          </a:p>
        </p:txBody>
      </p:sp>
      <p:grpSp>
        <p:nvGrpSpPr>
          <p:cNvPr id="152674" name="Group 98"/>
          <p:cNvGrpSpPr>
            <a:grpSpLocks/>
          </p:cNvGrpSpPr>
          <p:nvPr/>
        </p:nvGrpSpPr>
        <p:grpSpPr bwMode="auto">
          <a:xfrm>
            <a:off x="1219200" y="4038600"/>
            <a:ext cx="5748338" cy="2520950"/>
            <a:chOff x="1020" y="2568"/>
            <a:chExt cx="3621" cy="1588"/>
          </a:xfrm>
        </p:grpSpPr>
        <p:sp>
          <p:nvSpPr>
            <p:cNvPr id="152580" name="AutoShape 4"/>
            <p:cNvSpPr>
              <a:spLocks noChangeArrowheads="1"/>
            </p:cNvSpPr>
            <p:nvPr/>
          </p:nvSpPr>
          <p:spPr bwMode="auto">
            <a:xfrm>
              <a:off x="1882" y="2756"/>
              <a:ext cx="504" cy="504"/>
            </a:xfrm>
            <a:prstGeom prst="star8">
              <a:avLst>
                <a:gd name="adj" fmla="val 38250"/>
              </a:avLst>
            </a:prstGeom>
            <a:solidFill>
              <a:srgbClr val="EBFFE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52581" name="Text Box 5"/>
            <p:cNvSpPr txBox="1">
              <a:spLocks noChangeArrowheads="1"/>
            </p:cNvSpPr>
            <p:nvPr/>
          </p:nvSpPr>
          <p:spPr bwMode="auto">
            <a:xfrm>
              <a:off x="1894" y="2933"/>
              <a:ext cx="48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/>
              <a:r>
                <a:rPr lang="es-E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VENTAS</a:t>
              </a:r>
              <a:endParaRPr lang="es-ES" altLang="es-ES"/>
            </a:p>
          </p:txBody>
        </p:sp>
        <p:grpSp>
          <p:nvGrpSpPr>
            <p:cNvPr id="152582" name="Group 6"/>
            <p:cNvGrpSpPr>
              <a:grpSpLocks/>
            </p:cNvGrpSpPr>
            <p:nvPr/>
          </p:nvGrpSpPr>
          <p:grpSpPr bwMode="auto">
            <a:xfrm rot="-1728647">
              <a:off x="2329" y="2753"/>
              <a:ext cx="288" cy="145"/>
              <a:chOff x="5841" y="4861"/>
              <a:chExt cx="720" cy="363"/>
            </a:xfrm>
          </p:grpSpPr>
          <p:sp>
            <p:nvSpPr>
              <p:cNvPr id="152583" name="Line 7"/>
              <p:cNvSpPr>
                <a:spLocks noChangeShapeType="1"/>
              </p:cNvSpPr>
              <p:nvPr/>
            </p:nvSpPr>
            <p:spPr bwMode="auto">
              <a:xfrm>
                <a:off x="5841" y="4861"/>
                <a:ext cx="720" cy="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84" name="Line 8"/>
              <p:cNvSpPr>
                <a:spLocks noChangeShapeType="1"/>
              </p:cNvSpPr>
              <p:nvPr/>
            </p:nvSpPr>
            <p:spPr bwMode="auto">
              <a:xfrm>
                <a:off x="5841" y="4864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85" name="Line 9"/>
              <p:cNvSpPr>
                <a:spLocks noChangeShapeType="1"/>
              </p:cNvSpPr>
              <p:nvPr/>
            </p:nvSpPr>
            <p:spPr bwMode="auto">
              <a:xfrm>
                <a:off x="6081" y="5101"/>
                <a:ext cx="300" cy="12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52586" name="Group 10"/>
            <p:cNvGrpSpPr>
              <a:grpSpLocks/>
            </p:cNvGrpSpPr>
            <p:nvPr/>
          </p:nvGrpSpPr>
          <p:grpSpPr bwMode="auto">
            <a:xfrm rot="10800000">
              <a:off x="1231" y="2822"/>
              <a:ext cx="648" cy="184"/>
              <a:chOff x="3788" y="3863"/>
              <a:chExt cx="1620" cy="461"/>
            </a:xfrm>
          </p:grpSpPr>
          <p:sp>
            <p:nvSpPr>
              <p:cNvPr id="152587" name="Line 11"/>
              <p:cNvSpPr>
                <a:spLocks noChangeShapeType="1"/>
              </p:cNvSpPr>
              <p:nvPr/>
            </p:nvSpPr>
            <p:spPr bwMode="auto">
              <a:xfrm>
                <a:off x="4041" y="3961"/>
                <a:ext cx="720" cy="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88" name="Line 12"/>
              <p:cNvSpPr>
                <a:spLocks noChangeShapeType="1"/>
              </p:cNvSpPr>
              <p:nvPr/>
            </p:nvSpPr>
            <p:spPr bwMode="auto">
              <a:xfrm>
                <a:off x="4761" y="3964"/>
                <a:ext cx="240" cy="24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89" name="Line 13"/>
              <p:cNvSpPr>
                <a:spLocks noChangeShapeType="1"/>
              </p:cNvSpPr>
              <p:nvPr/>
            </p:nvSpPr>
            <p:spPr bwMode="auto">
              <a:xfrm>
                <a:off x="4041" y="3964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90" name="Line 14"/>
              <p:cNvSpPr>
                <a:spLocks noChangeShapeType="1"/>
              </p:cNvSpPr>
              <p:nvPr/>
            </p:nvSpPr>
            <p:spPr bwMode="auto">
              <a:xfrm>
                <a:off x="4281" y="4201"/>
                <a:ext cx="300" cy="12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91" name="Line 15"/>
              <p:cNvSpPr>
                <a:spLocks noChangeShapeType="1"/>
              </p:cNvSpPr>
              <p:nvPr/>
            </p:nvSpPr>
            <p:spPr bwMode="auto">
              <a:xfrm flipV="1">
                <a:off x="4581" y="4204"/>
                <a:ext cx="420" cy="12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92" name="Line 16"/>
              <p:cNvSpPr>
                <a:spLocks noChangeShapeType="1"/>
              </p:cNvSpPr>
              <p:nvPr/>
            </p:nvSpPr>
            <p:spPr bwMode="auto">
              <a:xfrm>
                <a:off x="3788" y="3863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93" name="Line 17"/>
              <p:cNvSpPr>
                <a:spLocks noChangeShapeType="1"/>
              </p:cNvSpPr>
              <p:nvPr/>
            </p:nvSpPr>
            <p:spPr bwMode="auto">
              <a:xfrm>
                <a:off x="5003" y="4208"/>
                <a:ext cx="405" cy="3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52594" name="Group 18"/>
            <p:cNvGrpSpPr>
              <a:grpSpLocks/>
            </p:cNvGrpSpPr>
            <p:nvPr/>
          </p:nvGrpSpPr>
          <p:grpSpPr bwMode="auto">
            <a:xfrm>
              <a:off x="2315" y="3188"/>
              <a:ext cx="350" cy="151"/>
              <a:chOff x="3100" y="5044"/>
              <a:chExt cx="876" cy="378"/>
            </a:xfrm>
          </p:grpSpPr>
          <p:sp>
            <p:nvSpPr>
              <p:cNvPr id="152595" name="Line 19"/>
              <p:cNvSpPr>
                <a:spLocks noChangeShapeType="1"/>
              </p:cNvSpPr>
              <p:nvPr/>
            </p:nvSpPr>
            <p:spPr bwMode="auto">
              <a:xfrm>
                <a:off x="3353" y="5145"/>
                <a:ext cx="304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96" name="Line 20"/>
              <p:cNvSpPr>
                <a:spLocks noChangeShapeType="1"/>
              </p:cNvSpPr>
              <p:nvPr/>
            </p:nvSpPr>
            <p:spPr bwMode="auto">
              <a:xfrm>
                <a:off x="3657" y="5287"/>
                <a:ext cx="319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97" name="Line 21"/>
              <p:cNvSpPr>
                <a:spLocks noChangeShapeType="1"/>
              </p:cNvSpPr>
              <p:nvPr/>
            </p:nvSpPr>
            <p:spPr bwMode="auto">
              <a:xfrm>
                <a:off x="3100" y="5044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598" name="AutoShape 22"/>
            <p:cNvSpPr>
              <a:spLocks noChangeArrowheads="1"/>
            </p:cNvSpPr>
            <p:nvPr/>
          </p:nvSpPr>
          <p:spPr bwMode="auto">
            <a:xfrm>
              <a:off x="1667" y="3406"/>
              <a:ext cx="504" cy="504"/>
            </a:xfrm>
            <a:prstGeom prst="star8">
              <a:avLst>
                <a:gd name="adj" fmla="val 38250"/>
              </a:avLst>
            </a:prstGeom>
            <a:solidFill>
              <a:srgbClr val="EBFFE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52599" name="Text Box 23"/>
            <p:cNvSpPr txBox="1">
              <a:spLocks noChangeArrowheads="1"/>
            </p:cNvSpPr>
            <p:nvPr/>
          </p:nvSpPr>
          <p:spPr bwMode="auto">
            <a:xfrm>
              <a:off x="1679" y="3582"/>
              <a:ext cx="48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/>
              <a:r>
                <a:rPr lang="es-ES" altLang="ko-KR" sz="11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PERSONAL</a:t>
              </a:r>
              <a:endParaRPr lang="es-ES" altLang="es-ES" sz="1100"/>
            </a:p>
          </p:txBody>
        </p:sp>
        <p:grpSp>
          <p:nvGrpSpPr>
            <p:cNvPr id="152600" name="Group 24"/>
            <p:cNvGrpSpPr>
              <a:grpSpLocks/>
            </p:cNvGrpSpPr>
            <p:nvPr/>
          </p:nvGrpSpPr>
          <p:grpSpPr bwMode="auto">
            <a:xfrm rot="8862686">
              <a:off x="1427" y="3779"/>
              <a:ext cx="288" cy="145"/>
              <a:chOff x="5841" y="4861"/>
              <a:chExt cx="720" cy="363"/>
            </a:xfrm>
          </p:grpSpPr>
          <p:sp>
            <p:nvSpPr>
              <p:cNvPr id="152601" name="Line 25"/>
              <p:cNvSpPr>
                <a:spLocks noChangeShapeType="1"/>
              </p:cNvSpPr>
              <p:nvPr/>
            </p:nvSpPr>
            <p:spPr bwMode="auto">
              <a:xfrm>
                <a:off x="5841" y="4861"/>
                <a:ext cx="720" cy="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02" name="Line 26"/>
              <p:cNvSpPr>
                <a:spLocks noChangeShapeType="1"/>
              </p:cNvSpPr>
              <p:nvPr/>
            </p:nvSpPr>
            <p:spPr bwMode="auto">
              <a:xfrm>
                <a:off x="5841" y="4864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03" name="Line 27"/>
              <p:cNvSpPr>
                <a:spLocks noChangeShapeType="1"/>
              </p:cNvSpPr>
              <p:nvPr/>
            </p:nvSpPr>
            <p:spPr bwMode="auto">
              <a:xfrm>
                <a:off x="6081" y="5101"/>
                <a:ext cx="300" cy="12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604" name="Line 28"/>
            <p:cNvSpPr>
              <a:spLocks noChangeShapeType="1"/>
            </p:cNvSpPr>
            <p:nvPr/>
          </p:nvSpPr>
          <p:spPr bwMode="auto">
            <a:xfrm rot="10800000" flipV="1">
              <a:off x="1414" y="3435"/>
              <a:ext cx="213" cy="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52605" name="Group 29"/>
            <p:cNvGrpSpPr>
              <a:grpSpLocks/>
            </p:cNvGrpSpPr>
            <p:nvPr/>
          </p:nvGrpSpPr>
          <p:grpSpPr bwMode="auto">
            <a:xfrm>
              <a:off x="1329" y="3312"/>
              <a:ext cx="404" cy="168"/>
              <a:chOff x="5361" y="5249"/>
              <a:chExt cx="1011" cy="420"/>
            </a:xfrm>
          </p:grpSpPr>
          <p:sp>
            <p:nvSpPr>
              <p:cNvPr id="152606" name="Line 30"/>
              <p:cNvSpPr>
                <a:spLocks noChangeShapeType="1"/>
              </p:cNvSpPr>
              <p:nvPr/>
            </p:nvSpPr>
            <p:spPr bwMode="auto">
              <a:xfrm rot="10800000">
                <a:off x="5739" y="5249"/>
                <a:ext cx="375" cy="31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07" name="Line 31"/>
              <p:cNvSpPr>
                <a:spLocks noChangeShapeType="1"/>
              </p:cNvSpPr>
              <p:nvPr/>
            </p:nvSpPr>
            <p:spPr bwMode="auto">
              <a:xfrm rot="10800000" flipV="1">
                <a:off x="5364" y="5250"/>
                <a:ext cx="345" cy="6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08" name="Line 32"/>
              <p:cNvSpPr>
                <a:spLocks noChangeShapeType="1"/>
              </p:cNvSpPr>
              <p:nvPr/>
            </p:nvSpPr>
            <p:spPr bwMode="auto">
              <a:xfrm rot="10800000">
                <a:off x="6119" y="5568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09" name="Line 33"/>
              <p:cNvSpPr>
                <a:spLocks noChangeShapeType="1"/>
              </p:cNvSpPr>
              <p:nvPr/>
            </p:nvSpPr>
            <p:spPr bwMode="auto">
              <a:xfrm rot="10800000" flipH="1" flipV="1">
                <a:off x="5361" y="5305"/>
                <a:ext cx="219" cy="2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610" name="Line 34"/>
            <p:cNvSpPr>
              <a:spLocks noChangeShapeType="1"/>
            </p:cNvSpPr>
            <p:nvPr/>
          </p:nvSpPr>
          <p:spPr bwMode="auto">
            <a:xfrm>
              <a:off x="2277" y="3702"/>
              <a:ext cx="121" cy="5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52611" name="Group 35"/>
            <p:cNvGrpSpPr>
              <a:grpSpLocks/>
            </p:cNvGrpSpPr>
            <p:nvPr/>
          </p:nvGrpSpPr>
          <p:grpSpPr bwMode="auto">
            <a:xfrm>
              <a:off x="2175" y="3662"/>
              <a:ext cx="358" cy="151"/>
              <a:chOff x="7462" y="6123"/>
              <a:chExt cx="894" cy="378"/>
            </a:xfrm>
          </p:grpSpPr>
          <p:sp>
            <p:nvSpPr>
              <p:cNvPr id="152612" name="Line 36"/>
              <p:cNvSpPr>
                <a:spLocks noChangeShapeType="1"/>
              </p:cNvSpPr>
              <p:nvPr/>
            </p:nvSpPr>
            <p:spPr bwMode="auto">
              <a:xfrm>
                <a:off x="8019" y="6366"/>
                <a:ext cx="319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13" name="Line 37"/>
              <p:cNvSpPr>
                <a:spLocks noChangeShapeType="1"/>
              </p:cNvSpPr>
              <p:nvPr/>
            </p:nvSpPr>
            <p:spPr bwMode="auto">
              <a:xfrm>
                <a:off x="7462" y="6123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14" name="Line 38"/>
              <p:cNvSpPr>
                <a:spLocks noChangeShapeType="1"/>
              </p:cNvSpPr>
              <p:nvPr/>
            </p:nvSpPr>
            <p:spPr bwMode="auto">
              <a:xfrm flipV="1">
                <a:off x="8043" y="6208"/>
                <a:ext cx="313" cy="169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615" name="AutoShape 39"/>
            <p:cNvSpPr>
              <a:spLocks noChangeArrowheads="1"/>
            </p:cNvSpPr>
            <p:nvPr/>
          </p:nvSpPr>
          <p:spPr bwMode="auto">
            <a:xfrm>
              <a:off x="3320" y="2844"/>
              <a:ext cx="504" cy="504"/>
            </a:xfrm>
            <a:prstGeom prst="star8">
              <a:avLst>
                <a:gd name="adj" fmla="val 38250"/>
              </a:avLst>
            </a:prstGeom>
            <a:solidFill>
              <a:srgbClr val="EBFFE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52616" name="Text Box 40"/>
            <p:cNvSpPr txBox="1">
              <a:spLocks noChangeArrowheads="1"/>
            </p:cNvSpPr>
            <p:nvPr/>
          </p:nvSpPr>
          <p:spPr bwMode="auto">
            <a:xfrm>
              <a:off x="3323" y="3046"/>
              <a:ext cx="501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/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PRODUCCIÓN</a:t>
              </a:r>
              <a:endParaRPr lang="es-ES" altLang="es-ES"/>
            </a:p>
          </p:txBody>
        </p:sp>
        <p:sp>
          <p:nvSpPr>
            <p:cNvPr id="152617" name="Line 41"/>
            <p:cNvSpPr>
              <a:spLocks noChangeShapeType="1"/>
            </p:cNvSpPr>
            <p:nvPr/>
          </p:nvSpPr>
          <p:spPr bwMode="auto">
            <a:xfrm rot="10800000" flipV="1">
              <a:off x="3857" y="2759"/>
              <a:ext cx="169" cy="12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52618" name="Group 42"/>
            <p:cNvGrpSpPr>
              <a:grpSpLocks/>
            </p:cNvGrpSpPr>
            <p:nvPr/>
          </p:nvGrpSpPr>
          <p:grpSpPr bwMode="auto">
            <a:xfrm rot="30166436">
              <a:off x="3765" y="2780"/>
              <a:ext cx="404" cy="168"/>
              <a:chOff x="5361" y="5249"/>
              <a:chExt cx="1011" cy="420"/>
            </a:xfrm>
          </p:grpSpPr>
          <p:sp>
            <p:nvSpPr>
              <p:cNvPr id="152619" name="Line 43"/>
              <p:cNvSpPr>
                <a:spLocks noChangeShapeType="1"/>
              </p:cNvSpPr>
              <p:nvPr/>
            </p:nvSpPr>
            <p:spPr bwMode="auto">
              <a:xfrm rot="10800000">
                <a:off x="5739" y="5249"/>
                <a:ext cx="375" cy="31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20" name="Line 44"/>
              <p:cNvSpPr>
                <a:spLocks noChangeShapeType="1"/>
              </p:cNvSpPr>
              <p:nvPr/>
            </p:nvSpPr>
            <p:spPr bwMode="auto">
              <a:xfrm rot="10800000" flipV="1">
                <a:off x="5364" y="5250"/>
                <a:ext cx="345" cy="6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21" name="Line 45"/>
              <p:cNvSpPr>
                <a:spLocks noChangeShapeType="1"/>
              </p:cNvSpPr>
              <p:nvPr/>
            </p:nvSpPr>
            <p:spPr bwMode="auto">
              <a:xfrm rot="10800000">
                <a:off x="6119" y="5568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22" name="Line 46"/>
              <p:cNvSpPr>
                <a:spLocks noChangeShapeType="1"/>
              </p:cNvSpPr>
              <p:nvPr/>
            </p:nvSpPr>
            <p:spPr bwMode="auto">
              <a:xfrm rot="10800000" flipH="1" flipV="1">
                <a:off x="5361" y="5305"/>
                <a:ext cx="219" cy="2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52623" name="Group 47"/>
            <p:cNvGrpSpPr>
              <a:grpSpLocks/>
            </p:cNvGrpSpPr>
            <p:nvPr/>
          </p:nvGrpSpPr>
          <p:grpSpPr bwMode="auto">
            <a:xfrm rot="8280767">
              <a:off x="2947" y="3089"/>
              <a:ext cx="358" cy="151"/>
              <a:chOff x="10171" y="3884"/>
              <a:chExt cx="894" cy="378"/>
            </a:xfrm>
          </p:grpSpPr>
          <p:sp>
            <p:nvSpPr>
              <p:cNvPr id="152624" name="Line 48"/>
              <p:cNvSpPr>
                <a:spLocks noChangeShapeType="1"/>
              </p:cNvSpPr>
              <p:nvPr/>
            </p:nvSpPr>
            <p:spPr bwMode="auto">
              <a:xfrm>
                <a:off x="10424" y="3985"/>
                <a:ext cx="304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grpSp>
            <p:nvGrpSpPr>
              <p:cNvPr id="152625" name="Group 49"/>
              <p:cNvGrpSpPr>
                <a:grpSpLocks/>
              </p:cNvGrpSpPr>
              <p:nvPr/>
            </p:nvGrpSpPr>
            <p:grpSpPr bwMode="auto">
              <a:xfrm>
                <a:off x="10171" y="3884"/>
                <a:ext cx="894" cy="378"/>
                <a:chOff x="7462" y="6123"/>
                <a:chExt cx="894" cy="378"/>
              </a:xfrm>
            </p:grpSpPr>
            <p:sp>
              <p:nvSpPr>
                <p:cNvPr id="152626" name="Line 50"/>
                <p:cNvSpPr>
                  <a:spLocks noChangeShapeType="1"/>
                </p:cNvSpPr>
                <p:nvPr/>
              </p:nvSpPr>
              <p:spPr bwMode="auto">
                <a:xfrm>
                  <a:off x="8019" y="6366"/>
                  <a:ext cx="319" cy="135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oval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152627" name="Line 51"/>
                <p:cNvSpPr>
                  <a:spLocks noChangeShapeType="1"/>
                </p:cNvSpPr>
                <p:nvPr/>
              </p:nvSpPr>
              <p:spPr bwMode="auto">
                <a:xfrm>
                  <a:off x="7462" y="6123"/>
                  <a:ext cx="253" cy="10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oval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152628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8043" y="6208"/>
                  <a:ext cx="313" cy="169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oval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</p:grpSp>
        <p:grpSp>
          <p:nvGrpSpPr>
            <p:cNvPr id="152629" name="Group 53"/>
            <p:cNvGrpSpPr>
              <a:grpSpLocks/>
            </p:cNvGrpSpPr>
            <p:nvPr/>
          </p:nvGrpSpPr>
          <p:grpSpPr bwMode="auto">
            <a:xfrm rot="-344306">
              <a:off x="3759" y="3241"/>
              <a:ext cx="648" cy="185"/>
              <a:chOff x="3788" y="3863"/>
              <a:chExt cx="1620" cy="461"/>
            </a:xfrm>
          </p:grpSpPr>
          <p:sp>
            <p:nvSpPr>
              <p:cNvPr id="152630" name="Line 54"/>
              <p:cNvSpPr>
                <a:spLocks noChangeShapeType="1"/>
              </p:cNvSpPr>
              <p:nvPr/>
            </p:nvSpPr>
            <p:spPr bwMode="auto">
              <a:xfrm>
                <a:off x="4041" y="3961"/>
                <a:ext cx="720" cy="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1" name="Line 55"/>
              <p:cNvSpPr>
                <a:spLocks noChangeShapeType="1"/>
              </p:cNvSpPr>
              <p:nvPr/>
            </p:nvSpPr>
            <p:spPr bwMode="auto">
              <a:xfrm>
                <a:off x="4761" y="3964"/>
                <a:ext cx="240" cy="24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2" name="Line 56"/>
              <p:cNvSpPr>
                <a:spLocks noChangeShapeType="1"/>
              </p:cNvSpPr>
              <p:nvPr/>
            </p:nvSpPr>
            <p:spPr bwMode="auto">
              <a:xfrm>
                <a:off x="4041" y="3964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3" name="Line 57"/>
              <p:cNvSpPr>
                <a:spLocks noChangeShapeType="1"/>
              </p:cNvSpPr>
              <p:nvPr/>
            </p:nvSpPr>
            <p:spPr bwMode="auto">
              <a:xfrm>
                <a:off x="4281" y="4201"/>
                <a:ext cx="300" cy="12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4" name="Line 58"/>
              <p:cNvSpPr>
                <a:spLocks noChangeShapeType="1"/>
              </p:cNvSpPr>
              <p:nvPr/>
            </p:nvSpPr>
            <p:spPr bwMode="auto">
              <a:xfrm flipV="1">
                <a:off x="4581" y="4204"/>
                <a:ext cx="420" cy="12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5" name="Line 59"/>
              <p:cNvSpPr>
                <a:spLocks noChangeShapeType="1"/>
              </p:cNvSpPr>
              <p:nvPr/>
            </p:nvSpPr>
            <p:spPr bwMode="auto">
              <a:xfrm>
                <a:off x="3788" y="3863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6" name="Line 60"/>
              <p:cNvSpPr>
                <a:spLocks noChangeShapeType="1"/>
              </p:cNvSpPr>
              <p:nvPr/>
            </p:nvSpPr>
            <p:spPr bwMode="auto">
              <a:xfrm>
                <a:off x="5003" y="4208"/>
                <a:ext cx="405" cy="3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52637" name="Group 61"/>
            <p:cNvGrpSpPr>
              <a:grpSpLocks/>
            </p:cNvGrpSpPr>
            <p:nvPr/>
          </p:nvGrpSpPr>
          <p:grpSpPr bwMode="auto">
            <a:xfrm rot="11496445">
              <a:off x="3063" y="2731"/>
              <a:ext cx="350" cy="151"/>
              <a:chOff x="3100" y="5044"/>
              <a:chExt cx="876" cy="378"/>
            </a:xfrm>
          </p:grpSpPr>
          <p:sp>
            <p:nvSpPr>
              <p:cNvPr id="152638" name="Line 62"/>
              <p:cNvSpPr>
                <a:spLocks noChangeShapeType="1"/>
              </p:cNvSpPr>
              <p:nvPr/>
            </p:nvSpPr>
            <p:spPr bwMode="auto">
              <a:xfrm>
                <a:off x="3353" y="5145"/>
                <a:ext cx="304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9" name="Line 63"/>
              <p:cNvSpPr>
                <a:spLocks noChangeShapeType="1"/>
              </p:cNvSpPr>
              <p:nvPr/>
            </p:nvSpPr>
            <p:spPr bwMode="auto">
              <a:xfrm>
                <a:off x="3657" y="5287"/>
                <a:ext cx="319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40" name="Line 64"/>
              <p:cNvSpPr>
                <a:spLocks noChangeShapeType="1"/>
              </p:cNvSpPr>
              <p:nvPr/>
            </p:nvSpPr>
            <p:spPr bwMode="auto">
              <a:xfrm>
                <a:off x="3100" y="5044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641" name="AutoShape 65"/>
            <p:cNvSpPr>
              <a:spLocks noChangeArrowheads="1"/>
            </p:cNvSpPr>
            <p:nvPr/>
          </p:nvSpPr>
          <p:spPr bwMode="auto">
            <a:xfrm>
              <a:off x="3129" y="3605"/>
              <a:ext cx="504" cy="504"/>
            </a:xfrm>
            <a:prstGeom prst="star8">
              <a:avLst>
                <a:gd name="adj" fmla="val 38250"/>
              </a:avLst>
            </a:prstGeom>
            <a:solidFill>
              <a:srgbClr val="EBFFE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52642" name="Text Box 66"/>
            <p:cNvSpPr txBox="1">
              <a:spLocks noChangeArrowheads="1"/>
            </p:cNvSpPr>
            <p:nvPr/>
          </p:nvSpPr>
          <p:spPr bwMode="auto">
            <a:xfrm>
              <a:off x="3134" y="3786"/>
              <a:ext cx="4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/>
              <a:r>
                <a:rPr lang="es-E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CAMPAÑA</a:t>
              </a:r>
              <a:endParaRPr lang="es-ES" altLang="es-ES"/>
            </a:p>
          </p:txBody>
        </p:sp>
        <p:sp>
          <p:nvSpPr>
            <p:cNvPr id="152643" name="Line 67"/>
            <p:cNvSpPr>
              <a:spLocks noChangeShapeType="1"/>
            </p:cNvSpPr>
            <p:nvPr/>
          </p:nvSpPr>
          <p:spPr bwMode="auto">
            <a:xfrm rot="10501352">
              <a:off x="2932" y="3585"/>
              <a:ext cx="121" cy="5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52644" name="Group 68"/>
            <p:cNvGrpSpPr>
              <a:grpSpLocks/>
            </p:cNvGrpSpPr>
            <p:nvPr/>
          </p:nvGrpSpPr>
          <p:grpSpPr bwMode="auto">
            <a:xfrm rot="10460794">
              <a:off x="2831" y="3545"/>
              <a:ext cx="357" cy="151"/>
              <a:chOff x="7462" y="6123"/>
              <a:chExt cx="894" cy="378"/>
            </a:xfrm>
          </p:grpSpPr>
          <p:sp>
            <p:nvSpPr>
              <p:cNvPr id="152645" name="Line 69"/>
              <p:cNvSpPr>
                <a:spLocks noChangeShapeType="1"/>
              </p:cNvSpPr>
              <p:nvPr/>
            </p:nvSpPr>
            <p:spPr bwMode="auto">
              <a:xfrm>
                <a:off x="8019" y="6366"/>
                <a:ext cx="319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46" name="Line 70"/>
              <p:cNvSpPr>
                <a:spLocks noChangeShapeType="1"/>
              </p:cNvSpPr>
              <p:nvPr/>
            </p:nvSpPr>
            <p:spPr bwMode="auto">
              <a:xfrm>
                <a:off x="7462" y="6123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47" name="Line 71"/>
              <p:cNvSpPr>
                <a:spLocks noChangeShapeType="1"/>
              </p:cNvSpPr>
              <p:nvPr/>
            </p:nvSpPr>
            <p:spPr bwMode="auto">
              <a:xfrm flipV="1">
                <a:off x="8043" y="6208"/>
                <a:ext cx="313" cy="169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648" name="Text Box 72"/>
            <p:cNvSpPr txBox="1">
              <a:spLocks noChangeArrowheads="1"/>
            </p:cNvSpPr>
            <p:nvPr/>
          </p:nvSpPr>
          <p:spPr bwMode="auto">
            <a:xfrm>
              <a:off x="1307" y="2686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tiempo</a:t>
              </a:r>
              <a:endParaRPr lang="es-ES" altLang="es-ES"/>
            </a:p>
          </p:txBody>
        </p:sp>
        <p:sp>
          <p:nvSpPr>
            <p:cNvPr id="152649" name="Text Box 73"/>
            <p:cNvSpPr txBox="1">
              <a:spLocks noChangeArrowheads="1"/>
            </p:cNvSpPr>
            <p:nvPr/>
          </p:nvSpPr>
          <p:spPr bwMode="auto">
            <a:xfrm>
              <a:off x="3849" y="3146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tiempo</a:t>
              </a:r>
              <a:endParaRPr lang="es-ES" altLang="es-ES"/>
            </a:p>
          </p:txBody>
        </p:sp>
        <p:sp>
          <p:nvSpPr>
            <p:cNvPr id="152650" name="Text Box 74"/>
            <p:cNvSpPr txBox="1">
              <a:spLocks noChangeArrowheads="1"/>
            </p:cNvSpPr>
            <p:nvPr/>
          </p:nvSpPr>
          <p:spPr bwMode="auto">
            <a:xfrm>
              <a:off x="1515" y="3260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tiempo</a:t>
              </a:r>
              <a:endParaRPr lang="es-ES" altLang="es-ES"/>
            </a:p>
          </p:txBody>
        </p:sp>
        <p:sp>
          <p:nvSpPr>
            <p:cNvPr id="152651" name="Text Box 75"/>
            <p:cNvSpPr txBox="1">
              <a:spLocks noChangeArrowheads="1"/>
            </p:cNvSpPr>
            <p:nvPr/>
          </p:nvSpPr>
          <p:spPr bwMode="auto">
            <a:xfrm>
              <a:off x="2531" y="3838"/>
              <a:ext cx="39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producto</a:t>
              </a:r>
              <a:endParaRPr lang="es-ES" altLang="es-ES"/>
            </a:p>
          </p:txBody>
        </p:sp>
        <p:sp>
          <p:nvSpPr>
            <p:cNvPr id="152652" name="Text Box 76"/>
            <p:cNvSpPr txBox="1">
              <a:spLocks noChangeArrowheads="1"/>
            </p:cNvSpPr>
            <p:nvPr/>
          </p:nvSpPr>
          <p:spPr bwMode="auto">
            <a:xfrm>
              <a:off x="2171" y="2614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producto</a:t>
              </a:r>
              <a:endParaRPr lang="es-ES" altLang="es-ES"/>
            </a:p>
          </p:txBody>
        </p:sp>
        <p:sp>
          <p:nvSpPr>
            <p:cNvPr id="152653" name="Text Box 77"/>
            <p:cNvSpPr txBox="1">
              <a:spLocks noChangeArrowheads="1"/>
            </p:cNvSpPr>
            <p:nvPr/>
          </p:nvSpPr>
          <p:spPr bwMode="auto">
            <a:xfrm>
              <a:off x="2387" y="3118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lugar</a:t>
              </a:r>
              <a:endParaRPr lang="es-ES" altLang="es-ES"/>
            </a:p>
          </p:txBody>
        </p:sp>
        <p:sp>
          <p:nvSpPr>
            <p:cNvPr id="152654" name="Text Box 78"/>
            <p:cNvSpPr txBox="1">
              <a:spLocks noChangeArrowheads="1"/>
            </p:cNvSpPr>
            <p:nvPr/>
          </p:nvSpPr>
          <p:spPr bwMode="auto">
            <a:xfrm>
              <a:off x="2243" y="3550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proyecto</a:t>
              </a:r>
              <a:endParaRPr lang="es-ES" altLang="es-ES"/>
            </a:p>
          </p:txBody>
        </p:sp>
        <p:sp>
          <p:nvSpPr>
            <p:cNvPr id="152655" name="Text Box 79"/>
            <p:cNvSpPr txBox="1">
              <a:spLocks noChangeArrowheads="1"/>
            </p:cNvSpPr>
            <p:nvPr/>
          </p:nvSpPr>
          <p:spPr bwMode="auto">
            <a:xfrm>
              <a:off x="1235" y="3622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equipo</a:t>
              </a:r>
              <a:endParaRPr lang="es-ES" altLang="es-ES"/>
            </a:p>
          </p:txBody>
        </p:sp>
        <p:sp>
          <p:nvSpPr>
            <p:cNvPr id="152656" name="Text Box 80"/>
            <p:cNvSpPr txBox="1">
              <a:spLocks noChangeArrowheads="1"/>
            </p:cNvSpPr>
            <p:nvPr/>
          </p:nvSpPr>
          <p:spPr bwMode="auto">
            <a:xfrm>
              <a:off x="3971" y="2614"/>
              <a:ext cx="42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producto</a:t>
              </a:r>
              <a:endParaRPr lang="es-ES" altLang="es-ES"/>
            </a:p>
          </p:txBody>
        </p:sp>
        <p:sp>
          <p:nvSpPr>
            <p:cNvPr id="152657" name="Text Box 81"/>
            <p:cNvSpPr txBox="1">
              <a:spLocks noChangeArrowheads="1"/>
            </p:cNvSpPr>
            <p:nvPr/>
          </p:nvSpPr>
          <p:spPr bwMode="auto">
            <a:xfrm>
              <a:off x="3107" y="2614"/>
              <a:ext cx="4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proveedor</a:t>
              </a:r>
              <a:endParaRPr lang="es-ES" altLang="es-ES"/>
            </a:p>
          </p:txBody>
        </p:sp>
        <p:sp>
          <p:nvSpPr>
            <p:cNvPr id="152658" name="Text Box 82"/>
            <p:cNvSpPr txBox="1">
              <a:spLocks noChangeArrowheads="1"/>
            </p:cNvSpPr>
            <p:nvPr/>
          </p:nvSpPr>
          <p:spPr bwMode="auto">
            <a:xfrm>
              <a:off x="2868" y="2993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lugar</a:t>
              </a:r>
              <a:endParaRPr lang="es-ES" altLang="es-ES"/>
            </a:p>
          </p:txBody>
        </p:sp>
        <p:sp>
          <p:nvSpPr>
            <p:cNvPr id="152659" name="Line 83"/>
            <p:cNvSpPr>
              <a:spLocks noChangeShapeType="1"/>
            </p:cNvSpPr>
            <p:nvPr/>
          </p:nvSpPr>
          <p:spPr bwMode="auto">
            <a:xfrm rot="10800000" flipH="1">
              <a:off x="2890" y="4016"/>
              <a:ext cx="209" cy="6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52660" name="Group 84"/>
            <p:cNvGrpSpPr>
              <a:grpSpLocks/>
            </p:cNvGrpSpPr>
            <p:nvPr/>
          </p:nvGrpSpPr>
          <p:grpSpPr bwMode="auto">
            <a:xfrm rot="-762010">
              <a:off x="2787" y="3911"/>
              <a:ext cx="404" cy="168"/>
              <a:chOff x="5361" y="5249"/>
              <a:chExt cx="1011" cy="420"/>
            </a:xfrm>
          </p:grpSpPr>
          <p:sp>
            <p:nvSpPr>
              <p:cNvPr id="152661" name="Line 85"/>
              <p:cNvSpPr>
                <a:spLocks noChangeShapeType="1"/>
              </p:cNvSpPr>
              <p:nvPr/>
            </p:nvSpPr>
            <p:spPr bwMode="auto">
              <a:xfrm rot="10800000">
                <a:off x="5739" y="5249"/>
                <a:ext cx="375" cy="31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62" name="Line 86"/>
              <p:cNvSpPr>
                <a:spLocks noChangeShapeType="1"/>
              </p:cNvSpPr>
              <p:nvPr/>
            </p:nvSpPr>
            <p:spPr bwMode="auto">
              <a:xfrm rot="10800000" flipV="1">
                <a:off x="5364" y="5250"/>
                <a:ext cx="345" cy="6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63" name="Line 87"/>
              <p:cNvSpPr>
                <a:spLocks noChangeShapeType="1"/>
              </p:cNvSpPr>
              <p:nvPr/>
            </p:nvSpPr>
            <p:spPr bwMode="auto">
              <a:xfrm rot="10800000">
                <a:off x="6119" y="5568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64" name="Line 88"/>
              <p:cNvSpPr>
                <a:spLocks noChangeShapeType="1"/>
              </p:cNvSpPr>
              <p:nvPr/>
            </p:nvSpPr>
            <p:spPr bwMode="auto">
              <a:xfrm rot="10800000" flipH="1" flipV="1">
                <a:off x="5361" y="5305"/>
                <a:ext cx="219" cy="2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665" name="Text Box 89"/>
            <p:cNvSpPr txBox="1">
              <a:spLocks noChangeArrowheads="1"/>
            </p:cNvSpPr>
            <p:nvPr/>
          </p:nvSpPr>
          <p:spPr bwMode="auto">
            <a:xfrm>
              <a:off x="2891" y="3478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lugar</a:t>
              </a:r>
              <a:endParaRPr lang="es-ES" altLang="es-ES"/>
            </a:p>
          </p:txBody>
        </p:sp>
        <p:sp>
          <p:nvSpPr>
            <p:cNvPr id="152666" name="Line 90"/>
            <p:cNvSpPr>
              <a:spLocks noChangeShapeType="1"/>
            </p:cNvSpPr>
            <p:nvPr/>
          </p:nvSpPr>
          <p:spPr bwMode="auto">
            <a:xfrm rot="-344306">
              <a:off x="3638" y="3845"/>
              <a:ext cx="288" cy="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2667" name="Line 91"/>
            <p:cNvSpPr>
              <a:spLocks noChangeShapeType="1"/>
            </p:cNvSpPr>
            <p:nvPr/>
          </p:nvSpPr>
          <p:spPr bwMode="auto">
            <a:xfrm rot="-344306">
              <a:off x="3930" y="3827"/>
              <a:ext cx="96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2668" name="Line 92"/>
            <p:cNvSpPr>
              <a:spLocks noChangeShapeType="1"/>
            </p:cNvSpPr>
            <p:nvPr/>
          </p:nvSpPr>
          <p:spPr bwMode="auto">
            <a:xfrm rot="-344306">
              <a:off x="3642" y="3857"/>
              <a:ext cx="72" cy="7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2669" name="Line 93"/>
            <p:cNvSpPr>
              <a:spLocks noChangeShapeType="1"/>
            </p:cNvSpPr>
            <p:nvPr/>
          </p:nvSpPr>
          <p:spPr bwMode="auto">
            <a:xfrm rot="-344306">
              <a:off x="3746" y="3939"/>
              <a:ext cx="120" cy="4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2670" name="Line 94"/>
            <p:cNvSpPr>
              <a:spLocks noChangeShapeType="1"/>
            </p:cNvSpPr>
            <p:nvPr/>
          </p:nvSpPr>
          <p:spPr bwMode="auto">
            <a:xfrm rot="21255694" flipV="1">
              <a:off x="3865" y="3926"/>
              <a:ext cx="168" cy="4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2671" name="Line 95"/>
            <p:cNvSpPr>
              <a:spLocks noChangeShapeType="1"/>
            </p:cNvSpPr>
            <p:nvPr/>
          </p:nvSpPr>
          <p:spPr bwMode="auto">
            <a:xfrm rot="-344306">
              <a:off x="4032" y="3911"/>
              <a:ext cx="162" cy="1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2672" name="Text Box 96"/>
            <p:cNvSpPr txBox="1">
              <a:spLocks noChangeArrowheads="1"/>
            </p:cNvSpPr>
            <p:nvPr/>
          </p:nvSpPr>
          <p:spPr bwMode="auto">
            <a:xfrm>
              <a:off x="3634" y="3701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tiempo</a:t>
              </a:r>
              <a:endParaRPr lang="es-ES" altLang="es-ES"/>
            </a:p>
          </p:txBody>
        </p:sp>
        <p:sp>
          <p:nvSpPr>
            <p:cNvPr id="152673" name="Rectangle 97"/>
            <p:cNvSpPr>
              <a:spLocks noChangeArrowheads="1"/>
            </p:cNvSpPr>
            <p:nvPr/>
          </p:nvSpPr>
          <p:spPr bwMode="auto">
            <a:xfrm>
              <a:off x="1020" y="2568"/>
              <a:ext cx="3621" cy="158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152675" name="Text Box 99"/>
          <p:cNvSpPr txBox="1">
            <a:spLocks noChangeArrowheads="1"/>
          </p:cNvSpPr>
          <p:nvPr/>
        </p:nvSpPr>
        <p:spPr bwMode="auto">
          <a:xfrm>
            <a:off x="7004050" y="4703763"/>
            <a:ext cx="16351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Symbol" panose="05050102010706020507" pitchFamily="18" charset="2"/>
              <a:buNone/>
            </a:pPr>
            <a:r>
              <a:rPr lang="es-ES_tradnl" altLang="es-ES" sz="2000" i="1">
                <a:solidFill>
                  <a:srgbClr val="000000"/>
                </a:solidFill>
                <a:latin typeface="Arial" panose="020B0604020202020204" pitchFamily="34" charset="0"/>
              </a:rPr>
              <a:t>Almacén formado por 4 datamarts.</a:t>
            </a:r>
          </a:p>
        </p:txBody>
      </p:sp>
      <p:sp>
        <p:nvSpPr>
          <p:cNvPr id="102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3229026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590550" y="1695450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r>
              <a:rPr lang="es-ES_tradnl" altLang="es-ES">
                <a:solidFill>
                  <a:srgbClr val="000000"/>
                </a:solidFill>
                <a:latin typeface="Arial" panose="020B0604020202020204" pitchFamily="34" charset="0"/>
              </a:rPr>
              <a:t>El almacén de datos puede estar formado por varios datamarts y, opcionalmente, por tablas adicionales.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295400" y="2971800"/>
            <a:ext cx="160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 b="1">
                <a:solidFill>
                  <a:srgbClr val="3333CC"/>
                </a:solidFill>
                <a:latin typeface="Arial" panose="020B0604020202020204" pitchFamily="34" charset="0"/>
              </a:rPr>
              <a:t>Data mart</a:t>
            </a:r>
            <a:endParaRPr lang="es-ES" altLang="es-ES" sz="2000">
              <a:latin typeface="Arial" panose="020B0604020202020204" pitchFamily="34" charset="0"/>
            </a:endParaRP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1752600" y="4267200"/>
            <a:ext cx="5500688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78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2000">
                <a:latin typeface="Arial" panose="020B0604020202020204" pitchFamily="34" charset="0"/>
              </a:rPr>
              <a:t>se definen para satisfacer las necesidades de un departamento o sección de la organización.</a:t>
            </a:r>
          </a:p>
          <a:p>
            <a:pPr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2000">
                <a:latin typeface="Arial" panose="020B0604020202020204" pitchFamily="34" charset="0"/>
              </a:rPr>
              <a:t>contiene menos información de detalle y más información agregada.</a:t>
            </a:r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429000" y="2743200"/>
            <a:ext cx="4346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s-ES" altLang="es-ES" sz="2000">
                <a:latin typeface="Arial" panose="020B0604020202020204" pitchFamily="34" charset="0"/>
              </a:rPr>
              <a:t>subconjunto de un almacén de datos, generalmente en forma de estrella o copo de nieve.</a:t>
            </a:r>
          </a:p>
        </p:txBody>
      </p:sp>
      <p:sp>
        <p:nvSpPr>
          <p:cNvPr id="144391" name="AutoShape 7"/>
          <p:cNvSpPr>
            <a:spLocks noChangeArrowheads="1"/>
          </p:cNvSpPr>
          <p:nvPr/>
        </p:nvSpPr>
        <p:spPr bwMode="auto">
          <a:xfrm>
            <a:off x="2795588" y="3057525"/>
            <a:ext cx="455612" cy="254000"/>
          </a:xfrm>
          <a:prstGeom prst="rightArrow">
            <a:avLst>
              <a:gd name="adj1" fmla="val 50000"/>
              <a:gd name="adj2" fmla="val 44844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294918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7620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78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latin typeface="Arial" panose="020B0604020202020204" pitchFamily="34" charset="0"/>
              </a:rPr>
              <a:t>Las herramientas de OLAP presentan al usuario una visión multidimensional de los datos (esquema multidimensional) para cada actividad que es objeto de análisis.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latin typeface="Arial" panose="020B0604020202020204" pitchFamily="34" charset="0"/>
              </a:rPr>
              <a:t>El usuario formula consultas a la herramienta OLAP seleccionando atributos de este esquema multidimensional sin conocer la estructura interna (esquema físico) del almacén de datos.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latin typeface="Arial" panose="020B0604020202020204" pitchFamily="34" charset="0"/>
              </a:rPr>
              <a:t>La herramienta OLAP genera la correspondiente consulta y la envía al gestor de consultas del sistema (p.ej. mediante una sentencia SELECT).</a:t>
            </a:r>
            <a:endParaRPr lang="es-ES" alt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47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914400" y="1628775"/>
            <a:ext cx="71659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_tradnl" altLang="es-ES" sz="2000" dirty="0">
                <a:latin typeface="Arial" panose="020B0604020202020204" pitchFamily="34" charset="0"/>
              </a:rPr>
              <a:t>Una consulta a un almacén de datos consiste generalmente en la obtención de </a:t>
            </a:r>
            <a:r>
              <a:rPr lang="es-ES_tradnl" altLang="es-ES" sz="2000" dirty="0">
                <a:solidFill>
                  <a:srgbClr val="663300"/>
                </a:solidFill>
                <a:latin typeface="Arial" panose="020B0604020202020204" pitchFamily="34" charset="0"/>
              </a:rPr>
              <a:t>medidas</a:t>
            </a:r>
            <a:r>
              <a:rPr lang="es-ES_tradnl" altLang="es-ES" sz="2000" dirty="0">
                <a:latin typeface="Arial" panose="020B0604020202020204" pitchFamily="34" charset="0"/>
              </a:rPr>
              <a:t> sobre los </a:t>
            </a:r>
            <a:r>
              <a:rPr lang="es-ES_tradnl" altLang="es-ES" sz="2000" dirty="0">
                <a:solidFill>
                  <a:srgbClr val="3AA537"/>
                </a:solidFill>
                <a:latin typeface="Arial" panose="020B0604020202020204" pitchFamily="34" charset="0"/>
              </a:rPr>
              <a:t>hechos</a:t>
            </a:r>
            <a:r>
              <a:rPr lang="es-ES_tradnl" altLang="es-ES" sz="2000" dirty="0">
                <a:latin typeface="Arial" panose="020B0604020202020204" pitchFamily="34" charset="0"/>
              </a:rPr>
              <a:t> parametrizadas por atributos de las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dimensiones</a:t>
            </a:r>
            <a:r>
              <a:rPr lang="es-ES_tradnl" altLang="es-ES" sz="2000" dirty="0">
                <a:latin typeface="Arial" panose="020B0604020202020204" pitchFamily="34" charset="0"/>
              </a:rPr>
              <a:t> y restringidas por </a:t>
            </a:r>
            <a:r>
              <a:rPr lang="es-ES_tradnl" altLang="es-ES" sz="2000" dirty="0">
                <a:solidFill>
                  <a:srgbClr val="CC0000"/>
                </a:solidFill>
                <a:latin typeface="Arial" panose="020B0604020202020204" pitchFamily="34" charset="0"/>
              </a:rPr>
              <a:t>condiciones</a:t>
            </a:r>
            <a:r>
              <a:rPr lang="es-ES_tradnl" altLang="es-ES" sz="2000" dirty="0">
                <a:latin typeface="Arial" panose="020B0604020202020204" pitchFamily="34" charset="0"/>
              </a:rPr>
              <a:t> impuestas sobre las dimensiones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439863" y="4227513"/>
            <a:ext cx="6759575" cy="64135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 dirty="0">
                <a:solidFill>
                  <a:srgbClr val="000099"/>
                </a:solidFill>
                <a:latin typeface="Arial" panose="020B0604020202020204" pitchFamily="34" charset="0"/>
              </a:rPr>
              <a:t>¿</a:t>
            </a:r>
            <a:r>
              <a:rPr lang="es-ES_tradnl" altLang="es-ES" sz="1800" dirty="0">
                <a:solidFill>
                  <a:srgbClr val="006699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dirty="0">
                <a:latin typeface="Arial" panose="020B0604020202020204" pitchFamily="34" charset="0"/>
              </a:rPr>
              <a:t>“</a:t>
            </a:r>
            <a:r>
              <a:rPr lang="es-ES_tradnl" altLang="es-ES" sz="1800" dirty="0">
                <a:solidFill>
                  <a:srgbClr val="663300"/>
                </a:solidFill>
                <a:latin typeface="Arial" panose="020B0604020202020204" pitchFamily="34" charset="0"/>
              </a:rPr>
              <a:t>Suma</a:t>
            </a:r>
            <a:r>
              <a:rPr lang="es-ES_tradnl" altLang="es-ES" sz="1800" dirty="0">
                <a:latin typeface="Arial" panose="020B0604020202020204" pitchFamily="34" charset="0"/>
              </a:rPr>
              <a:t> total de las </a:t>
            </a:r>
            <a:r>
              <a:rPr lang="es-ES_tradnl" altLang="es-ES" sz="1800" dirty="0">
                <a:solidFill>
                  <a:srgbClr val="3AA537"/>
                </a:solidFill>
                <a:latin typeface="Arial" panose="020B0604020202020204" pitchFamily="34" charset="0"/>
              </a:rPr>
              <a:t>ventas</a:t>
            </a:r>
            <a:r>
              <a:rPr lang="es-ES_tradnl" altLang="es-ES" sz="1800" dirty="0">
                <a:latin typeface="Arial" panose="020B0604020202020204" pitchFamily="34" charset="0"/>
              </a:rPr>
              <a:t> durante </a:t>
            </a:r>
            <a:r>
              <a:rPr lang="es-ES_tradnl" altLang="es-ES" sz="1800" dirty="0">
                <a:solidFill>
                  <a:srgbClr val="CC0000"/>
                </a:solidFill>
                <a:latin typeface="Arial" panose="020B0604020202020204" pitchFamily="34" charset="0"/>
              </a:rPr>
              <a:t>este año</a:t>
            </a:r>
            <a:r>
              <a:rPr lang="es-ES_tradnl" altLang="es-ES" sz="1800" dirty="0">
                <a:latin typeface="Arial" panose="020B0604020202020204" pitchFamily="34" charset="0"/>
              </a:rPr>
              <a:t> de los productos del </a:t>
            </a:r>
            <a:r>
              <a:rPr lang="es-ES_tradnl" altLang="es-ES" sz="1800" dirty="0">
                <a:solidFill>
                  <a:schemeClr val="accent2"/>
                </a:solidFill>
                <a:latin typeface="Arial" panose="020B0604020202020204" pitchFamily="34" charset="0"/>
              </a:rPr>
              <a:t>departamento </a:t>
            </a:r>
            <a:r>
              <a:rPr lang="es-ES_tradnl" altLang="es-ES" sz="1800" i="1" dirty="0">
                <a:solidFill>
                  <a:srgbClr val="CC0000"/>
                </a:solidFill>
                <a:latin typeface="Arial" panose="020B0604020202020204" pitchFamily="34" charset="0"/>
              </a:rPr>
              <a:t>Bebidas</a:t>
            </a:r>
            <a:r>
              <a:rPr lang="es-ES_tradnl" altLang="es-ES" sz="1800" dirty="0">
                <a:latin typeface="Arial" panose="020B0604020202020204" pitchFamily="34" charset="0"/>
              </a:rPr>
              <a:t>, por </a:t>
            </a:r>
            <a:r>
              <a:rPr lang="es-ES_tradnl" altLang="es-ES" sz="1800" b="1" dirty="0">
                <a:solidFill>
                  <a:srgbClr val="000099"/>
                </a:solidFill>
                <a:latin typeface="Arial" panose="020B0604020202020204" pitchFamily="34" charset="0"/>
              </a:rPr>
              <a:t>trimestre</a:t>
            </a:r>
            <a:r>
              <a:rPr lang="es-ES_tradnl" altLang="es-ES" sz="1800" dirty="0">
                <a:latin typeface="Arial" panose="020B0604020202020204" pitchFamily="34" charset="0"/>
              </a:rPr>
              <a:t> y por </a:t>
            </a:r>
            <a:r>
              <a:rPr lang="es-ES_tradnl" altLang="es-ES" sz="1800" b="1" dirty="0">
                <a:solidFill>
                  <a:srgbClr val="000099"/>
                </a:solidFill>
                <a:latin typeface="Arial" panose="020B0604020202020204" pitchFamily="34" charset="0"/>
              </a:rPr>
              <a:t>categoría</a:t>
            </a:r>
            <a:r>
              <a:rPr lang="es-ES_tradnl" altLang="es-ES" sz="1800" dirty="0">
                <a:latin typeface="Arial" panose="020B0604020202020204" pitchFamily="34" charset="0"/>
              </a:rPr>
              <a:t>” </a:t>
            </a:r>
            <a:r>
              <a:rPr lang="es-ES_tradnl" altLang="es-ES" sz="1800" dirty="0">
                <a:solidFill>
                  <a:srgbClr val="000099"/>
                </a:solidFill>
                <a:latin typeface="Arial" panose="020B0604020202020204" pitchFamily="34" charset="0"/>
              </a:rPr>
              <a:t>?</a:t>
            </a:r>
            <a:r>
              <a:rPr lang="es-ES_tradnl" altLang="es-ES" sz="1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4631" name="Line 7"/>
          <p:cNvSpPr>
            <a:spLocks noChangeShapeType="1"/>
          </p:cNvSpPr>
          <p:nvPr/>
        </p:nvSpPr>
        <p:spPr bwMode="auto">
          <a:xfrm>
            <a:off x="4430713" y="3100388"/>
            <a:ext cx="0" cy="60483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1079500" y="5243513"/>
            <a:ext cx="743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rgbClr val="CC0000"/>
                </a:solidFill>
                <a:latin typeface="Arial" panose="020B0604020202020204" pitchFamily="34" charset="0"/>
              </a:rPr>
              <a:t>Restricciones</a:t>
            </a:r>
            <a:r>
              <a:rPr lang="es-ES_tradnl" altLang="es-ES" sz="1600" b="1">
                <a:solidFill>
                  <a:schemeClr val="accent2"/>
                </a:solidFill>
                <a:latin typeface="Arial" panose="020B0604020202020204" pitchFamily="34" charset="0"/>
              </a:rPr>
              <a:t>: </a:t>
            </a:r>
            <a:r>
              <a:rPr lang="es-ES_tradnl" altLang="es-ES" sz="1600">
                <a:solidFill>
                  <a:schemeClr val="accent2"/>
                </a:solidFill>
                <a:latin typeface="Arial" panose="020B0604020202020204" pitchFamily="34" charset="0"/>
              </a:rPr>
              <a:t>productos del departamento Bebidas, ventas durante este año</a:t>
            </a:r>
            <a:endParaRPr lang="es-ES_tradnl" altLang="es-ES" sz="16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1951038" y="3490913"/>
            <a:ext cx="158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solidFill>
                  <a:srgbClr val="663300"/>
                </a:solidFill>
                <a:latin typeface="Arial" panose="020B0604020202020204" pitchFamily="34" charset="0"/>
              </a:rPr>
              <a:t>medida</a:t>
            </a:r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 flipH="1">
            <a:off x="2414588" y="3808413"/>
            <a:ext cx="1587" cy="4794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5138738" y="3522663"/>
            <a:ext cx="178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solidFill>
                  <a:srgbClr val="3AA537"/>
                </a:solidFill>
                <a:latin typeface="Arial" panose="020B0604020202020204" pitchFamily="34" charset="0"/>
              </a:rPr>
              <a:t>hecho</a:t>
            </a:r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 flipH="1">
            <a:off x="4257675" y="3836988"/>
            <a:ext cx="1323975" cy="434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4637" name="Text Box 13"/>
          <p:cNvSpPr txBox="1">
            <a:spLocks noChangeArrowheads="1"/>
          </p:cNvSpPr>
          <p:nvPr/>
        </p:nvSpPr>
        <p:spPr bwMode="auto">
          <a:xfrm>
            <a:off x="1079500" y="5713413"/>
            <a:ext cx="6551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rgbClr val="000099"/>
                </a:solidFill>
                <a:latin typeface="Arial" panose="020B0604020202020204" pitchFamily="34" charset="0"/>
              </a:rPr>
              <a:t>Parámetros de la consulta:</a:t>
            </a:r>
            <a:r>
              <a:rPr lang="es-ES_tradnl" altLang="es-ES" sz="1600">
                <a:solidFill>
                  <a:srgbClr val="000099"/>
                </a:solidFill>
                <a:latin typeface="Arial" panose="020B0604020202020204" pitchFamily="34" charset="0"/>
              </a:rPr>
              <a:t> por categoría de producto y por trimestre</a:t>
            </a:r>
            <a:endParaRPr lang="es-ES_tradnl" altLang="es-ES" sz="16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702495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651" name="Group 3"/>
          <p:cNvGrpSpPr>
            <a:grpSpLocks/>
          </p:cNvGrpSpPr>
          <p:nvPr/>
        </p:nvGrpSpPr>
        <p:grpSpPr bwMode="auto">
          <a:xfrm>
            <a:off x="5969000" y="3136900"/>
            <a:ext cx="990600" cy="1141413"/>
            <a:chOff x="3624" y="1840"/>
            <a:chExt cx="624" cy="719"/>
          </a:xfrm>
        </p:grpSpPr>
        <p:grpSp>
          <p:nvGrpSpPr>
            <p:cNvPr id="155652" name="Group 4"/>
            <p:cNvGrpSpPr>
              <a:grpSpLocks/>
            </p:cNvGrpSpPr>
            <p:nvPr/>
          </p:nvGrpSpPr>
          <p:grpSpPr bwMode="auto">
            <a:xfrm>
              <a:off x="3640" y="2032"/>
              <a:ext cx="608" cy="527"/>
              <a:chOff x="3640" y="2032"/>
              <a:chExt cx="608" cy="527"/>
            </a:xfrm>
          </p:grpSpPr>
          <p:sp>
            <p:nvSpPr>
              <p:cNvPr id="155653" name="Text Box 5"/>
              <p:cNvSpPr txBox="1">
                <a:spLocks noChangeArrowheads="1"/>
              </p:cNvSpPr>
              <p:nvPr/>
            </p:nvSpPr>
            <p:spPr bwMode="auto">
              <a:xfrm>
                <a:off x="3640" y="2328"/>
                <a:ext cx="608" cy="23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“2002”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5654" name="Line 6"/>
              <p:cNvSpPr>
                <a:spLocks noChangeShapeType="1"/>
              </p:cNvSpPr>
              <p:nvPr/>
            </p:nvSpPr>
            <p:spPr bwMode="auto">
              <a:xfrm>
                <a:off x="3824" y="2032"/>
                <a:ext cx="152" cy="264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  <p:sp>
          <p:nvSpPr>
            <p:cNvPr id="155655" name="Rectangle 7"/>
            <p:cNvSpPr>
              <a:spLocks noChangeArrowheads="1"/>
            </p:cNvSpPr>
            <p:nvPr/>
          </p:nvSpPr>
          <p:spPr bwMode="auto">
            <a:xfrm>
              <a:off x="3624" y="1840"/>
              <a:ext cx="424" cy="20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155656" name="Group 8"/>
          <p:cNvGrpSpPr>
            <a:grpSpLocks/>
          </p:cNvGrpSpPr>
          <p:nvPr/>
        </p:nvGrpSpPr>
        <p:grpSpPr bwMode="auto">
          <a:xfrm>
            <a:off x="1993900" y="2044700"/>
            <a:ext cx="2984500" cy="1193800"/>
            <a:chOff x="1120" y="1152"/>
            <a:chExt cx="1880" cy="752"/>
          </a:xfrm>
        </p:grpSpPr>
        <p:sp>
          <p:nvSpPr>
            <p:cNvPr id="155657" name="Rectangle 9"/>
            <p:cNvSpPr>
              <a:spLocks noChangeArrowheads="1"/>
            </p:cNvSpPr>
            <p:nvPr/>
          </p:nvSpPr>
          <p:spPr bwMode="auto">
            <a:xfrm>
              <a:off x="1120" y="1728"/>
              <a:ext cx="704" cy="176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R"/>
            </a:p>
          </p:txBody>
        </p:sp>
        <p:grpSp>
          <p:nvGrpSpPr>
            <p:cNvPr id="155658" name="Group 10"/>
            <p:cNvGrpSpPr>
              <a:grpSpLocks/>
            </p:cNvGrpSpPr>
            <p:nvPr/>
          </p:nvGrpSpPr>
          <p:grpSpPr bwMode="auto">
            <a:xfrm>
              <a:off x="1832" y="1152"/>
              <a:ext cx="1168" cy="672"/>
              <a:chOff x="1832" y="1152"/>
              <a:chExt cx="1168" cy="672"/>
            </a:xfrm>
          </p:grpSpPr>
          <p:sp>
            <p:nvSpPr>
              <p:cNvPr id="155659" name="Text Box 11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792" cy="23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“Bebidas”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5660" name="Line 12"/>
              <p:cNvSpPr>
                <a:spLocks noChangeShapeType="1"/>
              </p:cNvSpPr>
              <p:nvPr/>
            </p:nvSpPr>
            <p:spPr bwMode="auto">
              <a:xfrm flipV="1">
                <a:off x="1832" y="1416"/>
                <a:ext cx="560" cy="408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sp>
        <p:nvSpPr>
          <p:cNvPr id="155661" name="Text Box 13"/>
          <p:cNvSpPr txBox="1">
            <a:spLocks noChangeArrowheads="1"/>
          </p:cNvSpPr>
          <p:nvPr/>
        </p:nvSpPr>
        <p:spPr bwMode="auto">
          <a:xfrm rot="-5466868">
            <a:off x="1103313" y="2470150"/>
            <a:ext cx="1169987" cy="366713"/>
          </a:xfrm>
          <a:prstGeom prst="rect">
            <a:avLst/>
          </a:prstGeom>
          <a:solidFill>
            <a:srgbClr val="98F8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Producto</a:t>
            </a:r>
          </a:p>
        </p:txBody>
      </p:sp>
      <p:sp>
        <p:nvSpPr>
          <p:cNvPr id="155662" name="Text Box 14"/>
          <p:cNvSpPr txBox="1">
            <a:spLocks noChangeArrowheads="1"/>
          </p:cNvSpPr>
          <p:nvPr/>
        </p:nvSpPr>
        <p:spPr bwMode="auto">
          <a:xfrm rot="-5462304">
            <a:off x="6759575" y="2076451"/>
            <a:ext cx="1169987" cy="36671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Tiempo</a:t>
            </a:r>
          </a:p>
        </p:txBody>
      </p:sp>
      <p:sp>
        <p:nvSpPr>
          <p:cNvPr id="155663" name="Text Box 15"/>
          <p:cNvSpPr txBox="1">
            <a:spLocks noChangeArrowheads="1"/>
          </p:cNvSpPr>
          <p:nvPr/>
        </p:nvSpPr>
        <p:spPr bwMode="auto">
          <a:xfrm rot="-5454634">
            <a:off x="6584950" y="5260976"/>
            <a:ext cx="1169987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Almacén</a:t>
            </a:r>
          </a:p>
        </p:txBody>
      </p:sp>
      <p:grpSp>
        <p:nvGrpSpPr>
          <p:cNvPr id="155664" name="Group 16"/>
          <p:cNvGrpSpPr>
            <a:grpSpLocks/>
          </p:cNvGrpSpPr>
          <p:nvPr/>
        </p:nvGrpSpPr>
        <p:grpSpPr bwMode="auto">
          <a:xfrm>
            <a:off x="4264025" y="2849563"/>
            <a:ext cx="1014413" cy="1724025"/>
            <a:chOff x="2510" y="1699"/>
            <a:chExt cx="639" cy="1086"/>
          </a:xfrm>
        </p:grpSpPr>
        <p:sp>
          <p:nvSpPr>
            <p:cNvPr id="155665" name="Rectangle 17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55666" name="Text Box 18"/>
            <p:cNvSpPr txBox="1">
              <a:spLocks noChangeArrowheads="1"/>
            </p:cNvSpPr>
            <p:nvPr/>
          </p:nvSpPr>
          <p:spPr bwMode="auto">
            <a:xfrm rot="-2874103">
              <a:off x="2483" y="1962"/>
              <a:ext cx="7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600" dirty="0">
                  <a:latin typeface="Arial" panose="020B0604020202020204" pitchFamily="34" charset="0"/>
                </a:rPr>
                <a:t>Ventas</a:t>
              </a:r>
            </a:p>
          </p:txBody>
        </p:sp>
        <p:sp>
          <p:nvSpPr>
            <p:cNvPr id="155667" name="Text Box 19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400" dirty="0">
                  <a:latin typeface="Arial" panose="020B0604020202020204" pitchFamily="34" charset="0"/>
                </a:rPr>
                <a:t>  Suma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ES" sz="1400" dirty="0">
                  <a:latin typeface="Arial" panose="020B0604020202020204" pitchFamily="34" charset="0"/>
                </a:rPr>
                <a:t>unidades</a:t>
              </a:r>
            </a:p>
          </p:txBody>
        </p:sp>
      </p:grpSp>
      <p:sp>
        <p:nvSpPr>
          <p:cNvPr id="155668" name="Text Box 20"/>
          <p:cNvSpPr txBox="1">
            <a:spLocks noChangeArrowheads="1"/>
          </p:cNvSpPr>
          <p:nvPr/>
        </p:nvSpPr>
        <p:spPr bwMode="auto">
          <a:xfrm>
            <a:off x="1973263" y="2984500"/>
            <a:ext cx="1155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Departamento</a:t>
            </a:r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2921000" y="32178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Nro_producto</a:t>
            </a:r>
          </a:p>
        </p:txBody>
      </p:sp>
      <p:sp>
        <p:nvSpPr>
          <p:cNvPr id="155670" name="Text Box 22"/>
          <p:cNvSpPr txBox="1">
            <a:spLocks noChangeArrowheads="1"/>
          </p:cNvSpPr>
          <p:nvPr/>
        </p:nvSpPr>
        <p:spPr bwMode="auto">
          <a:xfrm>
            <a:off x="2227263" y="2532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Categoría</a:t>
            </a:r>
          </a:p>
        </p:txBody>
      </p:sp>
      <p:sp>
        <p:nvSpPr>
          <p:cNvPr id="155671" name="Text Box 23"/>
          <p:cNvSpPr txBox="1">
            <a:spLocks noChangeArrowheads="1"/>
          </p:cNvSpPr>
          <p:nvPr/>
        </p:nvSpPr>
        <p:spPr bwMode="auto">
          <a:xfrm>
            <a:off x="1917700" y="21177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Marca</a:t>
            </a:r>
          </a:p>
        </p:txBody>
      </p:sp>
      <p:sp>
        <p:nvSpPr>
          <p:cNvPr id="155672" name="Text Box 24"/>
          <p:cNvSpPr txBox="1">
            <a:spLocks noChangeArrowheads="1"/>
          </p:cNvSpPr>
          <p:nvPr/>
        </p:nvSpPr>
        <p:spPr bwMode="auto">
          <a:xfrm>
            <a:off x="1722438" y="33750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55673" name="Line 25"/>
          <p:cNvSpPr>
            <a:spLocks noChangeShapeType="1"/>
          </p:cNvSpPr>
          <p:nvPr/>
        </p:nvSpPr>
        <p:spPr bwMode="auto">
          <a:xfrm>
            <a:off x="2357438" y="1470025"/>
            <a:ext cx="1911350" cy="2052638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5674" name="Line 26"/>
          <p:cNvSpPr>
            <a:spLocks noChangeShapeType="1"/>
          </p:cNvSpPr>
          <p:nvPr/>
        </p:nvSpPr>
        <p:spPr bwMode="auto">
          <a:xfrm flipH="1">
            <a:off x="1587500" y="3492500"/>
            <a:ext cx="2625725" cy="447675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5675" name="Text Box 27"/>
          <p:cNvSpPr txBox="1">
            <a:spLocks noChangeArrowheads="1"/>
          </p:cNvSpPr>
          <p:nvPr/>
        </p:nvSpPr>
        <p:spPr bwMode="auto">
          <a:xfrm>
            <a:off x="5006975" y="3167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</a:t>
            </a:r>
          </a:p>
        </p:txBody>
      </p:sp>
      <p:sp>
        <p:nvSpPr>
          <p:cNvPr id="155676" name="Text Box 28"/>
          <p:cNvSpPr txBox="1">
            <a:spLocks noChangeArrowheads="1"/>
          </p:cNvSpPr>
          <p:nvPr/>
        </p:nvSpPr>
        <p:spPr bwMode="auto">
          <a:xfrm>
            <a:off x="6026150" y="28209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Mes</a:t>
            </a:r>
          </a:p>
        </p:txBody>
      </p:sp>
      <p:sp>
        <p:nvSpPr>
          <p:cNvPr id="155677" name="Text Box 29"/>
          <p:cNvSpPr txBox="1">
            <a:spLocks noChangeArrowheads="1"/>
          </p:cNvSpPr>
          <p:nvPr/>
        </p:nvSpPr>
        <p:spPr bwMode="auto">
          <a:xfrm>
            <a:off x="5735638" y="2379663"/>
            <a:ext cx="127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 de la semana</a:t>
            </a:r>
          </a:p>
        </p:txBody>
      </p:sp>
      <p:sp>
        <p:nvSpPr>
          <p:cNvPr id="155678" name="Line 30"/>
          <p:cNvSpPr>
            <a:spLocks noChangeShapeType="1"/>
          </p:cNvSpPr>
          <p:nvPr/>
        </p:nvSpPr>
        <p:spPr bwMode="auto">
          <a:xfrm flipV="1">
            <a:off x="5151438" y="1454150"/>
            <a:ext cx="1689100" cy="19939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5679" name="Line 31"/>
          <p:cNvSpPr>
            <a:spLocks noChangeShapeType="1"/>
          </p:cNvSpPr>
          <p:nvPr/>
        </p:nvSpPr>
        <p:spPr bwMode="auto">
          <a:xfrm>
            <a:off x="5168900" y="3475038"/>
            <a:ext cx="2540000" cy="3175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330825" y="46116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55681" name="Text Box 33"/>
          <p:cNvSpPr txBox="1">
            <a:spLocks noChangeArrowheads="1"/>
          </p:cNvSpPr>
          <p:nvPr/>
        </p:nvSpPr>
        <p:spPr bwMode="auto">
          <a:xfrm>
            <a:off x="5259388" y="4957763"/>
            <a:ext cx="981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Ciudad</a:t>
            </a:r>
          </a:p>
        </p:txBody>
      </p:sp>
      <p:sp>
        <p:nvSpPr>
          <p:cNvPr id="155682" name="Text Box 34"/>
          <p:cNvSpPr txBox="1">
            <a:spLocks noChangeArrowheads="1"/>
          </p:cNvSpPr>
          <p:nvPr/>
        </p:nvSpPr>
        <p:spPr bwMode="auto">
          <a:xfrm>
            <a:off x="5422900" y="53990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Región</a:t>
            </a:r>
          </a:p>
        </p:txBody>
      </p:sp>
      <p:sp>
        <p:nvSpPr>
          <p:cNvPr id="155683" name="Text Box 35"/>
          <p:cNvSpPr txBox="1">
            <a:spLocks noChangeArrowheads="1"/>
          </p:cNvSpPr>
          <p:nvPr/>
        </p:nvSpPr>
        <p:spPr bwMode="auto">
          <a:xfrm>
            <a:off x="5810250" y="5099050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55684" name="Line 36"/>
          <p:cNvSpPr>
            <a:spLocks noChangeShapeType="1"/>
          </p:cNvSpPr>
          <p:nvPr/>
        </p:nvSpPr>
        <p:spPr bwMode="auto">
          <a:xfrm>
            <a:off x="5078413" y="4560888"/>
            <a:ext cx="822325" cy="1658937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5685" name="Line 37"/>
          <p:cNvSpPr>
            <a:spLocks noChangeShapeType="1"/>
          </p:cNvSpPr>
          <p:nvPr/>
        </p:nvSpPr>
        <p:spPr bwMode="auto">
          <a:xfrm>
            <a:off x="5064125" y="4562475"/>
            <a:ext cx="2251075" cy="127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5686" name="Text Box 38"/>
          <p:cNvSpPr txBox="1">
            <a:spLocks noChangeArrowheads="1"/>
          </p:cNvSpPr>
          <p:nvPr/>
        </p:nvSpPr>
        <p:spPr bwMode="auto">
          <a:xfrm>
            <a:off x="6011863" y="31924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Año</a:t>
            </a:r>
          </a:p>
        </p:txBody>
      </p:sp>
      <p:sp>
        <p:nvSpPr>
          <p:cNvPr id="155687" name="Text Box 39"/>
          <p:cNvSpPr txBox="1">
            <a:spLocks noChangeArrowheads="1"/>
          </p:cNvSpPr>
          <p:nvPr/>
        </p:nvSpPr>
        <p:spPr bwMode="auto">
          <a:xfrm>
            <a:off x="1104900" y="4991100"/>
            <a:ext cx="3517900" cy="131127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000" dirty="0">
                <a:latin typeface="Arial" panose="020B0604020202020204" pitchFamily="34" charset="0"/>
              </a:rPr>
              <a:t>“Suma total de ventas en este año, del departamento de “Bebidas”, por categoría y trimestre”</a:t>
            </a:r>
            <a:endParaRPr lang="es-ES" altLang="es-ES" sz="2000" dirty="0">
              <a:latin typeface="Arial" panose="020B0604020202020204" pitchFamily="34" charset="0"/>
            </a:endParaRPr>
          </a:p>
        </p:txBody>
      </p:sp>
      <p:sp>
        <p:nvSpPr>
          <p:cNvPr id="155688" name="Rectangle 40"/>
          <p:cNvSpPr>
            <a:spLocks noChangeArrowheads="1"/>
          </p:cNvSpPr>
          <p:nvPr/>
        </p:nvSpPr>
        <p:spPr bwMode="auto">
          <a:xfrm>
            <a:off x="2413000" y="2501900"/>
            <a:ext cx="901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3C6A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sp>
        <p:nvSpPr>
          <p:cNvPr id="155689" name="Rectangle 41"/>
          <p:cNvSpPr>
            <a:spLocks noChangeArrowheads="1"/>
          </p:cNvSpPr>
          <p:nvPr/>
        </p:nvSpPr>
        <p:spPr bwMode="auto">
          <a:xfrm>
            <a:off x="6896100" y="3213100"/>
            <a:ext cx="7747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sp>
        <p:nvSpPr>
          <p:cNvPr id="155690" name="Rectangle 42"/>
          <p:cNvSpPr>
            <a:spLocks noChangeArrowheads="1"/>
          </p:cNvSpPr>
          <p:nvPr/>
        </p:nvSpPr>
        <p:spPr bwMode="auto">
          <a:xfrm>
            <a:off x="4305300" y="3975100"/>
            <a:ext cx="723900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55691" name="Text Box 43"/>
          <p:cNvSpPr txBox="1">
            <a:spLocks noChangeArrowheads="1"/>
          </p:cNvSpPr>
          <p:nvPr/>
        </p:nvSpPr>
        <p:spPr bwMode="auto">
          <a:xfrm>
            <a:off x="6837363" y="3217863"/>
            <a:ext cx="863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Trimestre</a:t>
            </a:r>
          </a:p>
        </p:txBody>
      </p: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843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AutoShape 4"/>
          <p:cNvSpPr>
            <a:spLocks noChangeArrowheads="1"/>
          </p:cNvSpPr>
          <p:nvPr/>
        </p:nvSpPr>
        <p:spPr bwMode="auto">
          <a:xfrm>
            <a:off x="4067175" y="1916113"/>
            <a:ext cx="812800" cy="571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grpSp>
        <p:nvGrpSpPr>
          <p:cNvPr id="156678" name="Group 6"/>
          <p:cNvGrpSpPr>
            <a:grpSpLocks/>
          </p:cNvGrpSpPr>
          <p:nvPr/>
        </p:nvGrpSpPr>
        <p:grpSpPr bwMode="auto">
          <a:xfrm>
            <a:off x="1763713" y="1412875"/>
            <a:ext cx="5283200" cy="387350"/>
            <a:chOff x="744" y="632"/>
            <a:chExt cx="3328" cy="244"/>
          </a:xfrm>
          <a:solidFill>
            <a:srgbClr val="92D050"/>
          </a:solidFill>
        </p:grpSpPr>
        <p:sp>
          <p:nvSpPr>
            <p:cNvPr id="156679" name="Text Box 7"/>
            <p:cNvSpPr txBox="1">
              <a:spLocks noChangeArrowheads="1"/>
            </p:cNvSpPr>
            <p:nvPr/>
          </p:nvSpPr>
          <p:spPr bwMode="auto">
            <a:xfrm>
              <a:off x="744" y="656"/>
              <a:ext cx="952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trimestre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  <p:sp>
          <p:nvSpPr>
            <p:cNvPr id="156680" name="Text Box 8"/>
            <p:cNvSpPr txBox="1">
              <a:spLocks noChangeArrowheads="1"/>
            </p:cNvSpPr>
            <p:nvPr/>
          </p:nvSpPr>
          <p:spPr bwMode="auto">
            <a:xfrm>
              <a:off x="2016" y="656"/>
              <a:ext cx="1000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categoría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  <p:sp>
          <p:nvSpPr>
            <p:cNvPr id="156681" name="Text Box 9"/>
            <p:cNvSpPr txBox="1">
              <a:spLocks noChangeArrowheads="1"/>
            </p:cNvSpPr>
            <p:nvPr/>
          </p:nvSpPr>
          <p:spPr bwMode="auto">
            <a:xfrm>
              <a:off x="3368" y="632"/>
              <a:ext cx="704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dirty="0">
                  <a:latin typeface="Arial" panose="020B0604020202020204" pitchFamily="34" charset="0"/>
                </a:rPr>
                <a:t>total</a:t>
              </a:r>
              <a:endParaRPr lang="es-ES" altLang="es-ES" sz="1600" dirty="0">
                <a:latin typeface="Arial" panose="020B0604020202020204" pitchFamily="34" charset="0"/>
              </a:endParaRPr>
            </a:p>
          </p:txBody>
        </p:sp>
      </p:grpSp>
      <p:pic>
        <p:nvPicPr>
          <p:cNvPr id="1566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636838"/>
            <a:ext cx="6408738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683" name="Text Box 11"/>
          <p:cNvSpPr txBox="1">
            <a:spLocks noChangeArrowheads="1"/>
          </p:cNvSpPr>
          <p:nvPr/>
        </p:nvSpPr>
        <p:spPr bwMode="auto">
          <a:xfrm rot="-1987625">
            <a:off x="2767013" y="4668838"/>
            <a:ext cx="3670300" cy="4572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>
                <a:latin typeface="Arial" panose="020B0604020202020204" pitchFamily="34" charset="0"/>
              </a:rPr>
              <a:t>INFORME</a:t>
            </a:r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287341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3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5029200" y="1981200"/>
            <a:ext cx="21209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solidFill>
                  <a:schemeClr val="accent2"/>
                </a:solidFill>
                <a:latin typeface="Arial" panose="020B0604020202020204" pitchFamily="34" charset="0"/>
              </a:rPr>
              <a:t>Presentación tabular (relacional) de los datos seleccionados</a:t>
            </a:r>
          </a:p>
        </p:txBody>
      </p:sp>
      <p:sp>
        <p:nvSpPr>
          <p:cNvPr id="157700" name="Line 4"/>
          <p:cNvSpPr>
            <a:spLocks noChangeShapeType="1"/>
          </p:cNvSpPr>
          <p:nvPr/>
        </p:nvSpPr>
        <p:spPr bwMode="auto">
          <a:xfrm>
            <a:off x="1547813" y="1550988"/>
            <a:ext cx="0" cy="477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 flipH="1">
            <a:off x="2593975" y="1550988"/>
            <a:ext cx="0" cy="4811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2" name="Line 6"/>
          <p:cNvSpPr>
            <a:spLocks noChangeShapeType="1"/>
          </p:cNvSpPr>
          <p:nvPr/>
        </p:nvSpPr>
        <p:spPr bwMode="auto">
          <a:xfrm flipH="1">
            <a:off x="3713163" y="1565275"/>
            <a:ext cx="0" cy="4776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3" name="Line 7"/>
          <p:cNvSpPr>
            <a:spLocks noChangeShapeType="1"/>
          </p:cNvSpPr>
          <p:nvPr/>
        </p:nvSpPr>
        <p:spPr bwMode="auto">
          <a:xfrm>
            <a:off x="4910138" y="1563688"/>
            <a:ext cx="9525" cy="479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4" name="Line 8"/>
          <p:cNvSpPr>
            <a:spLocks noChangeShapeType="1"/>
          </p:cNvSpPr>
          <p:nvPr/>
        </p:nvSpPr>
        <p:spPr bwMode="auto">
          <a:xfrm>
            <a:off x="1547813" y="155733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5" name="Line 9"/>
          <p:cNvSpPr>
            <a:spLocks noChangeShapeType="1"/>
          </p:cNvSpPr>
          <p:nvPr/>
        </p:nvSpPr>
        <p:spPr bwMode="auto">
          <a:xfrm>
            <a:off x="1584325" y="228600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>
            <a:off x="1563688" y="44211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>
            <a:off x="1570038" y="2754313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>
            <a:off x="1563688" y="33289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9" name="Line 13"/>
          <p:cNvSpPr>
            <a:spLocks noChangeShapeType="1"/>
          </p:cNvSpPr>
          <p:nvPr/>
        </p:nvSpPr>
        <p:spPr bwMode="auto">
          <a:xfrm>
            <a:off x="1557338" y="389890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1516063" y="1681163"/>
            <a:ext cx="1122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2668588" y="1681163"/>
            <a:ext cx="1052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Trimestre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836988" y="1681163"/>
            <a:ext cx="1065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1855788" y="236378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2990850" y="590073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2990850" y="49418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57716" name="Text Box 20"/>
          <p:cNvSpPr txBox="1">
            <a:spLocks noChangeArrowheads="1"/>
          </p:cNvSpPr>
          <p:nvPr/>
        </p:nvSpPr>
        <p:spPr bwMode="auto">
          <a:xfrm>
            <a:off x="3003550" y="344328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57717" name="Text Box 21"/>
          <p:cNvSpPr txBox="1">
            <a:spLocks noChangeArrowheads="1"/>
          </p:cNvSpPr>
          <p:nvPr/>
        </p:nvSpPr>
        <p:spPr bwMode="auto">
          <a:xfrm>
            <a:off x="2990850" y="2359025"/>
            <a:ext cx="46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57718" name="Text Box 22"/>
          <p:cNvSpPr txBox="1">
            <a:spLocks noChangeArrowheads="1"/>
          </p:cNvSpPr>
          <p:nvPr/>
        </p:nvSpPr>
        <p:spPr bwMode="auto">
          <a:xfrm>
            <a:off x="2990850" y="540226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3733800" y="2373313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3746500" y="3463925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3000000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3733800" y="4994275"/>
            <a:ext cx="893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1500000</a:t>
            </a: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3733800" y="5908675"/>
            <a:ext cx="1084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2400000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3733800" y="5416550"/>
            <a:ext cx="1020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8000000</a:t>
            </a:r>
          </a:p>
        </p:txBody>
      </p:sp>
      <p:sp>
        <p:nvSpPr>
          <p:cNvPr id="157724" name="Line 28"/>
          <p:cNvSpPr>
            <a:spLocks noChangeShapeType="1"/>
          </p:cNvSpPr>
          <p:nvPr/>
        </p:nvSpPr>
        <p:spPr bwMode="auto">
          <a:xfrm>
            <a:off x="1557338" y="4916488"/>
            <a:ext cx="33909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25" name="Line 29"/>
          <p:cNvSpPr>
            <a:spLocks noChangeShapeType="1"/>
          </p:cNvSpPr>
          <p:nvPr/>
        </p:nvSpPr>
        <p:spPr bwMode="auto">
          <a:xfrm>
            <a:off x="1536700" y="53990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26" name="Text Box 30"/>
          <p:cNvSpPr txBox="1">
            <a:spLocks noChangeArrowheads="1"/>
          </p:cNvSpPr>
          <p:nvPr/>
        </p:nvSpPr>
        <p:spPr bwMode="auto">
          <a:xfrm>
            <a:off x="2990850" y="445928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57727" name="Text Box 31"/>
          <p:cNvSpPr txBox="1">
            <a:spLocks noChangeArrowheads="1"/>
          </p:cNvSpPr>
          <p:nvPr/>
        </p:nvSpPr>
        <p:spPr bwMode="auto">
          <a:xfrm>
            <a:off x="3733800" y="4473575"/>
            <a:ext cx="1046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57728" name="Line 32"/>
          <p:cNvSpPr>
            <a:spLocks noChangeShapeType="1"/>
          </p:cNvSpPr>
          <p:nvPr/>
        </p:nvSpPr>
        <p:spPr bwMode="auto">
          <a:xfrm>
            <a:off x="1557338" y="539115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29" name="Line 33"/>
          <p:cNvSpPr>
            <a:spLocks noChangeShapeType="1"/>
          </p:cNvSpPr>
          <p:nvPr/>
        </p:nvSpPr>
        <p:spPr bwMode="auto">
          <a:xfrm>
            <a:off x="1536700" y="586105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30" name="Text Box 34"/>
          <p:cNvSpPr txBox="1">
            <a:spLocks noChangeArrowheads="1"/>
          </p:cNvSpPr>
          <p:nvPr/>
        </p:nvSpPr>
        <p:spPr bwMode="auto">
          <a:xfrm>
            <a:off x="2990850" y="401161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57731" name="Line 35"/>
          <p:cNvSpPr>
            <a:spLocks noChangeShapeType="1"/>
          </p:cNvSpPr>
          <p:nvPr/>
        </p:nvSpPr>
        <p:spPr bwMode="auto">
          <a:xfrm>
            <a:off x="1544638" y="633095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32" name="Text Box 36"/>
          <p:cNvSpPr txBox="1">
            <a:spLocks noChangeArrowheads="1"/>
          </p:cNvSpPr>
          <p:nvPr/>
        </p:nvSpPr>
        <p:spPr bwMode="auto">
          <a:xfrm>
            <a:off x="3019425" y="2898775"/>
            <a:ext cx="461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57733" name="Text Box 37"/>
          <p:cNvSpPr txBox="1">
            <a:spLocks noChangeArrowheads="1"/>
          </p:cNvSpPr>
          <p:nvPr/>
        </p:nvSpPr>
        <p:spPr bwMode="auto">
          <a:xfrm>
            <a:off x="3733800" y="2913063"/>
            <a:ext cx="1122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57734" name="Text Box 38"/>
          <p:cNvSpPr txBox="1">
            <a:spLocks noChangeArrowheads="1"/>
          </p:cNvSpPr>
          <p:nvPr/>
        </p:nvSpPr>
        <p:spPr bwMode="auto">
          <a:xfrm>
            <a:off x="1566863" y="23701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57735" name="Text Box 39"/>
          <p:cNvSpPr txBox="1">
            <a:spLocks noChangeArrowheads="1"/>
          </p:cNvSpPr>
          <p:nvPr/>
        </p:nvSpPr>
        <p:spPr bwMode="auto">
          <a:xfrm>
            <a:off x="1566863" y="29289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57736" name="Text Box 40"/>
          <p:cNvSpPr txBox="1">
            <a:spLocks noChangeArrowheads="1"/>
          </p:cNvSpPr>
          <p:nvPr/>
        </p:nvSpPr>
        <p:spPr bwMode="auto">
          <a:xfrm>
            <a:off x="1579563" y="34242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57737" name="Text Box 41"/>
          <p:cNvSpPr txBox="1">
            <a:spLocks noChangeArrowheads="1"/>
          </p:cNvSpPr>
          <p:nvPr/>
        </p:nvSpPr>
        <p:spPr bwMode="auto">
          <a:xfrm>
            <a:off x="1566863" y="40338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57738" name="Text Box 42"/>
          <p:cNvSpPr txBox="1">
            <a:spLocks noChangeArrowheads="1"/>
          </p:cNvSpPr>
          <p:nvPr/>
        </p:nvSpPr>
        <p:spPr bwMode="auto">
          <a:xfrm>
            <a:off x="1566863" y="45291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57739" name="Text Box 43"/>
          <p:cNvSpPr txBox="1">
            <a:spLocks noChangeArrowheads="1"/>
          </p:cNvSpPr>
          <p:nvPr/>
        </p:nvSpPr>
        <p:spPr bwMode="auto">
          <a:xfrm>
            <a:off x="1566863" y="49863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57740" name="Text Box 44"/>
          <p:cNvSpPr txBox="1">
            <a:spLocks noChangeArrowheads="1"/>
          </p:cNvSpPr>
          <p:nvPr/>
        </p:nvSpPr>
        <p:spPr bwMode="auto">
          <a:xfrm>
            <a:off x="1566863" y="54689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57741" name="Text Box 45"/>
          <p:cNvSpPr txBox="1">
            <a:spLocks noChangeArrowheads="1"/>
          </p:cNvSpPr>
          <p:nvPr/>
        </p:nvSpPr>
        <p:spPr bwMode="auto">
          <a:xfrm>
            <a:off x="1566863" y="59388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57742" name="Text Box 46"/>
          <p:cNvSpPr txBox="1">
            <a:spLocks noChangeArrowheads="1"/>
          </p:cNvSpPr>
          <p:nvPr/>
        </p:nvSpPr>
        <p:spPr bwMode="auto">
          <a:xfrm>
            <a:off x="3733800" y="4024313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57743" name="Text Box 47"/>
          <p:cNvSpPr txBox="1">
            <a:spLocks noChangeArrowheads="1"/>
          </p:cNvSpPr>
          <p:nvPr/>
        </p:nvSpPr>
        <p:spPr bwMode="auto">
          <a:xfrm>
            <a:off x="5029200" y="5257800"/>
            <a:ext cx="2908300" cy="89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" altLang="es-ES" sz="1600">
                <a:solidFill>
                  <a:srgbClr val="000099"/>
                </a:solidFill>
                <a:latin typeface="Arial" panose="020B0604020202020204" pitchFamily="34" charset="0"/>
              </a:rPr>
              <a:t>Se asumen dos categorías en el departamento de </a:t>
            </a:r>
            <a:r>
              <a:rPr lang="es-ES" altLang="es-ES" sz="1600" i="1">
                <a:solidFill>
                  <a:srgbClr val="000099"/>
                </a:solidFill>
                <a:latin typeface="Arial" panose="020B0604020202020204" pitchFamily="34" charset="0"/>
              </a:rPr>
              <a:t>Bebidas</a:t>
            </a:r>
            <a:r>
              <a:rPr lang="es-ES" altLang="es-ES" sz="1600">
                <a:solidFill>
                  <a:srgbClr val="000099"/>
                </a:solidFill>
                <a:latin typeface="Arial" panose="020B0604020202020204" pitchFamily="34" charset="0"/>
              </a:rPr>
              <a:t>: Refrescos y Zumos.</a:t>
            </a:r>
          </a:p>
        </p:txBody>
      </p:sp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553528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357313" y="2760663"/>
            <a:ext cx="1009650" cy="1327150"/>
          </a:xfrm>
          <a:prstGeom prst="rect">
            <a:avLst/>
          </a:prstGeom>
          <a:solidFill>
            <a:srgbClr val="F7D7C7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2366963" y="2082800"/>
            <a:ext cx="3303587" cy="692150"/>
          </a:xfrm>
          <a:prstGeom prst="rect">
            <a:avLst/>
          </a:prstGeom>
          <a:solidFill>
            <a:srgbClr val="D4FCD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>
            <a:off x="1341438" y="4103688"/>
            <a:ext cx="4357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3219450" y="2070100"/>
            <a:ext cx="0" cy="2078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4060825" y="2049463"/>
            <a:ext cx="0" cy="2078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1358900" y="3457575"/>
            <a:ext cx="4357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>
            <a:off x="4916488" y="2079625"/>
            <a:ext cx="12700" cy="2030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5680075" y="2049463"/>
            <a:ext cx="1588" cy="203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5106988" y="2270125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 b="1">
                <a:solidFill>
                  <a:srgbClr val="006699"/>
                </a:solidFill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59756" name="Text Box 12"/>
          <p:cNvSpPr txBox="1">
            <a:spLocks noChangeArrowheads="1"/>
          </p:cNvSpPr>
          <p:nvPr/>
        </p:nvSpPr>
        <p:spPr bwMode="auto">
          <a:xfrm>
            <a:off x="4308475" y="226536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 b="1">
                <a:solidFill>
                  <a:srgbClr val="006699"/>
                </a:solidFill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3436938" y="2259013"/>
            <a:ext cx="461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 b="1">
                <a:solidFill>
                  <a:srgbClr val="006699"/>
                </a:solidFill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2433638" y="2293938"/>
            <a:ext cx="461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 b="1">
                <a:solidFill>
                  <a:srgbClr val="006699"/>
                </a:solidFill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>
            <a:off x="1338263" y="2078038"/>
            <a:ext cx="4357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60" name="Text Box 16"/>
          <p:cNvSpPr txBox="1">
            <a:spLocks noChangeArrowheads="1"/>
          </p:cNvSpPr>
          <p:nvPr/>
        </p:nvSpPr>
        <p:spPr bwMode="auto">
          <a:xfrm>
            <a:off x="1463675" y="3543300"/>
            <a:ext cx="830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solidFill>
                  <a:schemeClr val="accent2"/>
                </a:solidFill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59761" name="Text Box 17"/>
          <p:cNvSpPr txBox="1">
            <a:spLocks noChangeArrowheads="1"/>
          </p:cNvSpPr>
          <p:nvPr/>
        </p:nvSpPr>
        <p:spPr bwMode="auto">
          <a:xfrm>
            <a:off x="1387475" y="2959100"/>
            <a:ext cx="982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solidFill>
                  <a:schemeClr val="accent2"/>
                </a:solidFill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>
            <a:off x="1327150" y="2054225"/>
            <a:ext cx="1054100" cy="735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1308100" y="2463800"/>
            <a:ext cx="9302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2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59764" name="Text Box 20"/>
          <p:cNvSpPr txBox="1">
            <a:spLocks noChangeArrowheads="1"/>
          </p:cNvSpPr>
          <p:nvPr/>
        </p:nvSpPr>
        <p:spPr bwMode="auto">
          <a:xfrm>
            <a:off x="1547813" y="2060575"/>
            <a:ext cx="10080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rgbClr val="006699"/>
                </a:solidFill>
                <a:latin typeface="Arial" panose="020B0604020202020204" pitchFamily="34" charset="0"/>
              </a:rPr>
              <a:t>trimestre</a:t>
            </a:r>
            <a:endParaRPr lang="es-ES" altLang="es-ES" sz="12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59765" name="Text Box 21"/>
          <p:cNvSpPr txBox="1">
            <a:spLocks noChangeArrowheads="1"/>
          </p:cNvSpPr>
          <p:nvPr/>
        </p:nvSpPr>
        <p:spPr bwMode="auto">
          <a:xfrm>
            <a:off x="5916613" y="2066925"/>
            <a:ext cx="25257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solidFill>
                  <a:schemeClr val="accent2"/>
                </a:solidFill>
                <a:latin typeface="Arial" panose="020B0604020202020204" pitchFamily="34" charset="0"/>
              </a:rPr>
              <a:t>Presentación matricial (multidimensional) de los datos seleccionados</a:t>
            </a:r>
          </a:p>
        </p:txBody>
      </p:sp>
      <p:sp>
        <p:nvSpPr>
          <p:cNvPr id="159766" name="Text Box 22"/>
          <p:cNvSpPr txBox="1">
            <a:spLocks noChangeArrowheads="1"/>
          </p:cNvSpPr>
          <p:nvPr/>
        </p:nvSpPr>
        <p:spPr bwMode="auto">
          <a:xfrm>
            <a:off x="990600" y="4572000"/>
            <a:ext cx="7197725" cy="1311275"/>
          </a:xfrm>
          <a:prstGeom prst="rect">
            <a:avLst/>
          </a:prstGeom>
          <a:solidFill>
            <a:srgbClr val="F3C6AF"/>
          </a:solidFill>
          <a:ln w="12700">
            <a:solidFill>
              <a:srgbClr val="0066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Los parámetros de la consulta (“por trimestre” y “por categoría”) determinan los criterios de </a:t>
            </a:r>
            <a:r>
              <a:rPr lang="es-ES_tradnl" altLang="es-ES" sz="1800">
                <a:latin typeface="Arial" panose="020B0604020202020204" pitchFamily="34" charset="0"/>
              </a:rPr>
              <a:t>agrupación</a:t>
            </a:r>
            <a:r>
              <a:rPr lang="es-ES" altLang="es-ES" sz="1800">
                <a:latin typeface="Arial" panose="020B0604020202020204" pitchFamily="34" charset="0"/>
              </a:rPr>
              <a:t> de los datos seleccionados (ventas de productos del departamento </a:t>
            </a:r>
            <a:r>
              <a:rPr lang="es-ES" altLang="es-ES" sz="1800" i="1">
                <a:latin typeface="Arial" panose="020B0604020202020204" pitchFamily="34" charset="0"/>
              </a:rPr>
              <a:t>Bebidas</a:t>
            </a:r>
            <a:r>
              <a:rPr lang="es-ES" altLang="es-ES" sz="1800">
                <a:latin typeface="Arial" panose="020B0604020202020204" pitchFamily="34" charset="0"/>
              </a:rPr>
              <a:t> durante este año). La agrupación se realiza sobre dos dimensiones </a:t>
            </a:r>
            <a:r>
              <a:rPr lang="es-ES" altLang="es-ES" sz="1800">
                <a:solidFill>
                  <a:schemeClr val="accent2"/>
                </a:solidFill>
                <a:latin typeface="Arial" panose="020B0604020202020204" pitchFamily="34" charset="0"/>
              </a:rPr>
              <a:t>(Producto, Tiempo).</a:t>
            </a:r>
            <a:r>
              <a:rPr lang="es-ES" altLang="es-E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9767" name="Text Box 23"/>
          <p:cNvSpPr txBox="1">
            <a:spLocks noChangeArrowheads="1"/>
          </p:cNvSpPr>
          <p:nvPr/>
        </p:nvSpPr>
        <p:spPr bwMode="auto">
          <a:xfrm>
            <a:off x="2359025" y="2940050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59768" name="Text Box 24"/>
          <p:cNvSpPr txBox="1">
            <a:spLocks noChangeArrowheads="1"/>
          </p:cNvSpPr>
          <p:nvPr/>
        </p:nvSpPr>
        <p:spPr bwMode="auto">
          <a:xfrm>
            <a:off x="3197225" y="2940050"/>
            <a:ext cx="1122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59769" name="Text Box 25"/>
          <p:cNvSpPr txBox="1">
            <a:spLocks noChangeArrowheads="1"/>
          </p:cNvSpPr>
          <p:nvPr/>
        </p:nvSpPr>
        <p:spPr bwMode="auto">
          <a:xfrm>
            <a:off x="4086225" y="29400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3000000</a:t>
            </a:r>
          </a:p>
        </p:txBody>
      </p:sp>
      <p:sp>
        <p:nvSpPr>
          <p:cNvPr id="159770" name="Text Box 26"/>
          <p:cNvSpPr txBox="1">
            <a:spLocks noChangeArrowheads="1"/>
          </p:cNvSpPr>
          <p:nvPr/>
        </p:nvSpPr>
        <p:spPr bwMode="auto">
          <a:xfrm>
            <a:off x="4860925" y="2940050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59771" name="Text Box 27"/>
          <p:cNvSpPr txBox="1">
            <a:spLocks noChangeArrowheads="1"/>
          </p:cNvSpPr>
          <p:nvPr/>
        </p:nvSpPr>
        <p:spPr bwMode="auto">
          <a:xfrm>
            <a:off x="2371725" y="3594100"/>
            <a:ext cx="1046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59772" name="Text Box 28"/>
          <p:cNvSpPr txBox="1">
            <a:spLocks noChangeArrowheads="1"/>
          </p:cNvSpPr>
          <p:nvPr/>
        </p:nvSpPr>
        <p:spPr bwMode="auto">
          <a:xfrm>
            <a:off x="3235325" y="3594100"/>
            <a:ext cx="893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1500000</a:t>
            </a:r>
          </a:p>
        </p:txBody>
      </p:sp>
      <p:sp>
        <p:nvSpPr>
          <p:cNvPr id="159773" name="Text Box 29"/>
          <p:cNvSpPr txBox="1">
            <a:spLocks noChangeArrowheads="1"/>
          </p:cNvSpPr>
          <p:nvPr/>
        </p:nvSpPr>
        <p:spPr bwMode="auto">
          <a:xfrm>
            <a:off x="4073525" y="3594100"/>
            <a:ext cx="1020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8000000</a:t>
            </a:r>
          </a:p>
        </p:txBody>
      </p:sp>
      <p:sp>
        <p:nvSpPr>
          <p:cNvPr id="159774" name="Text Box 30"/>
          <p:cNvSpPr txBox="1">
            <a:spLocks noChangeArrowheads="1"/>
          </p:cNvSpPr>
          <p:nvPr/>
        </p:nvSpPr>
        <p:spPr bwMode="auto">
          <a:xfrm>
            <a:off x="4886325" y="3594100"/>
            <a:ext cx="1084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2400000</a:t>
            </a:r>
          </a:p>
        </p:txBody>
      </p:sp>
      <p:sp>
        <p:nvSpPr>
          <p:cNvPr id="159775" name="Line 31"/>
          <p:cNvSpPr>
            <a:spLocks noChangeShapeType="1"/>
          </p:cNvSpPr>
          <p:nvPr/>
        </p:nvSpPr>
        <p:spPr bwMode="auto">
          <a:xfrm flipV="1">
            <a:off x="1357313" y="2051050"/>
            <a:ext cx="0" cy="71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428810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611188" y="1628775"/>
            <a:ext cx="8137525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7825" indent="-3778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3425" indent="-165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s-ES" altLang="es-ES" dirty="0">
                <a:latin typeface="Arial" panose="020B0604020202020204" pitchFamily="34" charset="0"/>
              </a:rPr>
              <a:t>Lo interesante no es poder realizar consultas que, en cierto modo, se pueden hacer con selecciones, proyecciones, concatenaciones y agrupamientos tradicionales.</a:t>
            </a:r>
          </a:p>
          <a:p>
            <a:pPr>
              <a:spcBef>
                <a:spcPct val="50000"/>
              </a:spcBef>
            </a:pPr>
            <a:endParaRPr lang="es-ES" altLang="es-ES" sz="12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altLang="es-ES" dirty="0">
                <a:latin typeface="Arial" panose="020B0604020202020204" pitchFamily="34" charset="0"/>
              </a:rPr>
              <a:t>Lo realmente interesante de las herramientas OLAP son sus </a:t>
            </a:r>
            <a:r>
              <a:rPr lang="es-ES" altLang="es-ES" b="1" u="sng" dirty="0">
                <a:latin typeface="Arial" panose="020B0604020202020204" pitchFamily="34" charset="0"/>
              </a:rPr>
              <a:t>operadores de refinamiento o manipulación de consultas</a:t>
            </a:r>
            <a:r>
              <a:rPr lang="es-ES" altLang="es-ES" dirty="0">
                <a:latin typeface="Arial" panose="020B0604020202020204" pitchFamily="34" charset="0"/>
              </a:rPr>
              <a:t>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s-ES" alt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DRILL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s-ES" alt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ROLL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s-ES" alt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SLICE &amp; DICE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s-ES" alt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PIVOT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487449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7543800" cy="440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0425" indent="-4032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0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>
                <a:latin typeface="Arial" panose="020B0604020202020204" pitchFamily="34" charset="0"/>
              </a:rPr>
              <a:t>El carácter agregado de las consultas en el Análisis de Datos, aconseja la definición de nuevos operadores que faciliten la agregación</a:t>
            </a:r>
            <a:r>
              <a:rPr lang="es-ES_tradnl" altLang="es-ES">
                <a:latin typeface="Arial" panose="020B0604020202020204" pitchFamily="34" charset="0"/>
              </a:rPr>
              <a:t> (consolidación)</a:t>
            </a:r>
            <a:r>
              <a:rPr lang="es-ES" altLang="es-ES">
                <a:latin typeface="Arial" panose="020B0604020202020204" pitchFamily="34" charset="0"/>
              </a:rPr>
              <a:t> y la disgregación</a:t>
            </a:r>
            <a:r>
              <a:rPr lang="es-ES_tradnl" altLang="es-ES">
                <a:latin typeface="Arial" panose="020B0604020202020204" pitchFamily="34" charset="0"/>
              </a:rPr>
              <a:t> (división)</a:t>
            </a:r>
            <a:r>
              <a:rPr lang="es-ES" altLang="es-ES">
                <a:latin typeface="Arial" panose="020B0604020202020204" pitchFamily="34" charset="0"/>
              </a:rPr>
              <a:t> de los datos: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2200">
                <a:latin typeface="Arial" panose="020B0604020202020204" pitchFamily="34" charset="0"/>
              </a:rPr>
              <a:t>agregación (</a:t>
            </a:r>
            <a:r>
              <a:rPr lang="es-ES" altLang="es-ES" sz="2200">
                <a:solidFill>
                  <a:srgbClr val="3333CC"/>
                </a:solidFill>
                <a:latin typeface="Arial" panose="020B0604020202020204" pitchFamily="34" charset="0"/>
              </a:rPr>
              <a:t>roll</a:t>
            </a:r>
            <a:r>
              <a:rPr lang="es-ES" altLang="es-ES" sz="2200">
                <a:latin typeface="Arial" panose="020B0604020202020204" pitchFamily="34" charset="0"/>
              </a:rPr>
              <a:t>): permite eliminar un </a:t>
            </a:r>
            <a:r>
              <a:rPr lang="es-ES_tradnl" altLang="es-ES" sz="2200">
                <a:latin typeface="Arial" panose="020B0604020202020204" pitchFamily="34" charset="0"/>
              </a:rPr>
              <a:t>criterio</a:t>
            </a:r>
            <a:r>
              <a:rPr lang="es-ES" altLang="es-ES" sz="2200">
                <a:latin typeface="Arial" panose="020B0604020202020204" pitchFamily="34" charset="0"/>
              </a:rPr>
              <a:t> de </a:t>
            </a:r>
            <a:r>
              <a:rPr lang="es-ES_tradnl" altLang="es-ES" sz="2200">
                <a:latin typeface="Arial" panose="020B0604020202020204" pitchFamily="34" charset="0"/>
              </a:rPr>
              <a:t>agrupación</a:t>
            </a:r>
            <a:r>
              <a:rPr lang="es-ES" altLang="es-ES" sz="2200">
                <a:latin typeface="Arial" panose="020B0604020202020204" pitchFamily="34" charset="0"/>
              </a:rPr>
              <a:t> en el análisis, agregando los grupos actuales.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2200">
                <a:latin typeface="Arial" panose="020B0604020202020204" pitchFamily="34" charset="0"/>
              </a:rPr>
              <a:t>disgregación (</a:t>
            </a:r>
            <a:r>
              <a:rPr lang="es-ES" altLang="es-ES" sz="2200">
                <a:solidFill>
                  <a:srgbClr val="3333CC"/>
                </a:solidFill>
                <a:latin typeface="Arial" panose="020B0604020202020204" pitchFamily="34" charset="0"/>
              </a:rPr>
              <a:t>drill</a:t>
            </a:r>
            <a:r>
              <a:rPr lang="es-ES" altLang="es-ES" sz="2200">
                <a:latin typeface="Arial" panose="020B0604020202020204" pitchFamily="34" charset="0"/>
              </a:rPr>
              <a:t>): permite introducir un nuevo </a:t>
            </a:r>
            <a:r>
              <a:rPr lang="es-ES_tradnl" altLang="es-ES" sz="2200">
                <a:latin typeface="Arial" panose="020B0604020202020204" pitchFamily="34" charset="0"/>
              </a:rPr>
              <a:t>criterio</a:t>
            </a:r>
            <a:r>
              <a:rPr lang="es-ES" altLang="es-ES" sz="2200">
                <a:latin typeface="Arial" panose="020B0604020202020204" pitchFamily="34" charset="0"/>
              </a:rPr>
              <a:t> de </a:t>
            </a:r>
            <a:r>
              <a:rPr lang="es-ES_tradnl" altLang="es-ES" sz="2200">
                <a:latin typeface="Arial" panose="020B0604020202020204" pitchFamily="34" charset="0"/>
              </a:rPr>
              <a:t>agrupación</a:t>
            </a:r>
            <a:r>
              <a:rPr lang="es-ES" altLang="es-ES" sz="2200">
                <a:latin typeface="Arial" panose="020B0604020202020204" pitchFamily="34" charset="0"/>
              </a:rPr>
              <a:t> en el análisis, disgregando los grupos actuales.</a:t>
            </a:r>
          </a:p>
          <a:p>
            <a:pPr eaLnBrk="1" hangingPunct="1">
              <a:spcBef>
                <a:spcPct val="50000"/>
              </a:spcBef>
              <a:buClr>
                <a:srgbClr val="006600"/>
              </a:buClr>
              <a:buFont typeface="Monotype Sorts" pitchFamily="2" charset="2"/>
              <a:buChar char="3"/>
            </a:pPr>
            <a:endParaRPr lang="es-ES" altLang="es-ES" sz="220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60882" y="256889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pPr>
              <a:tabLst>
                <a:tab pos="7143750" algn="l"/>
              </a:tabLst>
            </a:pPr>
            <a:r>
              <a:rPr lang="en-GB" altLang="es-ES" sz="400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240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51715"/>
            <a:ext cx="6794400" cy="617700"/>
          </a:xfrm>
        </p:spPr>
        <p:txBody>
          <a:bodyPr/>
          <a:lstStyle/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400" dirty="0"/>
              <a:t>Generalmente, la información que se quiere investigar sobre un cierto dominio de la organización se encuentra en bases de datos y otras fuentes muy diversas, tanto internas como externas.</a:t>
            </a:r>
          </a:p>
          <a:p>
            <a:endParaRPr lang="es-ES" sz="2400" dirty="0"/>
          </a:p>
          <a:p>
            <a:r>
              <a:rPr lang="es-ES" sz="2400" dirty="0"/>
              <a:t>Muchas de estas fuentes son las que se utilizan para el trabajo diario (bases de datos operacionales).</a:t>
            </a:r>
          </a:p>
        </p:txBody>
      </p:sp>
    </p:spTree>
    <p:extLst>
      <p:ext uri="{BB962C8B-B14F-4D97-AF65-F5344CB8AC3E}">
        <p14:creationId xmlns:p14="http://schemas.microsoft.com/office/powerpoint/2010/main" val="4183864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971550" y="1844675"/>
            <a:ext cx="69707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Si se desea introducir la dimensión </a:t>
            </a:r>
            <a:r>
              <a:rPr lang="es-ES_tradnl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Almacén</a:t>
            </a:r>
            <a:r>
              <a:rPr lang="es-ES_tradnl" altLang="es-ES" sz="2000">
                <a:latin typeface="Arial" panose="020B0604020202020204" pitchFamily="34" charset="0"/>
              </a:rPr>
              <a:t> en el análisis anterior e incluir un nuevo criterio de agrupación sobre la ciudad del almacén:</a:t>
            </a:r>
            <a:endParaRPr lang="es-ES" altLang="es-ES" sz="2000">
              <a:latin typeface="Arial" panose="020B0604020202020204" pitchFamily="34" charset="0"/>
            </a:endParaRP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1455738" y="3394075"/>
            <a:ext cx="5921375" cy="915988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 dirty="0">
                <a:solidFill>
                  <a:srgbClr val="000099"/>
                </a:solidFill>
                <a:latin typeface="Arial" panose="020B0604020202020204" pitchFamily="34" charset="0"/>
              </a:rPr>
              <a:t>¿</a:t>
            </a:r>
            <a:r>
              <a:rPr lang="es-ES_tradnl" altLang="es-ES" sz="1800" dirty="0">
                <a:solidFill>
                  <a:srgbClr val="006699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dirty="0">
                <a:latin typeface="Arial" panose="020B0604020202020204" pitchFamily="34" charset="0"/>
              </a:rPr>
              <a:t>“Suma total de las ventas durante </a:t>
            </a:r>
            <a:r>
              <a:rPr lang="es-ES_tradnl" altLang="es-ES" sz="1800" dirty="0">
                <a:solidFill>
                  <a:schemeClr val="accent2"/>
                </a:solidFill>
                <a:latin typeface="Arial" panose="020B0604020202020204" pitchFamily="34" charset="0"/>
              </a:rPr>
              <a:t>este año</a:t>
            </a:r>
            <a:r>
              <a:rPr lang="es-ES_tradnl" altLang="es-ES" sz="1800" dirty="0">
                <a:latin typeface="Arial" panose="020B0604020202020204" pitchFamily="34" charset="0"/>
              </a:rPr>
              <a:t> de los productos del </a:t>
            </a:r>
            <a:r>
              <a:rPr lang="es-ES_tradnl" altLang="es-ES" sz="1800" dirty="0">
                <a:solidFill>
                  <a:schemeClr val="accent2"/>
                </a:solidFill>
                <a:latin typeface="Arial" panose="020B0604020202020204" pitchFamily="34" charset="0"/>
              </a:rPr>
              <a:t>departamento </a:t>
            </a:r>
            <a:r>
              <a:rPr lang="es-ES_tradnl" altLang="es-ES" sz="1800" i="1" dirty="0">
                <a:solidFill>
                  <a:schemeClr val="accent2"/>
                </a:solidFill>
                <a:latin typeface="Arial" panose="020B0604020202020204" pitchFamily="34" charset="0"/>
              </a:rPr>
              <a:t>Bebidas</a:t>
            </a:r>
            <a:r>
              <a:rPr lang="es-ES_tradnl" altLang="es-ES" sz="1800" dirty="0">
                <a:latin typeface="Arial" panose="020B0604020202020204" pitchFamily="34" charset="0"/>
              </a:rPr>
              <a:t>, por </a:t>
            </a:r>
            <a:r>
              <a:rPr lang="es-ES_tradnl" altLang="es-ES" sz="1800" b="1" dirty="0">
                <a:solidFill>
                  <a:srgbClr val="000099"/>
                </a:solidFill>
                <a:latin typeface="Arial" panose="020B0604020202020204" pitchFamily="34" charset="0"/>
              </a:rPr>
              <a:t>trimestre</a:t>
            </a:r>
            <a:r>
              <a:rPr lang="es-ES_tradnl" altLang="es-ES" sz="1800" dirty="0">
                <a:latin typeface="Arial" panose="020B0604020202020204" pitchFamily="34" charset="0"/>
              </a:rPr>
              <a:t>, por </a:t>
            </a:r>
            <a:r>
              <a:rPr lang="es-ES_tradnl" altLang="es-ES" sz="1800" b="1" dirty="0">
                <a:solidFill>
                  <a:srgbClr val="000099"/>
                </a:solidFill>
                <a:latin typeface="Arial" panose="020B0604020202020204" pitchFamily="34" charset="0"/>
              </a:rPr>
              <a:t>categorías</a:t>
            </a:r>
            <a:r>
              <a:rPr lang="es-ES_tradnl" altLang="es-ES" sz="1800" b="1" dirty="0">
                <a:solidFill>
                  <a:srgbClr val="990099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b="1" dirty="0">
                <a:latin typeface="Arial" panose="020B0604020202020204" pitchFamily="34" charset="0"/>
              </a:rPr>
              <a:t>y</a:t>
            </a:r>
            <a:r>
              <a:rPr lang="es-ES_tradnl" altLang="es-ES" sz="1800" b="1" dirty="0">
                <a:solidFill>
                  <a:srgbClr val="990099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dirty="0">
                <a:latin typeface="Arial" panose="020B0604020202020204" pitchFamily="34" charset="0"/>
              </a:rPr>
              <a:t>por</a:t>
            </a:r>
            <a:r>
              <a:rPr lang="es-ES_tradnl" altLang="es-ES" sz="1800" b="1" dirty="0">
                <a:solidFill>
                  <a:srgbClr val="990099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b="1" dirty="0">
                <a:solidFill>
                  <a:srgbClr val="000099"/>
                </a:solidFill>
                <a:latin typeface="Arial" panose="020B0604020202020204" pitchFamily="34" charset="0"/>
              </a:rPr>
              <a:t>ciudad del almacén</a:t>
            </a:r>
            <a:r>
              <a:rPr lang="es-ES_tradnl" altLang="es-ES" sz="1800" dirty="0">
                <a:latin typeface="Arial" panose="020B0604020202020204" pitchFamily="34" charset="0"/>
              </a:rPr>
              <a:t>” </a:t>
            </a:r>
            <a:r>
              <a:rPr lang="es-ES_tradnl" altLang="es-ES" sz="1800" dirty="0">
                <a:solidFill>
                  <a:srgbClr val="000099"/>
                </a:solidFill>
                <a:latin typeface="Arial" panose="020B0604020202020204" pitchFamily="34" charset="0"/>
              </a:rPr>
              <a:t>?</a:t>
            </a:r>
            <a:r>
              <a:rPr lang="es-ES_tradnl" altLang="es-ES" sz="1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977900" y="4867275"/>
            <a:ext cx="7400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chemeClr val="accent2"/>
                </a:solidFill>
                <a:latin typeface="Arial" panose="020B0604020202020204" pitchFamily="34" charset="0"/>
              </a:rPr>
              <a:t>Restricciones: </a:t>
            </a:r>
            <a:r>
              <a:rPr lang="es-ES_tradnl" altLang="es-ES" sz="1600">
                <a:solidFill>
                  <a:schemeClr val="accent2"/>
                </a:solidFill>
                <a:latin typeface="Arial" panose="020B0604020202020204" pitchFamily="34" charset="0"/>
              </a:rPr>
              <a:t>productos del departamento Bebidas, ventas durante este año</a:t>
            </a:r>
            <a:endParaRPr lang="es-ES_tradnl" altLang="es-ES" sz="16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993775" y="5410200"/>
            <a:ext cx="69961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rgbClr val="000099"/>
                </a:solidFill>
                <a:latin typeface="Arial" panose="020B0604020202020204" pitchFamily="34" charset="0"/>
              </a:rPr>
              <a:t>Parámetros de la consulta:</a:t>
            </a:r>
            <a:r>
              <a:rPr lang="es-ES_tradnl" altLang="es-ES" sz="1600">
                <a:solidFill>
                  <a:srgbClr val="000099"/>
                </a:solidFill>
                <a:latin typeface="Arial" panose="020B0604020202020204" pitchFamily="34" charset="0"/>
              </a:rPr>
              <a:t> por categoría de producto, por trimestre y por ciudad del almacén.</a:t>
            </a:r>
            <a:endParaRPr lang="es-ES_tradnl" altLang="es-ES" sz="16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23602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19" name="Group 3"/>
          <p:cNvGrpSpPr>
            <a:grpSpLocks/>
          </p:cNvGrpSpPr>
          <p:nvPr/>
        </p:nvGrpSpPr>
        <p:grpSpPr bwMode="auto">
          <a:xfrm>
            <a:off x="5969000" y="3136900"/>
            <a:ext cx="990600" cy="1141413"/>
            <a:chOff x="3624" y="1840"/>
            <a:chExt cx="624" cy="719"/>
          </a:xfrm>
        </p:grpSpPr>
        <p:grpSp>
          <p:nvGrpSpPr>
            <p:cNvPr id="162820" name="Group 4"/>
            <p:cNvGrpSpPr>
              <a:grpSpLocks/>
            </p:cNvGrpSpPr>
            <p:nvPr/>
          </p:nvGrpSpPr>
          <p:grpSpPr bwMode="auto">
            <a:xfrm>
              <a:off x="3640" y="2032"/>
              <a:ext cx="608" cy="527"/>
              <a:chOff x="3640" y="2032"/>
              <a:chExt cx="608" cy="527"/>
            </a:xfrm>
          </p:grpSpPr>
          <p:sp>
            <p:nvSpPr>
              <p:cNvPr id="162821" name="Text Box 5"/>
              <p:cNvSpPr txBox="1">
                <a:spLocks noChangeArrowheads="1"/>
              </p:cNvSpPr>
              <p:nvPr/>
            </p:nvSpPr>
            <p:spPr bwMode="auto">
              <a:xfrm>
                <a:off x="3640" y="2328"/>
                <a:ext cx="608" cy="23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“2002”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2822" name="Line 6"/>
              <p:cNvSpPr>
                <a:spLocks noChangeShapeType="1"/>
              </p:cNvSpPr>
              <p:nvPr/>
            </p:nvSpPr>
            <p:spPr bwMode="auto">
              <a:xfrm>
                <a:off x="3824" y="2032"/>
                <a:ext cx="152" cy="264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  <p:sp>
          <p:nvSpPr>
            <p:cNvPr id="162823" name="Rectangle 7"/>
            <p:cNvSpPr>
              <a:spLocks noChangeArrowheads="1"/>
            </p:cNvSpPr>
            <p:nvPr/>
          </p:nvSpPr>
          <p:spPr bwMode="auto">
            <a:xfrm>
              <a:off x="3624" y="1840"/>
              <a:ext cx="424" cy="20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162824" name="Group 8"/>
          <p:cNvGrpSpPr>
            <a:grpSpLocks/>
          </p:cNvGrpSpPr>
          <p:nvPr/>
        </p:nvGrpSpPr>
        <p:grpSpPr bwMode="auto">
          <a:xfrm>
            <a:off x="1993900" y="2044700"/>
            <a:ext cx="2984500" cy="1193800"/>
            <a:chOff x="1120" y="1152"/>
            <a:chExt cx="1880" cy="752"/>
          </a:xfrm>
        </p:grpSpPr>
        <p:sp>
          <p:nvSpPr>
            <p:cNvPr id="162825" name="Rectangle 9"/>
            <p:cNvSpPr>
              <a:spLocks noChangeArrowheads="1"/>
            </p:cNvSpPr>
            <p:nvPr/>
          </p:nvSpPr>
          <p:spPr bwMode="auto">
            <a:xfrm>
              <a:off x="1120" y="1728"/>
              <a:ext cx="704" cy="176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R"/>
            </a:p>
          </p:txBody>
        </p:sp>
        <p:grpSp>
          <p:nvGrpSpPr>
            <p:cNvPr id="162826" name="Group 10"/>
            <p:cNvGrpSpPr>
              <a:grpSpLocks/>
            </p:cNvGrpSpPr>
            <p:nvPr/>
          </p:nvGrpSpPr>
          <p:grpSpPr bwMode="auto">
            <a:xfrm>
              <a:off x="1832" y="1152"/>
              <a:ext cx="1168" cy="672"/>
              <a:chOff x="1832" y="1152"/>
              <a:chExt cx="1168" cy="672"/>
            </a:xfrm>
          </p:grpSpPr>
          <p:sp>
            <p:nvSpPr>
              <p:cNvPr id="162827" name="Text Box 11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792" cy="23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“Bebidas”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2828" name="Line 12"/>
              <p:cNvSpPr>
                <a:spLocks noChangeShapeType="1"/>
              </p:cNvSpPr>
              <p:nvPr/>
            </p:nvSpPr>
            <p:spPr bwMode="auto">
              <a:xfrm flipV="1">
                <a:off x="1832" y="1416"/>
                <a:ext cx="560" cy="408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sp>
        <p:nvSpPr>
          <p:cNvPr id="162829" name="Text Box 13"/>
          <p:cNvSpPr txBox="1">
            <a:spLocks noChangeArrowheads="1"/>
          </p:cNvSpPr>
          <p:nvPr/>
        </p:nvSpPr>
        <p:spPr bwMode="auto">
          <a:xfrm rot="-5466868">
            <a:off x="1103313" y="2470150"/>
            <a:ext cx="1169987" cy="366713"/>
          </a:xfrm>
          <a:prstGeom prst="rect">
            <a:avLst/>
          </a:prstGeom>
          <a:solidFill>
            <a:srgbClr val="98F8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Producto</a:t>
            </a:r>
          </a:p>
        </p:txBody>
      </p:sp>
      <p:sp>
        <p:nvSpPr>
          <p:cNvPr id="162830" name="Text Box 14"/>
          <p:cNvSpPr txBox="1">
            <a:spLocks noChangeArrowheads="1"/>
          </p:cNvSpPr>
          <p:nvPr/>
        </p:nvSpPr>
        <p:spPr bwMode="auto">
          <a:xfrm rot="-5462304">
            <a:off x="6759575" y="2076451"/>
            <a:ext cx="1169987" cy="36671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Tiempo</a:t>
            </a:r>
          </a:p>
        </p:txBody>
      </p:sp>
      <p:sp>
        <p:nvSpPr>
          <p:cNvPr id="162831" name="Text Box 15"/>
          <p:cNvSpPr txBox="1">
            <a:spLocks noChangeArrowheads="1"/>
          </p:cNvSpPr>
          <p:nvPr/>
        </p:nvSpPr>
        <p:spPr bwMode="auto">
          <a:xfrm rot="-5454634">
            <a:off x="6584950" y="5260976"/>
            <a:ext cx="1169987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Almacén</a:t>
            </a:r>
          </a:p>
        </p:txBody>
      </p:sp>
      <p:grpSp>
        <p:nvGrpSpPr>
          <p:cNvPr id="162832" name="Group 16"/>
          <p:cNvGrpSpPr>
            <a:grpSpLocks/>
          </p:cNvGrpSpPr>
          <p:nvPr/>
        </p:nvGrpSpPr>
        <p:grpSpPr bwMode="auto">
          <a:xfrm>
            <a:off x="4264025" y="2849563"/>
            <a:ext cx="1014413" cy="1724025"/>
            <a:chOff x="2510" y="1699"/>
            <a:chExt cx="639" cy="1086"/>
          </a:xfrm>
          <a:solidFill>
            <a:srgbClr val="00B0F0"/>
          </a:solidFill>
        </p:grpSpPr>
        <p:sp>
          <p:nvSpPr>
            <p:cNvPr id="162833" name="Rectangle 17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62834" name="Text Box 18"/>
            <p:cNvSpPr txBox="1">
              <a:spLocks noChangeArrowheads="1"/>
            </p:cNvSpPr>
            <p:nvPr/>
          </p:nvSpPr>
          <p:spPr bwMode="auto">
            <a:xfrm rot="-2874103">
              <a:off x="2483" y="1962"/>
              <a:ext cx="737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Ventas</a:t>
              </a:r>
            </a:p>
          </p:txBody>
        </p:sp>
        <p:sp>
          <p:nvSpPr>
            <p:cNvPr id="162835" name="Text Box 19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dirty="0">
                  <a:latin typeface="Arial" panose="020B0604020202020204" pitchFamily="34" charset="0"/>
                </a:rPr>
                <a:t>s</a:t>
              </a:r>
              <a:r>
                <a:rPr lang="es-ES_tradnl" altLang="es-ES" sz="1400" dirty="0">
                  <a:latin typeface="Arial" panose="020B0604020202020204" pitchFamily="34" charset="0"/>
                </a:rPr>
                <a:t>uma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ES" sz="1400" dirty="0">
                  <a:latin typeface="Arial" panose="020B0604020202020204" pitchFamily="34" charset="0"/>
                </a:rPr>
                <a:t>unidades</a:t>
              </a:r>
            </a:p>
          </p:txBody>
        </p:sp>
      </p:grp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1973263" y="2984500"/>
            <a:ext cx="1155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Departamento</a:t>
            </a:r>
          </a:p>
        </p:txBody>
      </p:sp>
      <p:sp>
        <p:nvSpPr>
          <p:cNvPr id="162837" name="Text Box 21"/>
          <p:cNvSpPr txBox="1">
            <a:spLocks noChangeArrowheads="1"/>
          </p:cNvSpPr>
          <p:nvPr/>
        </p:nvSpPr>
        <p:spPr bwMode="auto">
          <a:xfrm>
            <a:off x="2921000" y="32178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Nro_producto</a:t>
            </a:r>
          </a:p>
        </p:txBody>
      </p:sp>
      <p:sp>
        <p:nvSpPr>
          <p:cNvPr id="162838" name="Text Box 22"/>
          <p:cNvSpPr txBox="1">
            <a:spLocks noChangeArrowheads="1"/>
          </p:cNvSpPr>
          <p:nvPr/>
        </p:nvSpPr>
        <p:spPr bwMode="auto">
          <a:xfrm>
            <a:off x="2227263" y="2532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Categoría</a:t>
            </a:r>
          </a:p>
        </p:txBody>
      </p:sp>
      <p:sp>
        <p:nvSpPr>
          <p:cNvPr id="162839" name="Text Box 23"/>
          <p:cNvSpPr txBox="1">
            <a:spLocks noChangeArrowheads="1"/>
          </p:cNvSpPr>
          <p:nvPr/>
        </p:nvSpPr>
        <p:spPr bwMode="auto">
          <a:xfrm>
            <a:off x="1917700" y="21177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Marca</a:t>
            </a:r>
          </a:p>
        </p:txBody>
      </p:sp>
      <p:sp>
        <p:nvSpPr>
          <p:cNvPr id="162840" name="Text Box 24"/>
          <p:cNvSpPr txBox="1">
            <a:spLocks noChangeArrowheads="1"/>
          </p:cNvSpPr>
          <p:nvPr/>
        </p:nvSpPr>
        <p:spPr bwMode="auto">
          <a:xfrm>
            <a:off x="1722438" y="33750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62841" name="Line 25"/>
          <p:cNvSpPr>
            <a:spLocks noChangeShapeType="1"/>
          </p:cNvSpPr>
          <p:nvPr/>
        </p:nvSpPr>
        <p:spPr bwMode="auto">
          <a:xfrm>
            <a:off x="2357438" y="1470025"/>
            <a:ext cx="1911350" cy="2052638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2842" name="Line 26"/>
          <p:cNvSpPr>
            <a:spLocks noChangeShapeType="1"/>
          </p:cNvSpPr>
          <p:nvPr/>
        </p:nvSpPr>
        <p:spPr bwMode="auto">
          <a:xfrm flipH="1">
            <a:off x="1587500" y="3492500"/>
            <a:ext cx="2625725" cy="447675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2843" name="Text Box 27"/>
          <p:cNvSpPr txBox="1">
            <a:spLocks noChangeArrowheads="1"/>
          </p:cNvSpPr>
          <p:nvPr/>
        </p:nvSpPr>
        <p:spPr bwMode="auto">
          <a:xfrm>
            <a:off x="5006975" y="3167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</a:t>
            </a:r>
          </a:p>
        </p:txBody>
      </p:sp>
      <p:sp>
        <p:nvSpPr>
          <p:cNvPr id="162844" name="Text Box 28"/>
          <p:cNvSpPr txBox="1">
            <a:spLocks noChangeArrowheads="1"/>
          </p:cNvSpPr>
          <p:nvPr/>
        </p:nvSpPr>
        <p:spPr bwMode="auto">
          <a:xfrm>
            <a:off x="6026150" y="28209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Mes</a:t>
            </a:r>
          </a:p>
        </p:txBody>
      </p:sp>
      <p:sp>
        <p:nvSpPr>
          <p:cNvPr id="162845" name="Text Box 29"/>
          <p:cNvSpPr txBox="1">
            <a:spLocks noChangeArrowheads="1"/>
          </p:cNvSpPr>
          <p:nvPr/>
        </p:nvSpPr>
        <p:spPr bwMode="auto">
          <a:xfrm>
            <a:off x="5735638" y="2379663"/>
            <a:ext cx="127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 de la semana</a:t>
            </a:r>
          </a:p>
        </p:txBody>
      </p:sp>
      <p:sp>
        <p:nvSpPr>
          <p:cNvPr id="162846" name="Line 30"/>
          <p:cNvSpPr>
            <a:spLocks noChangeShapeType="1"/>
          </p:cNvSpPr>
          <p:nvPr/>
        </p:nvSpPr>
        <p:spPr bwMode="auto">
          <a:xfrm flipV="1">
            <a:off x="5151438" y="1454150"/>
            <a:ext cx="1689100" cy="19939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2847" name="Line 31"/>
          <p:cNvSpPr>
            <a:spLocks noChangeShapeType="1"/>
          </p:cNvSpPr>
          <p:nvPr/>
        </p:nvSpPr>
        <p:spPr bwMode="auto">
          <a:xfrm>
            <a:off x="5168900" y="3475038"/>
            <a:ext cx="2540000" cy="3175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2848" name="Text Box 32"/>
          <p:cNvSpPr txBox="1">
            <a:spLocks noChangeArrowheads="1"/>
          </p:cNvSpPr>
          <p:nvPr/>
        </p:nvSpPr>
        <p:spPr bwMode="auto">
          <a:xfrm>
            <a:off x="5330825" y="46116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62849" name="Text Box 33"/>
          <p:cNvSpPr txBox="1">
            <a:spLocks noChangeArrowheads="1"/>
          </p:cNvSpPr>
          <p:nvPr/>
        </p:nvSpPr>
        <p:spPr bwMode="auto">
          <a:xfrm>
            <a:off x="5259388" y="4957763"/>
            <a:ext cx="981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Ciudad</a:t>
            </a:r>
          </a:p>
        </p:txBody>
      </p:sp>
      <p:sp>
        <p:nvSpPr>
          <p:cNvPr id="162850" name="Text Box 34"/>
          <p:cNvSpPr txBox="1">
            <a:spLocks noChangeArrowheads="1"/>
          </p:cNvSpPr>
          <p:nvPr/>
        </p:nvSpPr>
        <p:spPr bwMode="auto">
          <a:xfrm>
            <a:off x="5422900" y="53990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Región</a:t>
            </a:r>
          </a:p>
        </p:txBody>
      </p:sp>
      <p:sp>
        <p:nvSpPr>
          <p:cNvPr id="162851" name="Text Box 35"/>
          <p:cNvSpPr txBox="1">
            <a:spLocks noChangeArrowheads="1"/>
          </p:cNvSpPr>
          <p:nvPr/>
        </p:nvSpPr>
        <p:spPr bwMode="auto">
          <a:xfrm>
            <a:off x="5810250" y="5099050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62852" name="Line 36"/>
          <p:cNvSpPr>
            <a:spLocks noChangeShapeType="1"/>
          </p:cNvSpPr>
          <p:nvPr/>
        </p:nvSpPr>
        <p:spPr bwMode="auto">
          <a:xfrm>
            <a:off x="5078413" y="4560888"/>
            <a:ext cx="822325" cy="1658937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2853" name="Line 37"/>
          <p:cNvSpPr>
            <a:spLocks noChangeShapeType="1"/>
          </p:cNvSpPr>
          <p:nvPr/>
        </p:nvSpPr>
        <p:spPr bwMode="auto">
          <a:xfrm>
            <a:off x="5064125" y="4562475"/>
            <a:ext cx="2251075" cy="127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2854" name="Text Box 38"/>
          <p:cNvSpPr txBox="1">
            <a:spLocks noChangeArrowheads="1"/>
          </p:cNvSpPr>
          <p:nvPr/>
        </p:nvSpPr>
        <p:spPr bwMode="auto">
          <a:xfrm>
            <a:off x="6011863" y="31924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Año</a:t>
            </a:r>
          </a:p>
        </p:txBody>
      </p:sp>
      <p:sp>
        <p:nvSpPr>
          <p:cNvPr id="162855" name="Text Box 39"/>
          <p:cNvSpPr txBox="1">
            <a:spLocks noChangeArrowheads="1"/>
          </p:cNvSpPr>
          <p:nvPr/>
        </p:nvSpPr>
        <p:spPr bwMode="auto">
          <a:xfrm>
            <a:off x="1104900" y="4991100"/>
            <a:ext cx="3517900" cy="131127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000" dirty="0">
                <a:latin typeface="Arial" panose="020B0604020202020204" pitchFamily="34" charset="0"/>
              </a:rPr>
              <a:t>“Suma total de ventas en este año, del departamento de “Bebidas”, por categoría, trimestre y ciudad”</a:t>
            </a:r>
            <a:endParaRPr lang="es-ES" altLang="es-ES" sz="2000" dirty="0">
              <a:latin typeface="Arial" panose="020B0604020202020204" pitchFamily="34" charset="0"/>
            </a:endParaRPr>
          </a:p>
        </p:txBody>
      </p:sp>
      <p:sp>
        <p:nvSpPr>
          <p:cNvPr id="162856" name="Rectangle 40"/>
          <p:cNvSpPr>
            <a:spLocks noChangeArrowheads="1"/>
          </p:cNvSpPr>
          <p:nvPr/>
        </p:nvSpPr>
        <p:spPr bwMode="auto">
          <a:xfrm>
            <a:off x="2413000" y="2501900"/>
            <a:ext cx="901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3C6A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sp>
        <p:nvSpPr>
          <p:cNvPr id="162857" name="Rectangle 41"/>
          <p:cNvSpPr>
            <a:spLocks noChangeArrowheads="1"/>
          </p:cNvSpPr>
          <p:nvPr/>
        </p:nvSpPr>
        <p:spPr bwMode="auto">
          <a:xfrm>
            <a:off x="6896100" y="3213100"/>
            <a:ext cx="7747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sp>
        <p:nvSpPr>
          <p:cNvPr id="162858" name="Rectangle 42"/>
          <p:cNvSpPr>
            <a:spLocks noChangeArrowheads="1"/>
          </p:cNvSpPr>
          <p:nvPr/>
        </p:nvSpPr>
        <p:spPr bwMode="auto">
          <a:xfrm>
            <a:off x="4305300" y="3975100"/>
            <a:ext cx="723900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2859" name="Text Box 43"/>
          <p:cNvSpPr txBox="1">
            <a:spLocks noChangeArrowheads="1"/>
          </p:cNvSpPr>
          <p:nvPr/>
        </p:nvSpPr>
        <p:spPr bwMode="auto">
          <a:xfrm>
            <a:off x="6837363" y="3217863"/>
            <a:ext cx="863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Trimestre</a:t>
            </a:r>
          </a:p>
        </p:txBody>
      </p:sp>
      <p:sp>
        <p:nvSpPr>
          <p:cNvPr id="162860" name="Rectangle 44"/>
          <p:cNvSpPr>
            <a:spLocks noChangeArrowheads="1"/>
          </p:cNvSpPr>
          <p:nvPr/>
        </p:nvSpPr>
        <p:spPr bwMode="auto">
          <a:xfrm>
            <a:off x="5410200" y="4953000"/>
            <a:ext cx="7747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sp>
        <p:nvSpPr>
          <p:cNvPr id="162861" name="Text Box 45"/>
          <p:cNvSpPr txBox="1">
            <a:spLocks noChangeArrowheads="1"/>
          </p:cNvSpPr>
          <p:nvPr/>
        </p:nvSpPr>
        <p:spPr bwMode="auto">
          <a:xfrm rot="-1908365">
            <a:off x="2374900" y="2698750"/>
            <a:ext cx="4826000" cy="946150"/>
          </a:xfrm>
          <a:prstGeom prst="rect">
            <a:avLst/>
          </a:prstGeom>
          <a:solidFill>
            <a:srgbClr val="D4FC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800">
                <a:latin typeface="Arial" panose="020B0604020202020204" pitchFamily="34" charset="0"/>
              </a:rPr>
              <a:t>el usuario no necesita diseñar este nuevo informe</a:t>
            </a:r>
            <a:endParaRPr lang="es-ES" altLang="es-ES" sz="2800">
              <a:latin typeface="Arial" panose="020B0604020202020204" pitchFamily="34" charset="0"/>
            </a:endParaRP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131563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61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688975" y="2714625"/>
            <a:ext cx="3367088" cy="581025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703263" y="2249488"/>
            <a:ext cx="3368675" cy="450850"/>
          </a:xfrm>
          <a:prstGeom prst="rect">
            <a:avLst/>
          </a:prstGeom>
          <a:solidFill>
            <a:srgbClr val="D4FC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4514850" y="2795588"/>
            <a:ext cx="3871913" cy="687387"/>
          </a:xfrm>
          <a:prstGeom prst="rect">
            <a:avLst/>
          </a:prstGeom>
          <a:solidFill>
            <a:srgbClr val="F7D7C7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4514850" y="2074863"/>
            <a:ext cx="3859213" cy="733425"/>
          </a:xfrm>
          <a:prstGeom prst="rect">
            <a:avLst/>
          </a:prstGeom>
          <a:solidFill>
            <a:srgbClr val="D4FCD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 flipV="1">
            <a:off x="4529138" y="1697038"/>
            <a:ext cx="3849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72" name="Line 8"/>
          <p:cNvSpPr>
            <a:spLocks noChangeShapeType="1"/>
          </p:cNvSpPr>
          <p:nvPr/>
        </p:nvSpPr>
        <p:spPr bwMode="auto">
          <a:xfrm flipV="1">
            <a:off x="4508500" y="2433638"/>
            <a:ext cx="385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73" name="Line 9"/>
          <p:cNvSpPr>
            <a:spLocks noChangeShapeType="1"/>
          </p:cNvSpPr>
          <p:nvPr/>
        </p:nvSpPr>
        <p:spPr bwMode="auto">
          <a:xfrm>
            <a:off x="4533900" y="3155950"/>
            <a:ext cx="3821113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4473575" y="1727200"/>
            <a:ext cx="1060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5424488" y="1727200"/>
            <a:ext cx="995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Trimestre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7345363" y="1727200"/>
            <a:ext cx="1006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6375400" y="1727200"/>
            <a:ext cx="9937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Ciudad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5688013" y="2824163"/>
            <a:ext cx="436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5688013" y="2116138"/>
            <a:ext cx="434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7391400" y="2827338"/>
            <a:ext cx="931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</a:rPr>
              <a:t>3</a:t>
            </a:r>
            <a:r>
              <a:rPr lang="es-ES" altLang="es-ES" sz="1400" dirty="0">
                <a:latin typeface="Arial" panose="020B0604020202020204" pitchFamily="34" charset="0"/>
              </a:rPr>
              <a:t>00000</a:t>
            </a:r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5688013" y="3159125"/>
            <a:ext cx="436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7416800" y="3159125"/>
            <a:ext cx="855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700000</a:t>
            </a: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4475163" y="2474913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884" name="Text Box 20"/>
          <p:cNvSpPr txBox="1">
            <a:spLocks noChangeArrowheads="1"/>
          </p:cNvSpPr>
          <p:nvPr/>
        </p:nvSpPr>
        <p:spPr bwMode="auto">
          <a:xfrm>
            <a:off x="5688013" y="2525713"/>
            <a:ext cx="436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64885" name="Text Box 21"/>
          <p:cNvSpPr txBox="1">
            <a:spLocks noChangeArrowheads="1"/>
          </p:cNvSpPr>
          <p:nvPr/>
        </p:nvSpPr>
        <p:spPr bwMode="auto">
          <a:xfrm>
            <a:off x="6419850" y="2116138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dirty="0">
                <a:latin typeface="Arial" panose="020B0604020202020204" pitchFamily="34" charset="0"/>
              </a:rPr>
              <a:t>Quesada</a:t>
            </a:r>
          </a:p>
        </p:txBody>
      </p:sp>
      <p:sp>
        <p:nvSpPr>
          <p:cNvPr id="164886" name="Line 22"/>
          <p:cNvSpPr>
            <a:spLocks noChangeShapeType="1"/>
          </p:cNvSpPr>
          <p:nvPr/>
        </p:nvSpPr>
        <p:spPr bwMode="auto">
          <a:xfrm>
            <a:off x="5445125" y="1704975"/>
            <a:ext cx="0" cy="180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87" name="Line 23"/>
          <p:cNvSpPr>
            <a:spLocks noChangeShapeType="1"/>
          </p:cNvSpPr>
          <p:nvPr/>
        </p:nvSpPr>
        <p:spPr bwMode="auto">
          <a:xfrm flipH="1">
            <a:off x="6383338" y="1714500"/>
            <a:ext cx="0" cy="177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88" name="Line 24"/>
          <p:cNvSpPr>
            <a:spLocks noChangeShapeType="1"/>
          </p:cNvSpPr>
          <p:nvPr/>
        </p:nvSpPr>
        <p:spPr bwMode="auto">
          <a:xfrm flipH="1">
            <a:off x="7318375" y="1706563"/>
            <a:ext cx="0" cy="179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89" name="AutoShape 25"/>
          <p:cNvSpPr>
            <a:spLocks noChangeArrowheads="1"/>
          </p:cNvSpPr>
          <p:nvPr/>
        </p:nvSpPr>
        <p:spPr bwMode="auto">
          <a:xfrm>
            <a:off x="4103688" y="2384425"/>
            <a:ext cx="303212" cy="187325"/>
          </a:xfrm>
          <a:prstGeom prst="rightArrow">
            <a:avLst>
              <a:gd name="adj1" fmla="val 50000"/>
              <a:gd name="adj2" fmla="val 40466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0" name="AutoShape 26"/>
          <p:cNvSpPr>
            <a:spLocks noChangeArrowheads="1"/>
          </p:cNvSpPr>
          <p:nvPr/>
        </p:nvSpPr>
        <p:spPr bwMode="auto">
          <a:xfrm>
            <a:off x="4083050" y="2927350"/>
            <a:ext cx="303213" cy="187325"/>
          </a:xfrm>
          <a:prstGeom prst="rightArrow">
            <a:avLst>
              <a:gd name="adj1" fmla="val 50000"/>
              <a:gd name="adj2" fmla="val 40466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1" name="Text Box 27"/>
          <p:cNvSpPr txBox="1">
            <a:spLocks noChangeArrowheads="1"/>
          </p:cNvSpPr>
          <p:nvPr/>
        </p:nvSpPr>
        <p:spPr bwMode="auto">
          <a:xfrm rot="-5350715">
            <a:off x="3503571" y="3821781"/>
            <a:ext cx="155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drill-</a:t>
            </a:r>
            <a:r>
              <a:rPr lang="es-ES_tradnl" altLang="es-ES" sz="20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across</a:t>
            </a:r>
            <a:endParaRPr lang="es-ES" altLang="es-ES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64892" name="Line 28"/>
          <p:cNvSpPr>
            <a:spLocks noChangeShapeType="1"/>
          </p:cNvSpPr>
          <p:nvPr/>
        </p:nvSpPr>
        <p:spPr bwMode="auto">
          <a:xfrm>
            <a:off x="682625" y="1501775"/>
            <a:ext cx="0" cy="477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3" name="Line 29"/>
          <p:cNvSpPr>
            <a:spLocks noChangeShapeType="1"/>
          </p:cNvSpPr>
          <p:nvPr/>
        </p:nvSpPr>
        <p:spPr bwMode="auto">
          <a:xfrm flipH="1">
            <a:off x="1728788" y="1501775"/>
            <a:ext cx="0" cy="4811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4" name="Line 30"/>
          <p:cNvSpPr>
            <a:spLocks noChangeShapeType="1"/>
          </p:cNvSpPr>
          <p:nvPr/>
        </p:nvSpPr>
        <p:spPr bwMode="auto">
          <a:xfrm flipH="1">
            <a:off x="2847975" y="1516063"/>
            <a:ext cx="0" cy="4776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5" name="Line 31"/>
          <p:cNvSpPr>
            <a:spLocks noChangeShapeType="1"/>
          </p:cNvSpPr>
          <p:nvPr/>
        </p:nvSpPr>
        <p:spPr bwMode="auto">
          <a:xfrm flipH="1">
            <a:off x="4054475" y="1514475"/>
            <a:ext cx="15875" cy="479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6" name="Line 32"/>
          <p:cNvSpPr>
            <a:spLocks noChangeShapeType="1"/>
          </p:cNvSpPr>
          <p:nvPr/>
        </p:nvSpPr>
        <p:spPr bwMode="auto">
          <a:xfrm>
            <a:off x="682625" y="150812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7" name="Line 33"/>
          <p:cNvSpPr>
            <a:spLocks noChangeShapeType="1"/>
          </p:cNvSpPr>
          <p:nvPr/>
        </p:nvSpPr>
        <p:spPr bwMode="auto">
          <a:xfrm>
            <a:off x="719138" y="22367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8" name="Line 34"/>
          <p:cNvSpPr>
            <a:spLocks noChangeShapeType="1"/>
          </p:cNvSpPr>
          <p:nvPr/>
        </p:nvSpPr>
        <p:spPr bwMode="auto">
          <a:xfrm>
            <a:off x="698500" y="437197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9" name="Line 35"/>
          <p:cNvSpPr>
            <a:spLocks noChangeShapeType="1"/>
          </p:cNvSpPr>
          <p:nvPr/>
        </p:nvSpPr>
        <p:spPr bwMode="auto">
          <a:xfrm>
            <a:off x="704850" y="270510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00" name="Line 36"/>
          <p:cNvSpPr>
            <a:spLocks noChangeShapeType="1"/>
          </p:cNvSpPr>
          <p:nvPr/>
        </p:nvSpPr>
        <p:spPr bwMode="auto">
          <a:xfrm>
            <a:off x="698500" y="327977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01" name="Line 37"/>
          <p:cNvSpPr>
            <a:spLocks noChangeShapeType="1"/>
          </p:cNvSpPr>
          <p:nvPr/>
        </p:nvSpPr>
        <p:spPr bwMode="auto">
          <a:xfrm>
            <a:off x="692150" y="38496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02" name="Text Box 38"/>
          <p:cNvSpPr txBox="1">
            <a:spLocks noChangeArrowheads="1"/>
          </p:cNvSpPr>
          <p:nvPr/>
        </p:nvSpPr>
        <p:spPr bwMode="auto">
          <a:xfrm>
            <a:off x="650875" y="1676400"/>
            <a:ext cx="1122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64903" name="Text Box 39"/>
          <p:cNvSpPr txBox="1">
            <a:spLocks noChangeArrowheads="1"/>
          </p:cNvSpPr>
          <p:nvPr/>
        </p:nvSpPr>
        <p:spPr bwMode="auto">
          <a:xfrm>
            <a:off x="1803400" y="1676400"/>
            <a:ext cx="1052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Trimestre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64904" name="Text Box 40"/>
          <p:cNvSpPr txBox="1">
            <a:spLocks noChangeArrowheads="1"/>
          </p:cNvSpPr>
          <p:nvPr/>
        </p:nvSpPr>
        <p:spPr bwMode="auto">
          <a:xfrm>
            <a:off x="2971800" y="1676400"/>
            <a:ext cx="1065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64905" name="Text Box 41"/>
          <p:cNvSpPr txBox="1">
            <a:spLocks noChangeArrowheads="1"/>
          </p:cNvSpPr>
          <p:nvPr/>
        </p:nvSpPr>
        <p:spPr bwMode="auto">
          <a:xfrm>
            <a:off x="990600" y="2314575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64906" name="Text Box 42"/>
          <p:cNvSpPr txBox="1">
            <a:spLocks noChangeArrowheads="1"/>
          </p:cNvSpPr>
          <p:nvPr/>
        </p:nvSpPr>
        <p:spPr bwMode="auto">
          <a:xfrm>
            <a:off x="2125663" y="5851525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64907" name="Text Box 43"/>
          <p:cNvSpPr txBox="1">
            <a:spLocks noChangeArrowheads="1"/>
          </p:cNvSpPr>
          <p:nvPr/>
        </p:nvSpPr>
        <p:spPr bwMode="auto">
          <a:xfrm>
            <a:off x="2125663" y="489267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64908" name="Text Box 44"/>
          <p:cNvSpPr txBox="1">
            <a:spLocks noChangeArrowheads="1"/>
          </p:cNvSpPr>
          <p:nvPr/>
        </p:nvSpPr>
        <p:spPr bwMode="auto">
          <a:xfrm>
            <a:off x="2138363" y="3394075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64909" name="Text Box 45"/>
          <p:cNvSpPr txBox="1">
            <a:spLocks noChangeArrowheads="1"/>
          </p:cNvSpPr>
          <p:nvPr/>
        </p:nvSpPr>
        <p:spPr bwMode="auto">
          <a:xfrm>
            <a:off x="2125663" y="2309813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64910" name="Text Box 46"/>
          <p:cNvSpPr txBox="1">
            <a:spLocks noChangeArrowheads="1"/>
          </p:cNvSpPr>
          <p:nvPr/>
        </p:nvSpPr>
        <p:spPr bwMode="auto">
          <a:xfrm>
            <a:off x="2125663" y="5353050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64911" name="Text Box 47"/>
          <p:cNvSpPr txBox="1">
            <a:spLocks noChangeArrowheads="1"/>
          </p:cNvSpPr>
          <p:nvPr/>
        </p:nvSpPr>
        <p:spPr bwMode="auto">
          <a:xfrm>
            <a:off x="2868613" y="2324100"/>
            <a:ext cx="1160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64912" name="Text Box 48"/>
          <p:cNvSpPr txBox="1">
            <a:spLocks noChangeArrowheads="1"/>
          </p:cNvSpPr>
          <p:nvPr/>
        </p:nvSpPr>
        <p:spPr bwMode="auto">
          <a:xfrm>
            <a:off x="2881313" y="3414713"/>
            <a:ext cx="1071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3000000</a:t>
            </a:r>
          </a:p>
        </p:txBody>
      </p:sp>
      <p:sp>
        <p:nvSpPr>
          <p:cNvPr id="164913" name="Text Box 49"/>
          <p:cNvSpPr txBox="1">
            <a:spLocks noChangeArrowheads="1"/>
          </p:cNvSpPr>
          <p:nvPr/>
        </p:nvSpPr>
        <p:spPr bwMode="auto">
          <a:xfrm>
            <a:off x="2868613" y="4945063"/>
            <a:ext cx="8937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1500000</a:t>
            </a:r>
          </a:p>
        </p:txBody>
      </p:sp>
      <p:sp>
        <p:nvSpPr>
          <p:cNvPr id="164914" name="Text Box 50"/>
          <p:cNvSpPr txBox="1">
            <a:spLocks noChangeArrowheads="1"/>
          </p:cNvSpPr>
          <p:nvPr/>
        </p:nvSpPr>
        <p:spPr bwMode="auto">
          <a:xfrm>
            <a:off x="2868613" y="5859463"/>
            <a:ext cx="1084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2400000</a:t>
            </a:r>
          </a:p>
        </p:txBody>
      </p:sp>
      <p:sp>
        <p:nvSpPr>
          <p:cNvPr id="164915" name="Text Box 51"/>
          <p:cNvSpPr txBox="1">
            <a:spLocks noChangeArrowheads="1"/>
          </p:cNvSpPr>
          <p:nvPr/>
        </p:nvSpPr>
        <p:spPr bwMode="auto">
          <a:xfrm>
            <a:off x="2868613" y="5367338"/>
            <a:ext cx="10207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8000000</a:t>
            </a:r>
          </a:p>
        </p:txBody>
      </p:sp>
      <p:sp>
        <p:nvSpPr>
          <p:cNvPr id="164916" name="Line 52"/>
          <p:cNvSpPr>
            <a:spLocks noChangeShapeType="1"/>
          </p:cNvSpPr>
          <p:nvPr/>
        </p:nvSpPr>
        <p:spPr bwMode="auto">
          <a:xfrm>
            <a:off x="692150" y="4867275"/>
            <a:ext cx="33909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17" name="Line 53"/>
          <p:cNvSpPr>
            <a:spLocks noChangeShapeType="1"/>
          </p:cNvSpPr>
          <p:nvPr/>
        </p:nvSpPr>
        <p:spPr bwMode="auto">
          <a:xfrm>
            <a:off x="671513" y="534987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18" name="Text Box 54"/>
          <p:cNvSpPr txBox="1">
            <a:spLocks noChangeArrowheads="1"/>
          </p:cNvSpPr>
          <p:nvPr/>
        </p:nvSpPr>
        <p:spPr bwMode="auto">
          <a:xfrm>
            <a:off x="2125663" y="4410075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64919" name="Text Box 55"/>
          <p:cNvSpPr txBox="1">
            <a:spLocks noChangeArrowheads="1"/>
          </p:cNvSpPr>
          <p:nvPr/>
        </p:nvSpPr>
        <p:spPr bwMode="auto">
          <a:xfrm>
            <a:off x="2868613" y="4424363"/>
            <a:ext cx="1046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64920" name="Line 56"/>
          <p:cNvSpPr>
            <a:spLocks noChangeShapeType="1"/>
          </p:cNvSpPr>
          <p:nvPr/>
        </p:nvSpPr>
        <p:spPr bwMode="auto">
          <a:xfrm>
            <a:off x="692150" y="534193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21" name="Line 57"/>
          <p:cNvSpPr>
            <a:spLocks noChangeShapeType="1"/>
          </p:cNvSpPr>
          <p:nvPr/>
        </p:nvSpPr>
        <p:spPr bwMode="auto">
          <a:xfrm>
            <a:off x="671513" y="581183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22" name="Text Box 58"/>
          <p:cNvSpPr txBox="1">
            <a:spLocks noChangeArrowheads="1"/>
          </p:cNvSpPr>
          <p:nvPr/>
        </p:nvSpPr>
        <p:spPr bwMode="auto">
          <a:xfrm>
            <a:off x="2125663" y="3962400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64923" name="Line 59"/>
          <p:cNvSpPr>
            <a:spLocks noChangeShapeType="1"/>
          </p:cNvSpPr>
          <p:nvPr/>
        </p:nvSpPr>
        <p:spPr bwMode="auto">
          <a:xfrm>
            <a:off x="679450" y="628173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24" name="Text Box 60"/>
          <p:cNvSpPr txBox="1">
            <a:spLocks noChangeArrowheads="1"/>
          </p:cNvSpPr>
          <p:nvPr/>
        </p:nvSpPr>
        <p:spPr bwMode="auto">
          <a:xfrm>
            <a:off x="2154238" y="2849563"/>
            <a:ext cx="461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64925" name="Text Box 61"/>
          <p:cNvSpPr txBox="1">
            <a:spLocks noChangeArrowheads="1"/>
          </p:cNvSpPr>
          <p:nvPr/>
        </p:nvSpPr>
        <p:spPr bwMode="auto">
          <a:xfrm>
            <a:off x="2868613" y="2863850"/>
            <a:ext cx="1122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64926" name="Text Box 62"/>
          <p:cNvSpPr txBox="1">
            <a:spLocks noChangeArrowheads="1"/>
          </p:cNvSpPr>
          <p:nvPr/>
        </p:nvSpPr>
        <p:spPr bwMode="auto">
          <a:xfrm>
            <a:off x="701675" y="23209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27" name="Text Box 63"/>
          <p:cNvSpPr txBox="1">
            <a:spLocks noChangeArrowheads="1"/>
          </p:cNvSpPr>
          <p:nvPr/>
        </p:nvSpPr>
        <p:spPr bwMode="auto">
          <a:xfrm>
            <a:off x="701675" y="28797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28" name="Text Box 64"/>
          <p:cNvSpPr txBox="1">
            <a:spLocks noChangeArrowheads="1"/>
          </p:cNvSpPr>
          <p:nvPr/>
        </p:nvSpPr>
        <p:spPr bwMode="auto">
          <a:xfrm>
            <a:off x="714375" y="33750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29" name="Text Box 65"/>
          <p:cNvSpPr txBox="1">
            <a:spLocks noChangeArrowheads="1"/>
          </p:cNvSpPr>
          <p:nvPr/>
        </p:nvSpPr>
        <p:spPr bwMode="auto">
          <a:xfrm>
            <a:off x="701675" y="39846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30" name="Text Box 66"/>
          <p:cNvSpPr txBox="1">
            <a:spLocks noChangeArrowheads="1"/>
          </p:cNvSpPr>
          <p:nvPr/>
        </p:nvSpPr>
        <p:spPr bwMode="auto">
          <a:xfrm>
            <a:off x="701675" y="44799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64931" name="Text Box 67"/>
          <p:cNvSpPr txBox="1">
            <a:spLocks noChangeArrowheads="1"/>
          </p:cNvSpPr>
          <p:nvPr/>
        </p:nvSpPr>
        <p:spPr bwMode="auto">
          <a:xfrm>
            <a:off x="701675" y="49371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64932" name="Text Box 68"/>
          <p:cNvSpPr txBox="1">
            <a:spLocks noChangeArrowheads="1"/>
          </p:cNvSpPr>
          <p:nvPr/>
        </p:nvSpPr>
        <p:spPr bwMode="auto">
          <a:xfrm>
            <a:off x="701675" y="54197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64933" name="Text Box 69"/>
          <p:cNvSpPr txBox="1">
            <a:spLocks noChangeArrowheads="1"/>
          </p:cNvSpPr>
          <p:nvPr/>
        </p:nvSpPr>
        <p:spPr bwMode="auto">
          <a:xfrm>
            <a:off x="701675" y="58896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64934" name="Text Box 70"/>
          <p:cNvSpPr txBox="1">
            <a:spLocks noChangeArrowheads="1"/>
          </p:cNvSpPr>
          <p:nvPr/>
        </p:nvSpPr>
        <p:spPr bwMode="auto">
          <a:xfrm>
            <a:off x="2868613" y="3975100"/>
            <a:ext cx="1160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64935" name="Text Box 71"/>
          <p:cNvSpPr txBox="1">
            <a:spLocks noChangeArrowheads="1"/>
          </p:cNvSpPr>
          <p:nvPr/>
        </p:nvSpPr>
        <p:spPr bwMode="auto">
          <a:xfrm>
            <a:off x="6419850" y="2446338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</a:rPr>
              <a:t>Moravia</a:t>
            </a:r>
            <a:endParaRPr lang="es-ES" altLang="es-ES" sz="1400" dirty="0">
              <a:latin typeface="Arial" panose="020B0604020202020204" pitchFamily="34" charset="0"/>
            </a:endParaRPr>
          </a:p>
        </p:txBody>
      </p:sp>
      <p:sp>
        <p:nvSpPr>
          <p:cNvPr id="164936" name="Text Box 72"/>
          <p:cNvSpPr txBox="1">
            <a:spLocks noChangeArrowheads="1"/>
          </p:cNvSpPr>
          <p:nvPr/>
        </p:nvSpPr>
        <p:spPr bwMode="auto">
          <a:xfrm>
            <a:off x="4500563" y="2132013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37" name="Text Box 73"/>
          <p:cNvSpPr txBox="1">
            <a:spLocks noChangeArrowheads="1"/>
          </p:cNvSpPr>
          <p:nvPr/>
        </p:nvSpPr>
        <p:spPr bwMode="auto">
          <a:xfrm>
            <a:off x="4513263" y="2817813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38" name="Text Box 74"/>
          <p:cNvSpPr txBox="1">
            <a:spLocks noChangeArrowheads="1"/>
          </p:cNvSpPr>
          <p:nvPr/>
        </p:nvSpPr>
        <p:spPr bwMode="auto">
          <a:xfrm>
            <a:off x="4513263" y="3186113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39" name="Line 75"/>
          <p:cNvSpPr>
            <a:spLocks noChangeShapeType="1"/>
          </p:cNvSpPr>
          <p:nvPr/>
        </p:nvSpPr>
        <p:spPr bwMode="auto">
          <a:xfrm flipV="1">
            <a:off x="4521200" y="170021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4940" name="Line 76"/>
          <p:cNvSpPr>
            <a:spLocks noChangeShapeType="1"/>
          </p:cNvSpPr>
          <p:nvPr/>
        </p:nvSpPr>
        <p:spPr bwMode="auto">
          <a:xfrm flipV="1">
            <a:off x="8369300" y="170021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4941" name="Text Box 77"/>
          <p:cNvSpPr txBox="1">
            <a:spLocks noChangeArrowheads="1"/>
          </p:cNvSpPr>
          <p:nvPr/>
        </p:nvSpPr>
        <p:spPr bwMode="auto">
          <a:xfrm>
            <a:off x="6419850" y="2827338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</a:rPr>
              <a:t>Quesada</a:t>
            </a:r>
            <a:endParaRPr lang="es-ES" altLang="es-ES" sz="1400" dirty="0">
              <a:latin typeface="Arial" panose="020B0604020202020204" pitchFamily="34" charset="0"/>
            </a:endParaRPr>
          </a:p>
        </p:txBody>
      </p:sp>
      <p:sp>
        <p:nvSpPr>
          <p:cNvPr id="164942" name="Text Box 78"/>
          <p:cNvSpPr txBox="1">
            <a:spLocks noChangeArrowheads="1"/>
          </p:cNvSpPr>
          <p:nvPr/>
        </p:nvSpPr>
        <p:spPr bwMode="auto">
          <a:xfrm>
            <a:off x="6419850" y="3157538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dirty="0">
                <a:latin typeface="Arial" panose="020B0604020202020204" pitchFamily="34" charset="0"/>
              </a:rPr>
              <a:t>Moravia</a:t>
            </a:r>
          </a:p>
        </p:txBody>
      </p:sp>
      <p:sp>
        <p:nvSpPr>
          <p:cNvPr id="164943" name="Text Box 79"/>
          <p:cNvSpPr txBox="1">
            <a:spLocks noChangeArrowheads="1"/>
          </p:cNvSpPr>
          <p:nvPr/>
        </p:nvSpPr>
        <p:spPr bwMode="auto">
          <a:xfrm>
            <a:off x="7364413" y="2108200"/>
            <a:ext cx="1160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64944" name="Text Box 80"/>
          <p:cNvSpPr txBox="1">
            <a:spLocks noChangeArrowheads="1"/>
          </p:cNvSpPr>
          <p:nvPr/>
        </p:nvSpPr>
        <p:spPr bwMode="auto">
          <a:xfrm>
            <a:off x="7377113" y="2463800"/>
            <a:ext cx="1160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64945" name="Text Box 81"/>
          <p:cNvSpPr txBox="1">
            <a:spLocks noChangeArrowheads="1"/>
          </p:cNvSpPr>
          <p:nvPr/>
        </p:nvSpPr>
        <p:spPr bwMode="auto">
          <a:xfrm>
            <a:off x="4673600" y="5926793"/>
            <a:ext cx="378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dirty="0">
                <a:solidFill>
                  <a:srgbClr val="000099"/>
                </a:solidFill>
                <a:latin typeface="Arial" panose="020B0604020202020204" pitchFamily="34" charset="0"/>
              </a:rPr>
              <a:t>* Se asumen dos ciudades: Quesada y Moravia.</a:t>
            </a:r>
          </a:p>
        </p:txBody>
      </p:sp>
      <p:sp>
        <p:nvSpPr>
          <p:cNvPr id="164946" name="Text Box 82"/>
          <p:cNvSpPr txBox="1">
            <a:spLocks noChangeArrowheads="1"/>
          </p:cNvSpPr>
          <p:nvPr/>
        </p:nvSpPr>
        <p:spPr bwMode="auto">
          <a:xfrm>
            <a:off x="4673600" y="4138613"/>
            <a:ext cx="3797300" cy="131445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 dirty="0">
                <a:latin typeface="Arial" panose="020B0604020202020204" pitchFamily="34" charset="0"/>
              </a:rPr>
              <a:t>Cada grupo (categoría-trimestre) de la consulta original se disgrega en dos nuevos grupos (categoría-trimestre-ciudad) para las ciudades de Moravia y Quesada.</a:t>
            </a:r>
          </a:p>
        </p:txBody>
      </p:sp>
      <p:sp>
        <p:nvSpPr>
          <p:cNvPr id="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638360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1592263" y="2798763"/>
            <a:ext cx="966787" cy="1471612"/>
          </a:xfrm>
          <a:prstGeom prst="rect">
            <a:avLst/>
          </a:prstGeom>
          <a:solidFill>
            <a:srgbClr val="F7D7C7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>
            <a:off x="1577975" y="2813050"/>
            <a:ext cx="0" cy="2957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>
            <a:off x="1577975" y="5741988"/>
            <a:ext cx="4214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4" name="Line 6"/>
          <p:cNvSpPr>
            <a:spLocks noChangeShapeType="1"/>
          </p:cNvSpPr>
          <p:nvPr/>
        </p:nvSpPr>
        <p:spPr bwMode="auto">
          <a:xfrm flipV="1">
            <a:off x="1592263" y="1716088"/>
            <a:ext cx="3248025" cy="1082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>
            <a:off x="1577975" y="2798763"/>
            <a:ext cx="4184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6" name="Line 8"/>
          <p:cNvSpPr>
            <a:spLocks noChangeShapeType="1"/>
          </p:cNvSpPr>
          <p:nvPr/>
        </p:nvSpPr>
        <p:spPr bwMode="auto">
          <a:xfrm>
            <a:off x="2559050" y="2798763"/>
            <a:ext cx="0" cy="294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7" name="Line 9"/>
          <p:cNvSpPr>
            <a:spLocks noChangeShapeType="1"/>
          </p:cNvSpPr>
          <p:nvPr/>
        </p:nvSpPr>
        <p:spPr bwMode="auto">
          <a:xfrm>
            <a:off x="3635375" y="2835275"/>
            <a:ext cx="0" cy="294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8" name="Line 10"/>
          <p:cNvSpPr>
            <a:spLocks noChangeShapeType="1"/>
          </p:cNvSpPr>
          <p:nvPr/>
        </p:nvSpPr>
        <p:spPr bwMode="auto">
          <a:xfrm>
            <a:off x="4697413" y="2830513"/>
            <a:ext cx="0" cy="294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9" name="Line 11"/>
          <p:cNvSpPr>
            <a:spLocks noChangeShapeType="1"/>
          </p:cNvSpPr>
          <p:nvPr/>
        </p:nvSpPr>
        <p:spPr bwMode="auto">
          <a:xfrm>
            <a:off x="5761038" y="2822575"/>
            <a:ext cx="0" cy="294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00" name="Line 12"/>
          <p:cNvSpPr>
            <a:spLocks noChangeShapeType="1"/>
          </p:cNvSpPr>
          <p:nvPr/>
        </p:nvSpPr>
        <p:spPr bwMode="auto">
          <a:xfrm>
            <a:off x="3354388" y="2206625"/>
            <a:ext cx="3549650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01" name="Line 13"/>
          <p:cNvSpPr>
            <a:spLocks noChangeShapeType="1"/>
          </p:cNvSpPr>
          <p:nvPr/>
        </p:nvSpPr>
        <p:spPr bwMode="auto">
          <a:xfrm flipV="1">
            <a:off x="5762625" y="1716088"/>
            <a:ext cx="2093913" cy="1082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02" name="Line 14"/>
          <p:cNvSpPr>
            <a:spLocks noChangeShapeType="1"/>
          </p:cNvSpPr>
          <p:nvPr/>
        </p:nvSpPr>
        <p:spPr bwMode="auto">
          <a:xfrm>
            <a:off x="4868863" y="1701800"/>
            <a:ext cx="3030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1809750" y="5741988"/>
            <a:ext cx="49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65904" name="Text Box 16"/>
          <p:cNvSpPr txBox="1">
            <a:spLocks noChangeArrowheads="1"/>
          </p:cNvSpPr>
          <p:nvPr/>
        </p:nvSpPr>
        <p:spPr bwMode="auto">
          <a:xfrm>
            <a:off x="2844800" y="5735638"/>
            <a:ext cx="49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3954463" y="5707063"/>
            <a:ext cx="490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5037138" y="5707063"/>
            <a:ext cx="490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65907" name="Line 19"/>
          <p:cNvSpPr>
            <a:spLocks noChangeShapeType="1"/>
          </p:cNvSpPr>
          <p:nvPr/>
        </p:nvSpPr>
        <p:spPr bwMode="auto">
          <a:xfrm>
            <a:off x="1563688" y="4284663"/>
            <a:ext cx="4198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08" name="Text Box 20"/>
          <p:cNvSpPr txBox="1">
            <a:spLocks noChangeArrowheads="1"/>
          </p:cNvSpPr>
          <p:nvPr/>
        </p:nvSpPr>
        <p:spPr bwMode="auto">
          <a:xfrm rot="-1136475">
            <a:off x="1979613" y="2133600"/>
            <a:ext cx="110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 dirty="0">
                <a:solidFill>
                  <a:srgbClr val="006600"/>
                </a:solidFill>
                <a:latin typeface="Arial" panose="020B0604020202020204" pitchFamily="34" charset="0"/>
              </a:rPr>
              <a:t>Quesada</a:t>
            </a:r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 rot="-5400000">
            <a:off x="973931" y="3277394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solidFill>
                  <a:srgbClr val="3333CC"/>
                </a:solidFill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65910" name="Text Box 22"/>
          <p:cNvSpPr txBox="1">
            <a:spLocks noChangeArrowheads="1"/>
          </p:cNvSpPr>
          <p:nvPr/>
        </p:nvSpPr>
        <p:spPr bwMode="auto">
          <a:xfrm rot="-5388973">
            <a:off x="789781" y="4775994"/>
            <a:ext cx="1176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solidFill>
                  <a:srgbClr val="3333CC"/>
                </a:solidFill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 rot="-1353612">
            <a:off x="3465802" y="1678087"/>
            <a:ext cx="9762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 dirty="0">
                <a:solidFill>
                  <a:srgbClr val="006600"/>
                </a:solidFill>
                <a:latin typeface="Arial" panose="020B0604020202020204" pitchFamily="34" charset="0"/>
              </a:rPr>
              <a:t>Moravia</a:t>
            </a:r>
          </a:p>
        </p:txBody>
      </p:sp>
      <p:sp>
        <p:nvSpPr>
          <p:cNvPr id="165912" name="Line 24"/>
          <p:cNvSpPr>
            <a:spLocks noChangeShapeType="1"/>
          </p:cNvSpPr>
          <p:nvPr/>
        </p:nvSpPr>
        <p:spPr bwMode="auto">
          <a:xfrm flipV="1">
            <a:off x="2574925" y="1687513"/>
            <a:ext cx="3073400" cy="1111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13" name="Line 25"/>
          <p:cNvSpPr>
            <a:spLocks noChangeShapeType="1"/>
          </p:cNvSpPr>
          <p:nvPr/>
        </p:nvSpPr>
        <p:spPr bwMode="auto">
          <a:xfrm flipV="1">
            <a:off x="3641725" y="1701800"/>
            <a:ext cx="2713038" cy="1096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14" name="Line 26"/>
          <p:cNvSpPr>
            <a:spLocks noChangeShapeType="1"/>
          </p:cNvSpPr>
          <p:nvPr/>
        </p:nvSpPr>
        <p:spPr bwMode="auto">
          <a:xfrm flipV="1">
            <a:off x="4695825" y="1701800"/>
            <a:ext cx="2424113" cy="1096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15" name="Line 27"/>
          <p:cNvSpPr>
            <a:spLocks noChangeShapeType="1"/>
          </p:cNvSpPr>
          <p:nvPr/>
        </p:nvSpPr>
        <p:spPr bwMode="auto">
          <a:xfrm flipV="1">
            <a:off x="5762625" y="4341813"/>
            <a:ext cx="2122488" cy="140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16" name="Line 28"/>
          <p:cNvSpPr>
            <a:spLocks noChangeShapeType="1"/>
          </p:cNvSpPr>
          <p:nvPr/>
        </p:nvSpPr>
        <p:spPr bwMode="auto">
          <a:xfrm>
            <a:off x="7870825" y="1701800"/>
            <a:ext cx="0" cy="269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17" name="Text Box 29"/>
          <p:cNvSpPr txBox="1">
            <a:spLocks noChangeArrowheads="1"/>
          </p:cNvSpPr>
          <p:nvPr/>
        </p:nvSpPr>
        <p:spPr bwMode="auto">
          <a:xfrm>
            <a:off x="1635125" y="4852988"/>
            <a:ext cx="935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65918" name="Text Box 30"/>
          <p:cNvSpPr txBox="1">
            <a:spLocks noChangeArrowheads="1"/>
          </p:cNvSpPr>
          <p:nvPr/>
        </p:nvSpPr>
        <p:spPr bwMode="auto">
          <a:xfrm>
            <a:off x="1720850" y="3465513"/>
            <a:ext cx="858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300000</a:t>
            </a:r>
          </a:p>
        </p:txBody>
      </p:sp>
      <p:sp>
        <p:nvSpPr>
          <p:cNvPr id="165919" name="Text Box 31"/>
          <p:cNvSpPr txBox="1">
            <a:spLocks noChangeArrowheads="1"/>
          </p:cNvSpPr>
          <p:nvPr/>
        </p:nvSpPr>
        <p:spPr bwMode="auto">
          <a:xfrm>
            <a:off x="2695575" y="4852988"/>
            <a:ext cx="846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400000</a:t>
            </a:r>
          </a:p>
        </p:txBody>
      </p:sp>
      <p:sp>
        <p:nvSpPr>
          <p:cNvPr id="165920" name="Text Box 32"/>
          <p:cNvSpPr txBox="1">
            <a:spLocks noChangeArrowheads="1"/>
          </p:cNvSpPr>
          <p:nvPr/>
        </p:nvSpPr>
        <p:spPr bwMode="auto">
          <a:xfrm>
            <a:off x="2692400" y="3465513"/>
            <a:ext cx="820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500000</a:t>
            </a:r>
          </a:p>
        </p:txBody>
      </p:sp>
      <p:sp>
        <p:nvSpPr>
          <p:cNvPr id="165921" name="Text Box 33"/>
          <p:cNvSpPr txBox="1">
            <a:spLocks noChangeArrowheads="1"/>
          </p:cNvSpPr>
          <p:nvPr/>
        </p:nvSpPr>
        <p:spPr bwMode="auto">
          <a:xfrm>
            <a:off x="3738563" y="4852988"/>
            <a:ext cx="909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100000</a:t>
            </a:r>
          </a:p>
        </p:txBody>
      </p:sp>
      <p:sp>
        <p:nvSpPr>
          <p:cNvPr id="165922" name="Text Box 34"/>
          <p:cNvSpPr txBox="1">
            <a:spLocks noChangeArrowheads="1"/>
          </p:cNvSpPr>
          <p:nvPr/>
        </p:nvSpPr>
        <p:spPr bwMode="auto">
          <a:xfrm>
            <a:off x="3756025" y="3465513"/>
            <a:ext cx="846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200000</a:t>
            </a:r>
          </a:p>
        </p:txBody>
      </p:sp>
      <p:sp>
        <p:nvSpPr>
          <p:cNvPr id="165923" name="Text Box 35"/>
          <p:cNvSpPr txBox="1">
            <a:spLocks noChangeArrowheads="1"/>
          </p:cNvSpPr>
          <p:nvPr/>
        </p:nvSpPr>
        <p:spPr bwMode="auto">
          <a:xfrm>
            <a:off x="4776788" y="4852988"/>
            <a:ext cx="922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500000</a:t>
            </a:r>
          </a:p>
        </p:txBody>
      </p:sp>
      <p:sp>
        <p:nvSpPr>
          <p:cNvPr id="165924" name="Text Box 36"/>
          <p:cNvSpPr txBox="1">
            <a:spLocks noChangeArrowheads="1"/>
          </p:cNvSpPr>
          <p:nvPr/>
        </p:nvSpPr>
        <p:spPr bwMode="auto">
          <a:xfrm>
            <a:off x="4733925" y="3465513"/>
            <a:ext cx="985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65925" name="Text Box 37"/>
          <p:cNvSpPr txBox="1">
            <a:spLocks noChangeArrowheads="1"/>
          </p:cNvSpPr>
          <p:nvPr/>
        </p:nvSpPr>
        <p:spPr bwMode="auto">
          <a:xfrm>
            <a:off x="6254750" y="5453063"/>
            <a:ext cx="2525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solidFill>
                  <a:schemeClr val="accent2"/>
                </a:solidFill>
                <a:latin typeface="Arial" panose="020B0604020202020204" pitchFamily="34" charset="0"/>
              </a:rPr>
              <a:t>Presentación matricial de los datos seleccionados.</a:t>
            </a: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2625228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DEF7-2A03-4A6C-965B-6BDB6DE9EB7D}" type="slidenum">
              <a:rPr lang="en-US" altLang="es-ES"/>
              <a:pPr/>
              <a:t>44</a:t>
            </a:fld>
            <a:endParaRPr lang="en-US" altLang="es-ES"/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971550" y="2205038"/>
            <a:ext cx="6970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Si se desea eliminar el criterio de agrupación sobre la dimensión </a:t>
            </a:r>
            <a:r>
              <a:rPr lang="es-ES_tradnl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Tiempo</a:t>
            </a:r>
            <a:r>
              <a:rPr lang="es-ES_tradnl" altLang="es-ES" sz="2000">
                <a:latin typeface="Arial" panose="020B0604020202020204" pitchFamily="34" charset="0"/>
              </a:rPr>
              <a:t> en la consulta original:</a:t>
            </a:r>
            <a:endParaRPr lang="es-ES" altLang="es-ES" sz="2000">
              <a:latin typeface="Arial" panose="020B0604020202020204" pitchFamily="34" charset="0"/>
            </a:endParaRP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1447800" y="3581400"/>
            <a:ext cx="5872163" cy="64135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solidFill>
                  <a:srgbClr val="000099"/>
                </a:solidFill>
                <a:latin typeface="Arial" panose="020B0604020202020204" pitchFamily="34" charset="0"/>
              </a:rPr>
              <a:t>¿</a:t>
            </a:r>
            <a:r>
              <a:rPr lang="es-ES_tradnl" altLang="es-ES" sz="1800">
                <a:solidFill>
                  <a:srgbClr val="006699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>
                <a:latin typeface="Arial" panose="020B0604020202020204" pitchFamily="34" charset="0"/>
              </a:rPr>
              <a:t>“Importe total de las ventas durante </a:t>
            </a:r>
            <a:r>
              <a:rPr lang="es-ES_tradnl" altLang="es-ES" sz="1800">
                <a:solidFill>
                  <a:schemeClr val="accent2"/>
                </a:solidFill>
                <a:latin typeface="Arial" panose="020B0604020202020204" pitchFamily="34" charset="0"/>
              </a:rPr>
              <a:t>este año</a:t>
            </a:r>
            <a:r>
              <a:rPr lang="es-ES_tradnl" altLang="es-ES" sz="1800">
                <a:latin typeface="Arial" panose="020B0604020202020204" pitchFamily="34" charset="0"/>
              </a:rPr>
              <a:t> de los productos del </a:t>
            </a:r>
            <a:r>
              <a:rPr lang="es-ES_tradnl" altLang="es-ES" sz="1800">
                <a:solidFill>
                  <a:schemeClr val="accent2"/>
                </a:solidFill>
                <a:latin typeface="Arial" panose="020B0604020202020204" pitchFamily="34" charset="0"/>
              </a:rPr>
              <a:t>departamento </a:t>
            </a:r>
            <a:r>
              <a:rPr lang="es-ES_tradnl" altLang="es-ES" sz="1800" i="1">
                <a:solidFill>
                  <a:schemeClr val="accent2"/>
                </a:solidFill>
                <a:latin typeface="Arial" panose="020B0604020202020204" pitchFamily="34" charset="0"/>
              </a:rPr>
              <a:t>Bebidas</a:t>
            </a:r>
            <a:r>
              <a:rPr lang="es-ES_tradnl" altLang="es-ES" sz="1800">
                <a:latin typeface="Arial" panose="020B0604020202020204" pitchFamily="34" charset="0"/>
              </a:rPr>
              <a:t>, por </a:t>
            </a:r>
            <a:r>
              <a:rPr lang="es-ES_tradnl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categorías</a:t>
            </a:r>
            <a:r>
              <a:rPr lang="es-ES_tradnl" altLang="es-ES" sz="1800">
                <a:latin typeface="Arial" panose="020B0604020202020204" pitchFamily="34" charset="0"/>
              </a:rPr>
              <a:t>” </a:t>
            </a:r>
            <a:r>
              <a:rPr lang="es-ES_tradnl" altLang="es-ES" sz="1800">
                <a:solidFill>
                  <a:srgbClr val="000099"/>
                </a:solidFill>
                <a:latin typeface="Arial" panose="020B0604020202020204" pitchFamily="34" charset="0"/>
              </a:rPr>
              <a:t>?</a:t>
            </a:r>
            <a:endParaRPr lang="es-ES_tradnl" altLang="es-ES" sz="180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27678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Marcador de número de diapositiva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18AC-9F23-4282-A6BF-D6BE7499F3F9}" type="slidenum">
              <a:rPr lang="en-US" altLang="es-ES"/>
              <a:pPr/>
              <a:t>45</a:t>
            </a:fld>
            <a:endParaRPr lang="en-US" altLang="es-ES"/>
          </a:p>
        </p:txBody>
      </p:sp>
      <p:grpSp>
        <p:nvGrpSpPr>
          <p:cNvPr id="167939" name="Group 3"/>
          <p:cNvGrpSpPr>
            <a:grpSpLocks/>
          </p:cNvGrpSpPr>
          <p:nvPr/>
        </p:nvGrpSpPr>
        <p:grpSpPr bwMode="auto">
          <a:xfrm>
            <a:off x="5969000" y="3136900"/>
            <a:ext cx="990600" cy="1141413"/>
            <a:chOff x="3624" y="1840"/>
            <a:chExt cx="624" cy="719"/>
          </a:xfrm>
        </p:grpSpPr>
        <p:grpSp>
          <p:nvGrpSpPr>
            <p:cNvPr id="167940" name="Group 4"/>
            <p:cNvGrpSpPr>
              <a:grpSpLocks/>
            </p:cNvGrpSpPr>
            <p:nvPr/>
          </p:nvGrpSpPr>
          <p:grpSpPr bwMode="auto">
            <a:xfrm>
              <a:off x="3640" y="2032"/>
              <a:ext cx="608" cy="527"/>
              <a:chOff x="3640" y="2032"/>
              <a:chExt cx="608" cy="527"/>
            </a:xfrm>
          </p:grpSpPr>
          <p:sp>
            <p:nvSpPr>
              <p:cNvPr id="167941" name="Text Box 5"/>
              <p:cNvSpPr txBox="1">
                <a:spLocks noChangeArrowheads="1"/>
              </p:cNvSpPr>
              <p:nvPr/>
            </p:nvSpPr>
            <p:spPr bwMode="auto">
              <a:xfrm>
                <a:off x="3640" y="2328"/>
                <a:ext cx="608" cy="23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“2002”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7942" name="Line 6"/>
              <p:cNvSpPr>
                <a:spLocks noChangeShapeType="1"/>
              </p:cNvSpPr>
              <p:nvPr/>
            </p:nvSpPr>
            <p:spPr bwMode="auto">
              <a:xfrm>
                <a:off x="3824" y="2032"/>
                <a:ext cx="152" cy="264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  <p:sp>
          <p:nvSpPr>
            <p:cNvPr id="167943" name="Rectangle 7"/>
            <p:cNvSpPr>
              <a:spLocks noChangeArrowheads="1"/>
            </p:cNvSpPr>
            <p:nvPr/>
          </p:nvSpPr>
          <p:spPr bwMode="auto">
            <a:xfrm>
              <a:off x="3624" y="1840"/>
              <a:ext cx="424" cy="20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167944" name="Group 8"/>
          <p:cNvGrpSpPr>
            <a:grpSpLocks/>
          </p:cNvGrpSpPr>
          <p:nvPr/>
        </p:nvGrpSpPr>
        <p:grpSpPr bwMode="auto">
          <a:xfrm>
            <a:off x="1993900" y="2044700"/>
            <a:ext cx="2984500" cy="1193800"/>
            <a:chOff x="1120" y="1152"/>
            <a:chExt cx="1880" cy="752"/>
          </a:xfrm>
        </p:grpSpPr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120" y="1728"/>
              <a:ext cx="704" cy="176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R"/>
            </a:p>
          </p:txBody>
        </p:sp>
        <p:grpSp>
          <p:nvGrpSpPr>
            <p:cNvPr id="167946" name="Group 10"/>
            <p:cNvGrpSpPr>
              <a:grpSpLocks/>
            </p:cNvGrpSpPr>
            <p:nvPr/>
          </p:nvGrpSpPr>
          <p:grpSpPr bwMode="auto">
            <a:xfrm>
              <a:off x="1832" y="1152"/>
              <a:ext cx="1168" cy="672"/>
              <a:chOff x="1832" y="1152"/>
              <a:chExt cx="1168" cy="672"/>
            </a:xfrm>
          </p:grpSpPr>
          <p:sp>
            <p:nvSpPr>
              <p:cNvPr id="167947" name="Text Box 11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792" cy="23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“Bebidas”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7948" name="Line 12"/>
              <p:cNvSpPr>
                <a:spLocks noChangeShapeType="1"/>
              </p:cNvSpPr>
              <p:nvPr/>
            </p:nvSpPr>
            <p:spPr bwMode="auto">
              <a:xfrm flipV="1">
                <a:off x="1832" y="1416"/>
                <a:ext cx="560" cy="408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sp>
        <p:nvSpPr>
          <p:cNvPr id="167949" name="Text Box 13"/>
          <p:cNvSpPr txBox="1">
            <a:spLocks noChangeArrowheads="1"/>
          </p:cNvSpPr>
          <p:nvPr/>
        </p:nvSpPr>
        <p:spPr bwMode="auto">
          <a:xfrm rot="-5466868">
            <a:off x="1103313" y="2470150"/>
            <a:ext cx="1169987" cy="366713"/>
          </a:xfrm>
          <a:prstGeom prst="rect">
            <a:avLst/>
          </a:prstGeom>
          <a:solidFill>
            <a:srgbClr val="98F8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Producto</a:t>
            </a:r>
          </a:p>
        </p:txBody>
      </p:sp>
      <p:sp>
        <p:nvSpPr>
          <p:cNvPr id="167950" name="Text Box 14"/>
          <p:cNvSpPr txBox="1">
            <a:spLocks noChangeArrowheads="1"/>
          </p:cNvSpPr>
          <p:nvPr/>
        </p:nvSpPr>
        <p:spPr bwMode="auto">
          <a:xfrm rot="-5462304">
            <a:off x="6759575" y="2076451"/>
            <a:ext cx="1169987" cy="36671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Tiempo</a:t>
            </a:r>
          </a:p>
        </p:txBody>
      </p:sp>
      <p:sp>
        <p:nvSpPr>
          <p:cNvPr id="167951" name="Text Box 15"/>
          <p:cNvSpPr txBox="1">
            <a:spLocks noChangeArrowheads="1"/>
          </p:cNvSpPr>
          <p:nvPr/>
        </p:nvSpPr>
        <p:spPr bwMode="auto">
          <a:xfrm rot="-5454634">
            <a:off x="6584950" y="5260976"/>
            <a:ext cx="1169987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Almacén</a:t>
            </a:r>
          </a:p>
        </p:txBody>
      </p:sp>
      <p:grpSp>
        <p:nvGrpSpPr>
          <p:cNvPr id="167952" name="Group 16"/>
          <p:cNvGrpSpPr>
            <a:grpSpLocks/>
          </p:cNvGrpSpPr>
          <p:nvPr/>
        </p:nvGrpSpPr>
        <p:grpSpPr bwMode="auto">
          <a:xfrm>
            <a:off x="4264025" y="2849563"/>
            <a:ext cx="1014413" cy="1717675"/>
            <a:chOff x="2510" y="1699"/>
            <a:chExt cx="639" cy="1082"/>
          </a:xfrm>
          <a:solidFill>
            <a:srgbClr val="00B0F0"/>
          </a:solidFill>
        </p:grpSpPr>
        <p:sp>
          <p:nvSpPr>
            <p:cNvPr id="167953" name="Rectangle 17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67954" name="Text Box 18"/>
            <p:cNvSpPr txBox="1">
              <a:spLocks noChangeArrowheads="1"/>
            </p:cNvSpPr>
            <p:nvPr/>
          </p:nvSpPr>
          <p:spPr bwMode="auto">
            <a:xfrm rot="-2874103">
              <a:off x="2483" y="1962"/>
              <a:ext cx="737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Ventas</a:t>
              </a:r>
            </a:p>
          </p:txBody>
        </p:sp>
        <p:sp>
          <p:nvSpPr>
            <p:cNvPr id="167955" name="Text Box 19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400">
                  <a:latin typeface="Arial" panose="020B0604020202020204" pitchFamily="34" charset="0"/>
                </a:rPr>
                <a:t>importe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ES" sz="1400">
                  <a:latin typeface="Arial" panose="020B0604020202020204" pitchFamily="34" charset="0"/>
                </a:rPr>
                <a:t>unidades</a:t>
              </a:r>
            </a:p>
          </p:txBody>
        </p:sp>
      </p:grpSp>
      <p:sp>
        <p:nvSpPr>
          <p:cNvPr id="167956" name="Text Box 20"/>
          <p:cNvSpPr txBox="1">
            <a:spLocks noChangeArrowheads="1"/>
          </p:cNvSpPr>
          <p:nvPr/>
        </p:nvSpPr>
        <p:spPr bwMode="auto">
          <a:xfrm>
            <a:off x="1973263" y="2984500"/>
            <a:ext cx="1155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Departamento</a:t>
            </a:r>
          </a:p>
        </p:txBody>
      </p:sp>
      <p:sp>
        <p:nvSpPr>
          <p:cNvPr id="167957" name="Text Box 21"/>
          <p:cNvSpPr txBox="1">
            <a:spLocks noChangeArrowheads="1"/>
          </p:cNvSpPr>
          <p:nvPr/>
        </p:nvSpPr>
        <p:spPr bwMode="auto">
          <a:xfrm>
            <a:off x="2921000" y="32178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Nro_producto</a:t>
            </a:r>
          </a:p>
        </p:txBody>
      </p:sp>
      <p:sp>
        <p:nvSpPr>
          <p:cNvPr id="167958" name="Text Box 22"/>
          <p:cNvSpPr txBox="1">
            <a:spLocks noChangeArrowheads="1"/>
          </p:cNvSpPr>
          <p:nvPr/>
        </p:nvSpPr>
        <p:spPr bwMode="auto">
          <a:xfrm>
            <a:off x="2227263" y="2532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Categoría</a:t>
            </a:r>
          </a:p>
        </p:txBody>
      </p:sp>
      <p:sp>
        <p:nvSpPr>
          <p:cNvPr id="167959" name="Text Box 23"/>
          <p:cNvSpPr txBox="1">
            <a:spLocks noChangeArrowheads="1"/>
          </p:cNvSpPr>
          <p:nvPr/>
        </p:nvSpPr>
        <p:spPr bwMode="auto">
          <a:xfrm>
            <a:off x="1917700" y="21177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Marca</a:t>
            </a:r>
          </a:p>
        </p:txBody>
      </p:sp>
      <p:sp>
        <p:nvSpPr>
          <p:cNvPr id="167960" name="Text Box 24"/>
          <p:cNvSpPr txBox="1">
            <a:spLocks noChangeArrowheads="1"/>
          </p:cNvSpPr>
          <p:nvPr/>
        </p:nvSpPr>
        <p:spPr bwMode="auto">
          <a:xfrm>
            <a:off x="1722438" y="33750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67961" name="Line 25"/>
          <p:cNvSpPr>
            <a:spLocks noChangeShapeType="1"/>
          </p:cNvSpPr>
          <p:nvPr/>
        </p:nvSpPr>
        <p:spPr bwMode="auto">
          <a:xfrm>
            <a:off x="2357438" y="1470025"/>
            <a:ext cx="1911350" cy="2052638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7962" name="Line 26"/>
          <p:cNvSpPr>
            <a:spLocks noChangeShapeType="1"/>
          </p:cNvSpPr>
          <p:nvPr/>
        </p:nvSpPr>
        <p:spPr bwMode="auto">
          <a:xfrm flipH="1">
            <a:off x="1587500" y="3492500"/>
            <a:ext cx="2625725" cy="447675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7963" name="Text Box 27"/>
          <p:cNvSpPr txBox="1">
            <a:spLocks noChangeArrowheads="1"/>
          </p:cNvSpPr>
          <p:nvPr/>
        </p:nvSpPr>
        <p:spPr bwMode="auto">
          <a:xfrm>
            <a:off x="5006975" y="3167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</a:t>
            </a:r>
          </a:p>
        </p:txBody>
      </p:sp>
      <p:sp>
        <p:nvSpPr>
          <p:cNvPr id="167964" name="Text Box 28"/>
          <p:cNvSpPr txBox="1">
            <a:spLocks noChangeArrowheads="1"/>
          </p:cNvSpPr>
          <p:nvPr/>
        </p:nvSpPr>
        <p:spPr bwMode="auto">
          <a:xfrm>
            <a:off x="6026150" y="28209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Mes</a:t>
            </a:r>
          </a:p>
        </p:txBody>
      </p:sp>
      <p:sp>
        <p:nvSpPr>
          <p:cNvPr id="167965" name="Text Box 29"/>
          <p:cNvSpPr txBox="1">
            <a:spLocks noChangeArrowheads="1"/>
          </p:cNvSpPr>
          <p:nvPr/>
        </p:nvSpPr>
        <p:spPr bwMode="auto">
          <a:xfrm>
            <a:off x="5735638" y="2379663"/>
            <a:ext cx="127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 de la semana</a:t>
            </a:r>
          </a:p>
        </p:txBody>
      </p:sp>
      <p:sp>
        <p:nvSpPr>
          <p:cNvPr id="167966" name="Line 30"/>
          <p:cNvSpPr>
            <a:spLocks noChangeShapeType="1"/>
          </p:cNvSpPr>
          <p:nvPr/>
        </p:nvSpPr>
        <p:spPr bwMode="auto">
          <a:xfrm flipV="1">
            <a:off x="5151438" y="1454150"/>
            <a:ext cx="1689100" cy="19939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7967" name="Line 31"/>
          <p:cNvSpPr>
            <a:spLocks noChangeShapeType="1"/>
          </p:cNvSpPr>
          <p:nvPr/>
        </p:nvSpPr>
        <p:spPr bwMode="auto">
          <a:xfrm>
            <a:off x="5168900" y="3475038"/>
            <a:ext cx="2540000" cy="3175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7968" name="Text Box 32"/>
          <p:cNvSpPr txBox="1">
            <a:spLocks noChangeArrowheads="1"/>
          </p:cNvSpPr>
          <p:nvPr/>
        </p:nvSpPr>
        <p:spPr bwMode="auto">
          <a:xfrm>
            <a:off x="5330825" y="46116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67969" name="Text Box 33"/>
          <p:cNvSpPr txBox="1">
            <a:spLocks noChangeArrowheads="1"/>
          </p:cNvSpPr>
          <p:nvPr/>
        </p:nvSpPr>
        <p:spPr bwMode="auto">
          <a:xfrm>
            <a:off x="5259388" y="4957763"/>
            <a:ext cx="981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Ciudad</a:t>
            </a:r>
          </a:p>
        </p:txBody>
      </p:sp>
      <p:sp>
        <p:nvSpPr>
          <p:cNvPr id="167970" name="Text Box 34"/>
          <p:cNvSpPr txBox="1">
            <a:spLocks noChangeArrowheads="1"/>
          </p:cNvSpPr>
          <p:nvPr/>
        </p:nvSpPr>
        <p:spPr bwMode="auto">
          <a:xfrm>
            <a:off x="5422900" y="53990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Región</a:t>
            </a:r>
          </a:p>
        </p:txBody>
      </p:sp>
      <p:sp>
        <p:nvSpPr>
          <p:cNvPr id="167971" name="Text Box 35"/>
          <p:cNvSpPr txBox="1">
            <a:spLocks noChangeArrowheads="1"/>
          </p:cNvSpPr>
          <p:nvPr/>
        </p:nvSpPr>
        <p:spPr bwMode="auto">
          <a:xfrm>
            <a:off x="5810250" y="5099050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67972" name="Line 36"/>
          <p:cNvSpPr>
            <a:spLocks noChangeShapeType="1"/>
          </p:cNvSpPr>
          <p:nvPr/>
        </p:nvSpPr>
        <p:spPr bwMode="auto">
          <a:xfrm>
            <a:off x="5078413" y="4560888"/>
            <a:ext cx="822325" cy="1658937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7973" name="Line 37"/>
          <p:cNvSpPr>
            <a:spLocks noChangeShapeType="1"/>
          </p:cNvSpPr>
          <p:nvPr/>
        </p:nvSpPr>
        <p:spPr bwMode="auto">
          <a:xfrm>
            <a:off x="5064125" y="4562475"/>
            <a:ext cx="2251075" cy="127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7974" name="Text Box 38"/>
          <p:cNvSpPr txBox="1">
            <a:spLocks noChangeArrowheads="1"/>
          </p:cNvSpPr>
          <p:nvPr/>
        </p:nvSpPr>
        <p:spPr bwMode="auto">
          <a:xfrm>
            <a:off x="6011863" y="31924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Año</a:t>
            </a:r>
          </a:p>
        </p:txBody>
      </p:sp>
      <p:sp>
        <p:nvSpPr>
          <p:cNvPr id="167975" name="Text Box 39"/>
          <p:cNvSpPr txBox="1">
            <a:spLocks noChangeArrowheads="1"/>
          </p:cNvSpPr>
          <p:nvPr/>
        </p:nvSpPr>
        <p:spPr bwMode="auto">
          <a:xfrm>
            <a:off x="1104900" y="4991100"/>
            <a:ext cx="3517900" cy="100647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000" dirty="0">
                <a:latin typeface="Arial" panose="020B0604020202020204" pitchFamily="34" charset="0"/>
              </a:rPr>
              <a:t>“Suma total de ventas en este año, del departamento de “Bebidas”, por categorías”</a:t>
            </a:r>
            <a:endParaRPr lang="es-ES" altLang="es-ES" sz="2000" dirty="0">
              <a:latin typeface="Arial" panose="020B0604020202020204" pitchFamily="34" charset="0"/>
            </a:endParaRPr>
          </a:p>
        </p:txBody>
      </p:sp>
      <p:sp>
        <p:nvSpPr>
          <p:cNvPr id="167976" name="Rectangle 40"/>
          <p:cNvSpPr>
            <a:spLocks noChangeArrowheads="1"/>
          </p:cNvSpPr>
          <p:nvPr/>
        </p:nvSpPr>
        <p:spPr bwMode="auto">
          <a:xfrm>
            <a:off x="2413000" y="2501900"/>
            <a:ext cx="901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3C6A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sp>
        <p:nvSpPr>
          <p:cNvPr id="167977" name="Rectangle 41"/>
          <p:cNvSpPr>
            <a:spLocks noChangeArrowheads="1"/>
          </p:cNvSpPr>
          <p:nvPr/>
        </p:nvSpPr>
        <p:spPr bwMode="auto">
          <a:xfrm>
            <a:off x="4305300" y="3975100"/>
            <a:ext cx="723900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7978" name="Text Box 42"/>
          <p:cNvSpPr txBox="1">
            <a:spLocks noChangeArrowheads="1"/>
          </p:cNvSpPr>
          <p:nvPr/>
        </p:nvSpPr>
        <p:spPr bwMode="auto">
          <a:xfrm>
            <a:off x="6964363" y="3167063"/>
            <a:ext cx="863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Trimestre</a:t>
            </a:r>
          </a:p>
        </p:txBody>
      </p:sp>
      <p:sp>
        <p:nvSpPr>
          <p:cNvPr id="167979" name="Text Box 43"/>
          <p:cNvSpPr txBox="1">
            <a:spLocks noChangeArrowheads="1"/>
          </p:cNvSpPr>
          <p:nvPr/>
        </p:nvSpPr>
        <p:spPr bwMode="auto">
          <a:xfrm rot="-1908365">
            <a:off x="2374900" y="2698750"/>
            <a:ext cx="4826000" cy="946150"/>
          </a:xfrm>
          <a:prstGeom prst="rect">
            <a:avLst/>
          </a:prstGeom>
          <a:solidFill>
            <a:srgbClr val="D4FC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800">
                <a:latin typeface="Arial" panose="020B0604020202020204" pitchFamily="34" charset="0"/>
              </a:rPr>
              <a:t>el usuario no necesita diseñar este nuevo informe</a:t>
            </a:r>
            <a:endParaRPr lang="es-ES" altLang="es-ES" sz="2800">
              <a:latin typeface="Arial" panose="020B0604020202020204" pitchFamily="34" charset="0"/>
            </a:endParaRPr>
          </a:p>
        </p:txBody>
      </p: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254031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79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número de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FB2-9F65-448C-80CA-69B72230FE60}" type="slidenum">
              <a:rPr lang="en-US" altLang="es-ES"/>
              <a:pPr/>
              <a:t>46</a:t>
            </a:fld>
            <a:endParaRPr lang="en-US" altLang="es-ES"/>
          </a:p>
        </p:txBody>
      </p:sp>
      <p:sp>
        <p:nvSpPr>
          <p:cNvPr id="168963" name="AutoShape 3"/>
          <p:cNvSpPr>
            <a:spLocks noChangeArrowheads="1"/>
          </p:cNvSpPr>
          <p:nvPr/>
        </p:nvSpPr>
        <p:spPr bwMode="auto">
          <a:xfrm>
            <a:off x="3902075" y="1984375"/>
            <a:ext cx="812800" cy="571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2619375"/>
            <a:ext cx="2870200" cy="164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965" name="AutoShape 5"/>
          <p:cNvSpPr>
            <a:spLocks noChangeArrowheads="1"/>
          </p:cNvSpPr>
          <p:nvPr/>
        </p:nvSpPr>
        <p:spPr bwMode="auto">
          <a:xfrm>
            <a:off x="5997575" y="3533775"/>
            <a:ext cx="711200" cy="546100"/>
          </a:xfrm>
          <a:prstGeom prst="rightArrow">
            <a:avLst>
              <a:gd name="adj1" fmla="val 50000"/>
              <a:gd name="adj2" fmla="val 3255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 rot="-1576119">
            <a:off x="2857500" y="3227388"/>
            <a:ext cx="2527300" cy="641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 dirty="0">
                <a:latin typeface="Arial" panose="020B0604020202020204" pitchFamily="34" charset="0"/>
              </a:rPr>
              <a:t>ROLL ACROSS Tiempo (Trimestre)</a:t>
            </a:r>
            <a:endParaRPr lang="es-ES" altLang="es-ES" sz="1800" dirty="0">
              <a:latin typeface="Arial" panose="020B0604020202020204" pitchFamily="34" charset="0"/>
            </a:endParaRPr>
          </a:p>
        </p:txBody>
      </p:sp>
      <p:sp>
        <p:nvSpPr>
          <p:cNvPr id="168967" name="AutoShape 7"/>
          <p:cNvSpPr>
            <a:spLocks noChangeArrowheads="1"/>
          </p:cNvSpPr>
          <p:nvPr/>
        </p:nvSpPr>
        <p:spPr bwMode="auto">
          <a:xfrm>
            <a:off x="3927475" y="4359275"/>
            <a:ext cx="812800" cy="571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pic>
        <p:nvPicPr>
          <p:cNvPr id="1689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5108575"/>
            <a:ext cx="24257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969" name="Text Box 9"/>
          <p:cNvSpPr txBox="1">
            <a:spLocks noChangeArrowheads="1"/>
          </p:cNvSpPr>
          <p:nvPr/>
        </p:nvSpPr>
        <p:spPr bwMode="auto">
          <a:xfrm rot="-1712240">
            <a:off x="3101975" y="5553075"/>
            <a:ext cx="2514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Informe mas agregado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grpSp>
        <p:nvGrpSpPr>
          <p:cNvPr id="168970" name="Group 10"/>
          <p:cNvGrpSpPr>
            <a:grpSpLocks/>
          </p:cNvGrpSpPr>
          <p:nvPr/>
        </p:nvGrpSpPr>
        <p:grpSpPr bwMode="auto">
          <a:xfrm>
            <a:off x="1565275" y="1468427"/>
            <a:ext cx="5422900" cy="400050"/>
            <a:chOff x="832" y="576"/>
            <a:chExt cx="3416" cy="25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8971" name="Text Box 11"/>
            <p:cNvSpPr txBox="1">
              <a:spLocks noChangeArrowheads="1"/>
            </p:cNvSpPr>
            <p:nvPr/>
          </p:nvSpPr>
          <p:spPr bwMode="auto">
            <a:xfrm>
              <a:off x="832" y="576"/>
              <a:ext cx="952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dirty="0">
                  <a:latin typeface="Arial" panose="020B0604020202020204" pitchFamily="34" charset="0"/>
                </a:rPr>
                <a:t>trimestre</a:t>
              </a:r>
              <a:endParaRPr lang="es-ES" altLang="es-ES" sz="1600" dirty="0">
                <a:latin typeface="Arial" panose="020B0604020202020204" pitchFamily="34" charset="0"/>
              </a:endParaRPr>
            </a:p>
          </p:txBody>
        </p:sp>
        <p:sp>
          <p:nvSpPr>
            <p:cNvPr id="168972" name="Text Box 12"/>
            <p:cNvSpPr txBox="1">
              <a:spLocks noChangeArrowheads="1"/>
            </p:cNvSpPr>
            <p:nvPr/>
          </p:nvSpPr>
          <p:spPr bwMode="auto">
            <a:xfrm>
              <a:off x="2112" y="600"/>
              <a:ext cx="1000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categoría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  <p:sp>
          <p:nvSpPr>
            <p:cNvPr id="168973" name="Text Box 13"/>
            <p:cNvSpPr txBox="1">
              <a:spLocks noChangeArrowheads="1"/>
            </p:cNvSpPr>
            <p:nvPr/>
          </p:nvSpPr>
          <p:spPr bwMode="auto">
            <a:xfrm>
              <a:off x="3544" y="608"/>
              <a:ext cx="704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importe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</p:grpSp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6264275" y="3051175"/>
            <a:ext cx="2362200" cy="8255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>
                <a:latin typeface="Arial" panose="020B0604020202020204" pitchFamily="34" charset="0"/>
              </a:rPr>
              <a:t>¡ la operación de ROLL se realiza sobre el informe original !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54587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 animBg="1" autoUpdateAnimBg="0"/>
      <p:bldP spid="168969" grpId="0" animBg="1" autoUpdateAnimBg="0"/>
      <p:bldP spid="168974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Marcador de número de diapositiva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D51C-4EFA-4D8F-8DB2-41BF58F5DB58}" type="slidenum">
              <a:rPr lang="en-US" altLang="es-ES"/>
              <a:pPr/>
              <a:t>47</a:t>
            </a:fld>
            <a:endParaRPr lang="en-US" altLang="es-E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86338" y="239713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Herramientas OLAP</a:t>
            </a:r>
            <a:endParaRPr lang="es-ES_tradnl" altLang="es-ES" dirty="0"/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1262063" y="2438400"/>
            <a:ext cx="3365500" cy="2108200"/>
          </a:xfrm>
          <a:prstGeom prst="rect">
            <a:avLst/>
          </a:prstGeom>
          <a:solidFill>
            <a:srgbClr val="D4FC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1262063" y="4559300"/>
            <a:ext cx="3365500" cy="19177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6089650" y="4448175"/>
            <a:ext cx="1730375" cy="561975"/>
          </a:xfrm>
          <a:prstGeom prst="rect">
            <a:avLst/>
          </a:prstGeom>
          <a:solidFill>
            <a:srgbClr val="F7D7C7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6075363" y="3943350"/>
            <a:ext cx="1746250" cy="504825"/>
          </a:xfrm>
          <a:prstGeom prst="rect">
            <a:avLst/>
          </a:prstGeom>
          <a:solidFill>
            <a:srgbClr val="D4FCD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9991" name="Line 7"/>
          <p:cNvSpPr>
            <a:spLocks noChangeShapeType="1"/>
          </p:cNvSpPr>
          <p:nvPr/>
        </p:nvSpPr>
        <p:spPr bwMode="auto">
          <a:xfrm flipV="1">
            <a:off x="6097588" y="3394075"/>
            <a:ext cx="1751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9992" name="Line 8"/>
          <p:cNvSpPr>
            <a:spLocks noChangeShapeType="1"/>
          </p:cNvSpPr>
          <p:nvPr/>
        </p:nvSpPr>
        <p:spPr bwMode="auto">
          <a:xfrm>
            <a:off x="6076950" y="4465638"/>
            <a:ext cx="1738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9993" name="Text Box 9"/>
          <p:cNvSpPr txBox="1">
            <a:spLocks noChangeArrowheads="1"/>
          </p:cNvSpPr>
          <p:nvPr/>
        </p:nvSpPr>
        <p:spPr bwMode="auto">
          <a:xfrm>
            <a:off x="5991225" y="3527425"/>
            <a:ext cx="10525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6873875" y="3519488"/>
            <a:ext cx="9985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6065838" y="4041775"/>
            <a:ext cx="1047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6956425" y="4044950"/>
            <a:ext cx="954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8000000</a:t>
            </a: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6143625" y="4562475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6918325" y="4591050"/>
            <a:ext cx="979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12900000</a:t>
            </a:r>
          </a:p>
        </p:txBody>
      </p:sp>
      <p:sp>
        <p:nvSpPr>
          <p:cNvPr id="169999" name="Line 15"/>
          <p:cNvSpPr>
            <a:spLocks noChangeShapeType="1"/>
          </p:cNvSpPr>
          <p:nvPr/>
        </p:nvSpPr>
        <p:spPr bwMode="auto">
          <a:xfrm flipH="1">
            <a:off x="6981825" y="3387725"/>
            <a:ext cx="0" cy="163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0" name="Text Box 16"/>
          <p:cNvSpPr txBox="1">
            <a:spLocks noChangeArrowheads="1"/>
          </p:cNvSpPr>
          <p:nvPr/>
        </p:nvSpPr>
        <p:spPr bwMode="auto">
          <a:xfrm rot="-5350715">
            <a:off x="4475163" y="4149725"/>
            <a:ext cx="155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 b="1">
                <a:solidFill>
                  <a:schemeClr val="accent2"/>
                </a:solidFill>
                <a:latin typeface="Arial" panose="020B0604020202020204" pitchFamily="34" charset="0"/>
              </a:rPr>
              <a:t>roll-</a:t>
            </a:r>
            <a:r>
              <a:rPr lang="es-ES_tradnl" altLang="es-ES" sz="2000" b="1">
                <a:solidFill>
                  <a:schemeClr val="accent2"/>
                </a:solidFill>
                <a:latin typeface="Arial" panose="020B0604020202020204" pitchFamily="34" charset="0"/>
              </a:rPr>
              <a:t>across</a:t>
            </a:r>
            <a:endParaRPr lang="es-ES" altLang="es-ES" sz="20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70001" name="AutoShape 17"/>
          <p:cNvSpPr>
            <a:spLocks/>
          </p:cNvSpPr>
          <p:nvPr/>
        </p:nvSpPr>
        <p:spPr bwMode="auto">
          <a:xfrm>
            <a:off x="4694238" y="2359025"/>
            <a:ext cx="187325" cy="2236788"/>
          </a:xfrm>
          <a:prstGeom prst="rightBrace">
            <a:avLst>
              <a:gd name="adj1" fmla="val 99506"/>
              <a:gd name="adj2" fmla="val 50000"/>
            </a:avLst>
          </a:prstGeom>
          <a:noFill/>
          <a:ln w="28575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2" name="AutoShape 18"/>
          <p:cNvSpPr>
            <a:spLocks/>
          </p:cNvSpPr>
          <p:nvPr/>
        </p:nvSpPr>
        <p:spPr bwMode="auto">
          <a:xfrm>
            <a:off x="4679950" y="4611688"/>
            <a:ext cx="258763" cy="1846262"/>
          </a:xfrm>
          <a:prstGeom prst="rightBrace">
            <a:avLst>
              <a:gd name="adj1" fmla="val 59458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3" name="Line 19"/>
          <p:cNvSpPr>
            <a:spLocks noChangeShapeType="1"/>
          </p:cNvSpPr>
          <p:nvPr/>
        </p:nvSpPr>
        <p:spPr bwMode="auto">
          <a:xfrm>
            <a:off x="4938713" y="3427413"/>
            <a:ext cx="996950" cy="66357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4" name="Line 20"/>
          <p:cNvSpPr>
            <a:spLocks noChangeShapeType="1"/>
          </p:cNvSpPr>
          <p:nvPr/>
        </p:nvSpPr>
        <p:spPr bwMode="auto">
          <a:xfrm flipV="1">
            <a:off x="5026025" y="4683125"/>
            <a:ext cx="938213" cy="8651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5" name="Line 21"/>
          <p:cNvSpPr>
            <a:spLocks noChangeShapeType="1"/>
          </p:cNvSpPr>
          <p:nvPr/>
        </p:nvSpPr>
        <p:spPr bwMode="auto">
          <a:xfrm flipV="1">
            <a:off x="6075363" y="3390900"/>
            <a:ext cx="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0006" name="Line 22"/>
          <p:cNvSpPr>
            <a:spLocks noChangeShapeType="1"/>
          </p:cNvSpPr>
          <p:nvPr/>
        </p:nvSpPr>
        <p:spPr bwMode="auto">
          <a:xfrm flipV="1">
            <a:off x="7840663" y="339090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0007" name="Line 23"/>
          <p:cNvSpPr>
            <a:spLocks noChangeShapeType="1"/>
          </p:cNvSpPr>
          <p:nvPr/>
        </p:nvSpPr>
        <p:spPr bwMode="auto">
          <a:xfrm>
            <a:off x="1258888" y="1693863"/>
            <a:ext cx="0" cy="477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8" name="Line 24"/>
          <p:cNvSpPr>
            <a:spLocks noChangeShapeType="1"/>
          </p:cNvSpPr>
          <p:nvPr/>
        </p:nvSpPr>
        <p:spPr bwMode="auto">
          <a:xfrm flipH="1">
            <a:off x="2305050" y="1693863"/>
            <a:ext cx="0" cy="4811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9" name="Line 25"/>
          <p:cNvSpPr>
            <a:spLocks noChangeShapeType="1"/>
          </p:cNvSpPr>
          <p:nvPr/>
        </p:nvSpPr>
        <p:spPr bwMode="auto">
          <a:xfrm flipH="1">
            <a:off x="3424238" y="1708150"/>
            <a:ext cx="0" cy="4776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0" name="Line 26"/>
          <p:cNvSpPr>
            <a:spLocks noChangeShapeType="1"/>
          </p:cNvSpPr>
          <p:nvPr/>
        </p:nvSpPr>
        <p:spPr bwMode="auto">
          <a:xfrm flipH="1">
            <a:off x="4630738" y="1706563"/>
            <a:ext cx="15875" cy="479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>
            <a:off x="1258888" y="1700213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2" name="Line 28"/>
          <p:cNvSpPr>
            <a:spLocks noChangeShapeType="1"/>
          </p:cNvSpPr>
          <p:nvPr/>
        </p:nvSpPr>
        <p:spPr bwMode="auto">
          <a:xfrm>
            <a:off x="1295400" y="242887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3" name="Line 29"/>
          <p:cNvSpPr>
            <a:spLocks noChangeShapeType="1"/>
          </p:cNvSpPr>
          <p:nvPr/>
        </p:nvSpPr>
        <p:spPr bwMode="auto">
          <a:xfrm>
            <a:off x="1274763" y="4564063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4" name="Line 30"/>
          <p:cNvSpPr>
            <a:spLocks noChangeShapeType="1"/>
          </p:cNvSpPr>
          <p:nvPr/>
        </p:nvSpPr>
        <p:spPr bwMode="auto">
          <a:xfrm>
            <a:off x="1281113" y="28971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5" name="Line 31"/>
          <p:cNvSpPr>
            <a:spLocks noChangeShapeType="1"/>
          </p:cNvSpPr>
          <p:nvPr/>
        </p:nvSpPr>
        <p:spPr bwMode="auto">
          <a:xfrm>
            <a:off x="1274763" y="3471863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6" name="Line 32"/>
          <p:cNvSpPr>
            <a:spLocks noChangeShapeType="1"/>
          </p:cNvSpPr>
          <p:nvPr/>
        </p:nvSpPr>
        <p:spPr bwMode="auto">
          <a:xfrm>
            <a:off x="1268413" y="404177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7" name="Text Box 33"/>
          <p:cNvSpPr txBox="1">
            <a:spLocks noChangeArrowheads="1"/>
          </p:cNvSpPr>
          <p:nvPr/>
        </p:nvSpPr>
        <p:spPr bwMode="auto">
          <a:xfrm>
            <a:off x="1227138" y="1868488"/>
            <a:ext cx="1122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0018" name="Text Box 34"/>
          <p:cNvSpPr txBox="1">
            <a:spLocks noChangeArrowheads="1"/>
          </p:cNvSpPr>
          <p:nvPr/>
        </p:nvSpPr>
        <p:spPr bwMode="auto">
          <a:xfrm>
            <a:off x="2379663" y="1868488"/>
            <a:ext cx="1052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Trimestre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0019" name="Text Box 35"/>
          <p:cNvSpPr txBox="1">
            <a:spLocks noChangeArrowheads="1"/>
          </p:cNvSpPr>
          <p:nvPr/>
        </p:nvSpPr>
        <p:spPr bwMode="auto">
          <a:xfrm>
            <a:off x="3548063" y="1868488"/>
            <a:ext cx="1065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0020" name="Text Box 36"/>
          <p:cNvSpPr txBox="1">
            <a:spLocks noChangeArrowheads="1"/>
          </p:cNvSpPr>
          <p:nvPr/>
        </p:nvSpPr>
        <p:spPr bwMode="auto">
          <a:xfrm>
            <a:off x="1566863" y="2506663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70021" name="Text Box 37"/>
          <p:cNvSpPr txBox="1">
            <a:spLocks noChangeArrowheads="1"/>
          </p:cNvSpPr>
          <p:nvPr/>
        </p:nvSpPr>
        <p:spPr bwMode="auto">
          <a:xfrm>
            <a:off x="2701925" y="604361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70022" name="Text Box 38"/>
          <p:cNvSpPr txBox="1">
            <a:spLocks noChangeArrowheads="1"/>
          </p:cNvSpPr>
          <p:nvPr/>
        </p:nvSpPr>
        <p:spPr bwMode="auto">
          <a:xfrm>
            <a:off x="2701925" y="5084763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70023" name="Text Box 39"/>
          <p:cNvSpPr txBox="1">
            <a:spLocks noChangeArrowheads="1"/>
          </p:cNvSpPr>
          <p:nvPr/>
        </p:nvSpPr>
        <p:spPr bwMode="auto">
          <a:xfrm>
            <a:off x="2714625" y="358616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70024" name="Text Box 40"/>
          <p:cNvSpPr txBox="1">
            <a:spLocks noChangeArrowheads="1"/>
          </p:cNvSpPr>
          <p:nvPr/>
        </p:nvSpPr>
        <p:spPr bwMode="auto">
          <a:xfrm>
            <a:off x="2701925" y="2501900"/>
            <a:ext cx="46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70025" name="Text Box 41"/>
          <p:cNvSpPr txBox="1">
            <a:spLocks noChangeArrowheads="1"/>
          </p:cNvSpPr>
          <p:nvPr/>
        </p:nvSpPr>
        <p:spPr bwMode="auto">
          <a:xfrm>
            <a:off x="2701925" y="554513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70026" name="Text Box 42"/>
          <p:cNvSpPr txBox="1">
            <a:spLocks noChangeArrowheads="1"/>
          </p:cNvSpPr>
          <p:nvPr/>
        </p:nvSpPr>
        <p:spPr bwMode="auto">
          <a:xfrm>
            <a:off x="3444875" y="2516188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70027" name="Text Box 43"/>
          <p:cNvSpPr txBox="1">
            <a:spLocks noChangeArrowheads="1"/>
          </p:cNvSpPr>
          <p:nvPr/>
        </p:nvSpPr>
        <p:spPr bwMode="auto">
          <a:xfrm>
            <a:off x="3457575" y="360680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3000000</a:t>
            </a:r>
          </a:p>
        </p:txBody>
      </p:sp>
      <p:sp>
        <p:nvSpPr>
          <p:cNvPr id="170028" name="Text Box 44"/>
          <p:cNvSpPr txBox="1">
            <a:spLocks noChangeArrowheads="1"/>
          </p:cNvSpPr>
          <p:nvPr/>
        </p:nvSpPr>
        <p:spPr bwMode="auto">
          <a:xfrm>
            <a:off x="3444875" y="5137150"/>
            <a:ext cx="893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1500000</a:t>
            </a:r>
          </a:p>
        </p:txBody>
      </p:sp>
      <p:sp>
        <p:nvSpPr>
          <p:cNvPr id="170029" name="Text Box 45"/>
          <p:cNvSpPr txBox="1">
            <a:spLocks noChangeArrowheads="1"/>
          </p:cNvSpPr>
          <p:nvPr/>
        </p:nvSpPr>
        <p:spPr bwMode="auto">
          <a:xfrm>
            <a:off x="3444875" y="6051550"/>
            <a:ext cx="1084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2400000</a:t>
            </a:r>
          </a:p>
        </p:txBody>
      </p:sp>
      <p:sp>
        <p:nvSpPr>
          <p:cNvPr id="170030" name="Text Box 46"/>
          <p:cNvSpPr txBox="1">
            <a:spLocks noChangeArrowheads="1"/>
          </p:cNvSpPr>
          <p:nvPr/>
        </p:nvSpPr>
        <p:spPr bwMode="auto">
          <a:xfrm>
            <a:off x="3444875" y="5559425"/>
            <a:ext cx="1020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8000000</a:t>
            </a:r>
          </a:p>
        </p:txBody>
      </p:sp>
      <p:sp>
        <p:nvSpPr>
          <p:cNvPr id="170031" name="Line 47"/>
          <p:cNvSpPr>
            <a:spLocks noChangeShapeType="1"/>
          </p:cNvSpPr>
          <p:nvPr/>
        </p:nvSpPr>
        <p:spPr bwMode="auto">
          <a:xfrm>
            <a:off x="1268413" y="5059363"/>
            <a:ext cx="33909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32" name="Line 48"/>
          <p:cNvSpPr>
            <a:spLocks noChangeShapeType="1"/>
          </p:cNvSpPr>
          <p:nvPr/>
        </p:nvSpPr>
        <p:spPr bwMode="auto">
          <a:xfrm>
            <a:off x="1247775" y="5541963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33" name="Text Box 49"/>
          <p:cNvSpPr txBox="1">
            <a:spLocks noChangeArrowheads="1"/>
          </p:cNvSpPr>
          <p:nvPr/>
        </p:nvSpPr>
        <p:spPr bwMode="auto">
          <a:xfrm>
            <a:off x="2701925" y="460216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70034" name="Text Box 50"/>
          <p:cNvSpPr txBox="1">
            <a:spLocks noChangeArrowheads="1"/>
          </p:cNvSpPr>
          <p:nvPr/>
        </p:nvSpPr>
        <p:spPr bwMode="auto">
          <a:xfrm>
            <a:off x="3444875" y="4616450"/>
            <a:ext cx="1046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70035" name="Line 51"/>
          <p:cNvSpPr>
            <a:spLocks noChangeShapeType="1"/>
          </p:cNvSpPr>
          <p:nvPr/>
        </p:nvSpPr>
        <p:spPr bwMode="auto">
          <a:xfrm>
            <a:off x="1268413" y="553402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36" name="Line 52"/>
          <p:cNvSpPr>
            <a:spLocks noChangeShapeType="1"/>
          </p:cNvSpPr>
          <p:nvPr/>
        </p:nvSpPr>
        <p:spPr bwMode="auto">
          <a:xfrm>
            <a:off x="1247775" y="600392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37" name="Text Box 53"/>
          <p:cNvSpPr txBox="1">
            <a:spLocks noChangeArrowheads="1"/>
          </p:cNvSpPr>
          <p:nvPr/>
        </p:nvSpPr>
        <p:spPr bwMode="auto">
          <a:xfrm>
            <a:off x="2701925" y="415448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70038" name="Line 54"/>
          <p:cNvSpPr>
            <a:spLocks noChangeShapeType="1"/>
          </p:cNvSpPr>
          <p:nvPr/>
        </p:nvSpPr>
        <p:spPr bwMode="auto">
          <a:xfrm>
            <a:off x="1255713" y="647382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39" name="Text Box 55"/>
          <p:cNvSpPr txBox="1">
            <a:spLocks noChangeArrowheads="1"/>
          </p:cNvSpPr>
          <p:nvPr/>
        </p:nvSpPr>
        <p:spPr bwMode="auto">
          <a:xfrm>
            <a:off x="2730500" y="3041650"/>
            <a:ext cx="461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70040" name="Text Box 56"/>
          <p:cNvSpPr txBox="1">
            <a:spLocks noChangeArrowheads="1"/>
          </p:cNvSpPr>
          <p:nvPr/>
        </p:nvSpPr>
        <p:spPr bwMode="auto">
          <a:xfrm>
            <a:off x="3444875" y="3055938"/>
            <a:ext cx="1122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70041" name="Text Box 57"/>
          <p:cNvSpPr txBox="1">
            <a:spLocks noChangeArrowheads="1"/>
          </p:cNvSpPr>
          <p:nvPr/>
        </p:nvSpPr>
        <p:spPr bwMode="auto">
          <a:xfrm>
            <a:off x="1277938" y="25130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0042" name="Text Box 58"/>
          <p:cNvSpPr txBox="1">
            <a:spLocks noChangeArrowheads="1"/>
          </p:cNvSpPr>
          <p:nvPr/>
        </p:nvSpPr>
        <p:spPr bwMode="auto">
          <a:xfrm>
            <a:off x="1277938" y="30718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0043" name="Text Box 59"/>
          <p:cNvSpPr txBox="1">
            <a:spLocks noChangeArrowheads="1"/>
          </p:cNvSpPr>
          <p:nvPr/>
        </p:nvSpPr>
        <p:spPr bwMode="auto">
          <a:xfrm>
            <a:off x="1290638" y="35671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0044" name="Text Box 60"/>
          <p:cNvSpPr txBox="1">
            <a:spLocks noChangeArrowheads="1"/>
          </p:cNvSpPr>
          <p:nvPr/>
        </p:nvSpPr>
        <p:spPr bwMode="auto">
          <a:xfrm>
            <a:off x="1277938" y="41767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0045" name="Text Box 61"/>
          <p:cNvSpPr txBox="1">
            <a:spLocks noChangeArrowheads="1"/>
          </p:cNvSpPr>
          <p:nvPr/>
        </p:nvSpPr>
        <p:spPr bwMode="auto">
          <a:xfrm>
            <a:off x="1277938" y="46720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0046" name="Text Box 62"/>
          <p:cNvSpPr txBox="1">
            <a:spLocks noChangeArrowheads="1"/>
          </p:cNvSpPr>
          <p:nvPr/>
        </p:nvSpPr>
        <p:spPr bwMode="auto">
          <a:xfrm>
            <a:off x="1277938" y="51292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0047" name="Text Box 63"/>
          <p:cNvSpPr txBox="1">
            <a:spLocks noChangeArrowheads="1"/>
          </p:cNvSpPr>
          <p:nvPr/>
        </p:nvSpPr>
        <p:spPr bwMode="auto">
          <a:xfrm>
            <a:off x="1277938" y="56118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0048" name="Text Box 64"/>
          <p:cNvSpPr txBox="1">
            <a:spLocks noChangeArrowheads="1"/>
          </p:cNvSpPr>
          <p:nvPr/>
        </p:nvSpPr>
        <p:spPr bwMode="auto">
          <a:xfrm>
            <a:off x="1277938" y="60817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0049" name="Text Box 65"/>
          <p:cNvSpPr txBox="1">
            <a:spLocks noChangeArrowheads="1"/>
          </p:cNvSpPr>
          <p:nvPr/>
        </p:nvSpPr>
        <p:spPr bwMode="auto">
          <a:xfrm>
            <a:off x="3444875" y="4167188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</p:spTree>
    <p:extLst>
      <p:ext uri="{BB962C8B-B14F-4D97-AF65-F5344CB8AC3E}">
        <p14:creationId xmlns:p14="http://schemas.microsoft.com/office/powerpoint/2010/main" val="36727911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D395-7587-44D3-9AC2-459FF94E67B8}" type="slidenum">
              <a:rPr lang="en-US" altLang="es-ES"/>
              <a:pPr/>
              <a:t>48</a:t>
            </a:fld>
            <a:endParaRPr lang="en-US" altLang="es-ES"/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971550" y="1989138"/>
            <a:ext cx="7386638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5163" indent="-2079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dirty="0">
                <a:latin typeface="Arial" panose="020B0604020202020204" pitchFamily="34" charset="0"/>
              </a:rPr>
              <a:t>Las operaciones de agregación (</a:t>
            </a:r>
            <a:r>
              <a:rPr lang="es-ES_tradnl" altLang="es-ES" sz="2000" dirty="0">
                <a:latin typeface="Arial" panose="020B0604020202020204" pitchFamily="34" charset="0"/>
              </a:rPr>
              <a:t>DRILL</a:t>
            </a:r>
            <a:r>
              <a:rPr lang="es-ES" altLang="es-ES" sz="2000" dirty="0">
                <a:latin typeface="Arial" panose="020B0604020202020204" pitchFamily="34" charset="0"/>
              </a:rPr>
              <a:t>) y disgregación (</a:t>
            </a:r>
            <a:r>
              <a:rPr lang="es-ES_tradnl" altLang="es-ES" sz="2000" dirty="0">
                <a:latin typeface="Arial" panose="020B0604020202020204" pitchFamily="34" charset="0"/>
              </a:rPr>
              <a:t>ROLL</a:t>
            </a:r>
            <a:r>
              <a:rPr lang="es-ES" altLang="es-ES" sz="2000" dirty="0">
                <a:latin typeface="Arial" panose="020B0604020202020204" pitchFamily="34" charset="0"/>
              </a:rPr>
              <a:t>) se pueden hacer sobre: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2000" dirty="0">
                <a:latin typeface="Arial" panose="020B0604020202020204" pitchFamily="34" charset="0"/>
              </a:rPr>
              <a:t>atributos de una dimensión sobre los que se </a:t>
            </a:r>
            <a:r>
              <a:rPr lang="es-ES_tradnl" altLang="es-ES" sz="2000" dirty="0">
                <a:latin typeface="Arial" panose="020B0604020202020204" pitchFamily="34" charset="0"/>
              </a:rPr>
              <a:t>ha definido</a:t>
            </a:r>
            <a:r>
              <a:rPr lang="es-ES" altLang="es-ES" sz="2000" dirty="0">
                <a:latin typeface="Arial" panose="020B0604020202020204" pitchFamily="34" charset="0"/>
              </a:rPr>
              <a:t> una jerarquía</a:t>
            </a:r>
            <a:r>
              <a:rPr lang="es-ES_tradnl" altLang="es-ES" sz="2000" dirty="0">
                <a:latin typeface="Arial" panose="020B0604020202020204" pitchFamily="34" charset="0"/>
              </a:rPr>
              <a:t>: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DRILL-DOWN, ROLL-UP</a:t>
            </a:r>
          </a:p>
          <a:p>
            <a:pPr lvl="2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None/>
            </a:pPr>
            <a:r>
              <a:rPr lang="es-ES_tradnl" altLang="es-ES" sz="2000" dirty="0">
                <a:latin typeface="Arial" panose="020B0604020202020204" pitchFamily="34" charset="0"/>
              </a:rPr>
              <a:t>departamento </a:t>
            </a:r>
            <a:r>
              <a:rPr lang="es-ES" altLang="es-ES" sz="2000" dirty="0">
                <a:latin typeface="Arial" panose="020B0604020202020204" pitchFamily="34" charset="0"/>
              </a:rPr>
              <a:t>–</a:t>
            </a:r>
            <a:r>
              <a:rPr lang="es-ES_tradnl" altLang="es-ES" sz="2000" dirty="0">
                <a:latin typeface="Arial" panose="020B0604020202020204" pitchFamily="34" charset="0"/>
              </a:rPr>
              <a:t> categoría - producto  (Producto)</a:t>
            </a:r>
          </a:p>
          <a:p>
            <a:pPr lvl="2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None/>
            </a:pPr>
            <a:r>
              <a:rPr lang="es-ES" altLang="es-ES" sz="2000" dirty="0">
                <a:latin typeface="Arial" panose="020B0604020202020204" pitchFamily="34" charset="0"/>
              </a:rPr>
              <a:t>año</a:t>
            </a:r>
            <a:r>
              <a:rPr lang="es-ES_tradnl" altLang="es-ES" sz="2000" dirty="0">
                <a:latin typeface="Arial" panose="020B0604020202020204" pitchFamily="34" charset="0"/>
              </a:rPr>
              <a:t> </a:t>
            </a:r>
            <a:r>
              <a:rPr lang="es-ES" altLang="es-ES" sz="2000" dirty="0">
                <a:latin typeface="Arial" panose="020B0604020202020204" pitchFamily="34" charset="0"/>
              </a:rPr>
              <a:t>-</a:t>
            </a:r>
            <a:r>
              <a:rPr lang="es-ES_tradnl" altLang="es-ES" sz="2000" dirty="0">
                <a:latin typeface="Arial" panose="020B0604020202020204" pitchFamily="34" charset="0"/>
              </a:rPr>
              <a:t> </a:t>
            </a:r>
            <a:r>
              <a:rPr lang="es-ES" altLang="es-ES" sz="2000" dirty="0">
                <a:latin typeface="Arial" panose="020B0604020202020204" pitchFamily="34" charset="0"/>
              </a:rPr>
              <a:t>trimestre</a:t>
            </a:r>
            <a:r>
              <a:rPr lang="es-ES_tradnl" altLang="es-ES" sz="2000" dirty="0">
                <a:latin typeface="Arial" panose="020B0604020202020204" pitchFamily="34" charset="0"/>
              </a:rPr>
              <a:t> </a:t>
            </a:r>
            <a:r>
              <a:rPr lang="es-ES" altLang="es-ES" sz="2000" dirty="0">
                <a:latin typeface="Arial" panose="020B0604020202020204" pitchFamily="34" charset="0"/>
              </a:rPr>
              <a:t>–</a:t>
            </a:r>
            <a:r>
              <a:rPr lang="es-ES_tradnl" altLang="es-ES" sz="2000" dirty="0">
                <a:latin typeface="Arial" panose="020B0604020202020204" pitchFamily="34" charset="0"/>
              </a:rPr>
              <a:t> </a:t>
            </a:r>
            <a:r>
              <a:rPr lang="es-ES" altLang="es-ES" sz="2000" dirty="0">
                <a:latin typeface="Arial" panose="020B0604020202020204" pitchFamily="34" charset="0"/>
              </a:rPr>
              <a:t>mes</a:t>
            </a:r>
            <a:r>
              <a:rPr lang="es-ES_tradnl" altLang="es-ES" sz="2000" dirty="0">
                <a:latin typeface="Arial" panose="020B0604020202020204" pitchFamily="34" charset="0"/>
              </a:rPr>
              <a:t> - día</a:t>
            </a:r>
            <a:r>
              <a:rPr lang="es-ES" altLang="es-ES" sz="2000" dirty="0">
                <a:latin typeface="Arial" panose="020B0604020202020204" pitchFamily="34" charset="0"/>
              </a:rPr>
              <a:t> (Tiempo)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2000" dirty="0">
                <a:latin typeface="Arial" panose="020B0604020202020204" pitchFamily="34" charset="0"/>
              </a:rPr>
              <a:t>sobre dimensiones independiente</a:t>
            </a:r>
            <a:r>
              <a:rPr lang="es-ES_tradnl" altLang="es-ES" sz="2000" dirty="0">
                <a:latin typeface="Arial" panose="020B0604020202020204" pitchFamily="34" charset="0"/>
              </a:rPr>
              <a:t>s: 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DRILL-ACROSS, ROLL-ACROSS</a:t>
            </a:r>
            <a:endParaRPr lang="es-ES_tradnl" altLang="es-ES" sz="2000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None/>
            </a:pPr>
            <a:r>
              <a:rPr lang="es-ES" altLang="es-ES" sz="2000" dirty="0">
                <a:latin typeface="Arial" panose="020B0604020202020204" pitchFamily="34" charset="0"/>
              </a:rPr>
              <a:t>Producto</a:t>
            </a:r>
            <a:r>
              <a:rPr lang="es-ES_tradnl" altLang="es-ES" sz="2000" dirty="0">
                <a:latin typeface="Arial" panose="020B0604020202020204" pitchFamily="34" charset="0"/>
              </a:rPr>
              <a:t> </a:t>
            </a:r>
            <a:r>
              <a:rPr lang="es-ES" altLang="es-ES" sz="2000" dirty="0">
                <a:latin typeface="Arial" panose="020B0604020202020204" pitchFamily="34" charset="0"/>
              </a:rPr>
              <a:t>–</a:t>
            </a:r>
            <a:r>
              <a:rPr lang="es-ES_tradnl" altLang="es-ES" sz="2000" dirty="0">
                <a:latin typeface="Arial" panose="020B0604020202020204" pitchFamily="34" charset="0"/>
              </a:rPr>
              <a:t> </a:t>
            </a:r>
            <a:r>
              <a:rPr lang="es-ES" altLang="es-ES" sz="2000" dirty="0">
                <a:latin typeface="Arial" panose="020B0604020202020204" pitchFamily="34" charset="0"/>
              </a:rPr>
              <a:t>Almacén</a:t>
            </a:r>
            <a:r>
              <a:rPr lang="es-ES_tradnl" altLang="es-ES" sz="2000" dirty="0">
                <a:latin typeface="Arial" panose="020B0604020202020204" pitchFamily="34" charset="0"/>
              </a:rPr>
              <a:t> -Tiempo</a:t>
            </a:r>
            <a:endParaRPr lang="es-ES" altLang="es-ES" sz="20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26692854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número de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20-3C6C-4156-BC38-55E6DA13C8F2}" type="slidenum">
              <a:rPr lang="en-US" altLang="es-ES"/>
              <a:pPr/>
              <a:t>49</a:t>
            </a:fld>
            <a:endParaRPr lang="en-US" altLang="es-ES"/>
          </a:p>
        </p:txBody>
      </p:sp>
      <p:sp>
        <p:nvSpPr>
          <p:cNvPr id="172035" name="AutoShape 3"/>
          <p:cNvSpPr>
            <a:spLocks noChangeArrowheads="1"/>
          </p:cNvSpPr>
          <p:nvPr/>
        </p:nvSpPr>
        <p:spPr bwMode="auto">
          <a:xfrm>
            <a:off x="3960813" y="1908175"/>
            <a:ext cx="812800" cy="571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grpSp>
        <p:nvGrpSpPr>
          <p:cNvPr id="172036" name="Group 4"/>
          <p:cNvGrpSpPr>
            <a:grpSpLocks/>
          </p:cNvGrpSpPr>
          <p:nvPr/>
        </p:nvGrpSpPr>
        <p:grpSpPr bwMode="auto">
          <a:xfrm>
            <a:off x="1676400" y="1447800"/>
            <a:ext cx="5283200" cy="387350"/>
            <a:chOff x="744" y="632"/>
            <a:chExt cx="3328" cy="24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72037" name="Text Box 5"/>
            <p:cNvSpPr txBox="1">
              <a:spLocks noChangeArrowheads="1"/>
            </p:cNvSpPr>
            <p:nvPr/>
          </p:nvSpPr>
          <p:spPr bwMode="auto">
            <a:xfrm>
              <a:off x="744" y="656"/>
              <a:ext cx="952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trimestre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  <p:sp>
          <p:nvSpPr>
            <p:cNvPr id="172038" name="Text Box 6"/>
            <p:cNvSpPr txBox="1">
              <a:spLocks noChangeArrowheads="1"/>
            </p:cNvSpPr>
            <p:nvPr/>
          </p:nvSpPr>
          <p:spPr bwMode="auto">
            <a:xfrm>
              <a:off x="2016" y="656"/>
              <a:ext cx="1000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categoría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  <p:sp>
          <p:nvSpPr>
            <p:cNvPr id="172039" name="Text Box 7"/>
            <p:cNvSpPr txBox="1">
              <a:spLocks noChangeArrowheads="1"/>
            </p:cNvSpPr>
            <p:nvPr/>
          </p:nvSpPr>
          <p:spPr bwMode="auto">
            <a:xfrm>
              <a:off x="3368" y="632"/>
              <a:ext cx="704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importe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</p:grpSp>
      <p:pic>
        <p:nvPicPr>
          <p:cNvPr id="1720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3" y="2543175"/>
            <a:ext cx="2870200" cy="164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041" name="AutoShape 9"/>
          <p:cNvSpPr>
            <a:spLocks noChangeArrowheads="1"/>
          </p:cNvSpPr>
          <p:nvPr/>
        </p:nvSpPr>
        <p:spPr bwMode="auto">
          <a:xfrm>
            <a:off x="6056313" y="3457575"/>
            <a:ext cx="711200" cy="546100"/>
          </a:xfrm>
          <a:prstGeom prst="rightArrow">
            <a:avLst>
              <a:gd name="adj1" fmla="val 50000"/>
              <a:gd name="adj2" fmla="val 3255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 rot="-1576119">
            <a:off x="3008313" y="3209925"/>
            <a:ext cx="2308225" cy="641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 b="1" dirty="0">
                <a:latin typeface="Arial" panose="020B0604020202020204" pitchFamily="34" charset="0"/>
              </a:rPr>
              <a:t>DRILL DOWN</a:t>
            </a:r>
            <a:r>
              <a:rPr lang="es-ES_tradnl" altLang="es-ES" sz="1800" dirty="0">
                <a:latin typeface="Arial" panose="020B0604020202020204" pitchFamily="34" charset="0"/>
              </a:rPr>
              <a:t>  Tiempo (mes)</a:t>
            </a:r>
            <a:endParaRPr lang="es-ES" altLang="es-ES" sz="1800" dirty="0">
              <a:latin typeface="Arial" panose="020B0604020202020204" pitchFamily="34" charset="0"/>
            </a:endParaRPr>
          </a:p>
        </p:txBody>
      </p:sp>
      <p:sp>
        <p:nvSpPr>
          <p:cNvPr id="172043" name="AutoShape 11"/>
          <p:cNvSpPr>
            <a:spLocks noChangeArrowheads="1"/>
          </p:cNvSpPr>
          <p:nvPr/>
        </p:nvSpPr>
        <p:spPr bwMode="auto">
          <a:xfrm>
            <a:off x="3986213" y="4283075"/>
            <a:ext cx="812800" cy="571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pic>
        <p:nvPicPr>
          <p:cNvPr id="17204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4867275"/>
            <a:ext cx="5130800" cy="183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045" name="Text Box 13"/>
          <p:cNvSpPr txBox="1">
            <a:spLocks noChangeArrowheads="1"/>
          </p:cNvSpPr>
          <p:nvPr/>
        </p:nvSpPr>
        <p:spPr bwMode="auto">
          <a:xfrm>
            <a:off x="6323013" y="2974975"/>
            <a:ext cx="2362200" cy="8255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>
                <a:latin typeface="Arial" panose="020B0604020202020204" pitchFamily="34" charset="0"/>
              </a:rPr>
              <a:t>¡ la operación de DRILL se realiza sobre el informe original !</a:t>
            </a:r>
          </a:p>
        </p:txBody>
      </p:sp>
      <p:sp>
        <p:nvSpPr>
          <p:cNvPr id="172046" name="Text Box 14"/>
          <p:cNvSpPr txBox="1">
            <a:spLocks noChangeArrowheads="1"/>
          </p:cNvSpPr>
          <p:nvPr/>
        </p:nvSpPr>
        <p:spPr bwMode="auto">
          <a:xfrm rot="-2079585">
            <a:off x="3587750" y="4970463"/>
            <a:ext cx="2887663" cy="106997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dirty="0">
                <a:latin typeface="Arial" panose="020B0604020202020204" pitchFamily="34" charset="0"/>
              </a:rPr>
              <a:t>“Suma total de ventas en este año, del departamento de “Bebidas”, por categoría y mes”</a:t>
            </a:r>
            <a:endParaRPr lang="es-ES" altLang="es-ES" sz="1600" dirty="0">
              <a:latin typeface="Arial" panose="020B0604020202020204" pitchFamily="34" charset="0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30252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2" grpId="0" animBg="1" autoUpdateAnimBg="0"/>
      <p:bldP spid="172045" grpId="0" animBg="1" autoUpdateAnimBg="0"/>
      <p:bldP spid="17204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51715"/>
            <a:ext cx="6794400" cy="617700"/>
          </a:xfrm>
        </p:spPr>
        <p:txBody>
          <a:bodyPr/>
          <a:lstStyle/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000" dirty="0"/>
          </a:p>
          <a:p>
            <a:r>
              <a:rPr lang="es-ES" sz="2000" dirty="0"/>
              <a:t>Sobre estas mismas bases de datos de trabajo ya se puede extraer conocimiento (visión tradicional).</a:t>
            </a:r>
          </a:p>
          <a:p>
            <a:endParaRPr lang="es-ES" sz="2000" dirty="0"/>
          </a:p>
          <a:p>
            <a:r>
              <a:rPr lang="es-ES" sz="2000" dirty="0"/>
              <a:t>Uso de la base de datos transaccional para varios cometidos:</a:t>
            </a:r>
          </a:p>
          <a:p>
            <a:endParaRPr lang="es-ES" sz="2000" dirty="0"/>
          </a:p>
          <a:p>
            <a:pPr lvl="1"/>
            <a:r>
              <a:rPr lang="es-ES" sz="1600" dirty="0"/>
              <a:t>Se mantiene el trabajo transaccional diario de los sistemas de información originales (conocido como </a:t>
            </a:r>
            <a:r>
              <a:rPr lang="es-ES" sz="1600" b="1" dirty="0"/>
              <a:t>OLTP, On-Line </a:t>
            </a:r>
            <a:r>
              <a:rPr lang="es-ES" sz="1600" b="1" dirty="0" err="1"/>
              <a:t>Transactional</a:t>
            </a:r>
            <a:r>
              <a:rPr lang="es-ES" sz="1600" b="1" dirty="0"/>
              <a:t> </a:t>
            </a:r>
            <a:r>
              <a:rPr lang="es-ES" sz="1600" b="1" dirty="0" err="1"/>
              <a:t>Processing</a:t>
            </a:r>
            <a:r>
              <a:rPr lang="es-ES" sz="1600" dirty="0"/>
              <a:t>).</a:t>
            </a:r>
          </a:p>
          <a:p>
            <a:endParaRPr lang="es-ES" sz="2000" dirty="0"/>
          </a:p>
          <a:p>
            <a:pPr lvl="1"/>
            <a:r>
              <a:rPr lang="es-ES" sz="1600" dirty="0"/>
              <a:t>Se hace análisis de los datos en tiempo real sobre la misma base de datos (conocido como </a:t>
            </a:r>
            <a:r>
              <a:rPr lang="es-ES" sz="1600" b="1" dirty="0"/>
              <a:t>OLAP, On-Line </a:t>
            </a:r>
            <a:r>
              <a:rPr lang="es-ES" sz="1600" b="1" dirty="0" err="1"/>
              <a:t>Analytical</a:t>
            </a:r>
            <a:r>
              <a:rPr lang="es-ES" sz="1600" b="1" dirty="0"/>
              <a:t> </a:t>
            </a:r>
            <a:r>
              <a:rPr lang="es-ES" sz="1600" b="1" dirty="0" err="1"/>
              <a:t>Processing</a:t>
            </a:r>
            <a:r>
              <a:rPr lang="es-ES" sz="16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6260645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Marcador de número de diapositiva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B0B3-A5BE-437D-8644-0053809BB0EF}" type="slidenum">
              <a:rPr lang="en-US" altLang="es-ES"/>
              <a:pPr/>
              <a:t>50</a:t>
            </a:fld>
            <a:endParaRPr lang="en-US" altLang="es-ES"/>
          </a:p>
        </p:txBody>
      </p:sp>
      <p:sp>
        <p:nvSpPr>
          <p:cNvPr id="173071" name="Rectangle 15"/>
          <p:cNvSpPr>
            <a:spLocks noChangeArrowheads="1"/>
          </p:cNvSpPr>
          <p:nvPr/>
        </p:nvSpPr>
        <p:spPr bwMode="auto">
          <a:xfrm>
            <a:off x="833438" y="2979738"/>
            <a:ext cx="33670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C6A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847725" y="2514600"/>
            <a:ext cx="3368675" cy="450850"/>
          </a:xfrm>
          <a:prstGeom prst="rect">
            <a:avLst/>
          </a:prstGeom>
          <a:solidFill>
            <a:srgbClr val="D4FC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3073" name="Rectangle 17"/>
          <p:cNvSpPr>
            <a:spLocks noChangeArrowheads="1"/>
          </p:cNvSpPr>
          <p:nvPr/>
        </p:nvSpPr>
        <p:spPr bwMode="auto">
          <a:xfrm>
            <a:off x="4659313" y="3060700"/>
            <a:ext cx="3871912" cy="382588"/>
          </a:xfrm>
          <a:prstGeom prst="rect">
            <a:avLst/>
          </a:prstGeom>
          <a:solidFill>
            <a:srgbClr val="D4FCD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4659313" y="2339975"/>
            <a:ext cx="3859212" cy="733425"/>
          </a:xfrm>
          <a:prstGeom prst="rect">
            <a:avLst/>
          </a:prstGeom>
          <a:solidFill>
            <a:srgbClr val="D4FCD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75" name="Line 19"/>
          <p:cNvSpPr>
            <a:spLocks noChangeShapeType="1"/>
          </p:cNvSpPr>
          <p:nvPr/>
        </p:nvSpPr>
        <p:spPr bwMode="auto">
          <a:xfrm flipV="1">
            <a:off x="4673600" y="1962150"/>
            <a:ext cx="3849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76" name="Line 20"/>
          <p:cNvSpPr>
            <a:spLocks noChangeShapeType="1"/>
          </p:cNvSpPr>
          <p:nvPr/>
        </p:nvSpPr>
        <p:spPr bwMode="auto">
          <a:xfrm flipV="1">
            <a:off x="4652963" y="2698750"/>
            <a:ext cx="385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77" name="Line 21"/>
          <p:cNvSpPr>
            <a:spLocks noChangeShapeType="1"/>
          </p:cNvSpPr>
          <p:nvPr/>
        </p:nvSpPr>
        <p:spPr bwMode="auto">
          <a:xfrm>
            <a:off x="4678363" y="3421063"/>
            <a:ext cx="3821112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78" name="Text Box 22"/>
          <p:cNvSpPr txBox="1">
            <a:spLocks noChangeArrowheads="1"/>
          </p:cNvSpPr>
          <p:nvPr/>
        </p:nvSpPr>
        <p:spPr bwMode="auto">
          <a:xfrm>
            <a:off x="4618038" y="1992313"/>
            <a:ext cx="10604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73079" name="Text Box 23"/>
          <p:cNvSpPr txBox="1">
            <a:spLocks noChangeArrowheads="1"/>
          </p:cNvSpPr>
          <p:nvPr/>
        </p:nvSpPr>
        <p:spPr bwMode="auto">
          <a:xfrm>
            <a:off x="5568950" y="1992313"/>
            <a:ext cx="995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Trimestre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73080" name="Text Box 24"/>
          <p:cNvSpPr txBox="1">
            <a:spLocks noChangeArrowheads="1"/>
          </p:cNvSpPr>
          <p:nvPr/>
        </p:nvSpPr>
        <p:spPr bwMode="auto">
          <a:xfrm>
            <a:off x="7489825" y="1992313"/>
            <a:ext cx="1006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73081" name="Text Box 25"/>
          <p:cNvSpPr txBox="1">
            <a:spLocks noChangeArrowheads="1"/>
          </p:cNvSpPr>
          <p:nvPr/>
        </p:nvSpPr>
        <p:spPr bwMode="auto">
          <a:xfrm>
            <a:off x="6519863" y="1992313"/>
            <a:ext cx="993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Mes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73082" name="Text Box 26"/>
          <p:cNvSpPr txBox="1">
            <a:spLocks noChangeArrowheads="1"/>
          </p:cNvSpPr>
          <p:nvPr/>
        </p:nvSpPr>
        <p:spPr bwMode="auto">
          <a:xfrm>
            <a:off x="5832475" y="3089275"/>
            <a:ext cx="436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</a:t>
            </a:r>
            <a:r>
              <a:rPr lang="es-ES_tradnl" altLang="es-ES" sz="1600">
                <a:latin typeface="Arial" panose="020B0604020202020204" pitchFamily="34" charset="0"/>
              </a:rPr>
              <a:t>1</a:t>
            </a:r>
            <a:endParaRPr lang="es-ES" altLang="es-ES" sz="1600">
              <a:latin typeface="Arial" panose="020B0604020202020204" pitchFamily="34" charset="0"/>
            </a:endParaRPr>
          </a:p>
        </p:txBody>
      </p:sp>
      <p:sp>
        <p:nvSpPr>
          <p:cNvPr id="173083" name="Text Box 27"/>
          <p:cNvSpPr txBox="1">
            <a:spLocks noChangeArrowheads="1"/>
          </p:cNvSpPr>
          <p:nvPr/>
        </p:nvSpPr>
        <p:spPr bwMode="auto">
          <a:xfrm>
            <a:off x="5832475" y="2381250"/>
            <a:ext cx="434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73084" name="Text Box 28"/>
          <p:cNvSpPr txBox="1">
            <a:spLocks noChangeArrowheads="1"/>
          </p:cNvSpPr>
          <p:nvPr/>
        </p:nvSpPr>
        <p:spPr bwMode="auto">
          <a:xfrm>
            <a:off x="7535863" y="3092450"/>
            <a:ext cx="931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5</a:t>
            </a:r>
            <a:r>
              <a:rPr lang="es-ES" altLang="es-ES" sz="1400">
                <a:latin typeface="Arial" panose="020B0604020202020204" pitchFamily="34" charset="0"/>
              </a:rPr>
              <a:t>00000</a:t>
            </a:r>
          </a:p>
        </p:txBody>
      </p:sp>
      <p:sp>
        <p:nvSpPr>
          <p:cNvPr id="173085" name="Text Box 29"/>
          <p:cNvSpPr txBox="1">
            <a:spLocks noChangeArrowheads="1"/>
          </p:cNvSpPr>
          <p:nvPr/>
        </p:nvSpPr>
        <p:spPr bwMode="auto">
          <a:xfrm>
            <a:off x="4619625" y="2740025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086" name="Text Box 30"/>
          <p:cNvSpPr txBox="1">
            <a:spLocks noChangeArrowheads="1"/>
          </p:cNvSpPr>
          <p:nvPr/>
        </p:nvSpPr>
        <p:spPr bwMode="auto">
          <a:xfrm>
            <a:off x="5832475" y="2790825"/>
            <a:ext cx="436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73087" name="Text Box 31"/>
          <p:cNvSpPr txBox="1">
            <a:spLocks noChangeArrowheads="1"/>
          </p:cNvSpPr>
          <p:nvPr/>
        </p:nvSpPr>
        <p:spPr bwMode="auto">
          <a:xfrm>
            <a:off x="6564313" y="2381250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Enero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3088" name="Line 32"/>
          <p:cNvSpPr>
            <a:spLocks noChangeShapeType="1"/>
          </p:cNvSpPr>
          <p:nvPr/>
        </p:nvSpPr>
        <p:spPr bwMode="auto">
          <a:xfrm>
            <a:off x="5589588" y="1970088"/>
            <a:ext cx="0" cy="149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89" name="Line 33"/>
          <p:cNvSpPr>
            <a:spLocks noChangeShapeType="1"/>
          </p:cNvSpPr>
          <p:nvPr/>
        </p:nvSpPr>
        <p:spPr bwMode="auto">
          <a:xfrm flipH="1">
            <a:off x="6527800" y="1979613"/>
            <a:ext cx="0" cy="144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0" name="Line 34"/>
          <p:cNvSpPr>
            <a:spLocks noChangeShapeType="1"/>
          </p:cNvSpPr>
          <p:nvPr/>
        </p:nvSpPr>
        <p:spPr bwMode="auto">
          <a:xfrm flipH="1">
            <a:off x="7462838" y="1971675"/>
            <a:ext cx="0" cy="146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1" name="AutoShape 35"/>
          <p:cNvSpPr>
            <a:spLocks noChangeArrowheads="1"/>
          </p:cNvSpPr>
          <p:nvPr/>
        </p:nvSpPr>
        <p:spPr bwMode="auto">
          <a:xfrm>
            <a:off x="4248150" y="2649538"/>
            <a:ext cx="303213" cy="187325"/>
          </a:xfrm>
          <a:prstGeom prst="rightArrow">
            <a:avLst>
              <a:gd name="adj1" fmla="val 50000"/>
              <a:gd name="adj2" fmla="val 40466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2" name="Text Box 36"/>
          <p:cNvSpPr txBox="1">
            <a:spLocks noChangeArrowheads="1"/>
          </p:cNvSpPr>
          <p:nvPr/>
        </p:nvSpPr>
        <p:spPr bwMode="auto">
          <a:xfrm rot="-5350715">
            <a:off x="3717132" y="3377406"/>
            <a:ext cx="1433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 b="1">
                <a:solidFill>
                  <a:schemeClr val="accent2"/>
                </a:solidFill>
                <a:latin typeface="Arial" panose="020B0604020202020204" pitchFamily="34" charset="0"/>
              </a:rPr>
              <a:t>drill-</a:t>
            </a:r>
            <a:r>
              <a:rPr lang="es-ES_tradnl" altLang="es-ES" sz="2000" b="1">
                <a:solidFill>
                  <a:schemeClr val="accent2"/>
                </a:solidFill>
                <a:latin typeface="Arial" panose="020B0604020202020204" pitchFamily="34" charset="0"/>
              </a:rPr>
              <a:t>down</a:t>
            </a:r>
            <a:endParaRPr lang="es-ES" altLang="es-ES" sz="20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73093" name="Line 37"/>
          <p:cNvSpPr>
            <a:spLocks noChangeShapeType="1"/>
          </p:cNvSpPr>
          <p:nvPr/>
        </p:nvSpPr>
        <p:spPr bwMode="auto">
          <a:xfrm>
            <a:off x="827088" y="1766888"/>
            <a:ext cx="0" cy="477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4" name="Line 38"/>
          <p:cNvSpPr>
            <a:spLocks noChangeShapeType="1"/>
          </p:cNvSpPr>
          <p:nvPr/>
        </p:nvSpPr>
        <p:spPr bwMode="auto">
          <a:xfrm flipH="1">
            <a:off x="1873250" y="1766888"/>
            <a:ext cx="0" cy="4811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5" name="Line 39"/>
          <p:cNvSpPr>
            <a:spLocks noChangeShapeType="1"/>
          </p:cNvSpPr>
          <p:nvPr/>
        </p:nvSpPr>
        <p:spPr bwMode="auto">
          <a:xfrm flipH="1">
            <a:off x="2992438" y="1781175"/>
            <a:ext cx="0" cy="4776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6" name="Line 40"/>
          <p:cNvSpPr>
            <a:spLocks noChangeShapeType="1"/>
          </p:cNvSpPr>
          <p:nvPr/>
        </p:nvSpPr>
        <p:spPr bwMode="auto">
          <a:xfrm flipH="1">
            <a:off x="4198938" y="1779588"/>
            <a:ext cx="15875" cy="479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7" name="Line 41"/>
          <p:cNvSpPr>
            <a:spLocks noChangeShapeType="1"/>
          </p:cNvSpPr>
          <p:nvPr/>
        </p:nvSpPr>
        <p:spPr bwMode="auto">
          <a:xfrm>
            <a:off x="827088" y="177323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8" name="Line 42"/>
          <p:cNvSpPr>
            <a:spLocks noChangeShapeType="1"/>
          </p:cNvSpPr>
          <p:nvPr/>
        </p:nvSpPr>
        <p:spPr bwMode="auto">
          <a:xfrm>
            <a:off x="863600" y="250190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9" name="Line 43"/>
          <p:cNvSpPr>
            <a:spLocks noChangeShapeType="1"/>
          </p:cNvSpPr>
          <p:nvPr/>
        </p:nvSpPr>
        <p:spPr bwMode="auto">
          <a:xfrm>
            <a:off x="842963" y="46370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00" name="Line 44"/>
          <p:cNvSpPr>
            <a:spLocks noChangeShapeType="1"/>
          </p:cNvSpPr>
          <p:nvPr/>
        </p:nvSpPr>
        <p:spPr bwMode="auto">
          <a:xfrm>
            <a:off x="849313" y="2970213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01" name="Line 45"/>
          <p:cNvSpPr>
            <a:spLocks noChangeShapeType="1"/>
          </p:cNvSpPr>
          <p:nvPr/>
        </p:nvSpPr>
        <p:spPr bwMode="auto">
          <a:xfrm>
            <a:off x="842963" y="35448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02" name="Line 46"/>
          <p:cNvSpPr>
            <a:spLocks noChangeShapeType="1"/>
          </p:cNvSpPr>
          <p:nvPr/>
        </p:nvSpPr>
        <p:spPr bwMode="auto">
          <a:xfrm>
            <a:off x="836613" y="411480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03" name="Text Box 47"/>
          <p:cNvSpPr txBox="1">
            <a:spLocks noChangeArrowheads="1"/>
          </p:cNvSpPr>
          <p:nvPr/>
        </p:nvSpPr>
        <p:spPr bwMode="auto">
          <a:xfrm>
            <a:off x="795338" y="1941513"/>
            <a:ext cx="1122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3104" name="Text Box 48"/>
          <p:cNvSpPr txBox="1">
            <a:spLocks noChangeArrowheads="1"/>
          </p:cNvSpPr>
          <p:nvPr/>
        </p:nvSpPr>
        <p:spPr bwMode="auto">
          <a:xfrm>
            <a:off x="1947863" y="1941513"/>
            <a:ext cx="1052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Trimestre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3105" name="Text Box 49"/>
          <p:cNvSpPr txBox="1">
            <a:spLocks noChangeArrowheads="1"/>
          </p:cNvSpPr>
          <p:nvPr/>
        </p:nvSpPr>
        <p:spPr bwMode="auto">
          <a:xfrm>
            <a:off x="3116263" y="1941513"/>
            <a:ext cx="1065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3106" name="Text Box 50"/>
          <p:cNvSpPr txBox="1">
            <a:spLocks noChangeArrowheads="1"/>
          </p:cNvSpPr>
          <p:nvPr/>
        </p:nvSpPr>
        <p:spPr bwMode="auto">
          <a:xfrm>
            <a:off x="1135063" y="257968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73107" name="Text Box 51"/>
          <p:cNvSpPr txBox="1">
            <a:spLocks noChangeArrowheads="1"/>
          </p:cNvSpPr>
          <p:nvPr/>
        </p:nvSpPr>
        <p:spPr bwMode="auto">
          <a:xfrm>
            <a:off x="2270125" y="611663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73108" name="Text Box 52"/>
          <p:cNvSpPr txBox="1">
            <a:spLocks noChangeArrowheads="1"/>
          </p:cNvSpPr>
          <p:nvPr/>
        </p:nvSpPr>
        <p:spPr bwMode="auto">
          <a:xfrm>
            <a:off x="2270125" y="51577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73109" name="Text Box 53"/>
          <p:cNvSpPr txBox="1">
            <a:spLocks noChangeArrowheads="1"/>
          </p:cNvSpPr>
          <p:nvPr/>
        </p:nvSpPr>
        <p:spPr bwMode="auto">
          <a:xfrm>
            <a:off x="2282825" y="365918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73110" name="Text Box 54"/>
          <p:cNvSpPr txBox="1">
            <a:spLocks noChangeArrowheads="1"/>
          </p:cNvSpPr>
          <p:nvPr/>
        </p:nvSpPr>
        <p:spPr bwMode="auto">
          <a:xfrm>
            <a:off x="2270125" y="2574925"/>
            <a:ext cx="46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73111" name="Text Box 55"/>
          <p:cNvSpPr txBox="1">
            <a:spLocks noChangeArrowheads="1"/>
          </p:cNvSpPr>
          <p:nvPr/>
        </p:nvSpPr>
        <p:spPr bwMode="auto">
          <a:xfrm>
            <a:off x="2270125" y="561816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73112" name="Text Box 56"/>
          <p:cNvSpPr txBox="1">
            <a:spLocks noChangeArrowheads="1"/>
          </p:cNvSpPr>
          <p:nvPr/>
        </p:nvSpPr>
        <p:spPr bwMode="auto">
          <a:xfrm>
            <a:off x="3013075" y="2589213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73113" name="Text Box 57"/>
          <p:cNvSpPr txBox="1">
            <a:spLocks noChangeArrowheads="1"/>
          </p:cNvSpPr>
          <p:nvPr/>
        </p:nvSpPr>
        <p:spPr bwMode="auto">
          <a:xfrm>
            <a:off x="3025775" y="3679825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3000000</a:t>
            </a:r>
          </a:p>
        </p:txBody>
      </p:sp>
      <p:sp>
        <p:nvSpPr>
          <p:cNvPr id="173114" name="Text Box 58"/>
          <p:cNvSpPr txBox="1">
            <a:spLocks noChangeArrowheads="1"/>
          </p:cNvSpPr>
          <p:nvPr/>
        </p:nvSpPr>
        <p:spPr bwMode="auto">
          <a:xfrm>
            <a:off x="3013075" y="5210175"/>
            <a:ext cx="893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1500000</a:t>
            </a:r>
          </a:p>
        </p:txBody>
      </p:sp>
      <p:sp>
        <p:nvSpPr>
          <p:cNvPr id="173115" name="Text Box 59"/>
          <p:cNvSpPr txBox="1">
            <a:spLocks noChangeArrowheads="1"/>
          </p:cNvSpPr>
          <p:nvPr/>
        </p:nvSpPr>
        <p:spPr bwMode="auto">
          <a:xfrm>
            <a:off x="3013075" y="6124575"/>
            <a:ext cx="1084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2400000</a:t>
            </a:r>
          </a:p>
        </p:txBody>
      </p:sp>
      <p:sp>
        <p:nvSpPr>
          <p:cNvPr id="173116" name="Text Box 60"/>
          <p:cNvSpPr txBox="1">
            <a:spLocks noChangeArrowheads="1"/>
          </p:cNvSpPr>
          <p:nvPr/>
        </p:nvSpPr>
        <p:spPr bwMode="auto">
          <a:xfrm>
            <a:off x="3013075" y="5632450"/>
            <a:ext cx="1020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8000000</a:t>
            </a:r>
          </a:p>
        </p:txBody>
      </p:sp>
      <p:sp>
        <p:nvSpPr>
          <p:cNvPr id="173117" name="Line 61"/>
          <p:cNvSpPr>
            <a:spLocks noChangeShapeType="1"/>
          </p:cNvSpPr>
          <p:nvPr/>
        </p:nvSpPr>
        <p:spPr bwMode="auto">
          <a:xfrm>
            <a:off x="836613" y="5132388"/>
            <a:ext cx="33909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18" name="Line 62"/>
          <p:cNvSpPr>
            <a:spLocks noChangeShapeType="1"/>
          </p:cNvSpPr>
          <p:nvPr/>
        </p:nvSpPr>
        <p:spPr bwMode="auto">
          <a:xfrm>
            <a:off x="815975" y="56149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19" name="Text Box 63"/>
          <p:cNvSpPr txBox="1">
            <a:spLocks noChangeArrowheads="1"/>
          </p:cNvSpPr>
          <p:nvPr/>
        </p:nvSpPr>
        <p:spPr bwMode="auto">
          <a:xfrm>
            <a:off x="2270125" y="467518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73120" name="Text Box 64"/>
          <p:cNvSpPr txBox="1">
            <a:spLocks noChangeArrowheads="1"/>
          </p:cNvSpPr>
          <p:nvPr/>
        </p:nvSpPr>
        <p:spPr bwMode="auto">
          <a:xfrm>
            <a:off x="3013075" y="4689475"/>
            <a:ext cx="1046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73121" name="Line 65"/>
          <p:cNvSpPr>
            <a:spLocks noChangeShapeType="1"/>
          </p:cNvSpPr>
          <p:nvPr/>
        </p:nvSpPr>
        <p:spPr bwMode="auto">
          <a:xfrm>
            <a:off x="836613" y="560705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22" name="Line 66"/>
          <p:cNvSpPr>
            <a:spLocks noChangeShapeType="1"/>
          </p:cNvSpPr>
          <p:nvPr/>
        </p:nvSpPr>
        <p:spPr bwMode="auto">
          <a:xfrm>
            <a:off x="815975" y="607695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23" name="Text Box 67"/>
          <p:cNvSpPr txBox="1">
            <a:spLocks noChangeArrowheads="1"/>
          </p:cNvSpPr>
          <p:nvPr/>
        </p:nvSpPr>
        <p:spPr bwMode="auto">
          <a:xfrm>
            <a:off x="2270125" y="422751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73124" name="Line 68"/>
          <p:cNvSpPr>
            <a:spLocks noChangeShapeType="1"/>
          </p:cNvSpPr>
          <p:nvPr/>
        </p:nvSpPr>
        <p:spPr bwMode="auto">
          <a:xfrm>
            <a:off x="823913" y="654685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25" name="Text Box 69"/>
          <p:cNvSpPr txBox="1">
            <a:spLocks noChangeArrowheads="1"/>
          </p:cNvSpPr>
          <p:nvPr/>
        </p:nvSpPr>
        <p:spPr bwMode="auto">
          <a:xfrm>
            <a:off x="2298700" y="3114675"/>
            <a:ext cx="461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73126" name="Text Box 70"/>
          <p:cNvSpPr txBox="1">
            <a:spLocks noChangeArrowheads="1"/>
          </p:cNvSpPr>
          <p:nvPr/>
        </p:nvSpPr>
        <p:spPr bwMode="auto">
          <a:xfrm>
            <a:off x="3013075" y="3128963"/>
            <a:ext cx="1122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73127" name="Text Box 71"/>
          <p:cNvSpPr txBox="1">
            <a:spLocks noChangeArrowheads="1"/>
          </p:cNvSpPr>
          <p:nvPr/>
        </p:nvSpPr>
        <p:spPr bwMode="auto">
          <a:xfrm>
            <a:off x="846138" y="25860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128" name="Text Box 72"/>
          <p:cNvSpPr txBox="1">
            <a:spLocks noChangeArrowheads="1"/>
          </p:cNvSpPr>
          <p:nvPr/>
        </p:nvSpPr>
        <p:spPr bwMode="auto">
          <a:xfrm>
            <a:off x="846138" y="31448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129" name="Text Box 73"/>
          <p:cNvSpPr txBox="1">
            <a:spLocks noChangeArrowheads="1"/>
          </p:cNvSpPr>
          <p:nvPr/>
        </p:nvSpPr>
        <p:spPr bwMode="auto">
          <a:xfrm>
            <a:off x="858838" y="36401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130" name="Text Box 74"/>
          <p:cNvSpPr txBox="1">
            <a:spLocks noChangeArrowheads="1"/>
          </p:cNvSpPr>
          <p:nvPr/>
        </p:nvSpPr>
        <p:spPr bwMode="auto">
          <a:xfrm>
            <a:off x="846138" y="42497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131" name="Text Box 75"/>
          <p:cNvSpPr txBox="1">
            <a:spLocks noChangeArrowheads="1"/>
          </p:cNvSpPr>
          <p:nvPr/>
        </p:nvSpPr>
        <p:spPr bwMode="auto">
          <a:xfrm>
            <a:off x="846138" y="47450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3132" name="Text Box 76"/>
          <p:cNvSpPr txBox="1">
            <a:spLocks noChangeArrowheads="1"/>
          </p:cNvSpPr>
          <p:nvPr/>
        </p:nvSpPr>
        <p:spPr bwMode="auto">
          <a:xfrm>
            <a:off x="846138" y="52022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3133" name="Text Box 77"/>
          <p:cNvSpPr txBox="1">
            <a:spLocks noChangeArrowheads="1"/>
          </p:cNvSpPr>
          <p:nvPr/>
        </p:nvSpPr>
        <p:spPr bwMode="auto">
          <a:xfrm>
            <a:off x="846138" y="56848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3134" name="Text Box 78"/>
          <p:cNvSpPr txBox="1">
            <a:spLocks noChangeArrowheads="1"/>
          </p:cNvSpPr>
          <p:nvPr/>
        </p:nvSpPr>
        <p:spPr bwMode="auto">
          <a:xfrm>
            <a:off x="846138" y="61547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3135" name="Text Box 79"/>
          <p:cNvSpPr txBox="1">
            <a:spLocks noChangeArrowheads="1"/>
          </p:cNvSpPr>
          <p:nvPr/>
        </p:nvSpPr>
        <p:spPr bwMode="auto">
          <a:xfrm>
            <a:off x="3013075" y="4240213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73136" name="Text Box 80"/>
          <p:cNvSpPr txBox="1">
            <a:spLocks noChangeArrowheads="1"/>
          </p:cNvSpPr>
          <p:nvPr/>
        </p:nvSpPr>
        <p:spPr bwMode="auto">
          <a:xfrm>
            <a:off x="6564313" y="2711450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Febrero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3137" name="Text Box 81"/>
          <p:cNvSpPr txBox="1">
            <a:spLocks noChangeArrowheads="1"/>
          </p:cNvSpPr>
          <p:nvPr/>
        </p:nvSpPr>
        <p:spPr bwMode="auto">
          <a:xfrm>
            <a:off x="4645025" y="2397125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138" name="Text Box 82"/>
          <p:cNvSpPr txBox="1">
            <a:spLocks noChangeArrowheads="1"/>
          </p:cNvSpPr>
          <p:nvPr/>
        </p:nvSpPr>
        <p:spPr bwMode="auto">
          <a:xfrm>
            <a:off x="4670425" y="3082925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139" name="Line 83"/>
          <p:cNvSpPr>
            <a:spLocks noChangeShapeType="1"/>
          </p:cNvSpPr>
          <p:nvPr/>
        </p:nvSpPr>
        <p:spPr bwMode="auto">
          <a:xfrm flipV="1">
            <a:off x="4665663" y="19653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3140" name="Line 84"/>
          <p:cNvSpPr>
            <a:spLocks noChangeShapeType="1"/>
          </p:cNvSpPr>
          <p:nvPr/>
        </p:nvSpPr>
        <p:spPr bwMode="auto">
          <a:xfrm flipV="1">
            <a:off x="8513763" y="19653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3141" name="Text Box 85"/>
          <p:cNvSpPr txBox="1">
            <a:spLocks noChangeArrowheads="1"/>
          </p:cNvSpPr>
          <p:nvPr/>
        </p:nvSpPr>
        <p:spPr bwMode="auto">
          <a:xfrm>
            <a:off x="6564313" y="3092450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Marzo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3142" name="Text Box 86"/>
          <p:cNvSpPr txBox="1">
            <a:spLocks noChangeArrowheads="1"/>
          </p:cNvSpPr>
          <p:nvPr/>
        </p:nvSpPr>
        <p:spPr bwMode="auto">
          <a:xfrm>
            <a:off x="7508875" y="2373313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73143" name="Text Box 87"/>
          <p:cNvSpPr txBox="1">
            <a:spLocks noChangeArrowheads="1"/>
          </p:cNvSpPr>
          <p:nvPr/>
        </p:nvSpPr>
        <p:spPr bwMode="auto">
          <a:xfrm>
            <a:off x="7521575" y="2728913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5</a:t>
            </a:r>
            <a:r>
              <a:rPr lang="es-ES" altLang="es-ES" sz="1400">
                <a:latin typeface="Arial" panose="020B0604020202020204" pitchFamily="34" charset="0"/>
              </a:rPr>
              <a:t>00000</a:t>
            </a:r>
          </a:p>
        </p:txBody>
      </p:sp>
      <p:sp>
        <p:nvSpPr>
          <p:cNvPr id="173144" name="Text Box 88"/>
          <p:cNvSpPr txBox="1">
            <a:spLocks noChangeArrowheads="1"/>
          </p:cNvSpPr>
          <p:nvPr/>
        </p:nvSpPr>
        <p:spPr bwMode="auto">
          <a:xfrm>
            <a:off x="4411663" y="4594225"/>
            <a:ext cx="4114800" cy="8255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Cada grupo (categoría-trimestre) de la consulta original se disgrega en dos nuevos grupos (categoría-trimestre-</a:t>
            </a:r>
            <a:r>
              <a:rPr lang="es-ES_tradnl" altLang="es-ES" sz="1600">
                <a:latin typeface="Arial" panose="020B0604020202020204" pitchFamily="34" charset="0"/>
              </a:rPr>
              <a:t>mes</a:t>
            </a:r>
            <a:r>
              <a:rPr lang="es-ES" altLang="es-ES" sz="1600">
                <a:latin typeface="Arial" panose="020B0604020202020204" pitchFamily="34" charset="0"/>
              </a:rPr>
              <a:t>)</a:t>
            </a:r>
            <a:r>
              <a:rPr lang="es-ES_tradnl" altLang="es-ES" sz="1600">
                <a:latin typeface="Arial" panose="020B0604020202020204" pitchFamily="34" charset="0"/>
              </a:rPr>
              <a:t>.</a:t>
            </a:r>
            <a:endParaRPr lang="es-ES" altLang="es-ES" sz="1600">
              <a:latin typeface="Arial" panose="020B0604020202020204" pitchFamily="34" charset="0"/>
            </a:endParaRPr>
          </a:p>
        </p:txBody>
      </p:sp>
      <p:sp>
        <p:nvSpPr>
          <p:cNvPr id="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26369072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17EC-AF3C-4014-A0C4-9249181A2460}" type="slidenum">
              <a:rPr lang="en-US" altLang="es-ES"/>
              <a:pPr/>
              <a:t>51</a:t>
            </a:fld>
            <a:endParaRPr lang="en-US" altLang="es-E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6653213" cy="38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5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5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_tradnl" altLang="es-ES" sz="2800" dirty="0">
                <a:latin typeface="Arial" panose="020B0604020202020204" pitchFamily="34" charset="0"/>
              </a:rPr>
              <a:t>Otras operaciones de OLAP</a:t>
            </a:r>
            <a:r>
              <a:rPr lang="es-ES" altLang="es-ES" sz="2800" dirty="0">
                <a:latin typeface="Arial" panose="020B0604020202020204" pitchFamily="34" charset="0"/>
              </a:rPr>
              <a:t>: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endParaRPr lang="es-ES" altLang="es-ES" sz="28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solidFill>
                  <a:srgbClr val="00B050"/>
                </a:solidFill>
                <a:latin typeface="Arial" panose="020B0604020202020204" pitchFamily="34" charset="0"/>
              </a:rPr>
              <a:t>SLICE &amp; DICE</a:t>
            </a:r>
            <a:r>
              <a:rPr lang="es-ES_tradnl" altLang="es-ES" dirty="0">
                <a:latin typeface="Arial" panose="020B0604020202020204" pitchFamily="34" charset="0"/>
              </a:rPr>
              <a:t>: seleccionar y proyectar datos en el informe.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endParaRPr lang="es-ES_tradnl" altLang="es-ES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solidFill>
                  <a:srgbClr val="00B050"/>
                </a:solidFill>
                <a:latin typeface="Arial" panose="020B0604020202020204" pitchFamily="34" charset="0"/>
              </a:rPr>
              <a:t>PIVOT</a:t>
            </a:r>
            <a:r>
              <a:rPr lang="es-ES_tradnl" altLang="es-ES" dirty="0">
                <a:latin typeface="Arial" panose="020B0604020202020204" pitchFamily="34" charset="0"/>
              </a:rPr>
              <a:t>: reorientación de las dimensiones en el informe.</a:t>
            </a: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19237948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19AB-965A-4DB7-B1DD-7CF6D9CF0CA5}" type="slidenum">
              <a:rPr lang="en-US" altLang="es-ES"/>
              <a:pPr/>
              <a:t>52</a:t>
            </a:fld>
            <a:endParaRPr lang="en-US" altLang="es-ES"/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1042988" y="2133600"/>
            <a:ext cx="2706687" cy="458788"/>
          </a:xfrm>
          <a:prstGeom prst="rect">
            <a:avLst/>
          </a:prstGeom>
          <a:solidFill>
            <a:srgbClr val="E9FE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/>
              <a:t>Ventas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1058863" y="3173413"/>
            <a:ext cx="1319212" cy="1141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  <a:br>
              <a:rPr lang="en-US" altLang="es-ES" sz="1800"/>
            </a:br>
            <a:r>
              <a:rPr lang="en-US" altLang="es-ES" sz="1800"/>
              <a:t>Clothing</a:t>
            </a:r>
            <a:br>
              <a:rPr lang="en-US" altLang="es-ES" sz="1800"/>
            </a:br>
            <a:r>
              <a:rPr lang="en-US" altLang="es-ES" sz="1800"/>
              <a:t>Cosmetics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 rot="16200000">
            <a:off x="364331" y="3629819"/>
            <a:ext cx="1144588" cy="228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Q1</a:t>
            </a: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2389188" y="3171825"/>
            <a:ext cx="676275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$5,2</a:t>
            </a:r>
            <a:br>
              <a:rPr lang="en-US" altLang="es-ES" sz="1800"/>
            </a:br>
            <a:r>
              <a:rPr lang="en-US" altLang="es-ES" sz="1800"/>
              <a:t>$1,9</a:t>
            </a:r>
            <a:br>
              <a:rPr lang="en-US" altLang="es-ES" sz="1800"/>
            </a:br>
            <a:r>
              <a:rPr lang="en-US" altLang="es-ES" sz="1800"/>
              <a:t>$2,3</a:t>
            </a:r>
            <a:br>
              <a:rPr lang="en-US" altLang="es-ES" sz="1800"/>
            </a:br>
            <a:r>
              <a:rPr lang="en-US" altLang="es-ES" sz="1800"/>
              <a:t>$1,1</a:t>
            </a: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1058863" y="4327525"/>
            <a:ext cx="1314450" cy="1141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  <a:br>
              <a:rPr lang="en-US" altLang="es-ES" sz="1800"/>
            </a:br>
            <a:r>
              <a:rPr lang="en-US" altLang="es-ES" sz="1800"/>
              <a:t>Clothing</a:t>
            </a:r>
            <a:br>
              <a:rPr lang="en-US" altLang="es-ES" sz="1800"/>
            </a:br>
            <a:r>
              <a:rPr lang="en-US" altLang="es-ES" sz="1800"/>
              <a:t>Cosmetics</a:t>
            </a: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 rot="16200000">
            <a:off x="365918" y="4783932"/>
            <a:ext cx="1141413" cy="228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Q2</a:t>
            </a: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2384425" y="4325938"/>
            <a:ext cx="687388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$8,9</a:t>
            </a:r>
            <a:br>
              <a:rPr lang="en-US" altLang="es-ES" sz="1800"/>
            </a:br>
            <a:r>
              <a:rPr lang="en-US" altLang="es-ES" sz="1800"/>
              <a:t>$0,75</a:t>
            </a:r>
            <a:br>
              <a:rPr lang="en-US" altLang="es-ES" sz="1800"/>
            </a:br>
            <a:r>
              <a:rPr lang="en-US" altLang="es-ES" sz="1800"/>
              <a:t>$4,6</a:t>
            </a:r>
            <a:br>
              <a:rPr lang="en-US" altLang="es-ES" sz="1800"/>
            </a:br>
            <a:r>
              <a:rPr lang="en-US" altLang="es-ES" sz="1800"/>
              <a:t>$1,5</a:t>
            </a: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1062038" y="2703513"/>
            <a:ext cx="1314450" cy="4651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2000"/>
              <a:t>Productos</a:t>
            </a: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2386013" y="2703513"/>
            <a:ext cx="677862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 dirty="0"/>
              <a:t>Store1</a:t>
            </a: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3078163" y="2703513"/>
            <a:ext cx="677862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 dirty="0"/>
              <a:t>Store2</a:t>
            </a: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3076575" y="3173413"/>
            <a:ext cx="674688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$5,6</a:t>
            </a:r>
            <a:br>
              <a:rPr lang="en-US" altLang="es-ES" sz="1800"/>
            </a:br>
            <a:r>
              <a:rPr lang="en-US" altLang="es-ES" sz="1800"/>
              <a:t>$1,4</a:t>
            </a:r>
            <a:br>
              <a:rPr lang="en-US" altLang="es-ES" sz="1800"/>
            </a:br>
            <a:r>
              <a:rPr lang="en-US" altLang="es-ES" sz="1800"/>
              <a:t>$2,6</a:t>
            </a:r>
            <a:br>
              <a:rPr lang="en-US" altLang="es-ES" sz="1800"/>
            </a:br>
            <a:r>
              <a:rPr lang="en-US" altLang="es-ES" sz="1800"/>
              <a:t>$1,1</a:t>
            </a: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3078163" y="4330700"/>
            <a:ext cx="668337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$7,2</a:t>
            </a:r>
            <a:br>
              <a:rPr lang="en-US" altLang="es-ES" sz="1800"/>
            </a:br>
            <a:r>
              <a:rPr lang="en-US" altLang="es-ES" sz="1800"/>
              <a:t>$0,4</a:t>
            </a:r>
            <a:br>
              <a:rPr lang="en-US" altLang="es-ES" sz="1800"/>
            </a:br>
            <a:r>
              <a:rPr lang="en-US" altLang="es-ES" sz="1800"/>
              <a:t>$4,6</a:t>
            </a:r>
            <a:br>
              <a:rPr lang="en-US" altLang="es-ES" sz="1800"/>
            </a:br>
            <a:r>
              <a:rPr lang="en-US" altLang="es-ES" sz="1800"/>
              <a:t>$0,5</a:t>
            </a: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5399088" y="2095500"/>
            <a:ext cx="2719387" cy="471488"/>
          </a:xfrm>
          <a:prstGeom prst="rect">
            <a:avLst/>
          </a:prstGeom>
          <a:solidFill>
            <a:srgbClr val="E9FE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/>
              <a:t>Ventas</a:t>
            </a: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5414963" y="3148013"/>
            <a:ext cx="1319212" cy="1141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  <a:br>
              <a:rPr lang="en-US" altLang="es-ES" sz="1800"/>
            </a:br>
            <a:r>
              <a:rPr lang="en-US" altLang="es-ES" sz="1800"/>
              <a:t>Clothing</a:t>
            </a:r>
            <a:br>
              <a:rPr lang="en-US" altLang="es-ES" sz="1800"/>
            </a:br>
            <a:r>
              <a:rPr lang="en-US" altLang="es-ES" sz="1800"/>
              <a:t>Cosmetics</a:t>
            </a: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 rot="16200000">
            <a:off x="4720431" y="3604419"/>
            <a:ext cx="1144588" cy="228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 dirty="0"/>
              <a:t>Store 1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6745288" y="3146425"/>
            <a:ext cx="676275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$5,2</a:t>
            </a:r>
            <a:br>
              <a:rPr lang="en-US" altLang="es-ES" sz="1800"/>
            </a:br>
            <a:r>
              <a:rPr lang="en-US" altLang="es-ES" sz="1800"/>
              <a:t>$1,9</a:t>
            </a:r>
            <a:br>
              <a:rPr lang="en-US" altLang="es-ES" sz="1800"/>
            </a:br>
            <a:r>
              <a:rPr lang="en-US" altLang="es-ES" sz="1800"/>
              <a:t>$2,3</a:t>
            </a:r>
            <a:br>
              <a:rPr lang="en-US" altLang="es-ES" sz="1800"/>
            </a:br>
            <a:r>
              <a:rPr lang="en-US" altLang="es-ES" sz="1800"/>
              <a:t>$1,1</a:t>
            </a:r>
          </a:p>
        </p:txBody>
      </p:sp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5414963" y="4302125"/>
            <a:ext cx="1314450" cy="1141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  <a:br>
              <a:rPr lang="en-US" altLang="es-ES" sz="1800"/>
            </a:br>
            <a:r>
              <a:rPr lang="en-US" altLang="es-ES" sz="1800"/>
              <a:t>Clothing</a:t>
            </a:r>
            <a:br>
              <a:rPr lang="en-US" altLang="es-ES" sz="1800"/>
            </a:br>
            <a:r>
              <a:rPr lang="en-US" altLang="es-ES" sz="1800"/>
              <a:t>Cosmetics</a:t>
            </a:r>
          </a:p>
        </p:txBody>
      </p:sp>
      <p:sp>
        <p:nvSpPr>
          <p:cNvPr id="175124" name="Rectangle 20"/>
          <p:cNvSpPr>
            <a:spLocks noChangeArrowheads="1"/>
          </p:cNvSpPr>
          <p:nvPr/>
        </p:nvSpPr>
        <p:spPr bwMode="auto">
          <a:xfrm rot="16200000">
            <a:off x="4722018" y="4758532"/>
            <a:ext cx="1141413" cy="228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Store 2</a:t>
            </a: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6740525" y="4300538"/>
            <a:ext cx="687388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$5,6</a:t>
            </a:r>
            <a:br>
              <a:rPr lang="en-US" altLang="es-ES" sz="1800"/>
            </a:br>
            <a:r>
              <a:rPr lang="en-US" altLang="es-ES" sz="1800"/>
              <a:t>$1,4</a:t>
            </a:r>
            <a:br>
              <a:rPr lang="en-US" altLang="es-ES" sz="1800"/>
            </a:br>
            <a:r>
              <a:rPr lang="en-US" altLang="es-ES" sz="1800"/>
              <a:t>$2,6</a:t>
            </a:r>
            <a:br>
              <a:rPr lang="en-US" altLang="es-ES" sz="1800"/>
            </a:br>
            <a:r>
              <a:rPr lang="en-US" altLang="es-ES" sz="1800"/>
              <a:t>$1,1</a:t>
            </a:r>
          </a:p>
        </p:txBody>
      </p:sp>
      <p:sp>
        <p:nvSpPr>
          <p:cNvPr id="175126" name="Rectangle 22"/>
          <p:cNvSpPr>
            <a:spLocks noChangeArrowheads="1"/>
          </p:cNvSpPr>
          <p:nvPr/>
        </p:nvSpPr>
        <p:spPr bwMode="auto">
          <a:xfrm>
            <a:off x="5418138" y="2678113"/>
            <a:ext cx="1314450" cy="4651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2000"/>
              <a:t>Productos</a:t>
            </a:r>
          </a:p>
        </p:txBody>
      </p:sp>
      <p:sp>
        <p:nvSpPr>
          <p:cNvPr id="175127" name="Rectangle 23"/>
          <p:cNvSpPr>
            <a:spLocks noChangeArrowheads="1"/>
          </p:cNvSpPr>
          <p:nvPr/>
        </p:nvSpPr>
        <p:spPr bwMode="auto">
          <a:xfrm>
            <a:off x="6742113" y="2678113"/>
            <a:ext cx="677862" cy="469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Q1</a:t>
            </a:r>
          </a:p>
        </p:txBody>
      </p:sp>
      <p:sp>
        <p:nvSpPr>
          <p:cNvPr id="175128" name="Rectangle 24"/>
          <p:cNvSpPr>
            <a:spLocks noChangeArrowheads="1"/>
          </p:cNvSpPr>
          <p:nvPr/>
        </p:nvSpPr>
        <p:spPr bwMode="auto">
          <a:xfrm>
            <a:off x="7434263" y="2678113"/>
            <a:ext cx="677862" cy="469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Q2</a:t>
            </a:r>
          </a:p>
        </p:txBody>
      </p:sp>
      <p:sp>
        <p:nvSpPr>
          <p:cNvPr id="175129" name="Rectangle 25"/>
          <p:cNvSpPr>
            <a:spLocks noChangeArrowheads="1"/>
          </p:cNvSpPr>
          <p:nvPr/>
        </p:nvSpPr>
        <p:spPr bwMode="auto">
          <a:xfrm>
            <a:off x="7432675" y="3148013"/>
            <a:ext cx="674688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$8,9</a:t>
            </a:r>
            <a:br>
              <a:rPr lang="en-US" altLang="es-ES" sz="1800"/>
            </a:br>
            <a:r>
              <a:rPr lang="en-US" altLang="es-ES" sz="1800"/>
              <a:t>$0,75</a:t>
            </a:r>
            <a:br>
              <a:rPr lang="en-US" altLang="es-ES" sz="1800"/>
            </a:br>
            <a:r>
              <a:rPr lang="en-US" altLang="es-ES" sz="1800"/>
              <a:t>$4,6</a:t>
            </a:r>
            <a:br>
              <a:rPr lang="en-US" altLang="es-ES" sz="1800"/>
            </a:br>
            <a:r>
              <a:rPr lang="en-US" altLang="es-ES" sz="1800"/>
              <a:t>$1,5</a:t>
            </a:r>
          </a:p>
        </p:txBody>
      </p:sp>
      <p:sp>
        <p:nvSpPr>
          <p:cNvPr id="175130" name="Rectangle 26"/>
          <p:cNvSpPr>
            <a:spLocks noChangeArrowheads="1"/>
          </p:cNvSpPr>
          <p:nvPr/>
        </p:nvSpPr>
        <p:spPr bwMode="auto">
          <a:xfrm>
            <a:off x="7434263" y="4305300"/>
            <a:ext cx="668337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$7,2</a:t>
            </a:r>
            <a:br>
              <a:rPr lang="en-US" altLang="es-ES" sz="1800"/>
            </a:br>
            <a:r>
              <a:rPr lang="en-US" altLang="es-ES" sz="1800"/>
              <a:t>$0,4</a:t>
            </a:r>
            <a:br>
              <a:rPr lang="en-US" altLang="es-ES" sz="1800"/>
            </a:br>
            <a:r>
              <a:rPr lang="en-US" altLang="es-ES" sz="1800"/>
              <a:t>$4,6</a:t>
            </a:r>
            <a:br>
              <a:rPr lang="en-US" altLang="es-ES" sz="1800"/>
            </a:br>
            <a:r>
              <a:rPr lang="en-US" altLang="es-ES" sz="1800"/>
              <a:t>$0,5</a:t>
            </a:r>
          </a:p>
        </p:txBody>
      </p:sp>
      <p:sp>
        <p:nvSpPr>
          <p:cNvPr id="175131" name="AutoShape 27"/>
          <p:cNvSpPr>
            <a:spLocks noChangeArrowheads="1"/>
          </p:cNvSpPr>
          <p:nvPr/>
        </p:nvSpPr>
        <p:spPr bwMode="auto">
          <a:xfrm>
            <a:off x="4071938" y="3678238"/>
            <a:ext cx="822325" cy="773112"/>
          </a:xfrm>
          <a:prstGeom prst="rightArrow">
            <a:avLst>
              <a:gd name="adj1" fmla="val 50000"/>
              <a:gd name="adj2" fmla="val 53188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5132" name="Text Box 28"/>
          <p:cNvSpPr txBox="1">
            <a:spLocks noChangeArrowheads="1"/>
          </p:cNvSpPr>
          <p:nvPr/>
        </p:nvSpPr>
        <p:spPr bwMode="auto">
          <a:xfrm>
            <a:off x="3946525" y="4699000"/>
            <a:ext cx="110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4FCD8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b="1">
                <a:solidFill>
                  <a:srgbClr val="000099"/>
                </a:solidFill>
                <a:latin typeface="Arial" panose="020B0604020202020204" pitchFamily="34" charset="0"/>
              </a:rPr>
              <a:t>PIVOT</a:t>
            </a:r>
            <a:endParaRPr lang="es-ES" altLang="es-ES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19583651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número de diapositiva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9B19-E2D3-4292-9ED6-4472E91BE034}" type="slidenum">
              <a:rPr lang="en-US" altLang="es-ES"/>
              <a:pPr/>
              <a:t>53</a:t>
            </a:fld>
            <a:endParaRPr lang="en-US" altLang="es-ES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1295400" y="4337050"/>
            <a:ext cx="1974850" cy="57150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1285875" y="3195638"/>
            <a:ext cx="1974850" cy="57150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255713" y="2052638"/>
            <a:ext cx="2719387" cy="547687"/>
          </a:xfrm>
          <a:prstGeom prst="rect">
            <a:avLst/>
          </a:prstGeom>
          <a:solidFill>
            <a:srgbClr val="E9FE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/>
              <a:t>Ventas</a:t>
            </a: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1271588" y="3181350"/>
            <a:ext cx="1319212" cy="1141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  <a:br>
              <a:rPr lang="en-US" altLang="es-ES" sz="1800"/>
            </a:br>
            <a:r>
              <a:rPr lang="en-US" altLang="es-ES" sz="1800"/>
              <a:t>Clothing</a:t>
            </a:r>
            <a:br>
              <a:rPr lang="en-US" altLang="es-ES" sz="1800"/>
            </a:br>
            <a:r>
              <a:rPr lang="en-US" altLang="es-ES" sz="1800"/>
              <a:t>Cosmetics</a:t>
            </a: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 rot="16200000">
            <a:off x="577056" y="3637757"/>
            <a:ext cx="1144587" cy="228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Q1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2601913" y="3179763"/>
            <a:ext cx="676275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$5,2</a:t>
            </a:r>
            <a:br>
              <a:rPr lang="en-US" altLang="es-ES" sz="1800"/>
            </a:br>
            <a:r>
              <a:rPr lang="en-US" altLang="es-ES" sz="1800"/>
              <a:t>$1,9</a:t>
            </a:r>
            <a:br>
              <a:rPr lang="en-US" altLang="es-ES" sz="1800"/>
            </a:br>
            <a:r>
              <a:rPr lang="en-US" altLang="es-ES" sz="1800"/>
              <a:t>$2,3</a:t>
            </a:r>
            <a:br>
              <a:rPr lang="en-US" altLang="es-ES" sz="1800"/>
            </a:br>
            <a:r>
              <a:rPr lang="en-US" altLang="es-ES" sz="1800"/>
              <a:t>$1,1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1271588" y="4335463"/>
            <a:ext cx="1314450" cy="1141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  <a:br>
              <a:rPr lang="en-US" altLang="es-ES" sz="1800"/>
            </a:br>
            <a:r>
              <a:rPr lang="en-US" altLang="es-ES" sz="1800"/>
              <a:t>Clothing</a:t>
            </a:r>
            <a:br>
              <a:rPr lang="en-US" altLang="es-ES" sz="1800"/>
            </a:br>
            <a:r>
              <a:rPr lang="en-US" altLang="es-ES" sz="1800"/>
              <a:t>Cosmetics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 rot="16200000">
            <a:off x="578644" y="4791869"/>
            <a:ext cx="1141412" cy="228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Q2</a:t>
            </a: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2597150" y="4333875"/>
            <a:ext cx="687388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$8,9</a:t>
            </a:r>
            <a:br>
              <a:rPr lang="en-US" altLang="es-ES" sz="1800"/>
            </a:br>
            <a:r>
              <a:rPr lang="en-US" altLang="es-ES" sz="1800"/>
              <a:t>$0,75</a:t>
            </a:r>
            <a:br>
              <a:rPr lang="en-US" altLang="es-ES" sz="1800"/>
            </a:br>
            <a:r>
              <a:rPr lang="en-US" altLang="es-ES" sz="1800"/>
              <a:t>$4,6</a:t>
            </a:r>
            <a:br>
              <a:rPr lang="en-US" altLang="es-ES" sz="1800"/>
            </a:br>
            <a:r>
              <a:rPr lang="en-US" altLang="es-ES" sz="1800"/>
              <a:t>$1,5</a:t>
            </a:r>
          </a:p>
        </p:txBody>
      </p:sp>
      <p:sp>
        <p:nvSpPr>
          <p:cNvPr id="176140" name="Rectangle 12"/>
          <p:cNvSpPr>
            <a:spLocks noChangeArrowheads="1"/>
          </p:cNvSpPr>
          <p:nvPr/>
        </p:nvSpPr>
        <p:spPr bwMode="auto">
          <a:xfrm>
            <a:off x="1274763" y="2711450"/>
            <a:ext cx="1314450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2000"/>
              <a:t>Productos</a:t>
            </a:r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2598738" y="2711450"/>
            <a:ext cx="677862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 dirty="0"/>
              <a:t>Store1</a:t>
            </a:r>
          </a:p>
        </p:txBody>
      </p:sp>
      <p:sp>
        <p:nvSpPr>
          <p:cNvPr id="176142" name="Rectangle 14"/>
          <p:cNvSpPr>
            <a:spLocks noChangeArrowheads="1"/>
          </p:cNvSpPr>
          <p:nvPr/>
        </p:nvSpPr>
        <p:spPr bwMode="auto">
          <a:xfrm>
            <a:off x="3290888" y="2711450"/>
            <a:ext cx="677862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 dirty="0"/>
              <a:t>Store2</a:t>
            </a:r>
          </a:p>
        </p:txBody>
      </p:sp>
      <p:sp>
        <p:nvSpPr>
          <p:cNvPr id="176143" name="Rectangle 15"/>
          <p:cNvSpPr>
            <a:spLocks noChangeArrowheads="1"/>
          </p:cNvSpPr>
          <p:nvPr/>
        </p:nvSpPr>
        <p:spPr bwMode="auto">
          <a:xfrm>
            <a:off x="3289300" y="3181350"/>
            <a:ext cx="674688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$5,6</a:t>
            </a:r>
            <a:br>
              <a:rPr lang="en-US" altLang="es-ES" sz="1800"/>
            </a:br>
            <a:r>
              <a:rPr lang="en-US" altLang="es-ES" sz="1800"/>
              <a:t>$1,4</a:t>
            </a:r>
            <a:br>
              <a:rPr lang="en-US" altLang="es-ES" sz="1800"/>
            </a:br>
            <a:r>
              <a:rPr lang="en-US" altLang="es-ES" sz="1800"/>
              <a:t>$2,6</a:t>
            </a:r>
            <a:br>
              <a:rPr lang="en-US" altLang="es-ES" sz="1800"/>
            </a:br>
            <a:r>
              <a:rPr lang="en-US" altLang="es-ES" sz="1800"/>
              <a:t>$1,1</a:t>
            </a:r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3290888" y="4338638"/>
            <a:ext cx="668337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$7,2</a:t>
            </a:r>
            <a:br>
              <a:rPr lang="en-US" altLang="es-ES" sz="1800"/>
            </a:br>
            <a:r>
              <a:rPr lang="en-US" altLang="es-ES" sz="1800"/>
              <a:t>$0,4</a:t>
            </a:r>
            <a:br>
              <a:rPr lang="en-US" altLang="es-ES" sz="1800"/>
            </a:br>
            <a:r>
              <a:rPr lang="en-US" altLang="es-ES" sz="1800"/>
              <a:t>$4,6</a:t>
            </a:r>
            <a:br>
              <a:rPr lang="en-US" altLang="es-ES" sz="1800"/>
            </a:br>
            <a:r>
              <a:rPr lang="en-US" altLang="es-ES" sz="1800"/>
              <a:t>$0,5</a:t>
            </a:r>
          </a:p>
        </p:txBody>
      </p:sp>
      <p:sp>
        <p:nvSpPr>
          <p:cNvPr id="176145" name="Rectangle 17"/>
          <p:cNvSpPr>
            <a:spLocks noChangeArrowheads="1"/>
          </p:cNvSpPr>
          <p:nvPr/>
        </p:nvSpPr>
        <p:spPr bwMode="auto">
          <a:xfrm>
            <a:off x="5610225" y="2490788"/>
            <a:ext cx="2058988" cy="547687"/>
          </a:xfrm>
          <a:prstGeom prst="rect">
            <a:avLst/>
          </a:prstGeom>
          <a:solidFill>
            <a:srgbClr val="E9FE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/>
              <a:t>Ventas</a:t>
            </a:r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5626100" y="3619500"/>
            <a:ext cx="1319213" cy="7175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</a:p>
        </p:txBody>
      </p:sp>
      <p:sp>
        <p:nvSpPr>
          <p:cNvPr id="176147" name="Rectangle 19"/>
          <p:cNvSpPr>
            <a:spLocks noChangeArrowheads="1"/>
          </p:cNvSpPr>
          <p:nvPr/>
        </p:nvSpPr>
        <p:spPr bwMode="auto">
          <a:xfrm rot="16200000">
            <a:off x="5095081" y="3852070"/>
            <a:ext cx="714375" cy="2841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Q1</a:t>
            </a: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6956425" y="3617913"/>
            <a:ext cx="676275" cy="719137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$5,2</a:t>
            </a:r>
            <a:br>
              <a:rPr lang="en-US" altLang="es-ES" sz="1800"/>
            </a:br>
            <a:r>
              <a:rPr lang="en-US" altLang="es-ES" sz="1800"/>
              <a:t>$1,9</a:t>
            </a: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5629275" y="3149600"/>
            <a:ext cx="1314450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2000"/>
              <a:t>Productos</a:t>
            </a:r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6953250" y="3149600"/>
            <a:ext cx="677863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 dirty="0"/>
              <a:t>Store1</a:t>
            </a:r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5622925" y="4343400"/>
            <a:ext cx="1319213" cy="7175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 rot="16200000">
            <a:off x="5091906" y="4575970"/>
            <a:ext cx="714375" cy="2841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Q2</a:t>
            </a: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6953250" y="4341813"/>
            <a:ext cx="676275" cy="719137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$8,9</a:t>
            </a:r>
            <a:br>
              <a:rPr lang="en-US" altLang="es-ES" sz="1800"/>
            </a:br>
            <a:r>
              <a:rPr lang="en-US" altLang="es-ES" sz="1800"/>
              <a:t>$0,75</a:t>
            </a:r>
          </a:p>
        </p:txBody>
      </p:sp>
      <p:sp>
        <p:nvSpPr>
          <p:cNvPr id="176154" name="AutoShape 26"/>
          <p:cNvSpPr>
            <a:spLocks noChangeArrowheads="1"/>
          </p:cNvSpPr>
          <p:nvPr/>
        </p:nvSpPr>
        <p:spPr bwMode="auto">
          <a:xfrm>
            <a:off x="4191000" y="3124200"/>
            <a:ext cx="809625" cy="2143125"/>
          </a:xfrm>
          <a:prstGeom prst="rightArrow">
            <a:avLst>
              <a:gd name="adj1" fmla="val 50000"/>
              <a:gd name="adj2" fmla="val 50005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6155" name="Text Box 27"/>
          <p:cNvSpPr txBox="1">
            <a:spLocks noChangeArrowheads="1"/>
          </p:cNvSpPr>
          <p:nvPr/>
        </p:nvSpPr>
        <p:spPr bwMode="auto">
          <a:xfrm>
            <a:off x="4213225" y="5345113"/>
            <a:ext cx="1130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4FCD8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 b="1">
                <a:solidFill>
                  <a:srgbClr val="000099"/>
                </a:solidFill>
                <a:latin typeface="Arial" panose="020B0604020202020204" pitchFamily="34" charset="0"/>
              </a:rPr>
              <a:t>SLICE &amp; DICE</a:t>
            </a:r>
            <a:endParaRPr lang="es-ES" altLang="es-ES" sz="20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28760987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2D61-A3C2-468D-87BA-2C7C69FE871C}" type="slidenum">
              <a:rPr lang="en-US" altLang="es-ES"/>
              <a:pPr/>
              <a:t>54</a:t>
            </a:fld>
            <a:endParaRPr lang="en-US" altLang="es-ES"/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762000" y="1622425"/>
            <a:ext cx="7400925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b="1">
                <a:latin typeface="Arial" panose="020B0604020202020204" pitchFamily="34" charset="0"/>
              </a:rPr>
              <a:t>Las herramientas de OLAP se caracterizan</a:t>
            </a:r>
            <a:r>
              <a:rPr lang="es-ES_tradnl" altLang="es-ES" sz="2000" b="1">
                <a:latin typeface="Arial" panose="020B0604020202020204" pitchFamily="34" charset="0"/>
              </a:rPr>
              <a:t>*</a:t>
            </a:r>
            <a:r>
              <a:rPr lang="es-ES" altLang="es-ES" sz="2000" b="1">
                <a:latin typeface="Arial" panose="020B0604020202020204" pitchFamily="34" charset="0"/>
              </a:rPr>
              <a:t> por:</a:t>
            </a:r>
            <a:endParaRPr lang="es-ES" altLang="es-ES" sz="20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ofrecer una visión multidimensional de los datos (matricial)</a:t>
            </a:r>
            <a:r>
              <a:rPr lang="es-ES_tradnl" altLang="es-ES" sz="1800"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_tradnl" altLang="es-ES" sz="1800">
                <a:latin typeface="Arial" panose="020B0604020202020204" pitchFamily="34" charset="0"/>
              </a:rPr>
              <a:t>no imponer restricciones sobre el número de dimensiones.</a:t>
            </a:r>
            <a:endParaRPr lang="es-ES" altLang="es-ES" sz="18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ofrecer simetría para las dimensiones.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permitir definir de forma flexible (sin limitaciones) sobre las dimensiones: restricciones, agregaciones y jerarquías entre ellas.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ofrecer operadores intuitivos de manipulación: </a:t>
            </a:r>
            <a:r>
              <a:rPr lang="es-ES" altLang="es-ES" sz="1800" i="1">
                <a:latin typeface="Arial" panose="020B0604020202020204" pitchFamily="34" charset="0"/>
              </a:rPr>
              <a:t>drill-down, roll-u</a:t>
            </a:r>
            <a:r>
              <a:rPr lang="es-ES_tradnl" altLang="es-ES" sz="1800" i="1">
                <a:latin typeface="Arial" panose="020B0604020202020204" pitchFamily="34" charset="0"/>
              </a:rPr>
              <a:t>p, slice-and-dice, pivot</a:t>
            </a:r>
            <a:r>
              <a:rPr lang="es-ES_tradnl" altLang="es-ES" sz="1800"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ser transparentes al tipo de tecnología que soporta el almacén de datos (ROLAP o MOLAP)</a:t>
            </a:r>
            <a:r>
              <a:rPr lang="es-ES_tradnl" altLang="es-ES" sz="1800">
                <a:latin typeface="Arial" panose="020B0604020202020204" pitchFamily="34" charset="0"/>
              </a:rPr>
              <a:t>.</a:t>
            </a:r>
            <a:endParaRPr lang="es-ES" altLang="es-ES" sz="18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endParaRPr lang="es-ES_tradnl" altLang="es-ES" sz="18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None/>
            </a:pPr>
            <a:r>
              <a:rPr lang="es-ES_tradnl" altLang="es-ES" sz="1800">
                <a:solidFill>
                  <a:srgbClr val="000099"/>
                </a:solidFill>
                <a:latin typeface="Arial" panose="020B0604020202020204" pitchFamily="34" charset="0"/>
              </a:rPr>
              <a:t>*Subconjunto de las 12 reglas propuestas por E.F. Codd para A.D.</a:t>
            </a:r>
            <a:endParaRPr lang="es-ES" altLang="es-ES" sz="18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27318104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2D36-8EE1-4985-8912-4B54BA2444B0}" type="slidenum">
              <a:rPr lang="en-US" altLang="es-ES"/>
              <a:pPr/>
              <a:t>55</a:t>
            </a:fld>
            <a:endParaRPr lang="en-US" altLang="es-E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5400" y="303775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ROLAP y MOLAP</a:t>
            </a:r>
            <a:endParaRPr lang="es-ES_tradnl" altLang="es-ES" dirty="0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590550" y="1695450"/>
            <a:ext cx="7620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3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r>
              <a:rPr lang="es-ES_tradnl" altLang="es-ES">
                <a:solidFill>
                  <a:srgbClr val="000000"/>
                </a:solidFill>
                <a:latin typeface="Arial" panose="020B0604020202020204" pitchFamily="34" charset="0"/>
              </a:rPr>
              <a:t>El Almacén de Datos y las herramientas OLAP se pueden basar </a:t>
            </a:r>
            <a:r>
              <a:rPr lang="es-ES_tradnl" altLang="es-ES" i="1">
                <a:solidFill>
                  <a:srgbClr val="000000"/>
                </a:solidFill>
                <a:latin typeface="Arial" panose="020B0604020202020204" pitchFamily="34" charset="0"/>
              </a:rPr>
              <a:t>físicamente</a:t>
            </a:r>
            <a:r>
              <a:rPr lang="es-ES_tradnl" altLang="es-ES">
                <a:solidFill>
                  <a:srgbClr val="000000"/>
                </a:solidFill>
                <a:latin typeface="Arial" panose="020B0604020202020204" pitchFamily="34" charset="0"/>
              </a:rPr>
              <a:t> en varias organizaciones: </a:t>
            </a:r>
          </a:p>
          <a:p>
            <a:pPr>
              <a:buFont typeface="Symbol" panose="05050102010706020507" pitchFamily="18" charset="2"/>
              <a:buChar char="·"/>
            </a:pPr>
            <a:endParaRPr lang="es-ES_tradnl" altLang="es-E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endParaRPr lang="es-ES_tradnl" altLang="es-E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1258888" y="4292600"/>
            <a:ext cx="6869112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Sistemas MOLAP</a:t>
            </a:r>
            <a:endParaRPr lang="es-ES" altLang="es-ES" sz="20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disponen de estructuras de almacenamiento específicas (arrays) y técnicas de compactación de datos que favorecen el rendimiento del almacén.</a:t>
            </a:r>
            <a:endParaRPr lang="es-ES" altLang="es-ES" sz="2000">
              <a:latin typeface="Arial" panose="020B0604020202020204" pitchFamily="34" charset="0"/>
            </a:endParaRP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1295400" y="2781300"/>
            <a:ext cx="6781800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Sistemas ROLAP</a:t>
            </a:r>
            <a:endParaRPr lang="es-ES" altLang="es-ES" sz="20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se implementan sobre tecnología relacional, pero disponen de algunas facilidades para mejorar el rendimiento (índices de mapas de bits, índices de JOIN). 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1252538" y="5805488"/>
            <a:ext cx="694848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Sistemas HOLAP</a:t>
            </a:r>
            <a:endParaRPr lang="es-ES" altLang="es-ES" sz="20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sistemas híbridos entre ambos.</a:t>
            </a:r>
            <a:endParaRPr lang="es-ES" altLang="es-E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20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FB35-3B10-4E31-9085-0915B20C42D7}" type="slidenum">
              <a:rPr lang="en-US" altLang="es-ES"/>
              <a:pPr/>
              <a:t>56</a:t>
            </a:fld>
            <a:endParaRPr lang="en-US" altLang="es-ES"/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226300" cy="376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0425" indent="-4032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0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2800">
                <a:latin typeface="Arial" panose="020B0604020202020204" pitchFamily="34" charset="0"/>
              </a:rPr>
              <a:t>Sistemas ROLAP:</a:t>
            </a:r>
          </a:p>
          <a:p>
            <a:pPr eaLnBrk="1" hangingPunct="1">
              <a:spcBef>
                <a:spcPct val="50000"/>
              </a:spcBef>
            </a:pPr>
            <a:endParaRPr lang="es-ES_tradnl" altLang="es-ES" sz="100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El almacén de datos se construye sobre un SGBD Relacional.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s-ES_tradnl" altLang="es-ES" sz="100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Los fabricantes de SGBD relacionales ofrecen extensiones y herramientas para poder utilizar el SGBDR como un Sistema Gestor de Almacenes de Datos.</a:t>
            </a:r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05400" y="30377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pPr>
              <a:tabLst>
                <a:tab pos="7143750" algn="l"/>
              </a:tabLst>
            </a:pPr>
            <a:r>
              <a:rPr lang="en-GB" altLang="es-ES"/>
              <a:t>ROLAP y MOLAP</a:t>
            </a:r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27774148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00A6-A56A-47FE-95B5-D51B425D8273}" type="slidenum">
              <a:rPr lang="en-US" altLang="es-ES"/>
              <a:pPr/>
              <a:t>57</a:t>
            </a:fld>
            <a:endParaRPr lang="en-US" altLang="es-E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5900" y="239134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ROLAP y MOLAP</a:t>
            </a:r>
            <a:endParaRPr lang="es-ES_tradnl" altLang="es-ES" dirty="0"/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7505700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2800">
                <a:latin typeface="Arial" panose="020B0604020202020204" pitchFamily="34" charset="0"/>
              </a:rPr>
              <a:t>Sistemas ROLAP:</a:t>
            </a:r>
          </a:p>
          <a:p>
            <a:pPr lvl="1" eaLnBrk="1" hangingPunct="1">
              <a:spcBef>
                <a:spcPct val="50000"/>
              </a:spcBef>
            </a:pPr>
            <a:r>
              <a:rPr lang="es-ES_tradnl" altLang="es-ES">
                <a:latin typeface="Arial" panose="020B0604020202020204" pitchFamily="34" charset="0"/>
              </a:rPr>
              <a:t>Extensiones de los SGBD relacionales: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índices de mapa de bits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índices de JOIN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técnicas de particionamiento de los datos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optimizadores de consultas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extensiones del SQL (operador CUBE, roll-up)</a:t>
            </a:r>
            <a:endParaRPr lang="es-ES" alt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468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27A-8E42-41DF-9038-91F8C34D2348}" type="slidenum">
              <a:rPr lang="en-US" altLang="es-ES"/>
              <a:pPr/>
              <a:t>58</a:t>
            </a:fld>
            <a:endParaRPr lang="en-US" altLang="es-E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988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ROLAP y MOLAP</a:t>
            </a:r>
            <a:endParaRPr lang="es-ES_tradnl" altLang="es-ES" dirty="0"/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827088" y="1989138"/>
            <a:ext cx="75057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0425" indent="-4032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0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2800">
                <a:solidFill>
                  <a:srgbClr val="000099"/>
                </a:solidFill>
                <a:latin typeface="Arial" panose="020B0604020202020204" pitchFamily="34" charset="0"/>
              </a:rPr>
              <a:t>Sistemas MOLAP.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>
                <a:latin typeface="Arial" panose="020B0604020202020204" pitchFamily="34" charset="0"/>
              </a:rPr>
              <a:t>Sistema de propósito específico: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estructuras de datos (arrays)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técnicas de compactación.</a:t>
            </a:r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915988" y="4745038"/>
            <a:ext cx="7315200" cy="1006475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El objetivo de los sistemas MOLAP es almacenar físicamente los datos en estructuras multidimensionales de forma que la representación externa y la representación interna coincidan.</a:t>
            </a:r>
            <a:endParaRPr lang="es-ES" altLang="es-E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2881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Marcador de número de diapositiva 3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245C-A914-43A3-A612-7D007C557724}" type="slidenum">
              <a:rPr lang="en-US" altLang="es-ES"/>
              <a:pPr/>
              <a:t>59</a:t>
            </a:fld>
            <a:endParaRPr lang="en-US" altLang="es-E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5413" y="205120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ROLAP y MOLAP</a:t>
            </a:r>
            <a:endParaRPr lang="es-ES_tradnl" altLang="es-ES" dirty="0"/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7043738" y="5972175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>
                <a:solidFill>
                  <a:srgbClr val="000099"/>
                </a:solidFill>
                <a:latin typeface="Arial" panose="020B0604020202020204" pitchFamily="34" charset="0"/>
              </a:rPr>
              <a:t>Warehouse</a:t>
            </a:r>
          </a:p>
        </p:txBody>
      </p:sp>
      <p:grpSp>
        <p:nvGrpSpPr>
          <p:cNvPr id="261124" name="Group 4"/>
          <p:cNvGrpSpPr>
            <a:grpSpLocks/>
          </p:cNvGrpSpPr>
          <p:nvPr/>
        </p:nvGrpSpPr>
        <p:grpSpPr bwMode="auto">
          <a:xfrm>
            <a:off x="4729163" y="2338388"/>
            <a:ext cx="2946400" cy="3340100"/>
            <a:chOff x="2792" y="1016"/>
            <a:chExt cx="1856" cy="2104"/>
          </a:xfrm>
        </p:grpSpPr>
        <p:grpSp>
          <p:nvGrpSpPr>
            <p:cNvPr id="261125" name="Group 5"/>
            <p:cNvGrpSpPr>
              <a:grpSpLocks/>
            </p:cNvGrpSpPr>
            <p:nvPr/>
          </p:nvGrpSpPr>
          <p:grpSpPr bwMode="auto">
            <a:xfrm>
              <a:off x="3240" y="1189"/>
              <a:ext cx="308" cy="330"/>
              <a:chOff x="3240" y="1189"/>
              <a:chExt cx="308" cy="330"/>
            </a:xfrm>
          </p:grpSpPr>
          <p:grpSp>
            <p:nvGrpSpPr>
              <p:cNvPr id="261126" name="Group 6"/>
              <p:cNvGrpSpPr>
                <a:grpSpLocks/>
              </p:cNvGrpSpPr>
              <p:nvPr/>
            </p:nvGrpSpPr>
            <p:grpSpPr bwMode="auto">
              <a:xfrm>
                <a:off x="3240" y="1378"/>
                <a:ext cx="308" cy="141"/>
                <a:chOff x="3240" y="1378"/>
                <a:chExt cx="308" cy="141"/>
              </a:xfrm>
            </p:grpSpPr>
            <p:grpSp>
              <p:nvGrpSpPr>
                <p:cNvPr id="261127" name="Group 7"/>
                <p:cNvGrpSpPr>
                  <a:grpSpLocks/>
                </p:cNvGrpSpPr>
                <p:nvPr/>
              </p:nvGrpSpPr>
              <p:grpSpPr bwMode="auto">
                <a:xfrm>
                  <a:off x="3301" y="1378"/>
                  <a:ext cx="247" cy="72"/>
                  <a:chOff x="3301" y="1378"/>
                  <a:chExt cx="247" cy="72"/>
                </a:xfrm>
              </p:grpSpPr>
              <p:grpSp>
                <p:nvGrpSpPr>
                  <p:cNvPr id="261128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3301" y="1378"/>
                    <a:ext cx="127" cy="72"/>
                    <a:chOff x="3301" y="1378"/>
                    <a:chExt cx="127" cy="72"/>
                  </a:xfrm>
                </p:grpSpPr>
                <p:sp>
                  <p:nvSpPr>
                    <p:cNvPr id="261129" name="AutoShap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7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30" name="AutoShap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37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3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3421" y="1378"/>
                    <a:ext cx="127" cy="72"/>
                    <a:chOff x="3421" y="1378"/>
                    <a:chExt cx="127" cy="72"/>
                  </a:xfrm>
                </p:grpSpPr>
                <p:sp>
                  <p:nvSpPr>
                    <p:cNvPr id="261132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37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33" name="AutoShap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37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34" name="Group 14"/>
                <p:cNvGrpSpPr>
                  <a:grpSpLocks/>
                </p:cNvGrpSpPr>
                <p:nvPr/>
              </p:nvGrpSpPr>
              <p:grpSpPr bwMode="auto">
                <a:xfrm>
                  <a:off x="3281" y="1401"/>
                  <a:ext cx="246" cy="72"/>
                  <a:chOff x="3281" y="1401"/>
                  <a:chExt cx="246" cy="72"/>
                </a:xfrm>
              </p:grpSpPr>
              <p:grpSp>
                <p:nvGrpSpPr>
                  <p:cNvPr id="261135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3281" y="1401"/>
                    <a:ext cx="127" cy="72"/>
                    <a:chOff x="3281" y="1401"/>
                    <a:chExt cx="127" cy="72"/>
                  </a:xfrm>
                </p:grpSpPr>
                <p:sp>
                  <p:nvSpPr>
                    <p:cNvPr id="261136" name="AutoShap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40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37" name="AutoShap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40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38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400" y="1401"/>
                    <a:ext cx="127" cy="72"/>
                    <a:chOff x="3400" y="1401"/>
                    <a:chExt cx="127" cy="72"/>
                  </a:xfrm>
                </p:grpSpPr>
                <p:sp>
                  <p:nvSpPr>
                    <p:cNvPr id="261139" name="AutoShap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40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40" name="AutoShap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40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41" name="Group 21"/>
                <p:cNvGrpSpPr>
                  <a:grpSpLocks/>
                </p:cNvGrpSpPr>
                <p:nvPr/>
              </p:nvGrpSpPr>
              <p:grpSpPr bwMode="auto">
                <a:xfrm>
                  <a:off x="3261" y="1424"/>
                  <a:ext cx="246" cy="72"/>
                  <a:chOff x="3261" y="1424"/>
                  <a:chExt cx="246" cy="72"/>
                </a:xfrm>
              </p:grpSpPr>
              <p:grpSp>
                <p:nvGrpSpPr>
                  <p:cNvPr id="261142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3261" y="1424"/>
                    <a:ext cx="127" cy="72"/>
                    <a:chOff x="3261" y="1424"/>
                    <a:chExt cx="127" cy="72"/>
                  </a:xfrm>
                </p:grpSpPr>
                <p:sp>
                  <p:nvSpPr>
                    <p:cNvPr id="261143" name="AutoShap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42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44" name="AutoShap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42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45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3380" y="1424"/>
                    <a:ext cx="127" cy="72"/>
                    <a:chOff x="3380" y="1424"/>
                    <a:chExt cx="127" cy="72"/>
                  </a:xfrm>
                </p:grpSpPr>
                <p:sp>
                  <p:nvSpPr>
                    <p:cNvPr id="261146" name="AutoShap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42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47" name="AutoShap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42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48" name="Group 28"/>
                <p:cNvGrpSpPr>
                  <a:grpSpLocks/>
                </p:cNvGrpSpPr>
                <p:nvPr/>
              </p:nvGrpSpPr>
              <p:grpSpPr bwMode="auto">
                <a:xfrm>
                  <a:off x="3240" y="1447"/>
                  <a:ext cx="247" cy="72"/>
                  <a:chOff x="3240" y="1447"/>
                  <a:chExt cx="247" cy="72"/>
                </a:xfrm>
              </p:grpSpPr>
              <p:grpSp>
                <p:nvGrpSpPr>
                  <p:cNvPr id="26114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3240" y="1447"/>
                    <a:ext cx="127" cy="72"/>
                    <a:chOff x="3240" y="1447"/>
                    <a:chExt cx="127" cy="72"/>
                  </a:xfrm>
                </p:grpSpPr>
                <p:sp>
                  <p:nvSpPr>
                    <p:cNvPr id="261150" name="AutoShap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44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51" name="AutoShap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44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52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360" y="1447"/>
                    <a:ext cx="127" cy="72"/>
                    <a:chOff x="3360" y="1447"/>
                    <a:chExt cx="127" cy="72"/>
                  </a:xfrm>
                </p:grpSpPr>
                <p:sp>
                  <p:nvSpPr>
                    <p:cNvPr id="261153" name="AutoShap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44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54" name="AutoShap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44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1155" name="Group 35"/>
              <p:cNvGrpSpPr>
                <a:grpSpLocks/>
              </p:cNvGrpSpPr>
              <p:nvPr/>
            </p:nvGrpSpPr>
            <p:grpSpPr bwMode="auto">
              <a:xfrm>
                <a:off x="3240" y="1316"/>
                <a:ext cx="308" cy="141"/>
                <a:chOff x="3240" y="1316"/>
                <a:chExt cx="308" cy="141"/>
              </a:xfrm>
            </p:grpSpPr>
            <p:grpSp>
              <p:nvGrpSpPr>
                <p:cNvPr id="261156" name="Group 36"/>
                <p:cNvGrpSpPr>
                  <a:grpSpLocks/>
                </p:cNvGrpSpPr>
                <p:nvPr/>
              </p:nvGrpSpPr>
              <p:grpSpPr bwMode="auto">
                <a:xfrm>
                  <a:off x="3301" y="1316"/>
                  <a:ext cx="247" cy="72"/>
                  <a:chOff x="3301" y="1316"/>
                  <a:chExt cx="247" cy="72"/>
                </a:xfrm>
              </p:grpSpPr>
              <p:grpSp>
                <p:nvGrpSpPr>
                  <p:cNvPr id="261157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301" y="1316"/>
                    <a:ext cx="127" cy="72"/>
                    <a:chOff x="3301" y="1316"/>
                    <a:chExt cx="127" cy="72"/>
                  </a:xfrm>
                </p:grpSpPr>
                <p:sp>
                  <p:nvSpPr>
                    <p:cNvPr id="261158" name="AutoShap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59" name="AutoShap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3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60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421" y="1316"/>
                    <a:ext cx="127" cy="72"/>
                    <a:chOff x="3421" y="1316"/>
                    <a:chExt cx="127" cy="72"/>
                  </a:xfrm>
                </p:grpSpPr>
                <p:sp>
                  <p:nvSpPr>
                    <p:cNvPr id="261161" name="AutoShap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3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62" name="AutoShap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3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63" name="Group 43"/>
                <p:cNvGrpSpPr>
                  <a:grpSpLocks/>
                </p:cNvGrpSpPr>
                <p:nvPr/>
              </p:nvGrpSpPr>
              <p:grpSpPr bwMode="auto">
                <a:xfrm>
                  <a:off x="3281" y="1339"/>
                  <a:ext cx="246" cy="72"/>
                  <a:chOff x="3281" y="1339"/>
                  <a:chExt cx="246" cy="72"/>
                </a:xfrm>
              </p:grpSpPr>
              <p:grpSp>
                <p:nvGrpSpPr>
                  <p:cNvPr id="261164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3281" y="1339"/>
                    <a:ext cx="127" cy="72"/>
                    <a:chOff x="3281" y="1339"/>
                    <a:chExt cx="127" cy="72"/>
                  </a:xfrm>
                </p:grpSpPr>
                <p:sp>
                  <p:nvSpPr>
                    <p:cNvPr id="261165" name="AutoShap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3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66" name="AutoShap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3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67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3400" y="1339"/>
                    <a:ext cx="127" cy="72"/>
                    <a:chOff x="3400" y="1339"/>
                    <a:chExt cx="127" cy="72"/>
                  </a:xfrm>
                </p:grpSpPr>
                <p:sp>
                  <p:nvSpPr>
                    <p:cNvPr id="261168" name="AutoShap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3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69" name="AutoShap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3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70" name="Group 50"/>
                <p:cNvGrpSpPr>
                  <a:grpSpLocks/>
                </p:cNvGrpSpPr>
                <p:nvPr/>
              </p:nvGrpSpPr>
              <p:grpSpPr bwMode="auto">
                <a:xfrm>
                  <a:off x="3261" y="1362"/>
                  <a:ext cx="246" cy="72"/>
                  <a:chOff x="3261" y="1362"/>
                  <a:chExt cx="246" cy="72"/>
                </a:xfrm>
              </p:grpSpPr>
              <p:grpSp>
                <p:nvGrpSpPr>
                  <p:cNvPr id="261171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3261" y="1362"/>
                    <a:ext cx="127" cy="72"/>
                    <a:chOff x="3261" y="1362"/>
                    <a:chExt cx="127" cy="72"/>
                  </a:xfrm>
                </p:grpSpPr>
                <p:sp>
                  <p:nvSpPr>
                    <p:cNvPr id="261172" name="AutoShap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36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73" name="AutoShap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36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74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3380" y="1362"/>
                    <a:ext cx="127" cy="72"/>
                    <a:chOff x="3380" y="1362"/>
                    <a:chExt cx="127" cy="72"/>
                  </a:xfrm>
                </p:grpSpPr>
                <p:sp>
                  <p:nvSpPr>
                    <p:cNvPr id="261175" name="AutoShap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36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76" name="AutoShap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36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77" name="Group 57"/>
                <p:cNvGrpSpPr>
                  <a:grpSpLocks/>
                </p:cNvGrpSpPr>
                <p:nvPr/>
              </p:nvGrpSpPr>
              <p:grpSpPr bwMode="auto">
                <a:xfrm>
                  <a:off x="3240" y="1385"/>
                  <a:ext cx="247" cy="72"/>
                  <a:chOff x="3240" y="1385"/>
                  <a:chExt cx="247" cy="72"/>
                </a:xfrm>
              </p:grpSpPr>
              <p:grpSp>
                <p:nvGrpSpPr>
                  <p:cNvPr id="261178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3240" y="1385"/>
                    <a:ext cx="127" cy="72"/>
                    <a:chOff x="3240" y="1385"/>
                    <a:chExt cx="127" cy="72"/>
                  </a:xfrm>
                </p:grpSpPr>
                <p:sp>
                  <p:nvSpPr>
                    <p:cNvPr id="261179" name="AutoShap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3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80" name="AutoShap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81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3360" y="1385"/>
                    <a:ext cx="127" cy="72"/>
                    <a:chOff x="3360" y="1385"/>
                    <a:chExt cx="127" cy="72"/>
                  </a:xfrm>
                </p:grpSpPr>
                <p:sp>
                  <p:nvSpPr>
                    <p:cNvPr id="261182" name="AutoShap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3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83" name="AutoShap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3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1184" name="Group 64"/>
              <p:cNvGrpSpPr>
                <a:grpSpLocks/>
              </p:cNvGrpSpPr>
              <p:nvPr/>
            </p:nvGrpSpPr>
            <p:grpSpPr bwMode="auto">
              <a:xfrm>
                <a:off x="3240" y="1253"/>
                <a:ext cx="308" cy="141"/>
                <a:chOff x="3240" y="1253"/>
                <a:chExt cx="308" cy="141"/>
              </a:xfrm>
            </p:grpSpPr>
            <p:grpSp>
              <p:nvGrpSpPr>
                <p:cNvPr id="261185" name="Group 65"/>
                <p:cNvGrpSpPr>
                  <a:grpSpLocks/>
                </p:cNvGrpSpPr>
                <p:nvPr/>
              </p:nvGrpSpPr>
              <p:grpSpPr bwMode="auto">
                <a:xfrm>
                  <a:off x="3301" y="1253"/>
                  <a:ext cx="247" cy="72"/>
                  <a:chOff x="3301" y="1253"/>
                  <a:chExt cx="247" cy="72"/>
                </a:xfrm>
              </p:grpSpPr>
              <p:grpSp>
                <p:nvGrpSpPr>
                  <p:cNvPr id="261186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3301" y="1253"/>
                    <a:ext cx="127" cy="72"/>
                    <a:chOff x="3301" y="1253"/>
                    <a:chExt cx="127" cy="72"/>
                  </a:xfrm>
                </p:grpSpPr>
                <p:sp>
                  <p:nvSpPr>
                    <p:cNvPr id="261187" name="AutoShap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253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88" name="AutoShap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253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89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3421" y="1253"/>
                    <a:ext cx="127" cy="72"/>
                    <a:chOff x="3421" y="1253"/>
                    <a:chExt cx="127" cy="72"/>
                  </a:xfrm>
                </p:grpSpPr>
                <p:sp>
                  <p:nvSpPr>
                    <p:cNvPr id="261190" name="AutoShap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253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91" name="AutoShap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253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92" name="Group 72"/>
                <p:cNvGrpSpPr>
                  <a:grpSpLocks/>
                </p:cNvGrpSpPr>
                <p:nvPr/>
              </p:nvGrpSpPr>
              <p:grpSpPr bwMode="auto">
                <a:xfrm>
                  <a:off x="3281" y="1276"/>
                  <a:ext cx="246" cy="72"/>
                  <a:chOff x="3281" y="1276"/>
                  <a:chExt cx="246" cy="72"/>
                </a:xfrm>
              </p:grpSpPr>
              <p:grpSp>
                <p:nvGrpSpPr>
                  <p:cNvPr id="261193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3281" y="1276"/>
                    <a:ext cx="127" cy="72"/>
                    <a:chOff x="3281" y="1276"/>
                    <a:chExt cx="127" cy="72"/>
                  </a:xfrm>
                </p:grpSpPr>
                <p:sp>
                  <p:nvSpPr>
                    <p:cNvPr id="261194" name="AutoShap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27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95" name="AutoShap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27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96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3400" y="1276"/>
                    <a:ext cx="127" cy="72"/>
                    <a:chOff x="3400" y="1276"/>
                    <a:chExt cx="127" cy="72"/>
                  </a:xfrm>
                </p:grpSpPr>
                <p:sp>
                  <p:nvSpPr>
                    <p:cNvPr id="261197" name="AutoShap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27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98" name="AutoShap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27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99" name="Group 79"/>
                <p:cNvGrpSpPr>
                  <a:grpSpLocks/>
                </p:cNvGrpSpPr>
                <p:nvPr/>
              </p:nvGrpSpPr>
              <p:grpSpPr bwMode="auto">
                <a:xfrm>
                  <a:off x="3261" y="1298"/>
                  <a:ext cx="246" cy="73"/>
                  <a:chOff x="3261" y="1298"/>
                  <a:chExt cx="246" cy="73"/>
                </a:xfrm>
              </p:grpSpPr>
              <p:grpSp>
                <p:nvGrpSpPr>
                  <p:cNvPr id="261200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3261" y="1298"/>
                    <a:ext cx="127" cy="73"/>
                    <a:chOff x="3261" y="1298"/>
                    <a:chExt cx="127" cy="73"/>
                  </a:xfrm>
                </p:grpSpPr>
                <p:sp>
                  <p:nvSpPr>
                    <p:cNvPr id="261201" name="AutoShape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298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02" name="AutoShape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298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203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3380" y="1298"/>
                    <a:ext cx="127" cy="73"/>
                    <a:chOff x="3380" y="1298"/>
                    <a:chExt cx="127" cy="73"/>
                  </a:xfrm>
                </p:grpSpPr>
                <p:sp>
                  <p:nvSpPr>
                    <p:cNvPr id="261204" name="AutoShap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298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05" name="AutoShap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298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206" name="Group 86"/>
                <p:cNvGrpSpPr>
                  <a:grpSpLocks/>
                </p:cNvGrpSpPr>
                <p:nvPr/>
              </p:nvGrpSpPr>
              <p:grpSpPr bwMode="auto">
                <a:xfrm>
                  <a:off x="3240" y="1322"/>
                  <a:ext cx="247" cy="72"/>
                  <a:chOff x="3240" y="1322"/>
                  <a:chExt cx="247" cy="72"/>
                </a:xfrm>
              </p:grpSpPr>
              <p:grpSp>
                <p:nvGrpSpPr>
                  <p:cNvPr id="261207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3240" y="1322"/>
                    <a:ext cx="127" cy="72"/>
                    <a:chOff x="3240" y="1322"/>
                    <a:chExt cx="127" cy="72"/>
                  </a:xfrm>
                </p:grpSpPr>
                <p:sp>
                  <p:nvSpPr>
                    <p:cNvPr id="261208" name="AutoShap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32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09" name="AutoShap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2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210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3360" y="1322"/>
                    <a:ext cx="127" cy="72"/>
                    <a:chOff x="3360" y="1322"/>
                    <a:chExt cx="127" cy="72"/>
                  </a:xfrm>
                </p:grpSpPr>
                <p:sp>
                  <p:nvSpPr>
                    <p:cNvPr id="261211" name="AutoShap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32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12" name="AutoShap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32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1213" name="Group 93"/>
              <p:cNvGrpSpPr>
                <a:grpSpLocks/>
              </p:cNvGrpSpPr>
              <p:nvPr/>
            </p:nvGrpSpPr>
            <p:grpSpPr bwMode="auto">
              <a:xfrm>
                <a:off x="3240" y="1189"/>
                <a:ext cx="308" cy="141"/>
                <a:chOff x="3240" y="1189"/>
                <a:chExt cx="308" cy="141"/>
              </a:xfrm>
            </p:grpSpPr>
            <p:grpSp>
              <p:nvGrpSpPr>
                <p:cNvPr id="261214" name="Group 94"/>
                <p:cNvGrpSpPr>
                  <a:grpSpLocks/>
                </p:cNvGrpSpPr>
                <p:nvPr/>
              </p:nvGrpSpPr>
              <p:grpSpPr bwMode="auto">
                <a:xfrm>
                  <a:off x="3301" y="1189"/>
                  <a:ext cx="247" cy="72"/>
                  <a:chOff x="3301" y="1189"/>
                  <a:chExt cx="247" cy="72"/>
                </a:xfrm>
              </p:grpSpPr>
              <p:grpSp>
                <p:nvGrpSpPr>
                  <p:cNvPr id="261215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301" y="1189"/>
                    <a:ext cx="127" cy="72"/>
                    <a:chOff x="3301" y="1189"/>
                    <a:chExt cx="127" cy="72"/>
                  </a:xfrm>
                </p:grpSpPr>
                <p:sp>
                  <p:nvSpPr>
                    <p:cNvPr id="261216" name="AutoShap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18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17" name="AutoShap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18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218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421" y="1189"/>
                    <a:ext cx="127" cy="72"/>
                    <a:chOff x="3421" y="1189"/>
                    <a:chExt cx="127" cy="72"/>
                  </a:xfrm>
                </p:grpSpPr>
                <p:sp>
                  <p:nvSpPr>
                    <p:cNvPr id="261219" name="AutoShap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18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20" name="AutoShap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18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221" name="Group 101"/>
                <p:cNvGrpSpPr>
                  <a:grpSpLocks/>
                </p:cNvGrpSpPr>
                <p:nvPr/>
              </p:nvGrpSpPr>
              <p:grpSpPr bwMode="auto">
                <a:xfrm>
                  <a:off x="3281" y="1212"/>
                  <a:ext cx="246" cy="72"/>
                  <a:chOff x="3281" y="1212"/>
                  <a:chExt cx="246" cy="72"/>
                </a:xfrm>
              </p:grpSpPr>
              <p:grpSp>
                <p:nvGrpSpPr>
                  <p:cNvPr id="261222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3281" y="1212"/>
                    <a:ext cx="127" cy="72"/>
                    <a:chOff x="3281" y="1212"/>
                    <a:chExt cx="127" cy="72"/>
                  </a:xfrm>
                </p:grpSpPr>
                <p:sp>
                  <p:nvSpPr>
                    <p:cNvPr id="261223" name="AutoShap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21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24" name="AutoShap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21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225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3400" y="1212"/>
                    <a:ext cx="127" cy="72"/>
                    <a:chOff x="3400" y="1212"/>
                    <a:chExt cx="127" cy="72"/>
                  </a:xfrm>
                </p:grpSpPr>
                <p:sp>
                  <p:nvSpPr>
                    <p:cNvPr id="261226" name="AutoShap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21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27" name="AutoShap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21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228" name="Group 108"/>
                <p:cNvGrpSpPr>
                  <a:grpSpLocks/>
                </p:cNvGrpSpPr>
                <p:nvPr/>
              </p:nvGrpSpPr>
              <p:grpSpPr bwMode="auto">
                <a:xfrm>
                  <a:off x="3261" y="1235"/>
                  <a:ext cx="246" cy="72"/>
                  <a:chOff x="3261" y="1235"/>
                  <a:chExt cx="246" cy="72"/>
                </a:xfrm>
              </p:grpSpPr>
              <p:grpSp>
                <p:nvGrpSpPr>
                  <p:cNvPr id="261229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3261" y="1235"/>
                    <a:ext cx="127" cy="72"/>
                    <a:chOff x="3261" y="1235"/>
                    <a:chExt cx="127" cy="72"/>
                  </a:xfrm>
                </p:grpSpPr>
                <p:sp>
                  <p:nvSpPr>
                    <p:cNvPr id="261230" name="AutoShap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23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31" name="AutoShap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23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232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3380" y="1235"/>
                    <a:ext cx="127" cy="72"/>
                    <a:chOff x="3380" y="1235"/>
                    <a:chExt cx="127" cy="72"/>
                  </a:xfrm>
                </p:grpSpPr>
                <p:sp>
                  <p:nvSpPr>
                    <p:cNvPr id="261233" name="AutoShape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23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34" name="AutoShap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23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235" name="Group 115"/>
                <p:cNvGrpSpPr>
                  <a:grpSpLocks/>
                </p:cNvGrpSpPr>
                <p:nvPr/>
              </p:nvGrpSpPr>
              <p:grpSpPr bwMode="auto">
                <a:xfrm>
                  <a:off x="3240" y="1258"/>
                  <a:ext cx="247" cy="72"/>
                  <a:chOff x="3240" y="1258"/>
                  <a:chExt cx="247" cy="72"/>
                </a:xfrm>
              </p:grpSpPr>
              <p:grpSp>
                <p:nvGrpSpPr>
                  <p:cNvPr id="261236" name="Group 116"/>
                  <p:cNvGrpSpPr>
                    <a:grpSpLocks/>
                  </p:cNvGrpSpPr>
                  <p:nvPr/>
                </p:nvGrpSpPr>
                <p:grpSpPr bwMode="auto">
                  <a:xfrm>
                    <a:off x="3240" y="1258"/>
                    <a:ext cx="127" cy="72"/>
                    <a:chOff x="3240" y="1258"/>
                    <a:chExt cx="127" cy="72"/>
                  </a:xfrm>
                </p:grpSpPr>
                <p:sp>
                  <p:nvSpPr>
                    <p:cNvPr id="261237" name="AutoShap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25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38" name="AutoShap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25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239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3360" y="1258"/>
                    <a:ext cx="127" cy="72"/>
                    <a:chOff x="3360" y="1258"/>
                    <a:chExt cx="127" cy="72"/>
                  </a:xfrm>
                </p:grpSpPr>
                <p:sp>
                  <p:nvSpPr>
                    <p:cNvPr id="261240" name="AutoShap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25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41" name="AutoShap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25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</p:grpSp>
        <p:sp>
          <p:nvSpPr>
            <p:cNvPr id="261242" name="Rectangle 122"/>
            <p:cNvSpPr>
              <a:spLocks noChangeArrowheads="1"/>
            </p:cNvSpPr>
            <p:nvPr/>
          </p:nvSpPr>
          <p:spPr bwMode="auto">
            <a:xfrm>
              <a:off x="3126" y="2164"/>
              <a:ext cx="926" cy="4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s-ES" altLang="es-E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 Servidor</a:t>
              </a:r>
            </a:p>
            <a:p>
              <a:pPr algn="ctr"/>
              <a:r>
                <a:rPr lang="es-ES" altLang="es-E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MOLAP</a:t>
              </a:r>
            </a:p>
          </p:txBody>
        </p:sp>
        <p:grpSp>
          <p:nvGrpSpPr>
            <p:cNvPr id="261243" name="Group 123"/>
            <p:cNvGrpSpPr>
              <a:grpSpLocks/>
            </p:cNvGrpSpPr>
            <p:nvPr/>
          </p:nvGrpSpPr>
          <p:grpSpPr bwMode="auto">
            <a:xfrm>
              <a:off x="3312" y="1632"/>
              <a:ext cx="624" cy="432"/>
              <a:chOff x="3312" y="1632"/>
              <a:chExt cx="624" cy="432"/>
            </a:xfrm>
          </p:grpSpPr>
          <p:sp>
            <p:nvSpPr>
              <p:cNvPr id="261244" name="Line 124"/>
              <p:cNvSpPr>
                <a:spLocks noChangeShapeType="1"/>
              </p:cNvSpPr>
              <p:nvPr/>
            </p:nvSpPr>
            <p:spPr bwMode="auto">
              <a:xfrm flipV="1">
                <a:off x="3936" y="163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45" name="Line 125"/>
              <p:cNvSpPr>
                <a:spLocks noChangeShapeType="1"/>
              </p:cNvSpPr>
              <p:nvPr/>
            </p:nvSpPr>
            <p:spPr bwMode="auto">
              <a:xfrm>
                <a:off x="3312" y="163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261246" name="Group 126"/>
            <p:cNvGrpSpPr>
              <a:grpSpLocks/>
            </p:cNvGrpSpPr>
            <p:nvPr/>
          </p:nvGrpSpPr>
          <p:grpSpPr bwMode="auto">
            <a:xfrm>
              <a:off x="3312" y="2688"/>
              <a:ext cx="624" cy="432"/>
              <a:chOff x="3312" y="2688"/>
              <a:chExt cx="624" cy="432"/>
            </a:xfrm>
          </p:grpSpPr>
          <p:sp>
            <p:nvSpPr>
              <p:cNvPr id="261247" name="Line 127"/>
              <p:cNvSpPr>
                <a:spLocks noChangeShapeType="1"/>
              </p:cNvSpPr>
              <p:nvPr/>
            </p:nvSpPr>
            <p:spPr bwMode="auto">
              <a:xfrm flipV="1">
                <a:off x="3936" y="2688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48" name="Line 128"/>
              <p:cNvSpPr>
                <a:spLocks noChangeShapeType="1"/>
              </p:cNvSpPr>
              <p:nvPr/>
            </p:nvSpPr>
            <p:spPr bwMode="auto">
              <a:xfrm>
                <a:off x="3312" y="2688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61249" name="Oval 129"/>
            <p:cNvSpPr>
              <a:spLocks noChangeArrowheads="1"/>
            </p:cNvSpPr>
            <p:nvPr/>
          </p:nvSpPr>
          <p:spPr bwMode="auto">
            <a:xfrm>
              <a:off x="2792" y="1016"/>
              <a:ext cx="1856" cy="656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261250" name="Rectangle 130"/>
          <p:cNvSpPr>
            <a:spLocks noChangeArrowheads="1"/>
          </p:cNvSpPr>
          <p:nvPr/>
        </p:nvSpPr>
        <p:spPr bwMode="auto">
          <a:xfrm>
            <a:off x="685800" y="1981200"/>
            <a:ext cx="3808413" cy="289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lang="es-ES_tradnl" altLang="es-ES" sz="2000">
                <a:latin typeface="Arial" panose="020B0604020202020204" pitchFamily="34" charset="0"/>
              </a:rPr>
              <a:t>El servidor MOLAP construye y almacena datos en estructuras multidimensionales</a:t>
            </a:r>
            <a:r>
              <a:rPr lang="es-ES" altLang="es-ES" sz="2000"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endParaRPr lang="es-ES" altLang="es-ES" sz="200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lang="es-ES_tradnl" altLang="es-ES" sz="2000">
                <a:latin typeface="Arial" panose="020B0604020202020204" pitchFamily="34" charset="0"/>
              </a:rPr>
              <a:t>La herramienta de OLAP presenta estas estructuras multidimensionales</a:t>
            </a:r>
            <a:r>
              <a:rPr lang="es-ES" altLang="es-ES" sz="200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261251" name="Group 131"/>
          <p:cNvGrpSpPr>
            <a:grpSpLocks/>
          </p:cNvGrpSpPr>
          <p:nvPr/>
        </p:nvGrpSpPr>
        <p:grpSpPr bwMode="auto">
          <a:xfrm>
            <a:off x="5224463" y="5730875"/>
            <a:ext cx="1577975" cy="654050"/>
            <a:chOff x="3120" y="3161"/>
            <a:chExt cx="994" cy="412"/>
          </a:xfrm>
        </p:grpSpPr>
        <p:sp>
          <p:nvSpPr>
            <p:cNvPr id="261252" name="Rectangle 132"/>
            <p:cNvSpPr>
              <a:spLocks noChangeArrowheads="1"/>
            </p:cNvSpPr>
            <p:nvPr/>
          </p:nvSpPr>
          <p:spPr bwMode="auto">
            <a:xfrm>
              <a:off x="3120" y="3245"/>
              <a:ext cx="994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1253" name="Oval 133"/>
            <p:cNvSpPr>
              <a:spLocks noChangeArrowheads="1"/>
            </p:cNvSpPr>
            <p:nvPr/>
          </p:nvSpPr>
          <p:spPr bwMode="auto">
            <a:xfrm>
              <a:off x="3120" y="3161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1254" name="Oval 134"/>
            <p:cNvSpPr>
              <a:spLocks noChangeArrowheads="1"/>
            </p:cNvSpPr>
            <p:nvPr/>
          </p:nvSpPr>
          <p:spPr bwMode="auto">
            <a:xfrm>
              <a:off x="3120" y="3415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261255" name="Group 135"/>
          <p:cNvGrpSpPr>
            <a:grpSpLocks/>
          </p:cNvGrpSpPr>
          <p:nvPr/>
        </p:nvGrpSpPr>
        <p:grpSpPr bwMode="auto">
          <a:xfrm>
            <a:off x="6172200" y="2432050"/>
            <a:ext cx="890588" cy="849313"/>
            <a:chOff x="3653" y="1083"/>
            <a:chExt cx="561" cy="535"/>
          </a:xfrm>
        </p:grpSpPr>
        <p:grpSp>
          <p:nvGrpSpPr>
            <p:cNvPr id="261256" name="Group 136"/>
            <p:cNvGrpSpPr>
              <a:grpSpLocks/>
            </p:cNvGrpSpPr>
            <p:nvPr/>
          </p:nvGrpSpPr>
          <p:grpSpPr bwMode="auto">
            <a:xfrm>
              <a:off x="3653" y="1101"/>
              <a:ext cx="447" cy="517"/>
              <a:chOff x="3653" y="1101"/>
              <a:chExt cx="447" cy="517"/>
            </a:xfrm>
          </p:grpSpPr>
          <p:sp>
            <p:nvSpPr>
              <p:cNvPr id="261257" name="Freeform 137"/>
              <p:cNvSpPr>
                <a:spLocks/>
              </p:cNvSpPr>
              <p:nvPr/>
            </p:nvSpPr>
            <p:spPr bwMode="auto">
              <a:xfrm>
                <a:off x="3659" y="1354"/>
                <a:ext cx="360" cy="210"/>
              </a:xfrm>
              <a:custGeom>
                <a:avLst/>
                <a:gdLst>
                  <a:gd name="T0" fmla="*/ 116 w 360"/>
                  <a:gd name="T1" fmla="*/ 209 h 210"/>
                  <a:gd name="T2" fmla="*/ 359 w 360"/>
                  <a:gd name="T3" fmla="*/ 137 h 210"/>
                  <a:gd name="T4" fmla="*/ 359 w 360"/>
                  <a:gd name="T5" fmla="*/ 103 h 210"/>
                  <a:gd name="T6" fmla="*/ 192 w 360"/>
                  <a:gd name="T7" fmla="*/ 0 h 210"/>
                  <a:gd name="T8" fmla="*/ 0 w 360"/>
                  <a:gd name="T9" fmla="*/ 122 h 210"/>
                  <a:gd name="T10" fmla="*/ 0 w 360"/>
                  <a:gd name="T11" fmla="*/ 138 h 210"/>
                  <a:gd name="T12" fmla="*/ 116 w 360"/>
                  <a:gd name="T13" fmla="*/ 20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210">
                    <a:moveTo>
                      <a:pt x="116" y="209"/>
                    </a:moveTo>
                    <a:lnTo>
                      <a:pt x="359" y="137"/>
                    </a:lnTo>
                    <a:lnTo>
                      <a:pt x="359" y="103"/>
                    </a:lnTo>
                    <a:lnTo>
                      <a:pt x="192" y="0"/>
                    </a:lnTo>
                    <a:lnTo>
                      <a:pt x="0" y="122"/>
                    </a:lnTo>
                    <a:lnTo>
                      <a:pt x="0" y="138"/>
                    </a:lnTo>
                    <a:lnTo>
                      <a:pt x="116" y="209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58" name="Freeform 138"/>
              <p:cNvSpPr>
                <a:spLocks/>
              </p:cNvSpPr>
              <p:nvPr/>
            </p:nvSpPr>
            <p:spPr bwMode="auto">
              <a:xfrm>
                <a:off x="3653" y="1317"/>
                <a:ext cx="370" cy="224"/>
              </a:xfrm>
              <a:custGeom>
                <a:avLst/>
                <a:gdLst>
                  <a:gd name="T0" fmla="*/ 121 w 370"/>
                  <a:gd name="T1" fmla="*/ 223 h 224"/>
                  <a:gd name="T2" fmla="*/ 369 w 370"/>
                  <a:gd name="T3" fmla="*/ 151 h 224"/>
                  <a:gd name="T4" fmla="*/ 369 w 370"/>
                  <a:gd name="T5" fmla="*/ 62 h 224"/>
                  <a:gd name="T6" fmla="*/ 263 w 370"/>
                  <a:gd name="T7" fmla="*/ 0 h 224"/>
                  <a:gd name="T8" fmla="*/ 0 w 370"/>
                  <a:gd name="T9" fmla="*/ 73 h 224"/>
                  <a:gd name="T10" fmla="*/ 0 w 370"/>
                  <a:gd name="T11" fmla="*/ 149 h 224"/>
                  <a:gd name="T12" fmla="*/ 121 w 370"/>
                  <a:gd name="T13" fmla="*/ 223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224">
                    <a:moveTo>
                      <a:pt x="121" y="223"/>
                    </a:moveTo>
                    <a:lnTo>
                      <a:pt x="369" y="151"/>
                    </a:lnTo>
                    <a:lnTo>
                      <a:pt x="369" y="62"/>
                    </a:lnTo>
                    <a:lnTo>
                      <a:pt x="263" y="0"/>
                    </a:lnTo>
                    <a:lnTo>
                      <a:pt x="0" y="73"/>
                    </a:lnTo>
                    <a:lnTo>
                      <a:pt x="0" y="149"/>
                    </a:lnTo>
                    <a:lnTo>
                      <a:pt x="121" y="223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59" name="Freeform 139"/>
              <p:cNvSpPr>
                <a:spLocks/>
              </p:cNvSpPr>
              <p:nvPr/>
            </p:nvSpPr>
            <p:spPr bwMode="auto">
              <a:xfrm>
                <a:off x="3657" y="1400"/>
                <a:ext cx="119" cy="133"/>
              </a:xfrm>
              <a:custGeom>
                <a:avLst/>
                <a:gdLst>
                  <a:gd name="T0" fmla="*/ 0 w 119"/>
                  <a:gd name="T1" fmla="*/ 64 h 133"/>
                  <a:gd name="T2" fmla="*/ 0 w 119"/>
                  <a:gd name="T3" fmla="*/ 0 h 133"/>
                  <a:gd name="T4" fmla="*/ 114 w 119"/>
                  <a:gd name="T5" fmla="*/ 59 h 133"/>
                  <a:gd name="T6" fmla="*/ 118 w 119"/>
                  <a:gd name="T7" fmla="*/ 132 h 133"/>
                  <a:gd name="T8" fmla="*/ 0 w 119"/>
                  <a:gd name="T9" fmla="*/ 64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33">
                    <a:moveTo>
                      <a:pt x="0" y="64"/>
                    </a:moveTo>
                    <a:lnTo>
                      <a:pt x="0" y="0"/>
                    </a:lnTo>
                    <a:lnTo>
                      <a:pt x="114" y="59"/>
                    </a:lnTo>
                    <a:lnTo>
                      <a:pt x="118" y="132"/>
                    </a:lnTo>
                    <a:lnTo>
                      <a:pt x="0" y="64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0" name="Freeform 140"/>
              <p:cNvSpPr>
                <a:spLocks/>
              </p:cNvSpPr>
              <p:nvPr/>
            </p:nvSpPr>
            <p:spPr bwMode="auto">
              <a:xfrm>
                <a:off x="3785" y="1492"/>
                <a:ext cx="313" cy="126"/>
              </a:xfrm>
              <a:custGeom>
                <a:avLst/>
                <a:gdLst>
                  <a:gd name="T0" fmla="*/ 56 w 313"/>
                  <a:gd name="T1" fmla="*/ 125 h 126"/>
                  <a:gd name="T2" fmla="*/ 312 w 313"/>
                  <a:gd name="T3" fmla="*/ 52 h 126"/>
                  <a:gd name="T4" fmla="*/ 223 w 313"/>
                  <a:gd name="T5" fmla="*/ 0 h 126"/>
                  <a:gd name="T6" fmla="*/ 0 w 313"/>
                  <a:gd name="T7" fmla="*/ 58 h 126"/>
                  <a:gd name="T8" fmla="*/ 56 w 313"/>
                  <a:gd name="T9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126">
                    <a:moveTo>
                      <a:pt x="56" y="125"/>
                    </a:moveTo>
                    <a:lnTo>
                      <a:pt x="312" y="52"/>
                    </a:lnTo>
                    <a:lnTo>
                      <a:pt x="223" y="0"/>
                    </a:lnTo>
                    <a:lnTo>
                      <a:pt x="0" y="58"/>
                    </a:lnTo>
                    <a:lnTo>
                      <a:pt x="56" y="125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1" name="Freeform 141"/>
              <p:cNvSpPr>
                <a:spLocks/>
              </p:cNvSpPr>
              <p:nvPr/>
            </p:nvSpPr>
            <p:spPr bwMode="auto">
              <a:xfrm>
                <a:off x="3788" y="1483"/>
                <a:ext cx="312" cy="128"/>
              </a:xfrm>
              <a:custGeom>
                <a:avLst/>
                <a:gdLst>
                  <a:gd name="T0" fmla="*/ 55 w 312"/>
                  <a:gd name="T1" fmla="*/ 127 h 128"/>
                  <a:gd name="T2" fmla="*/ 311 w 312"/>
                  <a:gd name="T3" fmla="*/ 53 h 128"/>
                  <a:gd name="T4" fmla="*/ 222 w 312"/>
                  <a:gd name="T5" fmla="*/ 0 h 128"/>
                  <a:gd name="T6" fmla="*/ 0 w 312"/>
                  <a:gd name="T7" fmla="*/ 61 h 128"/>
                  <a:gd name="T8" fmla="*/ 55 w 312"/>
                  <a:gd name="T9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128">
                    <a:moveTo>
                      <a:pt x="55" y="127"/>
                    </a:moveTo>
                    <a:lnTo>
                      <a:pt x="311" y="53"/>
                    </a:lnTo>
                    <a:lnTo>
                      <a:pt x="222" y="0"/>
                    </a:lnTo>
                    <a:lnTo>
                      <a:pt x="0" y="61"/>
                    </a:lnTo>
                    <a:lnTo>
                      <a:pt x="55" y="12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2" name="Line 142"/>
              <p:cNvSpPr>
                <a:spLocks noChangeShapeType="1"/>
              </p:cNvSpPr>
              <p:nvPr/>
            </p:nvSpPr>
            <p:spPr bwMode="auto">
              <a:xfrm flipV="1">
                <a:off x="3796" y="1407"/>
                <a:ext cx="199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3" name="Freeform 143"/>
              <p:cNvSpPr>
                <a:spLocks/>
              </p:cNvSpPr>
              <p:nvPr/>
            </p:nvSpPr>
            <p:spPr bwMode="auto">
              <a:xfrm>
                <a:off x="3796" y="1407"/>
                <a:ext cx="200" cy="58"/>
              </a:xfrm>
              <a:custGeom>
                <a:avLst/>
                <a:gdLst>
                  <a:gd name="T0" fmla="*/ 0 w 200"/>
                  <a:gd name="T1" fmla="*/ 57 h 58"/>
                  <a:gd name="T2" fmla="*/ 199 w 200"/>
                  <a:gd name="T3" fmla="*/ 0 h 58"/>
                  <a:gd name="T4" fmla="*/ 0 w 200"/>
                  <a:gd name="T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0" h="58">
                    <a:moveTo>
                      <a:pt x="0" y="57"/>
                    </a:moveTo>
                    <a:lnTo>
                      <a:pt x="199" y="0"/>
                    </a:lnTo>
                    <a:lnTo>
                      <a:pt x="0" y="57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4" name="Freeform 144"/>
              <p:cNvSpPr>
                <a:spLocks/>
              </p:cNvSpPr>
              <p:nvPr/>
            </p:nvSpPr>
            <p:spPr bwMode="auto">
              <a:xfrm>
                <a:off x="3807" y="1451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5" name="Freeform 145"/>
              <p:cNvSpPr>
                <a:spLocks/>
              </p:cNvSpPr>
              <p:nvPr/>
            </p:nvSpPr>
            <p:spPr bwMode="auto">
              <a:xfrm>
                <a:off x="3807" y="1451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6" name="Freeform 146"/>
              <p:cNvSpPr>
                <a:spLocks/>
              </p:cNvSpPr>
              <p:nvPr/>
            </p:nvSpPr>
            <p:spPr bwMode="auto">
              <a:xfrm>
                <a:off x="3864" y="1435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7" name="Freeform 147"/>
              <p:cNvSpPr>
                <a:spLocks/>
              </p:cNvSpPr>
              <p:nvPr/>
            </p:nvSpPr>
            <p:spPr bwMode="auto">
              <a:xfrm>
                <a:off x="3864" y="1435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8" name="Freeform 148"/>
              <p:cNvSpPr>
                <a:spLocks/>
              </p:cNvSpPr>
              <p:nvPr/>
            </p:nvSpPr>
            <p:spPr bwMode="auto">
              <a:xfrm>
                <a:off x="3670" y="1141"/>
                <a:ext cx="341" cy="305"/>
              </a:xfrm>
              <a:custGeom>
                <a:avLst/>
                <a:gdLst>
                  <a:gd name="T0" fmla="*/ 98 w 341"/>
                  <a:gd name="T1" fmla="*/ 304 h 305"/>
                  <a:gd name="T2" fmla="*/ 340 w 341"/>
                  <a:gd name="T3" fmla="*/ 237 h 305"/>
                  <a:gd name="T4" fmla="*/ 332 w 341"/>
                  <a:gd name="T5" fmla="*/ 13 h 305"/>
                  <a:gd name="T6" fmla="*/ 317 w 341"/>
                  <a:gd name="T7" fmla="*/ 0 h 305"/>
                  <a:gd name="T8" fmla="*/ 98 w 341"/>
                  <a:gd name="T9" fmla="*/ 61 h 305"/>
                  <a:gd name="T10" fmla="*/ 47 w 341"/>
                  <a:gd name="T11" fmla="*/ 32 h 305"/>
                  <a:gd name="T12" fmla="*/ 0 w 341"/>
                  <a:gd name="T13" fmla="*/ 62 h 305"/>
                  <a:gd name="T14" fmla="*/ 21 w 341"/>
                  <a:gd name="T15" fmla="*/ 241 h 305"/>
                  <a:gd name="T16" fmla="*/ 98 w 341"/>
                  <a:gd name="T17" fmla="*/ 304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305">
                    <a:moveTo>
                      <a:pt x="98" y="304"/>
                    </a:moveTo>
                    <a:lnTo>
                      <a:pt x="340" y="237"/>
                    </a:lnTo>
                    <a:lnTo>
                      <a:pt x="332" y="13"/>
                    </a:lnTo>
                    <a:lnTo>
                      <a:pt x="317" y="0"/>
                    </a:lnTo>
                    <a:lnTo>
                      <a:pt x="98" y="61"/>
                    </a:lnTo>
                    <a:lnTo>
                      <a:pt x="47" y="32"/>
                    </a:lnTo>
                    <a:lnTo>
                      <a:pt x="0" y="62"/>
                    </a:lnTo>
                    <a:lnTo>
                      <a:pt x="21" y="241"/>
                    </a:lnTo>
                    <a:lnTo>
                      <a:pt x="98" y="304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9" name="Freeform 149"/>
              <p:cNvSpPr>
                <a:spLocks/>
              </p:cNvSpPr>
              <p:nvPr/>
            </p:nvSpPr>
            <p:spPr bwMode="auto">
              <a:xfrm>
                <a:off x="3665" y="1129"/>
                <a:ext cx="351" cy="311"/>
              </a:xfrm>
              <a:custGeom>
                <a:avLst/>
                <a:gdLst>
                  <a:gd name="T0" fmla="*/ 60 w 351"/>
                  <a:gd name="T1" fmla="*/ 277 h 311"/>
                  <a:gd name="T2" fmla="*/ 109 w 351"/>
                  <a:gd name="T3" fmla="*/ 310 h 311"/>
                  <a:gd name="T4" fmla="*/ 350 w 351"/>
                  <a:gd name="T5" fmla="*/ 238 h 311"/>
                  <a:gd name="T6" fmla="*/ 342 w 351"/>
                  <a:gd name="T7" fmla="*/ 13 h 311"/>
                  <a:gd name="T8" fmla="*/ 327 w 351"/>
                  <a:gd name="T9" fmla="*/ 0 h 311"/>
                  <a:gd name="T10" fmla="*/ 107 w 351"/>
                  <a:gd name="T11" fmla="*/ 61 h 311"/>
                  <a:gd name="T12" fmla="*/ 56 w 351"/>
                  <a:gd name="T13" fmla="*/ 33 h 311"/>
                  <a:gd name="T14" fmla="*/ 7 w 351"/>
                  <a:gd name="T15" fmla="*/ 54 h 311"/>
                  <a:gd name="T16" fmla="*/ 0 w 351"/>
                  <a:gd name="T17" fmla="*/ 61 h 311"/>
                  <a:gd name="T18" fmla="*/ 0 w 351"/>
                  <a:gd name="T19" fmla="*/ 215 h 311"/>
                  <a:gd name="T20" fmla="*/ 60 w 351"/>
                  <a:gd name="T21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1" h="311">
                    <a:moveTo>
                      <a:pt x="60" y="277"/>
                    </a:moveTo>
                    <a:lnTo>
                      <a:pt x="109" y="310"/>
                    </a:lnTo>
                    <a:lnTo>
                      <a:pt x="350" y="238"/>
                    </a:lnTo>
                    <a:lnTo>
                      <a:pt x="342" y="13"/>
                    </a:lnTo>
                    <a:lnTo>
                      <a:pt x="327" y="0"/>
                    </a:lnTo>
                    <a:lnTo>
                      <a:pt x="107" y="61"/>
                    </a:lnTo>
                    <a:lnTo>
                      <a:pt x="56" y="33"/>
                    </a:lnTo>
                    <a:lnTo>
                      <a:pt x="7" y="54"/>
                    </a:lnTo>
                    <a:lnTo>
                      <a:pt x="0" y="61"/>
                    </a:lnTo>
                    <a:lnTo>
                      <a:pt x="0" y="215"/>
                    </a:lnTo>
                    <a:lnTo>
                      <a:pt x="60" y="27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70" name="Freeform 150"/>
              <p:cNvSpPr>
                <a:spLocks/>
              </p:cNvSpPr>
              <p:nvPr/>
            </p:nvSpPr>
            <p:spPr bwMode="auto">
              <a:xfrm>
                <a:off x="3670" y="1172"/>
                <a:ext cx="46" cy="211"/>
              </a:xfrm>
              <a:custGeom>
                <a:avLst/>
                <a:gdLst>
                  <a:gd name="T0" fmla="*/ 0 w 46"/>
                  <a:gd name="T1" fmla="*/ 163 h 211"/>
                  <a:gd name="T2" fmla="*/ 1 w 46"/>
                  <a:gd name="T3" fmla="*/ 20 h 211"/>
                  <a:gd name="T4" fmla="*/ 45 w 46"/>
                  <a:gd name="T5" fmla="*/ 0 h 211"/>
                  <a:gd name="T6" fmla="*/ 44 w 46"/>
                  <a:gd name="T7" fmla="*/ 210 h 211"/>
                  <a:gd name="T8" fmla="*/ 0 w 46"/>
                  <a:gd name="T9" fmla="*/ 16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211">
                    <a:moveTo>
                      <a:pt x="0" y="163"/>
                    </a:moveTo>
                    <a:lnTo>
                      <a:pt x="1" y="20"/>
                    </a:lnTo>
                    <a:lnTo>
                      <a:pt x="45" y="0"/>
                    </a:lnTo>
                    <a:lnTo>
                      <a:pt x="44" y="210"/>
                    </a:lnTo>
                    <a:lnTo>
                      <a:pt x="0" y="163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71" name="Freeform 151"/>
              <p:cNvSpPr>
                <a:spLocks/>
              </p:cNvSpPr>
              <p:nvPr/>
            </p:nvSpPr>
            <p:spPr bwMode="auto">
              <a:xfrm>
                <a:off x="3729" y="1178"/>
                <a:ext cx="40" cy="246"/>
              </a:xfrm>
              <a:custGeom>
                <a:avLst/>
                <a:gdLst>
                  <a:gd name="T0" fmla="*/ 0 w 40"/>
                  <a:gd name="T1" fmla="*/ 220 h 246"/>
                  <a:gd name="T2" fmla="*/ 39 w 40"/>
                  <a:gd name="T3" fmla="*/ 245 h 246"/>
                  <a:gd name="T4" fmla="*/ 39 w 40"/>
                  <a:gd name="T5" fmla="*/ 22 h 246"/>
                  <a:gd name="T6" fmla="*/ 2 w 40"/>
                  <a:gd name="T7" fmla="*/ 0 h 246"/>
                  <a:gd name="T8" fmla="*/ 0 w 40"/>
                  <a:gd name="T9" fmla="*/ 22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46">
                    <a:moveTo>
                      <a:pt x="0" y="220"/>
                    </a:moveTo>
                    <a:lnTo>
                      <a:pt x="39" y="245"/>
                    </a:lnTo>
                    <a:lnTo>
                      <a:pt x="39" y="22"/>
                    </a:lnTo>
                    <a:lnTo>
                      <a:pt x="2" y="0"/>
                    </a:lnTo>
                    <a:lnTo>
                      <a:pt x="0" y="22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72" name="Freeform 152"/>
              <p:cNvSpPr>
                <a:spLocks/>
              </p:cNvSpPr>
              <p:nvPr/>
            </p:nvSpPr>
            <p:spPr bwMode="auto">
              <a:xfrm>
                <a:off x="3809" y="1166"/>
                <a:ext cx="175" cy="232"/>
              </a:xfrm>
              <a:custGeom>
                <a:avLst/>
                <a:gdLst>
                  <a:gd name="T0" fmla="*/ 174 w 175"/>
                  <a:gd name="T1" fmla="*/ 181 h 232"/>
                  <a:gd name="T2" fmla="*/ 0 w 175"/>
                  <a:gd name="T3" fmla="*/ 231 h 232"/>
                  <a:gd name="T4" fmla="*/ 0 w 175"/>
                  <a:gd name="T5" fmla="*/ 49 h 232"/>
                  <a:gd name="T6" fmla="*/ 168 w 175"/>
                  <a:gd name="T7" fmla="*/ 0 h 232"/>
                  <a:gd name="T8" fmla="*/ 174 w 175"/>
                  <a:gd name="T9" fmla="*/ 18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32">
                    <a:moveTo>
                      <a:pt x="174" y="181"/>
                    </a:moveTo>
                    <a:lnTo>
                      <a:pt x="0" y="231"/>
                    </a:lnTo>
                    <a:lnTo>
                      <a:pt x="0" y="49"/>
                    </a:lnTo>
                    <a:lnTo>
                      <a:pt x="168" y="0"/>
                    </a:lnTo>
                    <a:lnTo>
                      <a:pt x="174" y="181"/>
                    </a:lnTo>
                  </a:path>
                </a:pathLst>
              </a:custGeom>
              <a:solidFill>
                <a:srgbClr val="0328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73" name="Freeform 153"/>
              <p:cNvSpPr>
                <a:spLocks/>
              </p:cNvSpPr>
              <p:nvPr/>
            </p:nvSpPr>
            <p:spPr bwMode="auto">
              <a:xfrm>
                <a:off x="3721" y="1101"/>
                <a:ext cx="272" cy="91"/>
              </a:xfrm>
              <a:custGeom>
                <a:avLst/>
                <a:gdLst>
                  <a:gd name="T0" fmla="*/ 219 w 272"/>
                  <a:gd name="T1" fmla="*/ 0 h 91"/>
                  <a:gd name="T2" fmla="*/ 271 w 272"/>
                  <a:gd name="T3" fmla="*/ 28 h 91"/>
                  <a:gd name="T4" fmla="*/ 51 w 272"/>
                  <a:gd name="T5" fmla="*/ 90 h 91"/>
                  <a:gd name="T6" fmla="*/ 0 w 272"/>
                  <a:gd name="T7" fmla="*/ 62 h 91"/>
                  <a:gd name="T8" fmla="*/ 219 w 27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91">
                    <a:moveTo>
                      <a:pt x="219" y="0"/>
                    </a:moveTo>
                    <a:lnTo>
                      <a:pt x="271" y="28"/>
                    </a:lnTo>
                    <a:lnTo>
                      <a:pt x="51" y="90"/>
                    </a:lnTo>
                    <a:lnTo>
                      <a:pt x="0" y="62"/>
                    </a:lnTo>
                    <a:lnTo>
                      <a:pt x="219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61274" name="Freeform 154"/>
            <p:cNvSpPr>
              <a:spLocks/>
            </p:cNvSpPr>
            <p:nvPr/>
          </p:nvSpPr>
          <p:spPr bwMode="auto">
            <a:xfrm>
              <a:off x="3843" y="1083"/>
              <a:ext cx="371" cy="348"/>
            </a:xfrm>
            <a:custGeom>
              <a:avLst/>
              <a:gdLst>
                <a:gd name="T0" fmla="*/ 0 w 371"/>
                <a:gd name="T1" fmla="*/ 178 h 348"/>
                <a:gd name="T2" fmla="*/ 128 w 371"/>
                <a:gd name="T3" fmla="*/ 38 h 348"/>
                <a:gd name="T4" fmla="*/ 324 w 371"/>
                <a:gd name="T5" fmla="*/ 0 h 348"/>
                <a:gd name="T6" fmla="*/ 370 w 371"/>
                <a:gd name="T7" fmla="*/ 275 h 348"/>
                <a:gd name="T8" fmla="*/ 353 w 371"/>
                <a:gd name="T9" fmla="*/ 278 h 348"/>
                <a:gd name="T10" fmla="*/ 357 w 371"/>
                <a:gd name="T11" fmla="*/ 292 h 348"/>
                <a:gd name="T12" fmla="*/ 340 w 371"/>
                <a:gd name="T13" fmla="*/ 295 h 348"/>
                <a:gd name="T14" fmla="*/ 150 w 371"/>
                <a:gd name="T15" fmla="*/ 347 h 348"/>
                <a:gd name="T16" fmla="*/ 2 w 371"/>
                <a:gd name="T17" fmla="*/ 259 h 348"/>
                <a:gd name="T18" fmla="*/ 0 w 371"/>
                <a:gd name="T19" fmla="*/ 17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48">
                  <a:moveTo>
                    <a:pt x="0" y="178"/>
                  </a:moveTo>
                  <a:lnTo>
                    <a:pt x="128" y="38"/>
                  </a:lnTo>
                  <a:lnTo>
                    <a:pt x="324" y="0"/>
                  </a:lnTo>
                  <a:lnTo>
                    <a:pt x="370" y="275"/>
                  </a:lnTo>
                  <a:lnTo>
                    <a:pt x="353" y="278"/>
                  </a:lnTo>
                  <a:lnTo>
                    <a:pt x="357" y="292"/>
                  </a:lnTo>
                  <a:lnTo>
                    <a:pt x="340" y="295"/>
                  </a:lnTo>
                  <a:lnTo>
                    <a:pt x="150" y="347"/>
                  </a:lnTo>
                  <a:lnTo>
                    <a:pt x="2" y="259"/>
                  </a:lnTo>
                  <a:lnTo>
                    <a:pt x="0" y="178"/>
                  </a:lnTo>
                </a:path>
              </a:pathLst>
            </a:cu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1275" name="Line 155"/>
            <p:cNvSpPr>
              <a:spLocks noChangeShapeType="1"/>
            </p:cNvSpPr>
            <p:nvPr/>
          </p:nvSpPr>
          <p:spPr bwMode="auto">
            <a:xfrm flipH="1">
              <a:off x="4052" y="1166"/>
              <a:ext cx="71" cy="10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1276" name="Line 156"/>
            <p:cNvSpPr>
              <a:spLocks noChangeShapeType="1"/>
            </p:cNvSpPr>
            <p:nvPr/>
          </p:nvSpPr>
          <p:spPr bwMode="auto">
            <a:xfrm flipH="1">
              <a:off x="4061" y="1148"/>
              <a:ext cx="86" cy="1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1277" name="Line 157"/>
            <p:cNvSpPr>
              <a:spLocks noChangeShapeType="1"/>
            </p:cNvSpPr>
            <p:nvPr/>
          </p:nvSpPr>
          <p:spPr bwMode="auto">
            <a:xfrm flipH="1">
              <a:off x="4059" y="1200"/>
              <a:ext cx="70" cy="1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1278" name="Freeform 158"/>
            <p:cNvSpPr>
              <a:spLocks/>
            </p:cNvSpPr>
            <p:nvPr/>
          </p:nvSpPr>
          <p:spPr bwMode="auto">
            <a:xfrm>
              <a:off x="3962" y="1108"/>
              <a:ext cx="235" cy="301"/>
            </a:xfrm>
            <a:custGeom>
              <a:avLst/>
              <a:gdLst>
                <a:gd name="T0" fmla="*/ 196 w 235"/>
                <a:gd name="T1" fmla="*/ 0 h 301"/>
                <a:gd name="T2" fmla="*/ 234 w 235"/>
                <a:gd name="T3" fmla="*/ 256 h 301"/>
                <a:gd name="T4" fmla="*/ 37 w 235"/>
                <a:gd name="T5" fmla="*/ 300 h 301"/>
                <a:gd name="T6" fmla="*/ 0 w 235"/>
                <a:gd name="T7" fmla="*/ 36 h 301"/>
                <a:gd name="T8" fmla="*/ 196 w 235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01">
                  <a:moveTo>
                    <a:pt x="196" y="0"/>
                  </a:moveTo>
                  <a:lnTo>
                    <a:pt x="234" y="256"/>
                  </a:lnTo>
                  <a:lnTo>
                    <a:pt x="37" y="300"/>
                  </a:lnTo>
                  <a:lnTo>
                    <a:pt x="0" y="36"/>
                  </a:lnTo>
                  <a:lnTo>
                    <a:pt x="196" y="0"/>
                  </a:lnTo>
                </a:path>
              </a:pathLst>
            </a:cu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261279" name="Group 159"/>
            <p:cNvGrpSpPr>
              <a:grpSpLocks/>
            </p:cNvGrpSpPr>
            <p:nvPr/>
          </p:nvGrpSpPr>
          <p:grpSpPr bwMode="auto">
            <a:xfrm>
              <a:off x="3979" y="1130"/>
              <a:ext cx="207" cy="249"/>
              <a:chOff x="3979" y="1130"/>
              <a:chExt cx="207" cy="249"/>
            </a:xfrm>
          </p:grpSpPr>
          <p:grpSp>
            <p:nvGrpSpPr>
              <p:cNvPr id="261280" name="Group 160"/>
              <p:cNvGrpSpPr>
                <a:grpSpLocks/>
              </p:cNvGrpSpPr>
              <p:nvPr/>
            </p:nvGrpSpPr>
            <p:grpSpPr bwMode="auto">
              <a:xfrm>
                <a:off x="3979" y="1130"/>
                <a:ext cx="207" cy="249"/>
                <a:chOff x="3979" y="1130"/>
                <a:chExt cx="207" cy="249"/>
              </a:xfrm>
            </p:grpSpPr>
            <p:sp>
              <p:nvSpPr>
                <p:cNvPr id="261281" name="Freeform 161"/>
                <p:cNvSpPr>
                  <a:spLocks/>
                </p:cNvSpPr>
                <p:nvPr/>
              </p:nvSpPr>
              <p:spPr bwMode="auto">
                <a:xfrm>
                  <a:off x="3980" y="1183"/>
                  <a:ext cx="89" cy="196"/>
                </a:xfrm>
                <a:custGeom>
                  <a:avLst/>
                  <a:gdLst>
                    <a:gd name="T0" fmla="*/ 0 w 89"/>
                    <a:gd name="T1" fmla="*/ 0 h 196"/>
                    <a:gd name="T2" fmla="*/ 23 w 89"/>
                    <a:gd name="T3" fmla="*/ 168 h 196"/>
                    <a:gd name="T4" fmla="*/ 88 w 89"/>
                    <a:gd name="T5" fmla="*/ 195 h 196"/>
                    <a:gd name="T6" fmla="*/ 64 w 89"/>
                    <a:gd name="T7" fmla="*/ 26 h 196"/>
                    <a:gd name="T8" fmla="*/ 0 w 89"/>
                    <a:gd name="T9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196">
                      <a:moveTo>
                        <a:pt x="0" y="0"/>
                      </a:moveTo>
                      <a:lnTo>
                        <a:pt x="23" y="168"/>
                      </a:lnTo>
                      <a:lnTo>
                        <a:pt x="88" y="195"/>
                      </a:lnTo>
                      <a:lnTo>
                        <a:pt x="64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82" name="Freeform 162"/>
                <p:cNvSpPr>
                  <a:spLocks/>
                </p:cNvSpPr>
                <p:nvPr/>
              </p:nvSpPr>
              <p:spPr bwMode="auto">
                <a:xfrm>
                  <a:off x="4044" y="1156"/>
                  <a:ext cx="142" cy="223"/>
                </a:xfrm>
                <a:custGeom>
                  <a:avLst/>
                  <a:gdLst>
                    <a:gd name="T0" fmla="*/ 117 w 142"/>
                    <a:gd name="T1" fmla="*/ 0 h 223"/>
                    <a:gd name="T2" fmla="*/ 141 w 142"/>
                    <a:gd name="T3" fmla="*/ 169 h 223"/>
                    <a:gd name="T4" fmla="*/ 23 w 142"/>
                    <a:gd name="T5" fmla="*/ 222 h 223"/>
                    <a:gd name="T6" fmla="*/ 0 w 142"/>
                    <a:gd name="T7" fmla="*/ 51 h 223"/>
                    <a:gd name="T8" fmla="*/ 117 w 142"/>
                    <a:gd name="T9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223">
                      <a:moveTo>
                        <a:pt x="117" y="0"/>
                      </a:moveTo>
                      <a:lnTo>
                        <a:pt x="141" y="169"/>
                      </a:lnTo>
                      <a:lnTo>
                        <a:pt x="23" y="222"/>
                      </a:lnTo>
                      <a:lnTo>
                        <a:pt x="0" y="51"/>
                      </a:lnTo>
                      <a:lnTo>
                        <a:pt x="117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83" name="Freeform 163"/>
                <p:cNvSpPr>
                  <a:spLocks/>
                </p:cNvSpPr>
                <p:nvPr/>
              </p:nvSpPr>
              <p:spPr bwMode="auto">
                <a:xfrm>
                  <a:off x="3980" y="1130"/>
                  <a:ext cx="183" cy="79"/>
                </a:xfrm>
                <a:custGeom>
                  <a:avLst/>
                  <a:gdLst>
                    <a:gd name="T0" fmla="*/ 0 w 183"/>
                    <a:gd name="T1" fmla="*/ 52 h 79"/>
                    <a:gd name="T2" fmla="*/ 121 w 183"/>
                    <a:gd name="T3" fmla="*/ 0 h 79"/>
                    <a:gd name="T4" fmla="*/ 182 w 183"/>
                    <a:gd name="T5" fmla="*/ 26 h 79"/>
                    <a:gd name="T6" fmla="*/ 63 w 183"/>
                    <a:gd name="T7" fmla="*/ 78 h 79"/>
                    <a:gd name="T8" fmla="*/ 0 w 183"/>
                    <a:gd name="T9" fmla="*/ 52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79">
                      <a:moveTo>
                        <a:pt x="0" y="52"/>
                      </a:moveTo>
                      <a:lnTo>
                        <a:pt x="121" y="0"/>
                      </a:lnTo>
                      <a:lnTo>
                        <a:pt x="182" y="26"/>
                      </a:lnTo>
                      <a:lnTo>
                        <a:pt x="63" y="78"/>
                      </a:lnTo>
                      <a:lnTo>
                        <a:pt x="0" y="52"/>
                      </a:lnTo>
                    </a:path>
                  </a:pathLst>
                </a:custGeom>
                <a:solidFill>
                  <a:srgbClr val="FF7C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84" name="Freeform 164"/>
                <p:cNvSpPr>
                  <a:spLocks/>
                </p:cNvSpPr>
                <p:nvPr/>
              </p:nvSpPr>
              <p:spPr bwMode="auto">
                <a:xfrm>
                  <a:off x="4013" y="1142"/>
                  <a:ext cx="120" cy="53"/>
                </a:xfrm>
                <a:custGeom>
                  <a:avLst/>
                  <a:gdLst>
                    <a:gd name="T0" fmla="*/ 0 w 120"/>
                    <a:gd name="T1" fmla="*/ 49 h 53"/>
                    <a:gd name="T2" fmla="*/ 114 w 120"/>
                    <a:gd name="T3" fmla="*/ 0 h 53"/>
                    <a:gd name="T4" fmla="*/ 119 w 120"/>
                    <a:gd name="T5" fmla="*/ 2 h 53"/>
                    <a:gd name="T6" fmla="*/ 4 w 120"/>
                    <a:gd name="T7" fmla="*/ 52 h 53"/>
                    <a:gd name="T8" fmla="*/ 0 w 120"/>
                    <a:gd name="T9" fmla="*/ 4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53">
                      <a:moveTo>
                        <a:pt x="0" y="49"/>
                      </a:moveTo>
                      <a:lnTo>
                        <a:pt x="114" y="0"/>
                      </a:lnTo>
                      <a:lnTo>
                        <a:pt x="119" y="2"/>
                      </a:lnTo>
                      <a:lnTo>
                        <a:pt x="4" y="52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85" name="Freeform 165"/>
                <p:cNvSpPr>
                  <a:spLocks/>
                </p:cNvSpPr>
                <p:nvPr/>
              </p:nvSpPr>
              <p:spPr bwMode="auto">
                <a:xfrm>
                  <a:off x="3979" y="1182"/>
                  <a:ext cx="66" cy="28"/>
                </a:xfrm>
                <a:custGeom>
                  <a:avLst/>
                  <a:gdLst>
                    <a:gd name="T0" fmla="*/ 0 w 66"/>
                    <a:gd name="T1" fmla="*/ 1 h 28"/>
                    <a:gd name="T2" fmla="*/ 59 w 66"/>
                    <a:gd name="T3" fmla="*/ 0 h 28"/>
                    <a:gd name="T4" fmla="*/ 65 w 66"/>
                    <a:gd name="T5" fmla="*/ 27 h 28"/>
                    <a:gd name="T6" fmla="*/ 0 w 66"/>
                    <a:gd name="T7" fmla="*/ 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8">
                      <a:moveTo>
                        <a:pt x="0" y="1"/>
                      </a:moveTo>
                      <a:lnTo>
                        <a:pt x="59" y="0"/>
                      </a:lnTo>
                      <a:lnTo>
                        <a:pt x="65" y="27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86" name="Freeform 166"/>
                <p:cNvSpPr>
                  <a:spLocks/>
                </p:cNvSpPr>
                <p:nvPr/>
              </p:nvSpPr>
              <p:spPr bwMode="auto">
                <a:xfrm>
                  <a:off x="4101" y="1130"/>
                  <a:ext cx="61" cy="27"/>
                </a:xfrm>
                <a:custGeom>
                  <a:avLst/>
                  <a:gdLst>
                    <a:gd name="T0" fmla="*/ 0 w 61"/>
                    <a:gd name="T1" fmla="*/ 0 h 27"/>
                    <a:gd name="T2" fmla="*/ 6 w 61"/>
                    <a:gd name="T3" fmla="*/ 22 h 27"/>
                    <a:gd name="T4" fmla="*/ 60 w 61"/>
                    <a:gd name="T5" fmla="*/ 26 h 27"/>
                    <a:gd name="T6" fmla="*/ 0 w 61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27">
                      <a:moveTo>
                        <a:pt x="0" y="0"/>
                      </a:moveTo>
                      <a:lnTo>
                        <a:pt x="6" y="22"/>
                      </a:lnTo>
                      <a:lnTo>
                        <a:pt x="60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87" name="Oval 167"/>
                <p:cNvSpPr>
                  <a:spLocks noChangeArrowheads="1"/>
                </p:cNvSpPr>
                <p:nvPr/>
              </p:nvSpPr>
              <p:spPr bwMode="auto">
                <a:xfrm rot="12720000">
                  <a:off x="4061" y="1207"/>
                  <a:ext cx="103" cy="1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R"/>
                </a:p>
              </p:txBody>
            </p:sp>
            <p:sp>
              <p:nvSpPr>
                <p:cNvPr id="261288" name="Freeform 168"/>
                <p:cNvSpPr>
                  <a:spLocks/>
                </p:cNvSpPr>
                <p:nvPr/>
              </p:nvSpPr>
              <p:spPr bwMode="auto">
                <a:xfrm>
                  <a:off x="4064" y="1206"/>
                  <a:ext cx="100" cy="122"/>
                </a:xfrm>
                <a:custGeom>
                  <a:avLst/>
                  <a:gdLst>
                    <a:gd name="T0" fmla="*/ 67 w 100"/>
                    <a:gd name="T1" fmla="*/ 112 h 122"/>
                    <a:gd name="T2" fmla="*/ 76 w 100"/>
                    <a:gd name="T3" fmla="*/ 104 h 122"/>
                    <a:gd name="T4" fmla="*/ 83 w 100"/>
                    <a:gd name="T5" fmla="*/ 95 h 122"/>
                    <a:gd name="T6" fmla="*/ 90 w 100"/>
                    <a:gd name="T7" fmla="*/ 85 h 122"/>
                    <a:gd name="T8" fmla="*/ 94 w 100"/>
                    <a:gd name="T9" fmla="*/ 74 h 122"/>
                    <a:gd name="T10" fmla="*/ 97 w 100"/>
                    <a:gd name="T11" fmla="*/ 63 h 122"/>
                    <a:gd name="T12" fmla="*/ 99 w 100"/>
                    <a:gd name="T13" fmla="*/ 51 h 122"/>
                    <a:gd name="T14" fmla="*/ 98 w 100"/>
                    <a:gd name="T15" fmla="*/ 39 h 122"/>
                    <a:gd name="T16" fmla="*/ 95 w 100"/>
                    <a:gd name="T17" fmla="*/ 28 h 122"/>
                    <a:gd name="T18" fmla="*/ 91 w 100"/>
                    <a:gd name="T19" fmla="*/ 19 h 122"/>
                    <a:gd name="T20" fmla="*/ 85 w 100"/>
                    <a:gd name="T21" fmla="*/ 11 h 122"/>
                    <a:gd name="T22" fmla="*/ 77 w 100"/>
                    <a:gd name="T23" fmla="*/ 5 h 122"/>
                    <a:gd name="T24" fmla="*/ 69 w 100"/>
                    <a:gd name="T25" fmla="*/ 1 h 122"/>
                    <a:gd name="T26" fmla="*/ 60 w 100"/>
                    <a:gd name="T27" fmla="*/ 0 h 122"/>
                    <a:gd name="T28" fmla="*/ 51 w 100"/>
                    <a:gd name="T29" fmla="*/ 0 h 122"/>
                    <a:gd name="T30" fmla="*/ 41 w 100"/>
                    <a:gd name="T31" fmla="*/ 3 h 122"/>
                    <a:gd name="T32" fmla="*/ 31 w 100"/>
                    <a:gd name="T33" fmla="*/ 8 h 122"/>
                    <a:gd name="T34" fmla="*/ 22 w 100"/>
                    <a:gd name="T35" fmla="*/ 16 h 122"/>
                    <a:gd name="T36" fmla="*/ 15 w 100"/>
                    <a:gd name="T37" fmla="*/ 25 h 122"/>
                    <a:gd name="T38" fmla="*/ 8 w 100"/>
                    <a:gd name="T39" fmla="*/ 35 h 122"/>
                    <a:gd name="T40" fmla="*/ 4 w 100"/>
                    <a:gd name="T41" fmla="*/ 46 h 122"/>
                    <a:gd name="T42" fmla="*/ 1 w 100"/>
                    <a:gd name="T43" fmla="*/ 57 h 122"/>
                    <a:gd name="T44" fmla="*/ 0 w 100"/>
                    <a:gd name="T45" fmla="*/ 69 h 122"/>
                    <a:gd name="T46" fmla="*/ 0 w 100"/>
                    <a:gd name="T47" fmla="*/ 80 h 122"/>
                    <a:gd name="T48" fmla="*/ 3 w 100"/>
                    <a:gd name="T49" fmla="*/ 92 h 122"/>
                    <a:gd name="T50" fmla="*/ 7 w 100"/>
                    <a:gd name="T51" fmla="*/ 101 h 122"/>
                    <a:gd name="T52" fmla="*/ 13 w 100"/>
                    <a:gd name="T53" fmla="*/ 109 h 122"/>
                    <a:gd name="T54" fmla="*/ 21 w 100"/>
                    <a:gd name="T55" fmla="*/ 115 h 122"/>
                    <a:gd name="T56" fmla="*/ 29 w 100"/>
                    <a:gd name="T57" fmla="*/ 119 h 122"/>
                    <a:gd name="T58" fmla="*/ 38 w 100"/>
                    <a:gd name="T59" fmla="*/ 121 h 122"/>
                    <a:gd name="T60" fmla="*/ 47 w 100"/>
                    <a:gd name="T61" fmla="*/ 120 h 122"/>
                    <a:gd name="T62" fmla="*/ 57 w 100"/>
                    <a:gd name="T63" fmla="*/ 117 h 122"/>
                    <a:gd name="T64" fmla="*/ 67 w 100"/>
                    <a:gd name="T65" fmla="*/ 1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" h="122">
                      <a:moveTo>
                        <a:pt x="67" y="112"/>
                      </a:moveTo>
                      <a:lnTo>
                        <a:pt x="76" y="104"/>
                      </a:lnTo>
                      <a:lnTo>
                        <a:pt x="83" y="95"/>
                      </a:lnTo>
                      <a:lnTo>
                        <a:pt x="90" y="85"/>
                      </a:lnTo>
                      <a:lnTo>
                        <a:pt x="94" y="74"/>
                      </a:lnTo>
                      <a:lnTo>
                        <a:pt x="97" y="63"/>
                      </a:lnTo>
                      <a:lnTo>
                        <a:pt x="99" y="51"/>
                      </a:lnTo>
                      <a:lnTo>
                        <a:pt x="98" y="39"/>
                      </a:lnTo>
                      <a:lnTo>
                        <a:pt x="95" y="28"/>
                      </a:lnTo>
                      <a:lnTo>
                        <a:pt x="91" y="19"/>
                      </a:lnTo>
                      <a:lnTo>
                        <a:pt x="85" y="11"/>
                      </a:lnTo>
                      <a:lnTo>
                        <a:pt x="77" y="5"/>
                      </a:lnTo>
                      <a:lnTo>
                        <a:pt x="69" y="1"/>
                      </a:lnTo>
                      <a:lnTo>
                        <a:pt x="60" y="0"/>
                      </a:lnTo>
                      <a:lnTo>
                        <a:pt x="51" y="0"/>
                      </a:lnTo>
                      <a:lnTo>
                        <a:pt x="41" y="3"/>
                      </a:lnTo>
                      <a:lnTo>
                        <a:pt x="31" y="8"/>
                      </a:lnTo>
                      <a:lnTo>
                        <a:pt x="22" y="16"/>
                      </a:lnTo>
                      <a:lnTo>
                        <a:pt x="15" y="25"/>
                      </a:lnTo>
                      <a:lnTo>
                        <a:pt x="8" y="35"/>
                      </a:lnTo>
                      <a:lnTo>
                        <a:pt x="4" y="46"/>
                      </a:lnTo>
                      <a:lnTo>
                        <a:pt x="1" y="57"/>
                      </a:lnTo>
                      <a:lnTo>
                        <a:pt x="0" y="69"/>
                      </a:lnTo>
                      <a:lnTo>
                        <a:pt x="0" y="80"/>
                      </a:lnTo>
                      <a:lnTo>
                        <a:pt x="3" y="92"/>
                      </a:lnTo>
                      <a:lnTo>
                        <a:pt x="7" y="101"/>
                      </a:lnTo>
                      <a:lnTo>
                        <a:pt x="13" y="109"/>
                      </a:lnTo>
                      <a:lnTo>
                        <a:pt x="21" y="115"/>
                      </a:lnTo>
                      <a:lnTo>
                        <a:pt x="29" y="119"/>
                      </a:lnTo>
                      <a:lnTo>
                        <a:pt x="38" y="121"/>
                      </a:lnTo>
                      <a:lnTo>
                        <a:pt x="47" y="120"/>
                      </a:lnTo>
                      <a:lnTo>
                        <a:pt x="57" y="117"/>
                      </a:lnTo>
                      <a:lnTo>
                        <a:pt x="67" y="1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grpSp>
            <p:nvGrpSpPr>
              <p:cNvPr id="261289" name="Group 169"/>
              <p:cNvGrpSpPr>
                <a:grpSpLocks/>
              </p:cNvGrpSpPr>
              <p:nvPr/>
            </p:nvGrpSpPr>
            <p:grpSpPr bwMode="auto">
              <a:xfrm>
                <a:off x="4075" y="1233"/>
                <a:ext cx="78" cy="72"/>
                <a:chOff x="4075" y="1233"/>
                <a:chExt cx="78" cy="72"/>
              </a:xfrm>
            </p:grpSpPr>
            <p:sp>
              <p:nvSpPr>
                <p:cNvPr id="261290" name="Freeform 170"/>
                <p:cNvSpPr>
                  <a:spLocks/>
                </p:cNvSpPr>
                <p:nvPr/>
              </p:nvSpPr>
              <p:spPr bwMode="auto">
                <a:xfrm>
                  <a:off x="4114" y="126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1" name="Freeform 171"/>
                <p:cNvSpPr>
                  <a:spLocks/>
                </p:cNvSpPr>
                <p:nvPr/>
              </p:nvSpPr>
              <p:spPr bwMode="auto">
                <a:xfrm>
                  <a:off x="4114" y="126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2" name="Freeform 172"/>
                <p:cNvSpPr>
                  <a:spLocks/>
                </p:cNvSpPr>
                <p:nvPr/>
              </p:nvSpPr>
              <p:spPr bwMode="auto">
                <a:xfrm>
                  <a:off x="4103" y="126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3" name="Freeform 173"/>
                <p:cNvSpPr>
                  <a:spLocks/>
                </p:cNvSpPr>
                <p:nvPr/>
              </p:nvSpPr>
              <p:spPr bwMode="auto">
                <a:xfrm>
                  <a:off x="4103" y="126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4" name="Freeform 174"/>
                <p:cNvSpPr>
                  <a:spLocks/>
                </p:cNvSpPr>
                <p:nvPr/>
              </p:nvSpPr>
              <p:spPr bwMode="auto">
                <a:xfrm>
                  <a:off x="4103" y="126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5" name="Freeform 175"/>
                <p:cNvSpPr>
                  <a:spLocks/>
                </p:cNvSpPr>
                <p:nvPr/>
              </p:nvSpPr>
              <p:spPr bwMode="auto">
                <a:xfrm>
                  <a:off x="4103" y="126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6" name="Freeform 176"/>
                <p:cNvSpPr>
                  <a:spLocks/>
                </p:cNvSpPr>
                <p:nvPr/>
              </p:nvSpPr>
              <p:spPr bwMode="auto">
                <a:xfrm>
                  <a:off x="4102" y="127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7" name="Freeform 177"/>
                <p:cNvSpPr>
                  <a:spLocks/>
                </p:cNvSpPr>
                <p:nvPr/>
              </p:nvSpPr>
              <p:spPr bwMode="auto">
                <a:xfrm>
                  <a:off x="4102" y="127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8" name="Freeform 178"/>
                <p:cNvSpPr>
                  <a:spLocks/>
                </p:cNvSpPr>
                <p:nvPr/>
              </p:nvSpPr>
              <p:spPr bwMode="auto">
                <a:xfrm>
                  <a:off x="4091" y="127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9" name="Freeform 179"/>
                <p:cNvSpPr>
                  <a:spLocks/>
                </p:cNvSpPr>
                <p:nvPr/>
              </p:nvSpPr>
              <p:spPr bwMode="auto">
                <a:xfrm>
                  <a:off x="4091" y="127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0" name="Freeform 180"/>
                <p:cNvSpPr>
                  <a:spLocks/>
                </p:cNvSpPr>
                <p:nvPr/>
              </p:nvSpPr>
              <p:spPr bwMode="auto">
                <a:xfrm>
                  <a:off x="4091" y="126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1" name="Freeform 181"/>
                <p:cNvSpPr>
                  <a:spLocks/>
                </p:cNvSpPr>
                <p:nvPr/>
              </p:nvSpPr>
              <p:spPr bwMode="auto">
                <a:xfrm>
                  <a:off x="4091" y="126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2" name="Freeform 182"/>
                <p:cNvSpPr>
                  <a:spLocks/>
                </p:cNvSpPr>
                <p:nvPr/>
              </p:nvSpPr>
              <p:spPr bwMode="auto">
                <a:xfrm>
                  <a:off x="4090" y="127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3" name="Freeform 183"/>
                <p:cNvSpPr>
                  <a:spLocks/>
                </p:cNvSpPr>
                <p:nvPr/>
              </p:nvSpPr>
              <p:spPr bwMode="auto">
                <a:xfrm>
                  <a:off x="4090" y="127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4" name="Freeform 184"/>
                <p:cNvSpPr>
                  <a:spLocks/>
                </p:cNvSpPr>
                <p:nvPr/>
              </p:nvSpPr>
              <p:spPr bwMode="auto">
                <a:xfrm>
                  <a:off x="4079" y="127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5" name="Freeform 185"/>
                <p:cNvSpPr>
                  <a:spLocks/>
                </p:cNvSpPr>
                <p:nvPr/>
              </p:nvSpPr>
              <p:spPr bwMode="auto">
                <a:xfrm>
                  <a:off x="4079" y="127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6" name="Freeform 186"/>
                <p:cNvSpPr>
                  <a:spLocks/>
                </p:cNvSpPr>
                <p:nvPr/>
              </p:nvSpPr>
              <p:spPr bwMode="auto">
                <a:xfrm>
                  <a:off x="4079" y="127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7" name="Freeform 187"/>
                <p:cNvSpPr>
                  <a:spLocks/>
                </p:cNvSpPr>
                <p:nvPr/>
              </p:nvSpPr>
              <p:spPr bwMode="auto">
                <a:xfrm>
                  <a:off x="4079" y="127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8" name="Freeform 188"/>
                <p:cNvSpPr>
                  <a:spLocks/>
                </p:cNvSpPr>
                <p:nvPr/>
              </p:nvSpPr>
              <p:spPr bwMode="auto">
                <a:xfrm>
                  <a:off x="4112" y="125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9" name="Freeform 189"/>
                <p:cNvSpPr>
                  <a:spLocks/>
                </p:cNvSpPr>
                <p:nvPr/>
              </p:nvSpPr>
              <p:spPr bwMode="auto">
                <a:xfrm>
                  <a:off x="4112" y="125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0" name="Freeform 190"/>
                <p:cNvSpPr>
                  <a:spLocks/>
                </p:cNvSpPr>
                <p:nvPr/>
              </p:nvSpPr>
              <p:spPr bwMode="auto">
                <a:xfrm>
                  <a:off x="4101" y="125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1" name="Freeform 191"/>
                <p:cNvSpPr>
                  <a:spLocks/>
                </p:cNvSpPr>
                <p:nvPr/>
              </p:nvSpPr>
              <p:spPr bwMode="auto">
                <a:xfrm>
                  <a:off x="4101" y="125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2" name="Freeform 192"/>
                <p:cNvSpPr>
                  <a:spLocks/>
                </p:cNvSpPr>
                <p:nvPr/>
              </p:nvSpPr>
              <p:spPr bwMode="auto">
                <a:xfrm>
                  <a:off x="4101" y="124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3" name="Freeform 193"/>
                <p:cNvSpPr>
                  <a:spLocks/>
                </p:cNvSpPr>
                <p:nvPr/>
              </p:nvSpPr>
              <p:spPr bwMode="auto">
                <a:xfrm>
                  <a:off x="4101" y="124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4" name="Freeform 194"/>
                <p:cNvSpPr>
                  <a:spLocks/>
                </p:cNvSpPr>
                <p:nvPr/>
              </p:nvSpPr>
              <p:spPr bwMode="auto">
                <a:xfrm>
                  <a:off x="4100" y="125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5" name="Freeform 195"/>
                <p:cNvSpPr>
                  <a:spLocks/>
                </p:cNvSpPr>
                <p:nvPr/>
              </p:nvSpPr>
              <p:spPr bwMode="auto">
                <a:xfrm>
                  <a:off x="4100" y="125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6" name="Freeform 196"/>
                <p:cNvSpPr>
                  <a:spLocks/>
                </p:cNvSpPr>
                <p:nvPr/>
              </p:nvSpPr>
              <p:spPr bwMode="auto">
                <a:xfrm>
                  <a:off x="4089" y="125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7" name="Freeform 197"/>
                <p:cNvSpPr>
                  <a:spLocks/>
                </p:cNvSpPr>
                <p:nvPr/>
              </p:nvSpPr>
              <p:spPr bwMode="auto">
                <a:xfrm>
                  <a:off x="4089" y="125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8" name="Freeform 198"/>
                <p:cNvSpPr>
                  <a:spLocks/>
                </p:cNvSpPr>
                <p:nvPr/>
              </p:nvSpPr>
              <p:spPr bwMode="auto">
                <a:xfrm>
                  <a:off x="4089" y="125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9" name="Freeform 199"/>
                <p:cNvSpPr>
                  <a:spLocks/>
                </p:cNvSpPr>
                <p:nvPr/>
              </p:nvSpPr>
              <p:spPr bwMode="auto">
                <a:xfrm>
                  <a:off x="4089" y="125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0" name="Freeform 200"/>
                <p:cNvSpPr>
                  <a:spLocks/>
                </p:cNvSpPr>
                <p:nvPr/>
              </p:nvSpPr>
              <p:spPr bwMode="auto">
                <a:xfrm>
                  <a:off x="4088" y="126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1" name="Freeform 201"/>
                <p:cNvSpPr>
                  <a:spLocks/>
                </p:cNvSpPr>
                <p:nvPr/>
              </p:nvSpPr>
              <p:spPr bwMode="auto">
                <a:xfrm>
                  <a:off x="4088" y="126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2" name="Freeform 202"/>
                <p:cNvSpPr>
                  <a:spLocks/>
                </p:cNvSpPr>
                <p:nvPr/>
              </p:nvSpPr>
              <p:spPr bwMode="auto">
                <a:xfrm>
                  <a:off x="4077" y="126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3" name="Freeform 203"/>
                <p:cNvSpPr>
                  <a:spLocks/>
                </p:cNvSpPr>
                <p:nvPr/>
              </p:nvSpPr>
              <p:spPr bwMode="auto">
                <a:xfrm>
                  <a:off x="4077" y="126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4" name="Freeform 204"/>
                <p:cNvSpPr>
                  <a:spLocks/>
                </p:cNvSpPr>
                <p:nvPr/>
              </p:nvSpPr>
              <p:spPr bwMode="auto">
                <a:xfrm>
                  <a:off x="4077" y="125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5" name="Freeform 205"/>
                <p:cNvSpPr>
                  <a:spLocks/>
                </p:cNvSpPr>
                <p:nvPr/>
              </p:nvSpPr>
              <p:spPr bwMode="auto">
                <a:xfrm>
                  <a:off x="4077" y="125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6" name="Freeform 206"/>
                <p:cNvSpPr>
                  <a:spLocks/>
                </p:cNvSpPr>
                <p:nvPr/>
              </p:nvSpPr>
              <p:spPr bwMode="auto">
                <a:xfrm>
                  <a:off x="4110" y="123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7" name="Freeform 207"/>
                <p:cNvSpPr>
                  <a:spLocks/>
                </p:cNvSpPr>
                <p:nvPr/>
              </p:nvSpPr>
              <p:spPr bwMode="auto">
                <a:xfrm>
                  <a:off x="4110" y="123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8" name="Freeform 208"/>
                <p:cNvSpPr>
                  <a:spLocks/>
                </p:cNvSpPr>
                <p:nvPr/>
              </p:nvSpPr>
              <p:spPr bwMode="auto">
                <a:xfrm>
                  <a:off x="4099" y="123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9" name="Freeform 209"/>
                <p:cNvSpPr>
                  <a:spLocks/>
                </p:cNvSpPr>
                <p:nvPr/>
              </p:nvSpPr>
              <p:spPr bwMode="auto">
                <a:xfrm>
                  <a:off x="4099" y="123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0" name="Freeform 210"/>
                <p:cNvSpPr>
                  <a:spLocks/>
                </p:cNvSpPr>
                <p:nvPr/>
              </p:nvSpPr>
              <p:spPr bwMode="auto">
                <a:xfrm>
                  <a:off x="4099" y="1233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1" name="Freeform 211"/>
                <p:cNvSpPr>
                  <a:spLocks/>
                </p:cNvSpPr>
                <p:nvPr/>
              </p:nvSpPr>
              <p:spPr bwMode="auto">
                <a:xfrm>
                  <a:off x="4099" y="1233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2" name="Freeform 212"/>
                <p:cNvSpPr>
                  <a:spLocks/>
                </p:cNvSpPr>
                <p:nvPr/>
              </p:nvSpPr>
              <p:spPr bwMode="auto">
                <a:xfrm>
                  <a:off x="4098" y="124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3" name="Freeform 213"/>
                <p:cNvSpPr>
                  <a:spLocks/>
                </p:cNvSpPr>
                <p:nvPr/>
              </p:nvSpPr>
              <p:spPr bwMode="auto">
                <a:xfrm>
                  <a:off x="4098" y="124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4" name="Freeform 214"/>
                <p:cNvSpPr>
                  <a:spLocks/>
                </p:cNvSpPr>
                <p:nvPr/>
              </p:nvSpPr>
              <p:spPr bwMode="auto">
                <a:xfrm>
                  <a:off x="4087" y="124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5" name="Freeform 215"/>
                <p:cNvSpPr>
                  <a:spLocks/>
                </p:cNvSpPr>
                <p:nvPr/>
              </p:nvSpPr>
              <p:spPr bwMode="auto">
                <a:xfrm>
                  <a:off x="4087" y="124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6" name="Freeform 216"/>
                <p:cNvSpPr>
                  <a:spLocks/>
                </p:cNvSpPr>
                <p:nvPr/>
              </p:nvSpPr>
              <p:spPr bwMode="auto">
                <a:xfrm>
                  <a:off x="4087" y="123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7" name="Freeform 217"/>
                <p:cNvSpPr>
                  <a:spLocks/>
                </p:cNvSpPr>
                <p:nvPr/>
              </p:nvSpPr>
              <p:spPr bwMode="auto">
                <a:xfrm>
                  <a:off x="4087" y="123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8" name="Freeform 218"/>
                <p:cNvSpPr>
                  <a:spLocks/>
                </p:cNvSpPr>
                <p:nvPr/>
              </p:nvSpPr>
              <p:spPr bwMode="auto">
                <a:xfrm>
                  <a:off x="4086" y="124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9" name="Freeform 219"/>
                <p:cNvSpPr>
                  <a:spLocks/>
                </p:cNvSpPr>
                <p:nvPr/>
              </p:nvSpPr>
              <p:spPr bwMode="auto">
                <a:xfrm>
                  <a:off x="4086" y="124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0" name="Freeform 220"/>
                <p:cNvSpPr>
                  <a:spLocks/>
                </p:cNvSpPr>
                <p:nvPr/>
              </p:nvSpPr>
              <p:spPr bwMode="auto">
                <a:xfrm>
                  <a:off x="4075" y="124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1" name="Freeform 221"/>
                <p:cNvSpPr>
                  <a:spLocks/>
                </p:cNvSpPr>
                <p:nvPr/>
              </p:nvSpPr>
              <p:spPr bwMode="auto">
                <a:xfrm>
                  <a:off x="4075" y="124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2" name="Freeform 222"/>
                <p:cNvSpPr>
                  <a:spLocks/>
                </p:cNvSpPr>
                <p:nvPr/>
              </p:nvSpPr>
              <p:spPr bwMode="auto">
                <a:xfrm>
                  <a:off x="4075" y="124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3" name="Freeform 223"/>
                <p:cNvSpPr>
                  <a:spLocks/>
                </p:cNvSpPr>
                <p:nvPr/>
              </p:nvSpPr>
              <p:spPr bwMode="auto">
                <a:xfrm>
                  <a:off x="4075" y="124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4" name="Freeform 224"/>
                <p:cNvSpPr>
                  <a:spLocks/>
                </p:cNvSpPr>
                <p:nvPr/>
              </p:nvSpPr>
              <p:spPr bwMode="auto">
                <a:xfrm>
                  <a:off x="4125" y="127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5" name="Freeform 225"/>
                <p:cNvSpPr>
                  <a:spLocks/>
                </p:cNvSpPr>
                <p:nvPr/>
              </p:nvSpPr>
              <p:spPr bwMode="auto">
                <a:xfrm>
                  <a:off x="4125" y="127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6" name="Freeform 226"/>
                <p:cNvSpPr>
                  <a:spLocks/>
                </p:cNvSpPr>
                <p:nvPr/>
              </p:nvSpPr>
              <p:spPr bwMode="auto">
                <a:xfrm>
                  <a:off x="4115" y="127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7" name="Freeform 227"/>
                <p:cNvSpPr>
                  <a:spLocks/>
                </p:cNvSpPr>
                <p:nvPr/>
              </p:nvSpPr>
              <p:spPr bwMode="auto">
                <a:xfrm>
                  <a:off x="4115" y="127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8" name="Freeform 228"/>
                <p:cNvSpPr>
                  <a:spLocks/>
                </p:cNvSpPr>
                <p:nvPr/>
              </p:nvSpPr>
              <p:spPr bwMode="auto">
                <a:xfrm>
                  <a:off x="4114" y="126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9" name="Freeform 229"/>
                <p:cNvSpPr>
                  <a:spLocks/>
                </p:cNvSpPr>
                <p:nvPr/>
              </p:nvSpPr>
              <p:spPr bwMode="auto">
                <a:xfrm>
                  <a:off x="4114" y="126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0" name="Freeform 230"/>
                <p:cNvSpPr>
                  <a:spLocks/>
                </p:cNvSpPr>
                <p:nvPr/>
              </p:nvSpPr>
              <p:spPr bwMode="auto">
                <a:xfrm>
                  <a:off x="4113" y="127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1" name="Freeform 231"/>
                <p:cNvSpPr>
                  <a:spLocks/>
                </p:cNvSpPr>
                <p:nvPr/>
              </p:nvSpPr>
              <p:spPr bwMode="auto">
                <a:xfrm>
                  <a:off x="4113" y="127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2" name="Freeform 232"/>
                <p:cNvSpPr>
                  <a:spLocks/>
                </p:cNvSpPr>
                <p:nvPr/>
              </p:nvSpPr>
              <p:spPr bwMode="auto">
                <a:xfrm>
                  <a:off x="4102" y="127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3" name="Freeform 233"/>
                <p:cNvSpPr>
                  <a:spLocks/>
                </p:cNvSpPr>
                <p:nvPr/>
              </p:nvSpPr>
              <p:spPr bwMode="auto">
                <a:xfrm>
                  <a:off x="4102" y="127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4" name="Freeform 234"/>
                <p:cNvSpPr>
                  <a:spLocks/>
                </p:cNvSpPr>
                <p:nvPr/>
              </p:nvSpPr>
              <p:spPr bwMode="auto">
                <a:xfrm>
                  <a:off x="4102" y="127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5" name="Freeform 235"/>
                <p:cNvSpPr>
                  <a:spLocks/>
                </p:cNvSpPr>
                <p:nvPr/>
              </p:nvSpPr>
              <p:spPr bwMode="auto">
                <a:xfrm>
                  <a:off x="4102" y="127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6" name="Freeform 236"/>
                <p:cNvSpPr>
                  <a:spLocks/>
                </p:cNvSpPr>
                <p:nvPr/>
              </p:nvSpPr>
              <p:spPr bwMode="auto">
                <a:xfrm>
                  <a:off x="4101" y="128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7" name="Freeform 237"/>
                <p:cNvSpPr>
                  <a:spLocks/>
                </p:cNvSpPr>
                <p:nvPr/>
              </p:nvSpPr>
              <p:spPr bwMode="auto">
                <a:xfrm>
                  <a:off x="4101" y="128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8" name="Freeform 238"/>
                <p:cNvSpPr>
                  <a:spLocks/>
                </p:cNvSpPr>
                <p:nvPr/>
              </p:nvSpPr>
              <p:spPr bwMode="auto">
                <a:xfrm>
                  <a:off x="4090" y="128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9" name="Freeform 239"/>
                <p:cNvSpPr>
                  <a:spLocks/>
                </p:cNvSpPr>
                <p:nvPr/>
              </p:nvSpPr>
              <p:spPr bwMode="auto">
                <a:xfrm>
                  <a:off x="4090" y="128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0" name="Freeform 240"/>
                <p:cNvSpPr>
                  <a:spLocks/>
                </p:cNvSpPr>
                <p:nvPr/>
              </p:nvSpPr>
              <p:spPr bwMode="auto">
                <a:xfrm>
                  <a:off x="4090" y="127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1" name="Freeform 241"/>
                <p:cNvSpPr>
                  <a:spLocks/>
                </p:cNvSpPr>
                <p:nvPr/>
              </p:nvSpPr>
              <p:spPr bwMode="auto">
                <a:xfrm>
                  <a:off x="4090" y="127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2" name="Freeform 242"/>
                <p:cNvSpPr>
                  <a:spLocks/>
                </p:cNvSpPr>
                <p:nvPr/>
              </p:nvSpPr>
              <p:spPr bwMode="auto">
                <a:xfrm>
                  <a:off x="4123" y="125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3" name="Freeform 243"/>
                <p:cNvSpPr>
                  <a:spLocks/>
                </p:cNvSpPr>
                <p:nvPr/>
              </p:nvSpPr>
              <p:spPr bwMode="auto">
                <a:xfrm>
                  <a:off x="4123" y="125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4" name="Freeform 244"/>
                <p:cNvSpPr>
                  <a:spLocks/>
                </p:cNvSpPr>
                <p:nvPr/>
              </p:nvSpPr>
              <p:spPr bwMode="auto">
                <a:xfrm>
                  <a:off x="4112" y="125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5" name="Freeform 245"/>
                <p:cNvSpPr>
                  <a:spLocks/>
                </p:cNvSpPr>
                <p:nvPr/>
              </p:nvSpPr>
              <p:spPr bwMode="auto">
                <a:xfrm>
                  <a:off x="4112" y="125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6" name="Freeform 246"/>
                <p:cNvSpPr>
                  <a:spLocks/>
                </p:cNvSpPr>
                <p:nvPr/>
              </p:nvSpPr>
              <p:spPr bwMode="auto">
                <a:xfrm>
                  <a:off x="4112" y="125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7" name="Freeform 247"/>
                <p:cNvSpPr>
                  <a:spLocks/>
                </p:cNvSpPr>
                <p:nvPr/>
              </p:nvSpPr>
              <p:spPr bwMode="auto">
                <a:xfrm>
                  <a:off x="4112" y="125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8" name="Freeform 248"/>
                <p:cNvSpPr>
                  <a:spLocks/>
                </p:cNvSpPr>
                <p:nvPr/>
              </p:nvSpPr>
              <p:spPr bwMode="auto">
                <a:xfrm>
                  <a:off x="4111" y="126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9" name="Freeform 249"/>
                <p:cNvSpPr>
                  <a:spLocks/>
                </p:cNvSpPr>
                <p:nvPr/>
              </p:nvSpPr>
              <p:spPr bwMode="auto">
                <a:xfrm>
                  <a:off x="4111" y="126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0" name="Freeform 250"/>
                <p:cNvSpPr>
                  <a:spLocks/>
                </p:cNvSpPr>
                <p:nvPr/>
              </p:nvSpPr>
              <p:spPr bwMode="auto">
                <a:xfrm>
                  <a:off x="4100" y="126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1" name="Freeform 251"/>
                <p:cNvSpPr>
                  <a:spLocks/>
                </p:cNvSpPr>
                <p:nvPr/>
              </p:nvSpPr>
              <p:spPr bwMode="auto">
                <a:xfrm>
                  <a:off x="4100" y="126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2" name="Freeform 252"/>
                <p:cNvSpPr>
                  <a:spLocks/>
                </p:cNvSpPr>
                <p:nvPr/>
              </p:nvSpPr>
              <p:spPr bwMode="auto">
                <a:xfrm>
                  <a:off x="4100" y="125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3" name="Freeform 253"/>
                <p:cNvSpPr>
                  <a:spLocks/>
                </p:cNvSpPr>
                <p:nvPr/>
              </p:nvSpPr>
              <p:spPr bwMode="auto">
                <a:xfrm>
                  <a:off x="4100" y="125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4" name="Freeform 254"/>
                <p:cNvSpPr>
                  <a:spLocks/>
                </p:cNvSpPr>
                <p:nvPr/>
              </p:nvSpPr>
              <p:spPr bwMode="auto">
                <a:xfrm>
                  <a:off x="4099" y="126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5" name="Freeform 255"/>
                <p:cNvSpPr>
                  <a:spLocks/>
                </p:cNvSpPr>
                <p:nvPr/>
              </p:nvSpPr>
              <p:spPr bwMode="auto">
                <a:xfrm>
                  <a:off x="4099" y="126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6" name="Freeform 256"/>
                <p:cNvSpPr>
                  <a:spLocks/>
                </p:cNvSpPr>
                <p:nvPr/>
              </p:nvSpPr>
              <p:spPr bwMode="auto">
                <a:xfrm>
                  <a:off x="4088" y="126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7" name="Freeform 257"/>
                <p:cNvSpPr>
                  <a:spLocks/>
                </p:cNvSpPr>
                <p:nvPr/>
              </p:nvSpPr>
              <p:spPr bwMode="auto">
                <a:xfrm>
                  <a:off x="4088" y="126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8" name="Freeform 258"/>
                <p:cNvSpPr>
                  <a:spLocks/>
                </p:cNvSpPr>
                <p:nvPr/>
              </p:nvSpPr>
              <p:spPr bwMode="auto">
                <a:xfrm>
                  <a:off x="4088" y="1261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9" name="Freeform 259"/>
                <p:cNvSpPr>
                  <a:spLocks/>
                </p:cNvSpPr>
                <p:nvPr/>
              </p:nvSpPr>
              <p:spPr bwMode="auto">
                <a:xfrm>
                  <a:off x="4088" y="1261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0" name="Freeform 260"/>
                <p:cNvSpPr>
                  <a:spLocks/>
                </p:cNvSpPr>
                <p:nvPr/>
              </p:nvSpPr>
              <p:spPr bwMode="auto">
                <a:xfrm>
                  <a:off x="4121" y="124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1" name="Freeform 261"/>
                <p:cNvSpPr>
                  <a:spLocks/>
                </p:cNvSpPr>
                <p:nvPr/>
              </p:nvSpPr>
              <p:spPr bwMode="auto">
                <a:xfrm>
                  <a:off x="4121" y="124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2" name="Freeform 262"/>
                <p:cNvSpPr>
                  <a:spLocks/>
                </p:cNvSpPr>
                <p:nvPr/>
              </p:nvSpPr>
              <p:spPr bwMode="auto">
                <a:xfrm>
                  <a:off x="4110" y="124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3" name="Freeform 263"/>
                <p:cNvSpPr>
                  <a:spLocks/>
                </p:cNvSpPr>
                <p:nvPr/>
              </p:nvSpPr>
              <p:spPr bwMode="auto">
                <a:xfrm>
                  <a:off x="4110" y="124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4" name="Freeform 264"/>
                <p:cNvSpPr>
                  <a:spLocks/>
                </p:cNvSpPr>
                <p:nvPr/>
              </p:nvSpPr>
              <p:spPr bwMode="auto">
                <a:xfrm>
                  <a:off x="4110" y="123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5" name="Freeform 265"/>
                <p:cNvSpPr>
                  <a:spLocks/>
                </p:cNvSpPr>
                <p:nvPr/>
              </p:nvSpPr>
              <p:spPr bwMode="auto">
                <a:xfrm>
                  <a:off x="4110" y="123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6" name="Freeform 266"/>
                <p:cNvSpPr>
                  <a:spLocks/>
                </p:cNvSpPr>
                <p:nvPr/>
              </p:nvSpPr>
              <p:spPr bwMode="auto">
                <a:xfrm>
                  <a:off x="4109" y="124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7" name="Freeform 267"/>
                <p:cNvSpPr>
                  <a:spLocks/>
                </p:cNvSpPr>
                <p:nvPr/>
              </p:nvSpPr>
              <p:spPr bwMode="auto">
                <a:xfrm>
                  <a:off x="4109" y="124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8" name="Freeform 268"/>
                <p:cNvSpPr>
                  <a:spLocks/>
                </p:cNvSpPr>
                <p:nvPr/>
              </p:nvSpPr>
              <p:spPr bwMode="auto">
                <a:xfrm>
                  <a:off x="4098" y="124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9" name="Freeform 269"/>
                <p:cNvSpPr>
                  <a:spLocks/>
                </p:cNvSpPr>
                <p:nvPr/>
              </p:nvSpPr>
              <p:spPr bwMode="auto">
                <a:xfrm>
                  <a:off x="4098" y="124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0" name="Freeform 270"/>
                <p:cNvSpPr>
                  <a:spLocks/>
                </p:cNvSpPr>
                <p:nvPr/>
              </p:nvSpPr>
              <p:spPr bwMode="auto">
                <a:xfrm>
                  <a:off x="4098" y="124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1" name="Freeform 271"/>
                <p:cNvSpPr>
                  <a:spLocks/>
                </p:cNvSpPr>
                <p:nvPr/>
              </p:nvSpPr>
              <p:spPr bwMode="auto">
                <a:xfrm>
                  <a:off x="4098" y="124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2" name="Freeform 272"/>
                <p:cNvSpPr>
                  <a:spLocks/>
                </p:cNvSpPr>
                <p:nvPr/>
              </p:nvSpPr>
              <p:spPr bwMode="auto">
                <a:xfrm>
                  <a:off x="4097" y="125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3" name="Freeform 273"/>
                <p:cNvSpPr>
                  <a:spLocks/>
                </p:cNvSpPr>
                <p:nvPr/>
              </p:nvSpPr>
              <p:spPr bwMode="auto">
                <a:xfrm>
                  <a:off x="4097" y="125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4" name="Freeform 274"/>
                <p:cNvSpPr>
                  <a:spLocks/>
                </p:cNvSpPr>
                <p:nvPr/>
              </p:nvSpPr>
              <p:spPr bwMode="auto">
                <a:xfrm>
                  <a:off x="4086" y="125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5" name="Freeform 275"/>
                <p:cNvSpPr>
                  <a:spLocks/>
                </p:cNvSpPr>
                <p:nvPr/>
              </p:nvSpPr>
              <p:spPr bwMode="auto">
                <a:xfrm>
                  <a:off x="4086" y="125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6" name="Freeform 276"/>
                <p:cNvSpPr>
                  <a:spLocks/>
                </p:cNvSpPr>
                <p:nvPr/>
              </p:nvSpPr>
              <p:spPr bwMode="auto">
                <a:xfrm>
                  <a:off x="4086" y="124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7" name="Freeform 277"/>
                <p:cNvSpPr>
                  <a:spLocks/>
                </p:cNvSpPr>
                <p:nvPr/>
              </p:nvSpPr>
              <p:spPr bwMode="auto">
                <a:xfrm>
                  <a:off x="4086" y="124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8" name="Freeform 278"/>
                <p:cNvSpPr>
                  <a:spLocks/>
                </p:cNvSpPr>
                <p:nvPr/>
              </p:nvSpPr>
              <p:spPr bwMode="auto">
                <a:xfrm>
                  <a:off x="4136" y="127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9" name="Freeform 279"/>
                <p:cNvSpPr>
                  <a:spLocks/>
                </p:cNvSpPr>
                <p:nvPr/>
              </p:nvSpPr>
              <p:spPr bwMode="auto">
                <a:xfrm>
                  <a:off x="4136" y="127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0" name="Freeform 280"/>
                <p:cNvSpPr>
                  <a:spLocks/>
                </p:cNvSpPr>
                <p:nvPr/>
              </p:nvSpPr>
              <p:spPr bwMode="auto">
                <a:xfrm>
                  <a:off x="4126" y="127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1" name="Freeform 281"/>
                <p:cNvSpPr>
                  <a:spLocks/>
                </p:cNvSpPr>
                <p:nvPr/>
              </p:nvSpPr>
              <p:spPr bwMode="auto">
                <a:xfrm>
                  <a:off x="4126" y="127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2" name="Freeform 282"/>
                <p:cNvSpPr>
                  <a:spLocks/>
                </p:cNvSpPr>
                <p:nvPr/>
              </p:nvSpPr>
              <p:spPr bwMode="auto">
                <a:xfrm>
                  <a:off x="4126" y="127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3" name="Freeform 283"/>
                <p:cNvSpPr>
                  <a:spLocks/>
                </p:cNvSpPr>
                <p:nvPr/>
              </p:nvSpPr>
              <p:spPr bwMode="auto">
                <a:xfrm>
                  <a:off x="4126" y="127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4" name="Freeform 284"/>
                <p:cNvSpPr>
                  <a:spLocks/>
                </p:cNvSpPr>
                <p:nvPr/>
              </p:nvSpPr>
              <p:spPr bwMode="auto">
                <a:xfrm>
                  <a:off x="4124" y="127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5" name="Freeform 285"/>
                <p:cNvSpPr>
                  <a:spLocks/>
                </p:cNvSpPr>
                <p:nvPr/>
              </p:nvSpPr>
              <p:spPr bwMode="auto">
                <a:xfrm>
                  <a:off x="4124" y="127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6" name="Freeform 286"/>
                <p:cNvSpPr>
                  <a:spLocks/>
                </p:cNvSpPr>
                <p:nvPr/>
              </p:nvSpPr>
              <p:spPr bwMode="auto">
                <a:xfrm>
                  <a:off x="4113" y="128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7" name="Freeform 287"/>
                <p:cNvSpPr>
                  <a:spLocks/>
                </p:cNvSpPr>
                <p:nvPr/>
              </p:nvSpPr>
              <p:spPr bwMode="auto">
                <a:xfrm>
                  <a:off x="4113" y="128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8" name="Freeform 288"/>
                <p:cNvSpPr>
                  <a:spLocks/>
                </p:cNvSpPr>
                <p:nvPr/>
              </p:nvSpPr>
              <p:spPr bwMode="auto">
                <a:xfrm>
                  <a:off x="4113" y="127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9" name="Freeform 289"/>
                <p:cNvSpPr>
                  <a:spLocks/>
                </p:cNvSpPr>
                <p:nvPr/>
              </p:nvSpPr>
              <p:spPr bwMode="auto">
                <a:xfrm>
                  <a:off x="4113" y="127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0" name="Freeform 290"/>
                <p:cNvSpPr>
                  <a:spLocks/>
                </p:cNvSpPr>
                <p:nvPr/>
              </p:nvSpPr>
              <p:spPr bwMode="auto">
                <a:xfrm>
                  <a:off x="4112" y="1284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1" name="Freeform 291"/>
                <p:cNvSpPr>
                  <a:spLocks/>
                </p:cNvSpPr>
                <p:nvPr/>
              </p:nvSpPr>
              <p:spPr bwMode="auto">
                <a:xfrm>
                  <a:off x="4112" y="1284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2" name="Freeform 292"/>
                <p:cNvSpPr>
                  <a:spLocks/>
                </p:cNvSpPr>
                <p:nvPr/>
              </p:nvSpPr>
              <p:spPr bwMode="auto">
                <a:xfrm>
                  <a:off x="4101" y="1285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3" name="Freeform 293"/>
                <p:cNvSpPr>
                  <a:spLocks/>
                </p:cNvSpPr>
                <p:nvPr/>
              </p:nvSpPr>
              <p:spPr bwMode="auto">
                <a:xfrm>
                  <a:off x="4101" y="1285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4" name="Freeform 294"/>
                <p:cNvSpPr>
                  <a:spLocks/>
                </p:cNvSpPr>
                <p:nvPr/>
              </p:nvSpPr>
              <p:spPr bwMode="auto">
                <a:xfrm>
                  <a:off x="4101" y="128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5" name="Freeform 295"/>
                <p:cNvSpPr>
                  <a:spLocks/>
                </p:cNvSpPr>
                <p:nvPr/>
              </p:nvSpPr>
              <p:spPr bwMode="auto">
                <a:xfrm>
                  <a:off x="4101" y="128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6" name="Freeform 296"/>
                <p:cNvSpPr>
                  <a:spLocks/>
                </p:cNvSpPr>
                <p:nvPr/>
              </p:nvSpPr>
              <p:spPr bwMode="auto">
                <a:xfrm>
                  <a:off x="4134" y="126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7" name="Freeform 297"/>
                <p:cNvSpPr>
                  <a:spLocks/>
                </p:cNvSpPr>
                <p:nvPr/>
              </p:nvSpPr>
              <p:spPr bwMode="auto">
                <a:xfrm>
                  <a:off x="4134" y="126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8" name="Freeform 298"/>
                <p:cNvSpPr>
                  <a:spLocks/>
                </p:cNvSpPr>
                <p:nvPr/>
              </p:nvSpPr>
              <p:spPr bwMode="auto">
                <a:xfrm>
                  <a:off x="4123" y="126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9" name="Freeform 299"/>
                <p:cNvSpPr>
                  <a:spLocks/>
                </p:cNvSpPr>
                <p:nvPr/>
              </p:nvSpPr>
              <p:spPr bwMode="auto">
                <a:xfrm>
                  <a:off x="4123" y="126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0" name="Freeform 300"/>
                <p:cNvSpPr>
                  <a:spLocks/>
                </p:cNvSpPr>
                <p:nvPr/>
              </p:nvSpPr>
              <p:spPr bwMode="auto">
                <a:xfrm>
                  <a:off x="4124" y="125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1" name="Freeform 301"/>
                <p:cNvSpPr>
                  <a:spLocks/>
                </p:cNvSpPr>
                <p:nvPr/>
              </p:nvSpPr>
              <p:spPr bwMode="auto">
                <a:xfrm>
                  <a:off x="4124" y="125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2" name="Freeform 302"/>
                <p:cNvSpPr>
                  <a:spLocks/>
                </p:cNvSpPr>
                <p:nvPr/>
              </p:nvSpPr>
              <p:spPr bwMode="auto">
                <a:xfrm>
                  <a:off x="4122" y="126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3" name="Freeform 303"/>
                <p:cNvSpPr>
                  <a:spLocks/>
                </p:cNvSpPr>
                <p:nvPr/>
              </p:nvSpPr>
              <p:spPr bwMode="auto">
                <a:xfrm>
                  <a:off x="4122" y="126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4" name="Freeform 304"/>
                <p:cNvSpPr>
                  <a:spLocks/>
                </p:cNvSpPr>
                <p:nvPr/>
              </p:nvSpPr>
              <p:spPr bwMode="auto">
                <a:xfrm>
                  <a:off x="4111" y="126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5" name="Freeform 305"/>
                <p:cNvSpPr>
                  <a:spLocks/>
                </p:cNvSpPr>
                <p:nvPr/>
              </p:nvSpPr>
              <p:spPr bwMode="auto">
                <a:xfrm>
                  <a:off x="4111" y="126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6" name="Freeform 306"/>
                <p:cNvSpPr>
                  <a:spLocks/>
                </p:cNvSpPr>
                <p:nvPr/>
              </p:nvSpPr>
              <p:spPr bwMode="auto">
                <a:xfrm>
                  <a:off x="4111" y="126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7" name="Freeform 307"/>
                <p:cNvSpPr>
                  <a:spLocks/>
                </p:cNvSpPr>
                <p:nvPr/>
              </p:nvSpPr>
              <p:spPr bwMode="auto">
                <a:xfrm>
                  <a:off x="4111" y="126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8" name="Freeform 308"/>
                <p:cNvSpPr>
                  <a:spLocks/>
                </p:cNvSpPr>
                <p:nvPr/>
              </p:nvSpPr>
              <p:spPr bwMode="auto">
                <a:xfrm>
                  <a:off x="4110" y="127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9" name="Freeform 309"/>
                <p:cNvSpPr>
                  <a:spLocks/>
                </p:cNvSpPr>
                <p:nvPr/>
              </p:nvSpPr>
              <p:spPr bwMode="auto">
                <a:xfrm>
                  <a:off x="4110" y="127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0" name="Freeform 310"/>
                <p:cNvSpPr>
                  <a:spLocks/>
                </p:cNvSpPr>
                <p:nvPr/>
              </p:nvSpPr>
              <p:spPr bwMode="auto">
                <a:xfrm>
                  <a:off x="4099" y="127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1" name="Freeform 311"/>
                <p:cNvSpPr>
                  <a:spLocks/>
                </p:cNvSpPr>
                <p:nvPr/>
              </p:nvSpPr>
              <p:spPr bwMode="auto">
                <a:xfrm>
                  <a:off x="4099" y="127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2" name="Freeform 312"/>
                <p:cNvSpPr>
                  <a:spLocks/>
                </p:cNvSpPr>
                <p:nvPr/>
              </p:nvSpPr>
              <p:spPr bwMode="auto">
                <a:xfrm>
                  <a:off x="4099" y="126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3" name="Freeform 313"/>
                <p:cNvSpPr>
                  <a:spLocks/>
                </p:cNvSpPr>
                <p:nvPr/>
              </p:nvSpPr>
              <p:spPr bwMode="auto">
                <a:xfrm>
                  <a:off x="4099" y="126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4" name="Freeform 314"/>
                <p:cNvSpPr>
                  <a:spLocks/>
                </p:cNvSpPr>
                <p:nvPr/>
              </p:nvSpPr>
              <p:spPr bwMode="auto">
                <a:xfrm>
                  <a:off x="4132" y="124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5" name="Freeform 315"/>
                <p:cNvSpPr>
                  <a:spLocks/>
                </p:cNvSpPr>
                <p:nvPr/>
              </p:nvSpPr>
              <p:spPr bwMode="auto">
                <a:xfrm>
                  <a:off x="4132" y="124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6" name="Freeform 316"/>
                <p:cNvSpPr>
                  <a:spLocks/>
                </p:cNvSpPr>
                <p:nvPr/>
              </p:nvSpPr>
              <p:spPr bwMode="auto">
                <a:xfrm>
                  <a:off x="4122" y="124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7" name="Freeform 317"/>
                <p:cNvSpPr>
                  <a:spLocks/>
                </p:cNvSpPr>
                <p:nvPr/>
              </p:nvSpPr>
              <p:spPr bwMode="auto">
                <a:xfrm>
                  <a:off x="4122" y="124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8" name="Freeform 318"/>
                <p:cNvSpPr>
                  <a:spLocks/>
                </p:cNvSpPr>
                <p:nvPr/>
              </p:nvSpPr>
              <p:spPr bwMode="auto">
                <a:xfrm>
                  <a:off x="4122" y="124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9" name="Freeform 319"/>
                <p:cNvSpPr>
                  <a:spLocks/>
                </p:cNvSpPr>
                <p:nvPr/>
              </p:nvSpPr>
              <p:spPr bwMode="auto">
                <a:xfrm>
                  <a:off x="4122" y="124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0" name="Freeform 320"/>
                <p:cNvSpPr>
                  <a:spLocks/>
                </p:cNvSpPr>
                <p:nvPr/>
              </p:nvSpPr>
              <p:spPr bwMode="auto">
                <a:xfrm>
                  <a:off x="4120" y="125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1" name="Freeform 321"/>
                <p:cNvSpPr>
                  <a:spLocks/>
                </p:cNvSpPr>
                <p:nvPr/>
              </p:nvSpPr>
              <p:spPr bwMode="auto">
                <a:xfrm>
                  <a:off x="4120" y="125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2" name="Freeform 322"/>
                <p:cNvSpPr>
                  <a:spLocks/>
                </p:cNvSpPr>
                <p:nvPr/>
              </p:nvSpPr>
              <p:spPr bwMode="auto">
                <a:xfrm>
                  <a:off x="4109" y="125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3" name="Freeform 323"/>
                <p:cNvSpPr>
                  <a:spLocks/>
                </p:cNvSpPr>
                <p:nvPr/>
              </p:nvSpPr>
              <p:spPr bwMode="auto">
                <a:xfrm>
                  <a:off x="4109" y="125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4" name="Freeform 324"/>
                <p:cNvSpPr>
                  <a:spLocks/>
                </p:cNvSpPr>
                <p:nvPr/>
              </p:nvSpPr>
              <p:spPr bwMode="auto">
                <a:xfrm>
                  <a:off x="4109" y="124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5" name="Freeform 325"/>
                <p:cNvSpPr>
                  <a:spLocks/>
                </p:cNvSpPr>
                <p:nvPr/>
              </p:nvSpPr>
              <p:spPr bwMode="auto">
                <a:xfrm>
                  <a:off x="4109" y="124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6" name="Freeform 326"/>
                <p:cNvSpPr>
                  <a:spLocks/>
                </p:cNvSpPr>
                <p:nvPr/>
              </p:nvSpPr>
              <p:spPr bwMode="auto">
                <a:xfrm>
                  <a:off x="4108" y="125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7" name="Freeform 327"/>
                <p:cNvSpPr>
                  <a:spLocks/>
                </p:cNvSpPr>
                <p:nvPr/>
              </p:nvSpPr>
              <p:spPr bwMode="auto">
                <a:xfrm>
                  <a:off x="4108" y="125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8" name="Freeform 328"/>
                <p:cNvSpPr>
                  <a:spLocks/>
                </p:cNvSpPr>
                <p:nvPr/>
              </p:nvSpPr>
              <p:spPr bwMode="auto">
                <a:xfrm>
                  <a:off x="4097" y="125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9" name="Freeform 329"/>
                <p:cNvSpPr>
                  <a:spLocks/>
                </p:cNvSpPr>
                <p:nvPr/>
              </p:nvSpPr>
              <p:spPr bwMode="auto">
                <a:xfrm>
                  <a:off x="4097" y="125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50" name="Freeform 330"/>
                <p:cNvSpPr>
                  <a:spLocks/>
                </p:cNvSpPr>
                <p:nvPr/>
              </p:nvSpPr>
              <p:spPr bwMode="auto">
                <a:xfrm>
                  <a:off x="4097" y="125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51" name="Freeform 331"/>
                <p:cNvSpPr>
                  <a:spLocks/>
                </p:cNvSpPr>
                <p:nvPr/>
              </p:nvSpPr>
              <p:spPr bwMode="auto">
                <a:xfrm>
                  <a:off x="4097" y="125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</p:grpSp>
      </p:grpSp>
      <p:sp>
        <p:nvSpPr>
          <p:cNvPr id="261452" name="Rectangle 332"/>
          <p:cNvSpPr>
            <a:spLocks noChangeArrowheads="1"/>
          </p:cNvSpPr>
          <p:nvPr/>
        </p:nvSpPr>
        <p:spPr bwMode="auto">
          <a:xfrm>
            <a:off x="7275513" y="1527175"/>
            <a:ext cx="155575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400">
                <a:solidFill>
                  <a:srgbClr val="000099"/>
                </a:solidFill>
                <a:latin typeface="Arial" panose="020B0604020202020204" pitchFamily="34" charset="0"/>
              </a:rPr>
              <a:t>Herramienta</a:t>
            </a:r>
          </a:p>
          <a:p>
            <a:pPr algn="ctr">
              <a:spcBef>
                <a:spcPct val="50000"/>
              </a:spcBef>
            </a:pPr>
            <a:r>
              <a:rPr lang="es-ES_tradnl" altLang="es-ES" sz="1400">
                <a:solidFill>
                  <a:srgbClr val="000099"/>
                </a:solidFill>
                <a:latin typeface="Arial" panose="020B0604020202020204" pitchFamily="34" charset="0"/>
              </a:rPr>
              <a:t>OLAP</a:t>
            </a:r>
            <a:endParaRPr lang="es-ES" altLang="es-ES" sz="14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261453" name="Rectangle 333"/>
          <p:cNvSpPr>
            <a:spLocks noChangeArrowheads="1"/>
          </p:cNvSpPr>
          <p:nvPr/>
        </p:nvSpPr>
        <p:spPr bwMode="auto">
          <a:xfrm>
            <a:off x="4786313" y="1489075"/>
            <a:ext cx="1822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400">
                <a:solidFill>
                  <a:srgbClr val="000099"/>
                </a:solidFill>
                <a:latin typeface="Arial" panose="020B0604020202020204" pitchFamily="34" charset="0"/>
              </a:rPr>
              <a:t>Estructuras multidimensionales </a:t>
            </a:r>
            <a:endParaRPr lang="es-ES" altLang="es-ES" sz="14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261454" name="Line 334"/>
          <p:cNvSpPr>
            <a:spLocks noChangeShapeType="1"/>
          </p:cNvSpPr>
          <p:nvPr/>
        </p:nvSpPr>
        <p:spPr bwMode="auto">
          <a:xfrm>
            <a:off x="5653088" y="2008188"/>
            <a:ext cx="38100" cy="5461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R"/>
          </a:p>
        </p:txBody>
      </p:sp>
      <p:sp>
        <p:nvSpPr>
          <p:cNvPr id="261455" name="Line 335"/>
          <p:cNvSpPr>
            <a:spLocks noChangeShapeType="1"/>
          </p:cNvSpPr>
          <p:nvPr/>
        </p:nvSpPr>
        <p:spPr bwMode="auto">
          <a:xfrm flipH="1">
            <a:off x="7065963" y="1944688"/>
            <a:ext cx="635000" cy="6477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7562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51715"/>
            <a:ext cx="6794400" cy="617700"/>
          </a:xfrm>
        </p:spPr>
        <p:txBody>
          <a:bodyPr/>
          <a:lstStyle/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000" dirty="0"/>
          </a:p>
          <a:p>
            <a:r>
              <a:rPr lang="es-ES" sz="2000" dirty="0"/>
              <a:t>Uso de la base de datos transaccional para varios cometidos:</a:t>
            </a:r>
          </a:p>
          <a:p>
            <a:endParaRPr lang="es-ES" sz="2000" dirty="0"/>
          </a:p>
          <a:p>
            <a:r>
              <a:rPr lang="es-ES" sz="2000" b="1" dirty="0"/>
              <a:t>PROBLEMAS</a:t>
            </a:r>
            <a:r>
              <a:rPr lang="es-ES" sz="2000" dirty="0"/>
              <a:t>:</a:t>
            </a:r>
          </a:p>
          <a:p>
            <a:endParaRPr lang="es-ES" sz="2000" dirty="0"/>
          </a:p>
          <a:p>
            <a:pPr lvl="1"/>
            <a:r>
              <a:rPr lang="es-ES" sz="1600" dirty="0"/>
              <a:t>Perturba el trabajo transaccional diario de los sistemas de información originales (“killer queries”). Se debe hacer por la noche o en fines de semana.</a:t>
            </a:r>
          </a:p>
          <a:p>
            <a:pPr lvl="1"/>
            <a:endParaRPr lang="es-ES" sz="1600" dirty="0"/>
          </a:p>
          <a:p>
            <a:pPr lvl="1"/>
            <a:r>
              <a:rPr lang="es-ES" sz="1600" dirty="0"/>
              <a:t>La base de datos está diseñada para el trabajo transaccional, no para el análisis de los datos. Generalmente no puede ser en tiempo real (era AP pero no OLAP). </a:t>
            </a:r>
          </a:p>
        </p:txBody>
      </p:sp>
    </p:spTree>
    <p:extLst>
      <p:ext uri="{BB962C8B-B14F-4D97-AF65-F5344CB8AC3E}">
        <p14:creationId xmlns:p14="http://schemas.microsoft.com/office/powerpoint/2010/main" val="1650667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Marcador de número de diapositiva 3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93E5-2897-4721-A8D4-ED34F847C886}" type="slidenum">
              <a:rPr lang="en-US" altLang="es-ES"/>
              <a:pPr/>
              <a:t>60</a:t>
            </a:fld>
            <a:endParaRPr lang="en-US" altLang="es-E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375" y="252183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ROLAP y MOLAP</a:t>
            </a:r>
            <a:endParaRPr lang="es-ES_tradnl" altLang="es-ES" dirty="0"/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539750" y="1700213"/>
            <a:ext cx="4200525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s-ES" altLang="es-ES" sz="2000" dirty="0">
                <a:latin typeface="Arial" panose="020B0604020202020204" pitchFamily="34" charset="0"/>
              </a:rPr>
              <a:t>MOLAP: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lang="es-ES" altLang="es-ES" sz="2000" dirty="0" err="1">
                <a:latin typeface="Arial" panose="020B0604020202020204" pitchFamily="34" charset="0"/>
              </a:rPr>
              <a:t>Dat</a:t>
            </a:r>
            <a:r>
              <a:rPr lang="es-ES_tradnl" altLang="es-ES" sz="2000" dirty="0">
                <a:latin typeface="Arial" panose="020B0604020202020204" pitchFamily="34" charset="0"/>
              </a:rPr>
              <a:t>os</a:t>
            </a:r>
            <a:endParaRPr lang="es-ES" altLang="es-ES" sz="2000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s-ES" altLang="es-ES" sz="1800" dirty="0" err="1">
                <a:latin typeface="Arial" panose="020B0604020202020204" pitchFamily="34" charset="0"/>
              </a:rPr>
              <a:t>Arrays</a:t>
            </a:r>
            <a:endParaRPr lang="es-ES" altLang="es-ES" sz="1800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s-ES_tradnl" altLang="es-ES" sz="1800" dirty="0">
                <a:latin typeface="Arial" panose="020B0604020202020204" pitchFamily="34" charset="0"/>
              </a:rPr>
              <a:t>Extraídos del almacén de datos</a:t>
            </a:r>
            <a:endParaRPr lang="es-ES" altLang="es-ES" sz="18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endParaRPr lang="es-ES_tradnl" altLang="es-ES" sz="20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lang="es-ES_tradnl" altLang="es-ES" sz="2000" dirty="0">
                <a:latin typeface="Arial" panose="020B0604020202020204" pitchFamily="34" charset="0"/>
              </a:rPr>
              <a:t>almacenamiento y procesos eficientes</a:t>
            </a:r>
            <a:endParaRPr lang="es-ES" altLang="es-ES" sz="20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endParaRPr lang="es-ES_tradnl" altLang="es-ES" sz="20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lang="es-ES_tradnl" altLang="es-ES" sz="2000" dirty="0">
                <a:latin typeface="Arial" panose="020B0604020202020204" pitchFamily="34" charset="0"/>
              </a:rPr>
              <a:t>la complejidad de la BD se oculta a los usuarios</a:t>
            </a:r>
            <a:endParaRPr lang="es-ES" altLang="es-ES" sz="20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endParaRPr lang="es-ES_tradnl" altLang="es-ES" sz="20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lang="es-ES_tradnl" altLang="es-ES" sz="2000" dirty="0">
                <a:latin typeface="Arial" panose="020B0604020202020204" pitchFamily="34" charset="0"/>
              </a:rPr>
              <a:t>el análisis se hace sobre datos agregados y métricas o indicadores </a:t>
            </a:r>
            <a:r>
              <a:rPr lang="es-ES_tradnl" altLang="es-ES" sz="2000" dirty="0" err="1">
                <a:latin typeface="Arial" panose="020B0604020202020204" pitchFamily="34" charset="0"/>
              </a:rPr>
              <a:t>precalculados</a:t>
            </a:r>
            <a:r>
              <a:rPr lang="es-ES_tradnl" altLang="es-ES" sz="2000" dirty="0">
                <a:latin typeface="Arial" panose="020B0604020202020204" pitchFamily="34" charset="0"/>
              </a:rPr>
              <a:t>.</a:t>
            </a:r>
            <a:endParaRPr lang="es-ES" altLang="es-ES" sz="2000" dirty="0">
              <a:latin typeface="Arial" panose="020B0604020202020204" pitchFamily="34" charset="0"/>
            </a:endParaRP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6983413" y="5788025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>
                <a:solidFill>
                  <a:srgbClr val="000099"/>
                </a:solidFill>
                <a:latin typeface="Arial" panose="020B0604020202020204" pitchFamily="34" charset="0"/>
              </a:rPr>
              <a:t>Warehouse</a:t>
            </a:r>
          </a:p>
        </p:txBody>
      </p:sp>
      <p:grpSp>
        <p:nvGrpSpPr>
          <p:cNvPr id="262149" name="Group 5"/>
          <p:cNvGrpSpPr>
            <a:grpSpLocks/>
          </p:cNvGrpSpPr>
          <p:nvPr/>
        </p:nvGrpSpPr>
        <p:grpSpPr bwMode="auto">
          <a:xfrm>
            <a:off x="5053013" y="1963738"/>
            <a:ext cx="2692400" cy="3340100"/>
            <a:chOff x="2792" y="1016"/>
            <a:chExt cx="1856" cy="2104"/>
          </a:xfrm>
        </p:grpSpPr>
        <p:grpSp>
          <p:nvGrpSpPr>
            <p:cNvPr id="262150" name="Group 6"/>
            <p:cNvGrpSpPr>
              <a:grpSpLocks/>
            </p:cNvGrpSpPr>
            <p:nvPr/>
          </p:nvGrpSpPr>
          <p:grpSpPr bwMode="auto">
            <a:xfrm>
              <a:off x="3240" y="1189"/>
              <a:ext cx="308" cy="330"/>
              <a:chOff x="3240" y="1189"/>
              <a:chExt cx="308" cy="330"/>
            </a:xfrm>
          </p:grpSpPr>
          <p:grpSp>
            <p:nvGrpSpPr>
              <p:cNvPr id="262151" name="Group 7"/>
              <p:cNvGrpSpPr>
                <a:grpSpLocks/>
              </p:cNvGrpSpPr>
              <p:nvPr/>
            </p:nvGrpSpPr>
            <p:grpSpPr bwMode="auto">
              <a:xfrm>
                <a:off x="3240" y="1378"/>
                <a:ext cx="308" cy="141"/>
                <a:chOff x="3240" y="1378"/>
                <a:chExt cx="308" cy="141"/>
              </a:xfrm>
            </p:grpSpPr>
            <p:grpSp>
              <p:nvGrpSpPr>
                <p:cNvPr id="262152" name="Group 8"/>
                <p:cNvGrpSpPr>
                  <a:grpSpLocks/>
                </p:cNvGrpSpPr>
                <p:nvPr/>
              </p:nvGrpSpPr>
              <p:grpSpPr bwMode="auto">
                <a:xfrm>
                  <a:off x="3301" y="1378"/>
                  <a:ext cx="247" cy="72"/>
                  <a:chOff x="3301" y="1378"/>
                  <a:chExt cx="247" cy="72"/>
                </a:xfrm>
              </p:grpSpPr>
              <p:grpSp>
                <p:nvGrpSpPr>
                  <p:cNvPr id="262153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3301" y="1378"/>
                    <a:ext cx="127" cy="72"/>
                    <a:chOff x="3301" y="1378"/>
                    <a:chExt cx="127" cy="72"/>
                  </a:xfrm>
                </p:grpSpPr>
                <p:sp>
                  <p:nvSpPr>
                    <p:cNvPr id="262154" name="AutoShap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7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55" name="AutoShap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37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56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421" y="1378"/>
                    <a:ext cx="127" cy="72"/>
                    <a:chOff x="3421" y="1378"/>
                    <a:chExt cx="127" cy="72"/>
                  </a:xfrm>
                </p:grpSpPr>
                <p:sp>
                  <p:nvSpPr>
                    <p:cNvPr id="262157" name="AutoShap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37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58" name="AutoShap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37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159" name="Group 15"/>
                <p:cNvGrpSpPr>
                  <a:grpSpLocks/>
                </p:cNvGrpSpPr>
                <p:nvPr/>
              </p:nvGrpSpPr>
              <p:grpSpPr bwMode="auto">
                <a:xfrm>
                  <a:off x="3281" y="1401"/>
                  <a:ext cx="246" cy="72"/>
                  <a:chOff x="3281" y="1401"/>
                  <a:chExt cx="246" cy="72"/>
                </a:xfrm>
              </p:grpSpPr>
              <p:grpSp>
                <p:nvGrpSpPr>
                  <p:cNvPr id="262160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3281" y="1401"/>
                    <a:ext cx="127" cy="72"/>
                    <a:chOff x="3281" y="1401"/>
                    <a:chExt cx="127" cy="72"/>
                  </a:xfrm>
                </p:grpSpPr>
                <p:sp>
                  <p:nvSpPr>
                    <p:cNvPr id="262161" name="AutoShap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40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62" name="AutoShap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40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63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3400" y="1401"/>
                    <a:ext cx="127" cy="72"/>
                    <a:chOff x="3400" y="1401"/>
                    <a:chExt cx="127" cy="72"/>
                  </a:xfrm>
                </p:grpSpPr>
                <p:sp>
                  <p:nvSpPr>
                    <p:cNvPr id="262164" name="AutoShap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40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65" name="AutoShap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40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166" name="Group 22"/>
                <p:cNvGrpSpPr>
                  <a:grpSpLocks/>
                </p:cNvGrpSpPr>
                <p:nvPr/>
              </p:nvGrpSpPr>
              <p:grpSpPr bwMode="auto">
                <a:xfrm>
                  <a:off x="3261" y="1424"/>
                  <a:ext cx="246" cy="72"/>
                  <a:chOff x="3261" y="1424"/>
                  <a:chExt cx="246" cy="72"/>
                </a:xfrm>
              </p:grpSpPr>
              <p:grpSp>
                <p:nvGrpSpPr>
                  <p:cNvPr id="262167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3261" y="1424"/>
                    <a:ext cx="127" cy="72"/>
                    <a:chOff x="3261" y="1424"/>
                    <a:chExt cx="127" cy="72"/>
                  </a:xfrm>
                </p:grpSpPr>
                <p:sp>
                  <p:nvSpPr>
                    <p:cNvPr id="262168" name="AutoShap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42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69" name="AutoShap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42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70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3380" y="1424"/>
                    <a:ext cx="127" cy="72"/>
                    <a:chOff x="3380" y="1424"/>
                    <a:chExt cx="127" cy="72"/>
                  </a:xfrm>
                </p:grpSpPr>
                <p:sp>
                  <p:nvSpPr>
                    <p:cNvPr id="262171" name="AutoShap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42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72" name="AutoShap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42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173" name="Group 29"/>
                <p:cNvGrpSpPr>
                  <a:grpSpLocks/>
                </p:cNvGrpSpPr>
                <p:nvPr/>
              </p:nvGrpSpPr>
              <p:grpSpPr bwMode="auto">
                <a:xfrm>
                  <a:off x="3240" y="1447"/>
                  <a:ext cx="247" cy="72"/>
                  <a:chOff x="3240" y="1447"/>
                  <a:chExt cx="247" cy="72"/>
                </a:xfrm>
              </p:grpSpPr>
              <p:grpSp>
                <p:nvGrpSpPr>
                  <p:cNvPr id="262174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240" y="1447"/>
                    <a:ext cx="127" cy="72"/>
                    <a:chOff x="3240" y="1447"/>
                    <a:chExt cx="127" cy="72"/>
                  </a:xfrm>
                </p:grpSpPr>
                <p:sp>
                  <p:nvSpPr>
                    <p:cNvPr id="262175" name="AutoShap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44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76" name="AutoShap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44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77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3360" y="1447"/>
                    <a:ext cx="127" cy="72"/>
                    <a:chOff x="3360" y="1447"/>
                    <a:chExt cx="127" cy="72"/>
                  </a:xfrm>
                </p:grpSpPr>
                <p:sp>
                  <p:nvSpPr>
                    <p:cNvPr id="262178" name="AutoShap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44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79" name="AutoShap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44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2180" name="Group 36"/>
              <p:cNvGrpSpPr>
                <a:grpSpLocks/>
              </p:cNvGrpSpPr>
              <p:nvPr/>
            </p:nvGrpSpPr>
            <p:grpSpPr bwMode="auto">
              <a:xfrm>
                <a:off x="3240" y="1316"/>
                <a:ext cx="308" cy="141"/>
                <a:chOff x="3240" y="1316"/>
                <a:chExt cx="308" cy="141"/>
              </a:xfrm>
            </p:grpSpPr>
            <p:grpSp>
              <p:nvGrpSpPr>
                <p:cNvPr id="262181" name="Group 37"/>
                <p:cNvGrpSpPr>
                  <a:grpSpLocks/>
                </p:cNvGrpSpPr>
                <p:nvPr/>
              </p:nvGrpSpPr>
              <p:grpSpPr bwMode="auto">
                <a:xfrm>
                  <a:off x="3301" y="1316"/>
                  <a:ext cx="247" cy="72"/>
                  <a:chOff x="3301" y="1316"/>
                  <a:chExt cx="247" cy="72"/>
                </a:xfrm>
              </p:grpSpPr>
              <p:grpSp>
                <p:nvGrpSpPr>
                  <p:cNvPr id="262182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3301" y="1316"/>
                    <a:ext cx="127" cy="72"/>
                    <a:chOff x="3301" y="1316"/>
                    <a:chExt cx="127" cy="72"/>
                  </a:xfrm>
                </p:grpSpPr>
                <p:sp>
                  <p:nvSpPr>
                    <p:cNvPr id="262183" name="AutoShap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84" name="AutoShap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3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85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3421" y="1316"/>
                    <a:ext cx="127" cy="72"/>
                    <a:chOff x="3421" y="1316"/>
                    <a:chExt cx="127" cy="72"/>
                  </a:xfrm>
                </p:grpSpPr>
                <p:sp>
                  <p:nvSpPr>
                    <p:cNvPr id="262186" name="AutoShap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3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87" name="AutoShap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3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188" name="Group 44"/>
                <p:cNvGrpSpPr>
                  <a:grpSpLocks/>
                </p:cNvGrpSpPr>
                <p:nvPr/>
              </p:nvGrpSpPr>
              <p:grpSpPr bwMode="auto">
                <a:xfrm>
                  <a:off x="3281" y="1339"/>
                  <a:ext cx="246" cy="72"/>
                  <a:chOff x="3281" y="1339"/>
                  <a:chExt cx="246" cy="72"/>
                </a:xfrm>
              </p:grpSpPr>
              <p:grpSp>
                <p:nvGrpSpPr>
                  <p:cNvPr id="262189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3281" y="1339"/>
                    <a:ext cx="127" cy="72"/>
                    <a:chOff x="3281" y="1339"/>
                    <a:chExt cx="127" cy="72"/>
                  </a:xfrm>
                </p:grpSpPr>
                <p:sp>
                  <p:nvSpPr>
                    <p:cNvPr id="262190" name="AutoShap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3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91" name="AutoShap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3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92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400" y="1339"/>
                    <a:ext cx="127" cy="72"/>
                    <a:chOff x="3400" y="1339"/>
                    <a:chExt cx="127" cy="72"/>
                  </a:xfrm>
                </p:grpSpPr>
                <p:sp>
                  <p:nvSpPr>
                    <p:cNvPr id="262193" name="AutoShap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3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94" name="AutoShap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3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195" name="Group 51"/>
                <p:cNvGrpSpPr>
                  <a:grpSpLocks/>
                </p:cNvGrpSpPr>
                <p:nvPr/>
              </p:nvGrpSpPr>
              <p:grpSpPr bwMode="auto">
                <a:xfrm>
                  <a:off x="3261" y="1362"/>
                  <a:ext cx="246" cy="72"/>
                  <a:chOff x="3261" y="1362"/>
                  <a:chExt cx="246" cy="72"/>
                </a:xfrm>
              </p:grpSpPr>
              <p:grpSp>
                <p:nvGrpSpPr>
                  <p:cNvPr id="262196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3261" y="1362"/>
                    <a:ext cx="127" cy="72"/>
                    <a:chOff x="3261" y="1362"/>
                    <a:chExt cx="127" cy="72"/>
                  </a:xfrm>
                </p:grpSpPr>
                <p:sp>
                  <p:nvSpPr>
                    <p:cNvPr id="262197" name="AutoShap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36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98" name="AutoShap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36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99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3380" y="1362"/>
                    <a:ext cx="127" cy="72"/>
                    <a:chOff x="3380" y="1362"/>
                    <a:chExt cx="127" cy="72"/>
                  </a:xfrm>
                </p:grpSpPr>
                <p:sp>
                  <p:nvSpPr>
                    <p:cNvPr id="262200" name="AutoShap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36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01" name="AutoShap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36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02" name="Group 58"/>
                <p:cNvGrpSpPr>
                  <a:grpSpLocks/>
                </p:cNvGrpSpPr>
                <p:nvPr/>
              </p:nvGrpSpPr>
              <p:grpSpPr bwMode="auto">
                <a:xfrm>
                  <a:off x="3240" y="1385"/>
                  <a:ext cx="247" cy="72"/>
                  <a:chOff x="3240" y="1385"/>
                  <a:chExt cx="247" cy="72"/>
                </a:xfrm>
              </p:grpSpPr>
              <p:grpSp>
                <p:nvGrpSpPr>
                  <p:cNvPr id="262203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3240" y="1385"/>
                    <a:ext cx="127" cy="72"/>
                    <a:chOff x="3240" y="1385"/>
                    <a:chExt cx="127" cy="72"/>
                  </a:xfrm>
                </p:grpSpPr>
                <p:sp>
                  <p:nvSpPr>
                    <p:cNvPr id="262204" name="AutoShap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3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05" name="AutoShap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06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3360" y="1385"/>
                    <a:ext cx="127" cy="72"/>
                    <a:chOff x="3360" y="1385"/>
                    <a:chExt cx="127" cy="72"/>
                  </a:xfrm>
                </p:grpSpPr>
                <p:sp>
                  <p:nvSpPr>
                    <p:cNvPr id="262207" name="AutoShap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3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08" name="AutoShap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3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2209" name="Group 65"/>
              <p:cNvGrpSpPr>
                <a:grpSpLocks/>
              </p:cNvGrpSpPr>
              <p:nvPr/>
            </p:nvGrpSpPr>
            <p:grpSpPr bwMode="auto">
              <a:xfrm>
                <a:off x="3240" y="1253"/>
                <a:ext cx="308" cy="141"/>
                <a:chOff x="3240" y="1253"/>
                <a:chExt cx="308" cy="141"/>
              </a:xfrm>
            </p:grpSpPr>
            <p:grpSp>
              <p:nvGrpSpPr>
                <p:cNvPr id="262210" name="Group 66"/>
                <p:cNvGrpSpPr>
                  <a:grpSpLocks/>
                </p:cNvGrpSpPr>
                <p:nvPr/>
              </p:nvGrpSpPr>
              <p:grpSpPr bwMode="auto">
                <a:xfrm>
                  <a:off x="3301" y="1253"/>
                  <a:ext cx="247" cy="72"/>
                  <a:chOff x="3301" y="1253"/>
                  <a:chExt cx="247" cy="72"/>
                </a:xfrm>
              </p:grpSpPr>
              <p:grpSp>
                <p:nvGrpSpPr>
                  <p:cNvPr id="262211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3301" y="1253"/>
                    <a:ext cx="127" cy="72"/>
                    <a:chOff x="3301" y="1253"/>
                    <a:chExt cx="127" cy="72"/>
                  </a:xfrm>
                </p:grpSpPr>
                <p:sp>
                  <p:nvSpPr>
                    <p:cNvPr id="262212" name="AutoShap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253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13" name="AutoShap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253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14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3421" y="1253"/>
                    <a:ext cx="127" cy="72"/>
                    <a:chOff x="3421" y="1253"/>
                    <a:chExt cx="127" cy="72"/>
                  </a:xfrm>
                </p:grpSpPr>
                <p:sp>
                  <p:nvSpPr>
                    <p:cNvPr id="262215" name="AutoShap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253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16" name="AutoShap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253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17" name="Group 73"/>
                <p:cNvGrpSpPr>
                  <a:grpSpLocks/>
                </p:cNvGrpSpPr>
                <p:nvPr/>
              </p:nvGrpSpPr>
              <p:grpSpPr bwMode="auto">
                <a:xfrm>
                  <a:off x="3281" y="1276"/>
                  <a:ext cx="246" cy="72"/>
                  <a:chOff x="3281" y="1276"/>
                  <a:chExt cx="246" cy="72"/>
                </a:xfrm>
              </p:grpSpPr>
              <p:grpSp>
                <p:nvGrpSpPr>
                  <p:cNvPr id="262218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3281" y="1276"/>
                    <a:ext cx="127" cy="72"/>
                    <a:chOff x="3281" y="1276"/>
                    <a:chExt cx="127" cy="72"/>
                  </a:xfrm>
                </p:grpSpPr>
                <p:sp>
                  <p:nvSpPr>
                    <p:cNvPr id="262219" name="AutoShap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27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20" name="AutoShape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27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21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3400" y="1276"/>
                    <a:ext cx="127" cy="72"/>
                    <a:chOff x="3400" y="1276"/>
                    <a:chExt cx="127" cy="72"/>
                  </a:xfrm>
                </p:grpSpPr>
                <p:sp>
                  <p:nvSpPr>
                    <p:cNvPr id="262222" name="AutoShap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27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23" name="AutoShape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27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24" name="Group 80"/>
                <p:cNvGrpSpPr>
                  <a:grpSpLocks/>
                </p:cNvGrpSpPr>
                <p:nvPr/>
              </p:nvGrpSpPr>
              <p:grpSpPr bwMode="auto">
                <a:xfrm>
                  <a:off x="3261" y="1298"/>
                  <a:ext cx="246" cy="73"/>
                  <a:chOff x="3261" y="1298"/>
                  <a:chExt cx="246" cy="73"/>
                </a:xfrm>
              </p:grpSpPr>
              <p:grpSp>
                <p:nvGrpSpPr>
                  <p:cNvPr id="262225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3261" y="1298"/>
                    <a:ext cx="127" cy="73"/>
                    <a:chOff x="3261" y="1298"/>
                    <a:chExt cx="127" cy="73"/>
                  </a:xfrm>
                </p:grpSpPr>
                <p:sp>
                  <p:nvSpPr>
                    <p:cNvPr id="262226" name="AutoShape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298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27" name="AutoShap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298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28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3380" y="1298"/>
                    <a:ext cx="127" cy="73"/>
                    <a:chOff x="3380" y="1298"/>
                    <a:chExt cx="127" cy="73"/>
                  </a:xfrm>
                </p:grpSpPr>
                <p:sp>
                  <p:nvSpPr>
                    <p:cNvPr id="262229" name="AutoShap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298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30" name="AutoShap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298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31" name="Group 87"/>
                <p:cNvGrpSpPr>
                  <a:grpSpLocks/>
                </p:cNvGrpSpPr>
                <p:nvPr/>
              </p:nvGrpSpPr>
              <p:grpSpPr bwMode="auto">
                <a:xfrm>
                  <a:off x="3240" y="1322"/>
                  <a:ext cx="247" cy="72"/>
                  <a:chOff x="3240" y="1322"/>
                  <a:chExt cx="247" cy="72"/>
                </a:xfrm>
              </p:grpSpPr>
              <p:grpSp>
                <p:nvGrpSpPr>
                  <p:cNvPr id="262232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3240" y="1322"/>
                    <a:ext cx="127" cy="72"/>
                    <a:chOff x="3240" y="1322"/>
                    <a:chExt cx="127" cy="72"/>
                  </a:xfrm>
                </p:grpSpPr>
                <p:sp>
                  <p:nvSpPr>
                    <p:cNvPr id="262233" name="AutoShap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32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34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2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35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3360" y="1322"/>
                    <a:ext cx="127" cy="72"/>
                    <a:chOff x="3360" y="1322"/>
                    <a:chExt cx="127" cy="72"/>
                  </a:xfrm>
                </p:grpSpPr>
                <p:sp>
                  <p:nvSpPr>
                    <p:cNvPr id="262236" name="AutoShap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32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37" name="AutoShap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32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2238" name="Group 94"/>
              <p:cNvGrpSpPr>
                <a:grpSpLocks/>
              </p:cNvGrpSpPr>
              <p:nvPr/>
            </p:nvGrpSpPr>
            <p:grpSpPr bwMode="auto">
              <a:xfrm>
                <a:off x="3240" y="1189"/>
                <a:ext cx="308" cy="141"/>
                <a:chOff x="3240" y="1189"/>
                <a:chExt cx="308" cy="141"/>
              </a:xfrm>
            </p:grpSpPr>
            <p:grpSp>
              <p:nvGrpSpPr>
                <p:cNvPr id="262239" name="Group 95"/>
                <p:cNvGrpSpPr>
                  <a:grpSpLocks/>
                </p:cNvGrpSpPr>
                <p:nvPr/>
              </p:nvGrpSpPr>
              <p:grpSpPr bwMode="auto">
                <a:xfrm>
                  <a:off x="3301" y="1189"/>
                  <a:ext cx="247" cy="72"/>
                  <a:chOff x="3301" y="1189"/>
                  <a:chExt cx="247" cy="72"/>
                </a:xfrm>
              </p:grpSpPr>
              <p:grpSp>
                <p:nvGrpSpPr>
                  <p:cNvPr id="262240" name="Group 96"/>
                  <p:cNvGrpSpPr>
                    <a:grpSpLocks/>
                  </p:cNvGrpSpPr>
                  <p:nvPr/>
                </p:nvGrpSpPr>
                <p:grpSpPr bwMode="auto">
                  <a:xfrm>
                    <a:off x="3301" y="1189"/>
                    <a:ext cx="127" cy="72"/>
                    <a:chOff x="3301" y="1189"/>
                    <a:chExt cx="127" cy="72"/>
                  </a:xfrm>
                </p:grpSpPr>
                <p:sp>
                  <p:nvSpPr>
                    <p:cNvPr id="262241" name="AutoShap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18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42" name="AutoShape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18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43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3421" y="1189"/>
                    <a:ext cx="127" cy="72"/>
                    <a:chOff x="3421" y="1189"/>
                    <a:chExt cx="127" cy="72"/>
                  </a:xfrm>
                </p:grpSpPr>
                <p:sp>
                  <p:nvSpPr>
                    <p:cNvPr id="262244" name="AutoShap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18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45" name="AutoShap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18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46" name="Group 102"/>
                <p:cNvGrpSpPr>
                  <a:grpSpLocks/>
                </p:cNvGrpSpPr>
                <p:nvPr/>
              </p:nvGrpSpPr>
              <p:grpSpPr bwMode="auto">
                <a:xfrm>
                  <a:off x="3281" y="1212"/>
                  <a:ext cx="246" cy="72"/>
                  <a:chOff x="3281" y="1212"/>
                  <a:chExt cx="246" cy="72"/>
                </a:xfrm>
              </p:grpSpPr>
              <p:grpSp>
                <p:nvGrpSpPr>
                  <p:cNvPr id="262247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3281" y="1212"/>
                    <a:ext cx="127" cy="72"/>
                    <a:chOff x="3281" y="1212"/>
                    <a:chExt cx="127" cy="72"/>
                  </a:xfrm>
                </p:grpSpPr>
                <p:sp>
                  <p:nvSpPr>
                    <p:cNvPr id="262248" name="AutoShap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21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49" name="AutoShap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21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50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3400" y="1212"/>
                    <a:ext cx="127" cy="72"/>
                    <a:chOff x="3400" y="1212"/>
                    <a:chExt cx="127" cy="72"/>
                  </a:xfrm>
                </p:grpSpPr>
                <p:sp>
                  <p:nvSpPr>
                    <p:cNvPr id="262251" name="AutoShap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21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52" name="AutoShap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21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53" name="Group 109"/>
                <p:cNvGrpSpPr>
                  <a:grpSpLocks/>
                </p:cNvGrpSpPr>
                <p:nvPr/>
              </p:nvGrpSpPr>
              <p:grpSpPr bwMode="auto">
                <a:xfrm>
                  <a:off x="3261" y="1235"/>
                  <a:ext cx="246" cy="72"/>
                  <a:chOff x="3261" y="1235"/>
                  <a:chExt cx="246" cy="72"/>
                </a:xfrm>
              </p:grpSpPr>
              <p:grpSp>
                <p:nvGrpSpPr>
                  <p:cNvPr id="262254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3261" y="1235"/>
                    <a:ext cx="127" cy="72"/>
                    <a:chOff x="3261" y="1235"/>
                    <a:chExt cx="127" cy="72"/>
                  </a:xfrm>
                </p:grpSpPr>
                <p:sp>
                  <p:nvSpPr>
                    <p:cNvPr id="262255" name="AutoShap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23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56" name="AutoShap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23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57" name="Group 113"/>
                  <p:cNvGrpSpPr>
                    <a:grpSpLocks/>
                  </p:cNvGrpSpPr>
                  <p:nvPr/>
                </p:nvGrpSpPr>
                <p:grpSpPr bwMode="auto">
                  <a:xfrm>
                    <a:off x="3380" y="1235"/>
                    <a:ext cx="127" cy="72"/>
                    <a:chOff x="3380" y="1235"/>
                    <a:chExt cx="127" cy="72"/>
                  </a:xfrm>
                </p:grpSpPr>
                <p:sp>
                  <p:nvSpPr>
                    <p:cNvPr id="262258" name="AutoShap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23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59" name="AutoShap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23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60" name="Group 116"/>
                <p:cNvGrpSpPr>
                  <a:grpSpLocks/>
                </p:cNvGrpSpPr>
                <p:nvPr/>
              </p:nvGrpSpPr>
              <p:grpSpPr bwMode="auto">
                <a:xfrm>
                  <a:off x="3240" y="1258"/>
                  <a:ext cx="247" cy="72"/>
                  <a:chOff x="3240" y="1258"/>
                  <a:chExt cx="247" cy="72"/>
                </a:xfrm>
              </p:grpSpPr>
              <p:grpSp>
                <p:nvGrpSpPr>
                  <p:cNvPr id="262261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3240" y="1258"/>
                    <a:ext cx="127" cy="72"/>
                    <a:chOff x="3240" y="1258"/>
                    <a:chExt cx="127" cy="72"/>
                  </a:xfrm>
                </p:grpSpPr>
                <p:sp>
                  <p:nvSpPr>
                    <p:cNvPr id="262262" name="AutoShap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25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63" name="AutoShap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25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64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3360" y="1258"/>
                    <a:ext cx="127" cy="72"/>
                    <a:chOff x="3360" y="1258"/>
                    <a:chExt cx="127" cy="72"/>
                  </a:xfrm>
                </p:grpSpPr>
                <p:sp>
                  <p:nvSpPr>
                    <p:cNvPr id="262265" name="AutoShap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25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66" name="AutoShap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25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</p:grpSp>
        <p:sp>
          <p:nvSpPr>
            <p:cNvPr id="262267" name="Rectangle 123"/>
            <p:cNvSpPr>
              <a:spLocks noChangeArrowheads="1"/>
            </p:cNvSpPr>
            <p:nvPr/>
          </p:nvSpPr>
          <p:spPr bwMode="auto">
            <a:xfrm>
              <a:off x="3126" y="2164"/>
              <a:ext cx="926" cy="4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s-ES" altLang="es-E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 Servidor</a:t>
              </a:r>
            </a:p>
            <a:p>
              <a:pPr algn="ctr"/>
              <a:r>
                <a:rPr lang="es-ES" altLang="es-E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MOLAP</a:t>
              </a:r>
            </a:p>
          </p:txBody>
        </p:sp>
        <p:grpSp>
          <p:nvGrpSpPr>
            <p:cNvPr id="262268" name="Group 124"/>
            <p:cNvGrpSpPr>
              <a:grpSpLocks/>
            </p:cNvGrpSpPr>
            <p:nvPr/>
          </p:nvGrpSpPr>
          <p:grpSpPr bwMode="auto">
            <a:xfrm>
              <a:off x="3312" y="1632"/>
              <a:ext cx="624" cy="432"/>
              <a:chOff x="3312" y="1632"/>
              <a:chExt cx="624" cy="432"/>
            </a:xfrm>
          </p:grpSpPr>
          <p:sp>
            <p:nvSpPr>
              <p:cNvPr id="262269" name="Line 125"/>
              <p:cNvSpPr>
                <a:spLocks noChangeShapeType="1"/>
              </p:cNvSpPr>
              <p:nvPr/>
            </p:nvSpPr>
            <p:spPr bwMode="auto">
              <a:xfrm flipV="1">
                <a:off x="3936" y="163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70" name="Line 126"/>
              <p:cNvSpPr>
                <a:spLocks noChangeShapeType="1"/>
              </p:cNvSpPr>
              <p:nvPr/>
            </p:nvSpPr>
            <p:spPr bwMode="auto">
              <a:xfrm>
                <a:off x="3312" y="163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262271" name="Group 127"/>
            <p:cNvGrpSpPr>
              <a:grpSpLocks/>
            </p:cNvGrpSpPr>
            <p:nvPr/>
          </p:nvGrpSpPr>
          <p:grpSpPr bwMode="auto">
            <a:xfrm>
              <a:off x="3312" y="2688"/>
              <a:ext cx="624" cy="432"/>
              <a:chOff x="3312" y="2688"/>
              <a:chExt cx="624" cy="432"/>
            </a:xfrm>
          </p:grpSpPr>
          <p:sp>
            <p:nvSpPr>
              <p:cNvPr id="262272" name="Line 128"/>
              <p:cNvSpPr>
                <a:spLocks noChangeShapeType="1"/>
              </p:cNvSpPr>
              <p:nvPr/>
            </p:nvSpPr>
            <p:spPr bwMode="auto">
              <a:xfrm flipV="1">
                <a:off x="3936" y="2688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73" name="Line 129"/>
              <p:cNvSpPr>
                <a:spLocks noChangeShapeType="1"/>
              </p:cNvSpPr>
              <p:nvPr/>
            </p:nvSpPr>
            <p:spPr bwMode="auto">
              <a:xfrm>
                <a:off x="3312" y="2688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62274" name="Oval 130"/>
            <p:cNvSpPr>
              <a:spLocks noChangeArrowheads="1"/>
            </p:cNvSpPr>
            <p:nvPr/>
          </p:nvSpPr>
          <p:spPr bwMode="auto">
            <a:xfrm>
              <a:off x="2792" y="1016"/>
              <a:ext cx="1856" cy="656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262275" name="Group 131"/>
          <p:cNvGrpSpPr>
            <a:grpSpLocks/>
          </p:cNvGrpSpPr>
          <p:nvPr/>
        </p:nvGrpSpPr>
        <p:grpSpPr bwMode="auto">
          <a:xfrm>
            <a:off x="5332413" y="5635625"/>
            <a:ext cx="1577975" cy="654050"/>
            <a:chOff x="3120" y="3161"/>
            <a:chExt cx="994" cy="412"/>
          </a:xfrm>
        </p:grpSpPr>
        <p:sp>
          <p:nvSpPr>
            <p:cNvPr id="262276" name="Rectangle 132"/>
            <p:cNvSpPr>
              <a:spLocks noChangeArrowheads="1"/>
            </p:cNvSpPr>
            <p:nvPr/>
          </p:nvSpPr>
          <p:spPr bwMode="auto">
            <a:xfrm>
              <a:off x="3120" y="3245"/>
              <a:ext cx="994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2277" name="Oval 133"/>
            <p:cNvSpPr>
              <a:spLocks noChangeArrowheads="1"/>
            </p:cNvSpPr>
            <p:nvPr/>
          </p:nvSpPr>
          <p:spPr bwMode="auto">
            <a:xfrm>
              <a:off x="3120" y="3161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2278" name="Oval 134"/>
            <p:cNvSpPr>
              <a:spLocks noChangeArrowheads="1"/>
            </p:cNvSpPr>
            <p:nvPr/>
          </p:nvSpPr>
          <p:spPr bwMode="auto">
            <a:xfrm>
              <a:off x="3120" y="3415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262279" name="Group 135"/>
          <p:cNvGrpSpPr>
            <a:grpSpLocks/>
          </p:cNvGrpSpPr>
          <p:nvPr/>
        </p:nvGrpSpPr>
        <p:grpSpPr bwMode="auto">
          <a:xfrm>
            <a:off x="6329363" y="2100263"/>
            <a:ext cx="890587" cy="849312"/>
            <a:chOff x="3668" y="1038"/>
            <a:chExt cx="561" cy="535"/>
          </a:xfrm>
        </p:grpSpPr>
        <p:grpSp>
          <p:nvGrpSpPr>
            <p:cNvPr id="262280" name="Group 136"/>
            <p:cNvGrpSpPr>
              <a:grpSpLocks/>
            </p:cNvGrpSpPr>
            <p:nvPr/>
          </p:nvGrpSpPr>
          <p:grpSpPr bwMode="auto">
            <a:xfrm>
              <a:off x="3668" y="1056"/>
              <a:ext cx="447" cy="517"/>
              <a:chOff x="3668" y="1056"/>
              <a:chExt cx="447" cy="517"/>
            </a:xfrm>
          </p:grpSpPr>
          <p:sp>
            <p:nvSpPr>
              <p:cNvPr id="262281" name="Freeform 137"/>
              <p:cNvSpPr>
                <a:spLocks/>
              </p:cNvSpPr>
              <p:nvPr/>
            </p:nvSpPr>
            <p:spPr bwMode="auto">
              <a:xfrm>
                <a:off x="3674" y="1309"/>
                <a:ext cx="360" cy="210"/>
              </a:xfrm>
              <a:custGeom>
                <a:avLst/>
                <a:gdLst>
                  <a:gd name="T0" fmla="*/ 116 w 360"/>
                  <a:gd name="T1" fmla="*/ 209 h 210"/>
                  <a:gd name="T2" fmla="*/ 359 w 360"/>
                  <a:gd name="T3" fmla="*/ 137 h 210"/>
                  <a:gd name="T4" fmla="*/ 359 w 360"/>
                  <a:gd name="T5" fmla="*/ 103 h 210"/>
                  <a:gd name="T6" fmla="*/ 192 w 360"/>
                  <a:gd name="T7" fmla="*/ 0 h 210"/>
                  <a:gd name="T8" fmla="*/ 0 w 360"/>
                  <a:gd name="T9" fmla="*/ 122 h 210"/>
                  <a:gd name="T10" fmla="*/ 0 w 360"/>
                  <a:gd name="T11" fmla="*/ 138 h 210"/>
                  <a:gd name="T12" fmla="*/ 116 w 360"/>
                  <a:gd name="T13" fmla="*/ 20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210">
                    <a:moveTo>
                      <a:pt x="116" y="209"/>
                    </a:moveTo>
                    <a:lnTo>
                      <a:pt x="359" y="137"/>
                    </a:lnTo>
                    <a:lnTo>
                      <a:pt x="359" y="103"/>
                    </a:lnTo>
                    <a:lnTo>
                      <a:pt x="192" y="0"/>
                    </a:lnTo>
                    <a:lnTo>
                      <a:pt x="0" y="122"/>
                    </a:lnTo>
                    <a:lnTo>
                      <a:pt x="0" y="138"/>
                    </a:lnTo>
                    <a:lnTo>
                      <a:pt x="116" y="209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2" name="Freeform 138"/>
              <p:cNvSpPr>
                <a:spLocks/>
              </p:cNvSpPr>
              <p:nvPr/>
            </p:nvSpPr>
            <p:spPr bwMode="auto">
              <a:xfrm>
                <a:off x="3668" y="1272"/>
                <a:ext cx="370" cy="224"/>
              </a:xfrm>
              <a:custGeom>
                <a:avLst/>
                <a:gdLst>
                  <a:gd name="T0" fmla="*/ 121 w 370"/>
                  <a:gd name="T1" fmla="*/ 223 h 224"/>
                  <a:gd name="T2" fmla="*/ 369 w 370"/>
                  <a:gd name="T3" fmla="*/ 151 h 224"/>
                  <a:gd name="T4" fmla="*/ 369 w 370"/>
                  <a:gd name="T5" fmla="*/ 62 h 224"/>
                  <a:gd name="T6" fmla="*/ 263 w 370"/>
                  <a:gd name="T7" fmla="*/ 0 h 224"/>
                  <a:gd name="T8" fmla="*/ 0 w 370"/>
                  <a:gd name="T9" fmla="*/ 73 h 224"/>
                  <a:gd name="T10" fmla="*/ 0 w 370"/>
                  <a:gd name="T11" fmla="*/ 149 h 224"/>
                  <a:gd name="T12" fmla="*/ 121 w 370"/>
                  <a:gd name="T13" fmla="*/ 223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224">
                    <a:moveTo>
                      <a:pt x="121" y="223"/>
                    </a:moveTo>
                    <a:lnTo>
                      <a:pt x="369" y="151"/>
                    </a:lnTo>
                    <a:lnTo>
                      <a:pt x="369" y="62"/>
                    </a:lnTo>
                    <a:lnTo>
                      <a:pt x="263" y="0"/>
                    </a:lnTo>
                    <a:lnTo>
                      <a:pt x="0" y="73"/>
                    </a:lnTo>
                    <a:lnTo>
                      <a:pt x="0" y="149"/>
                    </a:lnTo>
                    <a:lnTo>
                      <a:pt x="121" y="223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3" name="Freeform 139"/>
              <p:cNvSpPr>
                <a:spLocks/>
              </p:cNvSpPr>
              <p:nvPr/>
            </p:nvSpPr>
            <p:spPr bwMode="auto">
              <a:xfrm>
                <a:off x="3672" y="1355"/>
                <a:ext cx="119" cy="133"/>
              </a:xfrm>
              <a:custGeom>
                <a:avLst/>
                <a:gdLst>
                  <a:gd name="T0" fmla="*/ 0 w 119"/>
                  <a:gd name="T1" fmla="*/ 64 h 133"/>
                  <a:gd name="T2" fmla="*/ 0 w 119"/>
                  <a:gd name="T3" fmla="*/ 0 h 133"/>
                  <a:gd name="T4" fmla="*/ 114 w 119"/>
                  <a:gd name="T5" fmla="*/ 59 h 133"/>
                  <a:gd name="T6" fmla="*/ 118 w 119"/>
                  <a:gd name="T7" fmla="*/ 132 h 133"/>
                  <a:gd name="T8" fmla="*/ 0 w 119"/>
                  <a:gd name="T9" fmla="*/ 64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33">
                    <a:moveTo>
                      <a:pt x="0" y="64"/>
                    </a:moveTo>
                    <a:lnTo>
                      <a:pt x="0" y="0"/>
                    </a:lnTo>
                    <a:lnTo>
                      <a:pt x="114" y="59"/>
                    </a:lnTo>
                    <a:lnTo>
                      <a:pt x="118" y="132"/>
                    </a:lnTo>
                    <a:lnTo>
                      <a:pt x="0" y="64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4" name="Freeform 140"/>
              <p:cNvSpPr>
                <a:spLocks/>
              </p:cNvSpPr>
              <p:nvPr/>
            </p:nvSpPr>
            <p:spPr bwMode="auto">
              <a:xfrm>
                <a:off x="3800" y="1447"/>
                <a:ext cx="313" cy="126"/>
              </a:xfrm>
              <a:custGeom>
                <a:avLst/>
                <a:gdLst>
                  <a:gd name="T0" fmla="*/ 56 w 313"/>
                  <a:gd name="T1" fmla="*/ 125 h 126"/>
                  <a:gd name="T2" fmla="*/ 312 w 313"/>
                  <a:gd name="T3" fmla="*/ 52 h 126"/>
                  <a:gd name="T4" fmla="*/ 223 w 313"/>
                  <a:gd name="T5" fmla="*/ 0 h 126"/>
                  <a:gd name="T6" fmla="*/ 0 w 313"/>
                  <a:gd name="T7" fmla="*/ 58 h 126"/>
                  <a:gd name="T8" fmla="*/ 56 w 313"/>
                  <a:gd name="T9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126">
                    <a:moveTo>
                      <a:pt x="56" y="125"/>
                    </a:moveTo>
                    <a:lnTo>
                      <a:pt x="312" y="52"/>
                    </a:lnTo>
                    <a:lnTo>
                      <a:pt x="223" y="0"/>
                    </a:lnTo>
                    <a:lnTo>
                      <a:pt x="0" y="58"/>
                    </a:lnTo>
                    <a:lnTo>
                      <a:pt x="56" y="125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5" name="Freeform 141"/>
              <p:cNvSpPr>
                <a:spLocks/>
              </p:cNvSpPr>
              <p:nvPr/>
            </p:nvSpPr>
            <p:spPr bwMode="auto">
              <a:xfrm>
                <a:off x="3803" y="1438"/>
                <a:ext cx="312" cy="128"/>
              </a:xfrm>
              <a:custGeom>
                <a:avLst/>
                <a:gdLst>
                  <a:gd name="T0" fmla="*/ 55 w 312"/>
                  <a:gd name="T1" fmla="*/ 127 h 128"/>
                  <a:gd name="T2" fmla="*/ 311 w 312"/>
                  <a:gd name="T3" fmla="*/ 53 h 128"/>
                  <a:gd name="T4" fmla="*/ 222 w 312"/>
                  <a:gd name="T5" fmla="*/ 0 h 128"/>
                  <a:gd name="T6" fmla="*/ 0 w 312"/>
                  <a:gd name="T7" fmla="*/ 61 h 128"/>
                  <a:gd name="T8" fmla="*/ 55 w 312"/>
                  <a:gd name="T9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128">
                    <a:moveTo>
                      <a:pt x="55" y="127"/>
                    </a:moveTo>
                    <a:lnTo>
                      <a:pt x="311" y="53"/>
                    </a:lnTo>
                    <a:lnTo>
                      <a:pt x="222" y="0"/>
                    </a:lnTo>
                    <a:lnTo>
                      <a:pt x="0" y="61"/>
                    </a:lnTo>
                    <a:lnTo>
                      <a:pt x="55" y="12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6" name="Line 142"/>
              <p:cNvSpPr>
                <a:spLocks noChangeShapeType="1"/>
              </p:cNvSpPr>
              <p:nvPr/>
            </p:nvSpPr>
            <p:spPr bwMode="auto">
              <a:xfrm flipV="1">
                <a:off x="3811" y="1362"/>
                <a:ext cx="199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7" name="Freeform 143"/>
              <p:cNvSpPr>
                <a:spLocks/>
              </p:cNvSpPr>
              <p:nvPr/>
            </p:nvSpPr>
            <p:spPr bwMode="auto">
              <a:xfrm>
                <a:off x="3811" y="1362"/>
                <a:ext cx="200" cy="58"/>
              </a:xfrm>
              <a:custGeom>
                <a:avLst/>
                <a:gdLst>
                  <a:gd name="T0" fmla="*/ 0 w 200"/>
                  <a:gd name="T1" fmla="*/ 57 h 58"/>
                  <a:gd name="T2" fmla="*/ 199 w 200"/>
                  <a:gd name="T3" fmla="*/ 0 h 58"/>
                  <a:gd name="T4" fmla="*/ 0 w 200"/>
                  <a:gd name="T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0" h="58">
                    <a:moveTo>
                      <a:pt x="0" y="57"/>
                    </a:moveTo>
                    <a:lnTo>
                      <a:pt x="199" y="0"/>
                    </a:lnTo>
                    <a:lnTo>
                      <a:pt x="0" y="57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8" name="Freeform 144"/>
              <p:cNvSpPr>
                <a:spLocks/>
              </p:cNvSpPr>
              <p:nvPr/>
            </p:nvSpPr>
            <p:spPr bwMode="auto">
              <a:xfrm>
                <a:off x="3822" y="1406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9" name="Freeform 145"/>
              <p:cNvSpPr>
                <a:spLocks/>
              </p:cNvSpPr>
              <p:nvPr/>
            </p:nvSpPr>
            <p:spPr bwMode="auto">
              <a:xfrm>
                <a:off x="3822" y="1406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0" name="Freeform 146"/>
              <p:cNvSpPr>
                <a:spLocks/>
              </p:cNvSpPr>
              <p:nvPr/>
            </p:nvSpPr>
            <p:spPr bwMode="auto">
              <a:xfrm>
                <a:off x="3879" y="1390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1" name="Freeform 147"/>
              <p:cNvSpPr>
                <a:spLocks/>
              </p:cNvSpPr>
              <p:nvPr/>
            </p:nvSpPr>
            <p:spPr bwMode="auto">
              <a:xfrm>
                <a:off x="3879" y="1390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2" name="Freeform 148"/>
              <p:cNvSpPr>
                <a:spLocks/>
              </p:cNvSpPr>
              <p:nvPr/>
            </p:nvSpPr>
            <p:spPr bwMode="auto">
              <a:xfrm>
                <a:off x="3685" y="1096"/>
                <a:ext cx="341" cy="305"/>
              </a:xfrm>
              <a:custGeom>
                <a:avLst/>
                <a:gdLst>
                  <a:gd name="T0" fmla="*/ 98 w 341"/>
                  <a:gd name="T1" fmla="*/ 304 h 305"/>
                  <a:gd name="T2" fmla="*/ 340 w 341"/>
                  <a:gd name="T3" fmla="*/ 237 h 305"/>
                  <a:gd name="T4" fmla="*/ 332 w 341"/>
                  <a:gd name="T5" fmla="*/ 13 h 305"/>
                  <a:gd name="T6" fmla="*/ 317 w 341"/>
                  <a:gd name="T7" fmla="*/ 0 h 305"/>
                  <a:gd name="T8" fmla="*/ 98 w 341"/>
                  <a:gd name="T9" fmla="*/ 61 h 305"/>
                  <a:gd name="T10" fmla="*/ 47 w 341"/>
                  <a:gd name="T11" fmla="*/ 32 h 305"/>
                  <a:gd name="T12" fmla="*/ 0 w 341"/>
                  <a:gd name="T13" fmla="*/ 62 h 305"/>
                  <a:gd name="T14" fmla="*/ 21 w 341"/>
                  <a:gd name="T15" fmla="*/ 241 h 305"/>
                  <a:gd name="T16" fmla="*/ 98 w 341"/>
                  <a:gd name="T17" fmla="*/ 304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305">
                    <a:moveTo>
                      <a:pt x="98" y="304"/>
                    </a:moveTo>
                    <a:lnTo>
                      <a:pt x="340" y="237"/>
                    </a:lnTo>
                    <a:lnTo>
                      <a:pt x="332" y="13"/>
                    </a:lnTo>
                    <a:lnTo>
                      <a:pt x="317" y="0"/>
                    </a:lnTo>
                    <a:lnTo>
                      <a:pt x="98" y="61"/>
                    </a:lnTo>
                    <a:lnTo>
                      <a:pt x="47" y="32"/>
                    </a:lnTo>
                    <a:lnTo>
                      <a:pt x="0" y="62"/>
                    </a:lnTo>
                    <a:lnTo>
                      <a:pt x="21" y="241"/>
                    </a:lnTo>
                    <a:lnTo>
                      <a:pt x="98" y="304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3" name="Freeform 149"/>
              <p:cNvSpPr>
                <a:spLocks/>
              </p:cNvSpPr>
              <p:nvPr/>
            </p:nvSpPr>
            <p:spPr bwMode="auto">
              <a:xfrm>
                <a:off x="3680" y="1084"/>
                <a:ext cx="351" cy="311"/>
              </a:xfrm>
              <a:custGeom>
                <a:avLst/>
                <a:gdLst>
                  <a:gd name="T0" fmla="*/ 60 w 351"/>
                  <a:gd name="T1" fmla="*/ 277 h 311"/>
                  <a:gd name="T2" fmla="*/ 109 w 351"/>
                  <a:gd name="T3" fmla="*/ 310 h 311"/>
                  <a:gd name="T4" fmla="*/ 350 w 351"/>
                  <a:gd name="T5" fmla="*/ 238 h 311"/>
                  <a:gd name="T6" fmla="*/ 342 w 351"/>
                  <a:gd name="T7" fmla="*/ 13 h 311"/>
                  <a:gd name="T8" fmla="*/ 327 w 351"/>
                  <a:gd name="T9" fmla="*/ 0 h 311"/>
                  <a:gd name="T10" fmla="*/ 107 w 351"/>
                  <a:gd name="T11" fmla="*/ 61 h 311"/>
                  <a:gd name="T12" fmla="*/ 56 w 351"/>
                  <a:gd name="T13" fmla="*/ 33 h 311"/>
                  <a:gd name="T14" fmla="*/ 7 w 351"/>
                  <a:gd name="T15" fmla="*/ 54 h 311"/>
                  <a:gd name="T16" fmla="*/ 0 w 351"/>
                  <a:gd name="T17" fmla="*/ 61 h 311"/>
                  <a:gd name="T18" fmla="*/ 0 w 351"/>
                  <a:gd name="T19" fmla="*/ 215 h 311"/>
                  <a:gd name="T20" fmla="*/ 60 w 351"/>
                  <a:gd name="T21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1" h="311">
                    <a:moveTo>
                      <a:pt x="60" y="277"/>
                    </a:moveTo>
                    <a:lnTo>
                      <a:pt x="109" y="310"/>
                    </a:lnTo>
                    <a:lnTo>
                      <a:pt x="350" y="238"/>
                    </a:lnTo>
                    <a:lnTo>
                      <a:pt x="342" y="13"/>
                    </a:lnTo>
                    <a:lnTo>
                      <a:pt x="327" y="0"/>
                    </a:lnTo>
                    <a:lnTo>
                      <a:pt x="107" y="61"/>
                    </a:lnTo>
                    <a:lnTo>
                      <a:pt x="56" y="33"/>
                    </a:lnTo>
                    <a:lnTo>
                      <a:pt x="7" y="54"/>
                    </a:lnTo>
                    <a:lnTo>
                      <a:pt x="0" y="61"/>
                    </a:lnTo>
                    <a:lnTo>
                      <a:pt x="0" y="215"/>
                    </a:lnTo>
                    <a:lnTo>
                      <a:pt x="60" y="27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4" name="Freeform 150"/>
              <p:cNvSpPr>
                <a:spLocks/>
              </p:cNvSpPr>
              <p:nvPr/>
            </p:nvSpPr>
            <p:spPr bwMode="auto">
              <a:xfrm>
                <a:off x="3685" y="1127"/>
                <a:ext cx="46" cy="211"/>
              </a:xfrm>
              <a:custGeom>
                <a:avLst/>
                <a:gdLst>
                  <a:gd name="T0" fmla="*/ 0 w 46"/>
                  <a:gd name="T1" fmla="*/ 163 h 211"/>
                  <a:gd name="T2" fmla="*/ 1 w 46"/>
                  <a:gd name="T3" fmla="*/ 20 h 211"/>
                  <a:gd name="T4" fmla="*/ 45 w 46"/>
                  <a:gd name="T5" fmla="*/ 0 h 211"/>
                  <a:gd name="T6" fmla="*/ 44 w 46"/>
                  <a:gd name="T7" fmla="*/ 210 h 211"/>
                  <a:gd name="T8" fmla="*/ 0 w 46"/>
                  <a:gd name="T9" fmla="*/ 16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211">
                    <a:moveTo>
                      <a:pt x="0" y="163"/>
                    </a:moveTo>
                    <a:lnTo>
                      <a:pt x="1" y="20"/>
                    </a:lnTo>
                    <a:lnTo>
                      <a:pt x="45" y="0"/>
                    </a:lnTo>
                    <a:lnTo>
                      <a:pt x="44" y="210"/>
                    </a:lnTo>
                    <a:lnTo>
                      <a:pt x="0" y="163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5" name="Freeform 151"/>
              <p:cNvSpPr>
                <a:spLocks/>
              </p:cNvSpPr>
              <p:nvPr/>
            </p:nvSpPr>
            <p:spPr bwMode="auto">
              <a:xfrm>
                <a:off x="3744" y="1133"/>
                <a:ext cx="40" cy="246"/>
              </a:xfrm>
              <a:custGeom>
                <a:avLst/>
                <a:gdLst>
                  <a:gd name="T0" fmla="*/ 0 w 40"/>
                  <a:gd name="T1" fmla="*/ 220 h 246"/>
                  <a:gd name="T2" fmla="*/ 39 w 40"/>
                  <a:gd name="T3" fmla="*/ 245 h 246"/>
                  <a:gd name="T4" fmla="*/ 39 w 40"/>
                  <a:gd name="T5" fmla="*/ 22 h 246"/>
                  <a:gd name="T6" fmla="*/ 2 w 40"/>
                  <a:gd name="T7" fmla="*/ 0 h 246"/>
                  <a:gd name="T8" fmla="*/ 0 w 40"/>
                  <a:gd name="T9" fmla="*/ 22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46">
                    <a:moveTo>
                      <a:pt x="0" y="220"/>
                    </a:moveTo>
                    <a:lnTo>
                      <a:pt x="39" y="245"/>
                    </a:lnTo>
                    <a:lnTo>
                      <a:pt x="39" y="22"/>
                    </a:lnTo>
                    <a:lnTo>
                      <a:pt x="2" y="0"/>
                    </a:lnTo>
                    <a:lnTo>
                      <a:pt x="0" y="22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6" name="Freeform 152"/>
              <p:cNvSpPr>
                <a:spLocks/>
              </p:cNvSpPr>
              <p:nvPr/>
            </p:nvSpPr>
            <p:spPr bwMode="auto">
              <a:xfrm>
                <a:off x="3824" y="1121"/>
                <a:ext cx="175" cy="232"/>
              </a:xfrm>
              <a:custGeom>
                <a:avLst/>
                <a:gdLst>
                  <a:gd name="T0" fmla="*/ 174 w 175"/>
                  <a:gd name="T1" fmla="*/ 181 h 232"/>
                  <a:gd name="T2" fmla="*/ 0 w 175"/>
                  <a:gd name="T3" fmla="*/ 231 h 232"/>
                  <a:gd name="T4" fmla="*/ 0 w 175"/>
                  <a:gd name="T5" fmla="*/ 49 h 232"/>
                  <a:gd name="T6" fmla="*/ 168 w 175"/>
                  <a:gd name="T7" fmla="*/ 0 h 232"/>
                  <a:gd name="T8" fmla="*/ 174 w 175"/>
                  <a:gd name="T9" fmla="*/ 18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32">
                    <a:moveTo>
                      <a:pt x="174" y="181"/>
                    </a:moveTo>
                    <a:lnTo>
                      <a:pt x="0" y="231"/>
                    </a:lnTo>
                    <a:lnTo>
                      <a:pt x="0" y="49"/>
                    </a:lnTo>
                    <a:lnTo>
                      <a:pt x="168" y="0"/>
                    </a:lnTo>
                    <a:lnTo>
                      <a:pt x="174" y="181"/>
                    </a:lnTo>
                  </a:path>
                </a:pathLst>
              </a:custGeom>
              <a:solidFill>
                <a:srgbClr val="0328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7" name="Freeform 153"/>
              <p:cNvSpPr>
                <a:spLocks/>
              </p:cNvSpPr>
              <p:nvPr/>
            </p:nvSpPr>
            <p:spPr bwMode="auto">
              <a:xfrm>
                <a:off x="3736" y="1056"/>
                <a:ext cx="272" cy="91"/>
              </a:xfrm>
              <a:custGeom>
                <a:avLst/>
                <a:gdLst>
                  <a:gd name="T0" fmla="*/ 219 w 272"/>
                  <a:gd name="T1" fmla="*/ 0 h 91"/>
                  <a:gd name="T2" fmla="*/ 271 w 272"/>
                  <a:gd name="T3" fmla="*/ 28 h 91"/>
                  <a:gd name="T4" fmla="*/ 51 w 272"/>
                  <a:gd name="T5" fmla="*/ 90 h 91"/>
                  <a:gd name="T6" fmla="*/ 0 w 272"/>
                  <a:gd name="T7" fmla="*/ 62 h 91"/>
                  <a:gd name="T8" fmla="*/ 219 w 27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91">
                    <a:moveTo>
                      <a:pt x="219" y="0"/>
                    </a:moveTo>
                    <a:lnTo>
                      <a:pt x="271" y="28"/>
                    </a:lnTo>
                    <a:lnTo>
                      <a:pt x="51" y="90"/>
                    </a:lnTo>
                    <a:lnTo>
                      <a:pt x="0" y="62"/>
                    </a:lnTo>
                    <a:lnTo>
                      <a:pt x="219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62298" name="Freeform 154"/>
            <p:cNvSpPr>
              <a:spLocks/>
            </p:cNvSpPr>
            <p:nvPr/>
          </p:nvSpPr>
          <p:spPr bwMode="auto">
            <a:xfrm>
              <a:off x="3858" y="1038"/>
              <a:ext cx="371" cy="348"/>
            </a:xfrm>
            <a:custGeom>
              <a:avLst/>
              <a:gdLst>
                <a:gd name="T0" fmla="*/ 0 w 371"/>
                <a:gd name="T1" fmla="*/ 178 h 348"/>
                <a:gd name="T2" fmla="*/ 128 w 371"/>
                <a:gd name="T3" fmla="*/ 38 h 348"/>
                <a:gd name="T4" fmla="*/ 324 w 371"/>
                <a:gd name="T5" fmla="*/ 0 h 348"/>
                <a:gd name="T6" fmla="*/ 370 w 371"/>
                <a:gd name="T7" fmla="*/ 275 h 348"/>
                <a:gd name="T8" fmla="*/ 353 w 371"/>
                <a:gd name="T9" fmla="*/ 278 h 348"/>
                <a:gd name="T10" fmla="*/ 357 w 371"/>
                <a:gd name="T11" fmla="*/ 292 h 348"/>
                <a:gd name="T12" fmla="*/ 340 w 371"/>
                <a:gd name="T13" fmla="*/ 295 h 348"/>
                <a:gd name="T14" fmla="*/ 150 w 371"/>
                <a:gd name="T15" fmla="*/ 347 h 348"/>
                <a:gd name="T16" fmla="*/ 2 w 371"/>
                <a:gd name="T17" fmla="*/ 259 h 348"/>
                <a:gd name="T18" fmla="*/ 0 w 371"/>
                <a:gd name="T19" fmla="*/ 17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48">
                  <a:moveTo>
                    <a:pt x="0" y="178"/>
                  </a:moveTo>
                  <a:lnTo>
                    <a:pt x="128" y="38"/>
                  </a:lnTo>
                  <a:lnTo>
                    <a:pt x="324" y="0"/>
                  </a:lnTo>
                  <a:lnTo>
                    <a:pt x="370" y="275"/>
                  </a:lnTo>
                  <a:lnTo>
                    <a:pt x="353" y="278"/>
                  </a:lnTo>
                  <a:lnTo>
                    <a:pt x="357" y="292"/>
                  </a:lnTo>
                  <a:lnTo>
                    <a:pt x="340" y="295"/>
                  </a:lnTo>
                  <a:lnTo>
                    <a:pt x="150" y="347"/>
                  </a:lnTo>
                  <a:lnTo>
                    <a:pt x="2" y="259"/>
                  </a:lnTo>
                  <a:lnTo>
                    <a:pt x="0" y="178"/>
                  </a:lnTo>
                </a:path>
              </a:pathLst>
            </a:cu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2299" name="Line 155"/>
            <p:cNvSpPr>
              <a:spLocks noChangeShapeType="1"/>
            </p:cNvSpPr>
            <p:nvPr/>
          </p:nvSpPr>
          <p:spPr bwMode="auto">
            <a:xfrm flipH="1">
              <a:off x="4067" y="1121"/>
              <a:ext cx="71" cy="10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2300" name="Line 156"/>
            <p:cNvSpPr>
              <a:spLocks noChangeShapeType="1"/>
            </p:cNvSpPr>
            <p:nvPr/>
          </p:nvSpPr>
          <p:spPr bwMode="auto">
            <a:xfrm flipH="1">
              <a:off x="4076" y="1103"/>
              <a:ext cx="86" cy="1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2301" name="Line 157"/>
            <p:cNvSpPr>
              <a:spLocks noChangeShapeType="1"/>
            </p:cNvSpPr>
            <p:nvPr/>
          </p:nvSpPr>
          <p:spPr bwMode="auto">
            <a:xfrm flipH="1">
              <a:off x="4074" y="1155"/>
              <a:ext cx="70" cy="1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2302" name="Freeform 158"/>
            <p:cNvSpPr>
              <a:spLocks/>
            </p:cNvSpPr>
            <p:nvPr/>
          </p:nvSpPr>
          <p:spPr bwMode="auto">
            <a:xfrm>
              <a:off x="3977" y="1063"/>
              <a:ext cx="235" cy="301"/>
            </a:xfrm>
            <a:custGeom>
              <a:avLst/>
              <a:gdLst>
                <a:gd name="T0" fmla="*/ 196 w 235"/>
                <a:gd name="T1" fmla="*/ 0 h 301"/>
                <a:gd name="T2" fmla="*/ 234 w 235"/>
                <a:gd name="T3" fmla="*/ 256 h 301"/>
                <a:gd name="T4" fmla="*/ 37 w 235"/>
                <a:gd name="T5" fmla="*/ 300 h 301"/>
                <a:gd name="T6" fmla="*/ 0 w 235"/>
                <a:gd name="T7" fmla="*/ 36 h 301"/>
                <a:gd name="T8" fmla="*/ 196 w 235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01">
                  <a:moveTo>
                    <a:pt x="196" y="0"/>
                  </a:moveTo>
                  <a:lnTo>
                    <a:pt x="234" y="256"/>
                  </a:lnTo>
                  <a:lnTo>
                    <a:pt x="37" y="300"/>
                  </a:lnTo>
                  <a:lnTo>
                    <a:pt x="0" y="36"/>
                  </a:lnTo>
                  <a:lnTo>
                    <a:pt x="196" y="0"/>
                  </a:lnTo>
                </a:path>
              </a:pathLst>
            </a:cu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262303" name="Group 159"/>
            <p:cNvGrpSpPr>
              <a:grpSpLocks/>
            </p:cNvGrpSpPr>
            <p:nvPr/>
          </p:nvGrpSpPr>
          <p:grpSpPr bwMode="auto">
            <a:xfrm>
              <a:off x="3994" y="1085"/>
              <a:ext cx="207" cy="249"/>
              <a:chOff x="3994" y="1085"/>
              <a:chExt cx="207" cy="249"/>
            </a:xfrm>
          </p:grpSpPr>
          <p:grpSp>
            <p:nvGrpSpPr>
              <p:cNvPr id="262304" name="Group 160"/>
              <p:cNvGrpSpPr>
                <a:grpSpLocks/>
              </p:cNvGrpSpPr>
              <p:nvPr/>
            </p:nvGrpSpPr>
            <p:grpSpPr bwMode="auto">
              <a:xfrm>
                <a:off x="3994" y="1085"/>
                <a:ext cx="207" cy="249"/>
                <a:chOff x="3994" y="1085"/>
                <a:chExt cx="207" cy="249"/>
              </a:xfrm>
            </p:grpSpPr>
            <p:sp>
              <p:nvSpPr>
                <p:cNvPr id="262305" name="Freeform 161"/>
                <p:cNvSpPr>
                  <a:spLocks/>
                </p:cNvSpPr>
                <p:nvPr/>
              </p:nvSpPr>
              <p:spPr bwMode="auto">
                <a:xfrm>
                  <a:off x="3995" y="1138"/>
                  <a:ext cx="89" cy="196"/>
                </a:xfrm>
                <a:custGeom>
                  <a:avLst/>
                  <a:gdLst>
                    <a:gd name="T0" fmla="*/ 0 w 89"/>
                    <a:gd name="T1" fmla="*/ 0 h 196"/>
                    <a:gd name="T2" fmla="*/ 23 w 89"/>
                    <a:gd name="T3" fmla="*/ 168 h 196"/>
                    <a:gd name="T4" fmla="*/ 88 w 89"/>
                    <a:gd name="T5" fmla="*/ 195 h 196"/>
                    <a:gd name="T6" fmla="*/ 64 w 89"/>
                    <a:gd name="T7" fmla="*/ 26 h 196"/>
                    <a:gd name="T8" fmla="*/ 0 w 89"/>
                    <a:gd name="T9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196">
                      <a:moveTo>
                        <a:pt x="0" y="0"/>
                      </a:moveTo>
                      <a:lnTo>
                        <a:pt x="23" y="168"/>
                      </a:lnTo>
                      <a:lnTo>
                        <a:pt x="88" y="195"/>
                      </a:lnTo>
                      <a:lnTo>
                        <a:pt x="64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06" name="Freeform 162"/>
                <p:cNvSpPr>
                  <a:spLocks/>
                </p:cNvSpPr>
                <p:nvPr/>
              </p:nvSpPr>
              <p:spPr bwMode="auto">
                <a:xfrm>
                  <a:off x="4059" y="1111"/>
                  <a:ext cx="142" cy="223"/>
                </a:xfrm>
                <a:custGeom>
                  <a:avLst/>
                  <a:gdLst>
                    <a:gd name="T0" fmla="*/ 117 w 142"/>
                    <a:gd name="T1" fmla="*/ 0 h 223"/>
                    <a:gd name="T2" fmla="*/ 141 w 142"/>
                    <a:gd name="T3" fmla="*/ 169 h 223"/>
                    <a:gd name="T4" fmla="*/ 23 w 142"/>
                    <a:gd name="T5" fmla="*/ 222 h 223"/>
                    <a:gd name="T6" fmla="*/ 0 w 142"/>
                    <a:gd name="T7" fmla="*/ 51 h 223"/>
                    <a:gd name="T8" fmla="*/ 117 w 142"/>
                    <a:gd name="T9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223">
                      <a:moveTo>
                        <a:pt x="117" y="0"/>
                      </a:moveTo>
                      <a:lnTo>
                        <a:pt x="141" y="169"/>
                      </a:lnTo>
                      <a:lnTo>
                        <a:pt x="23" y="222"/>
                      </a:lnTo>
                      <a:lnTo>
                        <a:pt x="0" y="51"/>
                      </a:lnTo>
                      <a:lnTo>
                        <a:pt x="117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07" name="Freeform 163"/>
                <p:cNvSpPr>
                  <a:spLocks/>
                </p:cNvSpPr>
                <p:nvPr/>
              </p:nvSpPr>
              <p:spPr bwMode="auto">
                <a:xfrm>
                  <a:off x="3995" y="1085"/>
                  <a:ext cx="183" cy="79"/>
                </a:xfrm>
                <a:custGeom>
                  <a:avLst/>
                  <a:gdLst>
                    <a:gd name="T0" fmla="*/ 0 w 183"/>
                    <a:gd name="T1" fmla="*/ 52 h 79"/>
                    <a:gd name="T2" fmla="*/ 121 w 183"/>
                    <a:gd name="T3" fmla="*/ 0 h 79"/>
                    <a:gd name="T4" fmla="*/ 182 w 183"/>
                    <a:gd name="T5" fmla="*/ 26 h 79"/>
                    <a:gd name="T6" fmla="*/ 63 w 183"/>
                    <a:gd name="T7" fmla="*/ 78 h 79"/>
                    <a:gd name="T8" fmla="*/ 0 w 183"/>
                    <a:gd name="T9" fmla="*/ 52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79">
                      <a:moveTo>
                        <a:pt x="0" y="52"/>
                      </a:moveTo>
                      <a:lnTo>
                        <a:pt x="121" y="0"/>
                      </a:lnTo>
                      <a:lnTo>
                        <a:pt x="182" y="26"/>
                      </a:lnTo>
                      <a:lnTo>
                        <a:pt x="63" y="78"/>
                      </a:lnTo>
                      <a:lnTo>
                        <a:pt x="0" y="52"/>
                      </a:lnTo>
                    </a:path>
                  </a:pathLst>
                </a:custGeom>
                <a:solidFill>
                  <a:srgbClr val="FF7C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08" name="Freeform 164"/>
                <p:cNvSpPr>
                  <a:spLocks/>
                </p:cNvSpPr>
                <p:nvPr/>
              </p:nvSpPr>
              <p:spPr bwMode="auto">
                <a:xfrm>
                  <a:off x="4028" y="1097"/>
                  <a:ext cx="120" cy="53"/>
                </a:xfrm>
                <a:custGeom>
                  <a:avLst/>
                  <a:gdLst>
                    <a:gd name="T0" fmla="*/ 0 w 120"/>
                    <a:gd name="T1" fmla="*/ 49 h 53"/>
                    <a:gd name="T2" fmla="*/ 114 w 120"/>
                    <a:gd name="T3" fmla="*/ 0 h 53"/>
                    <a:gd name="T4" fmla="*/ 119 w 120"/>
                    <a:gd name="T5" fmla="*/ 2 h 53"/>
                    <a:gd name="T6" fmla="*/ 4 w 120"/>
                    <a:gd name="T7" fmla="*/ 52 h 53"/>
                    <a:gd name="T8" fmla="*/ 0 w 120"/>
                    <a:gd name="T9" fmla="*/ 4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53">
                      <a:moveTo>
                        <a:pt x="0" y="49"/>
                      </a:moveTo>
                      <a:lnTo>
                        <a:pt x="114" y="0"/>
                      </a:lnTo>
                      <a:lnTo>
                        <a:pt x="119" y="2"/>
                      </a:lnTo>
                      <a:lnTo>
                        <a:pt x="4" y="52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09" name="Freeform 165"/>
                <p:cNvSpPr>
                  <a:spLocks/>
                </p:cNvSpPr>
                <p:nvPr/>
              </p:nvSpPr>
              <p:spPr bwMode="auto">
                <a:xfrm>
                  <a:off x="3994" y="1137"/>
                  <a:ext cx="66" cy="28"/>
                </a:xfrm>
                <a:custGeom>
                  <a:avLst/>
                  <a:gdLst>
                    <a:gd name="T0" fmla="*/ 0 w 66"/>
                    <a:gd name="T1" fmla="*/ 1 h 28"/>
                    <a:gd name="T2" fmla="*/ 59 w 66"/>
                    <a:gd name="T3" fmla="*/ 0 h 28"/>
                    <a:gd name="T4" fmla="*/ 65 w 66"/>
                    <a:gd name="T5" fmla="*/ 27 h 28"/>
                    <a:gd name="T6" fmla="*/ 0 w 66"/>
                    <a:gd name="T7" fmla="*/ 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8">
                      <a:moveTo>
                        <a:pt x="0" y="1"/>
                      </a:moveTo>
                      <a:lnTo>
                        <a:pt x="59" y="0"/>
                      </a:lnTo>
                      <a:lnTo>
                        <a:pt x="65" y="27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0" name="Freeform 166"/>
                <p:cNvSpPr>
                  <a:spLocks/>
                </p:cNvSpPr>
                <p:nvPr/>
              </p:nvSpPr>
              <p:spPr bwMode="auto">
                <a:xfrm>
                  <a:off x="4116" y="1085"/>
                  <a:ext cx="61" cy="27"/>
                </a:xfrm>
                <a:custGeom>
                  <a:avLst/>
                  <a:gdLst>
                    <a:gd name="T0" fmla="*/ 0 w 61"/>
                    <a:gd name="T1" fmla="*/ 0 h 27"/>
                    <a:gd name="T2" fmla="*/ 6 w 61"/>
                    <a:gd name="T3" fmla="*/ 22 h 27"/>
                    <a:gd name="T4" fmla="*/ 60 w 61"/>
                    <a:gd name="T5" fmla="*/ 26 h 27"/>
                    <a:gd name="T6" fmla="*/ 0 w 61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27">
                      <a:moveTo>
                        <a:pt x="0" y="0"/>
                      </a:moveTo>
                      <a:lnTo>
                        <a:pt x="6" y="22"/>
                      </a:lnTo>
                      <a:lnTo>
                        <a:pt x="60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1" name="Oval 167"/>
                <p:cNvSpPr>
                  <a:spLocks noChangeArrowheads="1"/>
                </p:cNvSpPr>
                <p:nvPr/>
              </p:nvSpPr>
              <p:spPr bwMode="auto">
                <a:xfrm rot="12720000">
                  <a:off x="4076" y="1162"/>
                  <a:ext cx="103" cy="1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R"/>
                </a:p>
              </p:txBody>
            </p:sp>
            <p:sp>
              <p:nvSpPr>
                <p:cNvPr id="262312" name="Freeform 168"/>
                <p:cNvSpPr>
                  <a:spLocks/>
                </p:cNvSpPr>
                <p:nvPr/>
              </p:nvSpPr>
              <p:spPr bwMode="auto">
                <a:xfrm>
                  <a:off x="4079" y="1161"/>
                  <a:ext cx="100" cy="122"/>
                </a:xfrm>
                <a:custGeom>
                  <a:avLst/>
                  <a:gdLst>
                    <a:gd name="T0" fmla="*/ 67 w 100"/>
                    <a:gd name="T1" fmla="*/ 112 h 122"/>
                    <a:gd name="T2" fmla="*/ 76 w 100"/>
                    <a:gd name="T3" fmla="*/ 104 h 122"/>
                    <a:gd name="T4" fmla="*/ 83 w 100"/>
                    <a:gd name="T5" fmla="*/ 95 h 122"/>
                    <a:gd name="T6" fmla="*/ 90 w 100"/>
                    <a:gd name="T7" fmla="*/ 85 h 122"/>
                    <a:gd name="T8" fmla="*/ 94 w 100"/>
                    <a:gd name="T9" fmla="*/ 74 h 122"/>
                    <a:gd name="T10" fmla="*/ 97 w 100"/>
                    <a:gd name="T11" fmla="*/ 63 h 122"/>
                    <a:gd name="T12" fmla="*/ 99 w 100"/>
                    <a:gd name="T13" fmla="*/ 51 h 122"/>
                    <a:gd name="T14" fmla="*/ 98 w 100"/>
                    <a:gd name="T15" fmla="*/ 39 h 122"/>
                    <a:gd name="T16" fmla="*/ 95 w 100"/>
                    <a:gd name="T17" fmla="*/ 28 h 122"/>
                    <a:gd name="T18" fmla="*/ 91 w 100"/>
                    <a:gd name="T19" fmla="*/ 19 h 122"/>
                    <a:gd name="T20" fmla="*/ 85 w 100"/>
                    <a:gd name="T21" fmla="*/ 11 h 122"/>
                    <a:gd name="T22" fmla="*/ 77 w 100"/>
                    <a:gd name="T23" fmla="*/ 5 h 122"/>
                    <a:gd name="T24" fmla="*/ 69 w 100"/>
                    <a:gd name="T25" fmla="*/ 1 h 122"/>
                    <a:gd name="T26" fmla="*/ 60 w 100"/>
                    <a:gd name="T27" fmla="*/ 0 h 122"/>
                    <a:gd name="T28" fmla="*/ 51 w 100"/>
                    <a:gd name="T29" fmla="*/ 0 h 122"/>
                    <a:gd name="T30" fmla="*/ 41 w 100"/>
                    <a:gd name="T31" fmla="*/ 3 h 122"/>
                    <a:gd name="T32" fmla="*/ 31 w 100"/>
                    <a:gd name="T33" fmla="*/ 8 h 122"/>
                    <a:gd name="T34" fmla="*/ 22 w 100"/>
                    <a:gd name="T35" fmla="*/ 16 h 122"/>
                    <a:gd name="T36" fmla="*/ 15 w 100"/>
                    <a:gd name="T37" fmla="*/ 25 h 122"/>
                    <a:gd name="T38" fmla="*/ 8 w 100"/>
                    <a:gd name="T39" fmla="*/ 35 h 122"/>
                    <a:gd name="T40" fmla="*/ 4 w 100"/>
                    <a:gd name="T41" fmla="*/ 46 h 122"/>
                    <a:gd name="T42" fmla="*/ 1 w 100"/>
                    <a:gd name="T43" fmla="*/ 57 h 122"/>
                    <a:gd name="T44" fmla="*/ 0 w 100"/>
                    <a:gd name="T45" fmla="*/ 69 h 122"/>
                    <a:gd name="T46" fmla="*/ 0 w 100"/>
                    <a:gd name="T47" fmla="*/ 80 h 122"/>
                    <a:gd name="T48" fmla="*/ 3 w 100"/>
                    <a:gd name="T49" fmla="*/ 92 h 122"/>
                    <a:gd name="T50" fmla="*/ 7 w 100"/>
                    <a:gd name="T51" fmla="*/ 101 h 122"/>
                    <a:gd name="T52" fmla="*/ 13 w 100"/>
                    <a:gd name="T53" fmla="*/ 109 h 122"/>
                    <a:gd name="T54" fmla="*/ 21 w 100"/>
                    <a:gd name="T55" fmla="*/ 115 h 122"/>
                    <a:gd name="T56" fmla="*/ 29 w 100"/>
                    <a:gd name="T57" fmla="*/ 119 h 122"/>
                    <a:gd name="T58" fmla="*/ 38 w 100"/>
                    <a:gd name="T59" fmla="*/ 121 h 122"/>
                    <a:gd name="T60" fmla="*/ 47 w 100"/>
                    <a:gd name="T61" fmla="*/ 120 h 122"/>
                    <a:gd name="T62" fmla="*/ 57 w 100"/>
                    <a:gd name="T63" fmla="*/ 117 h 122"/>
                    <a:gd name="T64" fmla="*/ 67 w 100"/>
                    <a:gd name="T65" fmla="*/ 1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" h="122">
                      <a:moveTo>
                        <a:pt x="67" y="112"/>
                      </a:moveTo>
                      <a:lnTo>
                        <a:pt x="76" y="104"/>
                      </a:lnTo>
                      <a:lnTo>
                        <a:pt x="83" y="95"/>
                      </a:lnTo>
                      <a:lnTo>
                        <a:pt x="90" y="85"/>
                      </a:lnTo>
                      <a:lnTo>
                        <a:pt x="94" y="74"/>
                      </a:lnTo>
                      <a:lnTo>
                        <a:pt x="97" y="63"/>
                      </a:lnTo>
                      <a:lnTo>
                        <a:pt x="99" y="51"/>
                      </a:lnTo>
                      <a:lnTo>
                        <a:pt x="98" y="39"/>
                      </a:lnTo>
                      <a:lnTo>
                        <a:pt x="95" y="28"/>
                      </a:lnTo>
                      <a:lnTo>
                        <a:pt x="91" y="19"/>
                      </a:lnTo>
                      <a:lnTo>
                        <a:pt x="85" y="11"/>
                      </a:lnTo>
                      <a:lnTo>
                        <a:pt x="77" y="5"/>
                      </a:lnTo>
                      <a:lnTo>
                        <a:pt x="69" y="1"/>
                      </a:lnTo>
                      <a:lnTo>
                        <a:pt x="60" y="0"/>
                      </a:lnTo>
                      <a:lnTo>
                        <a:pt x="51" y="0"/>
                      </a:lnTo>
                      <a:lnTo>
                        <a:pt x="41" y="3"/>
                      </a:lnTo>
                      <a:lnTo>
                        <a:pt x="31" y="8"/>
                      </a:lnTo>
                      <a:lnTo>
                        <a:pt x="22" y="16"/>
                      </a:lnTo>
                      <a:lnTo>
                        <a:pt x="15" y="25"/>
                      </a:lnTo>
                      <a:lnTo>
                        <a:pt x="8" y="35"/>
                      </a:lnTo>
                      <a:lnTo>
                        <a:pt x="4" y="46"/>
                      </a:lnTo>
                      <a:lnTo>
                        <a:pt x="1" y="57"/>
                      </a:lnTo>
                      <a:lnTo>
                        <a:pt x="0" y="69"/>
                      </a:lnTo>
                      <a:lnTo>
                        <a:pt x="0" y="80"/>
                      </a:lnTo>
                      <a:lnTo>
                        <a:pt x="3" y="92"/>
                      </a:lnTo>
                      <a:lnTo>
                        <a:pt x="7" y="101"/>
                      </a:lnTo>
                      <a:lnTo>
                        <a:pt x="13" y="109"/>
                      </a:lnTo>
                      <a:lnTo>
                        <a:pt x="21" y="115"/>
                      </a:lnTo>
                      <a:lnTo>
                        <a:pt x="29" y="119"/>
                      </a:lnTo>
                      <a:lnTo>
                        <a:pt x="38" y="121"/>
                      </a:lnTo>
                      <a:lnTo>
                        <a:pt x="47" y="120"/>
                      </a:lnTo>
                      <a:lnTo>
                        <a:pt x="57" y="117"/>
                      </a:lnTo>
                      <a:lnTo>
                        <a:pt x="67" y="1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grpSp>
            <p:nvGrpSpPr>
              <p:cNvPr id="262313" name="Group 169"/>
              <p:cNvGrpSpPr>
                <a:grpSpLocks/>
              </p:cNvGrpSpPr>
              <p:nvPr/>
            </p:nvGrpSpPr>
            <p:grpSpPr bwMode="auto">
              <a:xfrm>
                <a:off x="4090" y="1188"/>
                <a:ext cx="78" cy="72"/>
                <a:chOff x="4090" y="1188"/>
                <a:chExt cx="78" cy="72"/>
              </a:xfrm>
            </p:grpSpPr>
            <p:sp>
              <p:nvSpPr>
                <p:cNvPr id="262314" name="Freeform 170"/>
                <p:cNvSpPr>
                  <a:spLocks/>
                </p:cNvSpPr>
                <p:nvPr/>
              </p:nvSpPr>
              <p:spPr bwMode="auto">
                <a:xfrm>
                  <a:off x="4129" y="122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5" name="Freeform 171"/>
                <p:cNvSpPr>
                  <a:spLocks/>
                </p:cNvSpPr>
                <p:nvPr/>
              </p:nvSpPr>
              <p:spPr bwMode="auto">
                <a:xfrm>
                  <a:off x="4129" y="122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6" name="Freeform 172"/>
                <p:cNvSpPr>
                  <a:spLocks/>
                </p:cNvSpPr>
                <p:nvPr/>
              </p:nvSpPr>
              <p:spPr bwMode="auto">
                <a:xfrm>
                  <a:off x="4118" y="122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7" name="Freeform 173"/>
                <p:cNvSpPr>
                  <a:spLocks/>
                </p:cNvSpPr>
                <p:nvPr/>
              </p:nvSpPr>
              <p:spPr bwMode="auto">
                <a:xfrm>
                  <a:off x="4118" y="122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8" name="Freeform 174"/>
                <p:cNvSpPr>
                  <a:spLocks/>
                </p:cNvSpPr>
                <p:nvPr/>
              </p:nvSpPr>
              <p:spPr bwMode="auto">
                <a:xfrm>
                  <a:off x="4118" y="1216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9" name="Freeform 175"/>
                <p:cNvSpPr>
                  <a:spLocks/>
                </p:cNvSpPr>
                <p:nvPr/>
              </p:nvSpPr>
              <p:spPr bwMode="auto">
                <a:xfrm>
                  <a:off x="4118" y="1216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0" name="Freeform 176"/>
                <p:cNvSpPr>
                  <a:spLocks/>
                </p:cNvSpPr>
                <p:nvPr/>
              </p:nvSpPr>
              <p:spPr bwMode="auto">
                <a:xfrm>
                  <a:off x="4117" y="122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1" name="Freeform 177"/>
                <p:cNvSpPr>
                  <a:spLocks/>
                </p:cNvSpPr>
                <p:nvPr/>
              </p:nvSpPr>
              <p:spPr bwMode="auto">
                <a:xfrm>
                  <a:off x="4117" y="122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2" name="Freeform 178"/>
                <p:cNvSpPr>
                  <a:spLocks/>
                </p:cNvSpPr>
                <p:nvPr/>
              </p:nvSpPr>
              <p:spPr bwMode="auto">
                <a:xfrm>
                  <a:off x="4106" y="122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3" name="Freeform 179"/>
                <p:cNvSpPr>
                  <a:spLocks/>
                </p:cNvSpPr>
                <p:nvPr/>
              </p:nvSpPr>
              <p:spPr bwMode="auto">
                <a:xfrm>
                  <a:off x="4106" y="122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4" name="Freeform 180"/>
                <p:cNvSpPr>
                  <a:spLocks/>
                </p:cNvSpPr>
                <p:nvPr/>
              </p:nvSpPr>
              <p:spPr bwMode="auto">
                <a:xfrm>
                  <a:off x="4106" y="122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5" name="Freeform 181"/>
                <p:cNvSpPr>
                  <a:spLocks/>
                </p:cNvSpPr>
                <p:nvPr/>
              </p:nvSpPr>
              <p:spPr bwMode="auto">
                <a:xfrm>
                  <a:off x="4106" y="122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6" name="Freeform 182"/>
                <p:cNvSpPr>
                  <a:spLocks/>
                </p:cNvSpPr>
                <p:nvPr/>
              </p:nvSpPr>
              <p:spPr bwMode="auto">
                <a:xfrm>
                  <a:off x="4105" y="123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7" name="Freeform 183"/>
                <p:cNvSpPr>
                  <a:spLocks/>
                </p:cNvSpPr>
                <p:nvPr/>
              </p:nvSpPr>
              <p:spPr bwMode="auto">
                <a:xfrm>
                  <a:off x="4105" y="123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8" name="Freeform 184"/>
                <p:cNvSpPr>
                  <a:spLocks/>
                </p:cNvSpPr>
                <p:nvPr/>
              </p:nvSpPr>
              <p:spPr bwMode="auto">
                <a:xfrm>
                  <a:off x="4094" y="123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9" name="Freeform 185"/>
                <p:cNvSpPr>
                  <a:spLocks/>
                </p:cNvSpPr>
                <p:nvPr/>
              </p:nvSpPr>
              <p:spPr bwMode="auto">
                <a:xfrm>
                  <a:off x="4094" y="123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0" name="Freeform 186"/>
                <p:cNvSpPr>
                  <a:spLocks/>
                </p:cNvSpPr>
                <p:nvPr/>
              </p:nvSpPr>
              <p:spPr bwMode="auto">
                <a:xfrm>
                  <a:off x="4094" y="122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1" name="Freeform 187"/>
                <p:cNvSpPr>
                  <a:spLocks/>
                </p:cNvSpPr>
                <p:nvPr/>
              </p:nvSpPr>
              <p:spPr bwMode="auto">
                <a:xfrm>
                  <a:off x="4094" y="122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2" name="Freeform 188"/>
                <p:cNvSpPr>
                  <a:spLocks/>
                </p:cNvSpPr>
                <p:nvPr/>
              </p:nvSpPr>
              <p:spPr bwMode="auto">
                <a:xfrm>
                  <a:off x="4127" y="120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3" name="Freeform 189"/>
                <p:cNvSpPr>
                  <a:spLocks/>
                </p:cNvSpPr>
                <p:nvPr/>
              </p:nvSpPr>
              <p:spPr bwMode="auto">
                <a:xfrm>
                  <a:off x="4127" y="120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4" name="Freeform 190"/>
                <p:cNvSpPr>
                  <a:spLocks/>
                </p:cNvSpPr>
                <p:nvPr/>
              </p:nvSpPr>
              <p:spPr bwMode="auto">
                <a:xfrm>
                  <a:off x="4116" y="120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5" name="Freeform 191"/>
                <p:cNvSpPr>
                  <a:spLocks/>
                </p:cNvSpPr>
                <p:nvPr/>
              </p:nvSpPr>
              <p:spPr bwMode="auto">
                <a:xfrm>
                  <a:off x="4116" y="120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6" name="Freeform 192"/>
                <p:cNvSpPr>
                  <a:spLocks/>
                </p:cNvSpPr>
                <p:nvPr/>
              </p:nvSpPr>
              <p:spPr bwMode="auto">
                <a:xfrm>
                  <a:off x="4116" y="120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7" name="Freeform 193"/>
                <p:cNvSpPr>
                  <a:spLocks/>
                </p:cNvSpPr>
                <p:nvPr/>
              </p:nvSpPr>
              <p:spPr bwMode="auto">
                <a:xfrm>
                  <a:off x="4116" y="120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8" name="Freeform 194"/>
                <p:cNvSpPr>
                  <a:spLocks/>
                </p:cNvSpPr>
                <p:nvPr/>
              </p:nvSpPr>
              <p:spPr bwMode="auto">
                <a:xfrm>
                  <a:off x="4115" y="121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9" name="Freeform 195"/>
                <p:cNvSpPr>
                  <a:spLocks/>
                </p:cNvSpPr>
                <p:nvPr/>
              </p:nvSpPr>
              <p:spPr bwMode="auto">
                <a:xfrm>
                  <a:off x="4115" y="121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0" name="Freeform 196"/>
                <p:cNvSpPr>
                  <a:spLocks/>
                </p:cNvSpPr>
                <p:nvPr/>
              </p:nvSpPr>
              <p:spPr bwMode="auto">
                <a:xfrm>
                  <a:off x="4104" y="121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1" name="Freeform 197"/>
                <p:cNvSpPr>
                  <a:spLocks/>
                </p:cNvSpPr>
                <p:nvPr/>
              </p:nvSpPr>
              <p:spPr bwMode="auto">
                <a:xfrm>
                  <a:off x="4104" y="121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2" name="Freeform 198"/>
                <p:cNvSpPr>
                  <a:spLocks/>
                </p:cNvSpPr>
                <p:nvPr/>
              </p:nvSpPr>
              <p:spPr bwMode="auto">
                <a:xfrm>
                  <a:off x="4104" y="120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3" name="Freeform 199"/>
                <p:cNvSpPr>
                  <a:spLocks/>
                </p:cNvSpPr>
                <p:nvPr/>
              </p:nvSpPr>
              <p:spPr bwMode="auto">
                <a:xfrm>
                  <a:off x="4104" y="120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4" name="Freeform 200"/>
                <p:cNvSpPr>
                  <a:spLocks/>
                </p:cNvSpPr>
                <p:nvPr/>
              </p:nvSpPr>
              <p:spPr bwMode="auto">
                <a:xfrm>
                  <a:off x="4103" y="121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5" name="Freeform 201"/>
                <p:cNvSpPr>
                  <a:spLocks/>
                </p:cNvSpPr>
                <p:nvPr/>
              </p:nvSpPr>
              <p:spPr bwMode="auto">
                <a:xfrm>
                  <a:off x="4103" y="121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6" name="Freeform 202"/>
                <p:cNvSpPr>
                  <a:spLocks/>
                </p:cNvSpPr>
                <p:nvPr/>
              </p:nvSpPr>
              <p:spPr bwMode="auto">
                <a:xfrm>
                  <a:off x="4092" y="121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7" name="Freeform 203"/>
                <p:cNvSpPr>
                  <a:spLocks/>
                </p:cNvSpPr>
                <p:nvPr/>
              </p:nvSpPr>
              <p:spPr bwMode="auto">
                <a:xfrm>
                  <a:off x="4092" y="121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8" name="Freeform 204"/>
                <p:cNvSpPr>
                  <a:spLocks/>
                </p:cNvSpPr>
                <p:nvPr/>
              </p:nvSpPr>
              <p:spPr bwMode="auto">
                <a:xfrm>
                  <a:off x="4092" y="121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9" name="Freeform 205"/>
                <p:cNvSpPr>
                  <a:spLocks/>
                </p:cNvSpPr>
                <p:nvPr/>
              </p:nvSpPr>
              <p:spPr bwMode="auto">
                <a:xfrm>
                  <a:off x="4092" y="121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0" name="Freeform 206"/>
                <p:cNvSpPr>
                  <a:spLocks/>
                </p:cNvSpPr>
                <p:nvPr/>
              </p:nvSpPr>
              <p:spPr bwMode="auto">
                <a:xfrm>
                  <a:off x="4125" y="119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1" name="Freeform 207"/>
                <p:cNvSpPr>
                  <a:spLocks/>
                </p:cNvSpPr>
                <p:nvPr/>
              </p:nvSpPr>
              <p:spPr bwMode="auto">
                <a:xfrm>
                  <a:off x="4125" y="119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2" name="Freeform 208"/>
                <p:cNvSpPr>
                  <a:spLocks/>
                </p:cNvSpPr>
                <p:nvPr/>
              </p:nvSpPr>
              <p:spPr bwMode="auto">
                <a:xfrm>
                  <a:off x="4114" y="119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3" name="Freeform 209"/>
                <p:cNvSpPr>
                  <a:spLocks/>
                </p:cNvSpPr>
                <p:nvPr/>
              </p:nvSpPr>
              <p:spPr bwMode="auto">
                <a:xfrm>
                  <a:off x="4114" y="119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4" name="Freeform 210"/>
                <p:cNvSpPr>
                  <a:spLocks/>
                </p:cNvSpPr>
                <p:nvPr/>
              </p:nvSpPr>
              <p:spPr bwMode="auto">
                <a:xfrm>
                  <a:off x="4114" y="1188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5" name="Freeform 211"/>
                <p:cNvSpPr>
                  <a:spLocks/>
                </p:cNvSpPr>
                <p:nvPr/>
              </p:nvSpPr>
              <p:spPr bwMode="auto">
                <a:xfrm>
                  <a:off x="4114" y="1188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6" name="Freeform 212"/>
                <p:cNvSpPr>
                  <a:spLocks/>
                </p:cNvSpPr>
                <p:nvPr/>
              </p:nvSpPr>
              <p:spPr bwMode="auto">
                <a:xfrm>
                  <a:off x="4113" y="119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7" name="Freeform 213"/>
                <p:cNvSpPr>
                  <a:spLocks/>
                </p:cNvSpPr>
                <p:nvPr/>
              </p:nvSpPr>
              <p:spPr bwMode="auto">
                <a:xfrm>
                  <a:off x="4113" y="119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8" name="Freeform 214"/>
                <p:cNvSpPr>
                  <a:spLocks/>
                </p:cNvSpPr>
                <p:nvPr/>
              </p:nvSpPr>
              <p:spPr bwMode="auto">
                <a:xfrm>
                  <a:off x="4102" y="119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9" name="Freeform 215"/>
                <p:cNvSpPr>
                  <a:spLocks/>
                </p:cNvSpPr>
                <p:nvPr/>
              </p:nvSpPr>
              <p:spPr bwMode="auto">
                <a:xfrm>
                  <a:off x="4102" y="119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0" name="Freeform 216"/>
                <p:cNvSpPr>
                  <a:spLocks/>
                </p:cNvSpPr>
                <p:nvPr/>
              </p:nvSpPr>
              <p:spPr bwMode="auto">
                <a:xfrm>
                  <a:off x="4102" y="119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1" name="Freeform 217"/>
                <p:cNvSpPr>
                  <a:spLocks/>
                </p:cNvSpPr>
                <p:nvPr/>
              </p:nvSpPr>
              <p:spPr bwMode="auto">
                <a:xfrm>
                  <a:off x="4102" y="119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2" name="Freeform 218"/>
                <p:cNvSpPr>
                  <a:spLocks/>
                </p:cNvSpPr>
                <p:nvPr/>
              </p:nvSpPr>
              <p:spPr bwMode="auto">
                <a:xfrm>
                  <a:off x="4101" y="120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3" name="Freeform 219"/>
                <p:cNvSpPr>
                  <a:spLocks/>
                </p:cNvSpPr>
                <p:nvPr/>
              </p:nvSpPr>
              <p:spPr bwMode="auto">
                <a:xfrm>
                  <a:off x="4101" y="120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4" name="Freeform 220"/>
                <p:cNvSpPr>
                  <a:spLocks/>
                </p:cNvSpPr>
                <p:nvPr/>
              </p:nvSpPr>
              <p:spPr bwMode="auto">
                <a:xfrm>
                  <a:off x="4090" y="120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5" name="Freeform 221"/>
                <p:cNvSpPr>
                  <a:spLocks/>
                </p:cNvSpPr>
                <p:nvPr/>
              </p:nvSpPr>
              <p:spPr bwMode="auto">
                <a:xfrm>
                  <a:off x="4090" y="120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6" name="Freeform 222"/>
                <p:cNvSpPr>
                  <a:spLocks/>
                </p:cNvSpPr>
                <p:nvPr/>
              </p:nvSpPr>
              <p:spPr bwMode="auto">
                <a:xfrm>
                  <a:off x="4090" y="119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7" name="Freeform 223"/>
                <p:cNvSpPr>
                  <a:spLocks/>
                </p:cNvSpPr>
                <p:nvPr/>
              </p:nvSpPr>
              <p:spPr bwMode="auto">
                <a:xfrm>
                  <a:off x="4090" y="119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8" name="Freeform 224"/>
                <p:cNvSpPr>
                  <a:spLocks/>
                </p:cNvSpPr>
                <p:nvPr/>
              </p:nvSpPr>
              <p:spPr bwMode="auto">
                <a:xfrm>
                  <a:off x="4140" y="122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9" name="Freeform 225"/>
                <p:cNvSpPr>
                  <a:spLocks/>
                </p:cNvSpPr>
                <p:nvPr/>
              </p:nvSpPr>
              <p:spPr bwMode="auto">
                <a:xfrm>
                  <a:off x="4140" y="122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0" name="Freeform 226"/>
                <p:cNvSpPr>
                  <a:spLocks/>
                </p:cNvSpPr>
                <p:nvPr/>
              </p:nvSpPr>
              <p:spPr bwMode="auto">
                <a:xfrm>
                  <a:off x="4130" y="122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1" name="Freeform 227"/>
                <p:cNvSpPr>
                  <a:spLocks/>
                </p:cNvSpPr>
                <p:nvPr/>
              </p:nvSpPr>
              <p:spPr bwMode="auto">
                <a:xfrm>
                  <a:off x="4130" y="122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2" name="Freeform 228"/>
                <p:cNvSpPr>
                  <a:spLocks/>
                </p:cNvSpPr>
                <p:nvPr/>
              </p:nvSpPr>
              <p:spPr bwMode="auto">
                <a:xfrm>
                  <a:off x="4129" y="122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3" name="Freeform 229"/>
                <p:cNvSpPr>
                  <a:spLocks/>
                </p:cNvSpPr>
                <p:nvPr/>
              </p:nvSpPr>
              <p:spPr bwMode="auto">
                <a:xfrm>
                  <a:off x="4129" y="122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4" name="Freeform 230"/>
                <p:cNvSpPr>
                  <a:spLocks/>
                </p:cNvSpPr>
                <p:nvPr/>
              </p:nvSpPr>
              <p:spPr bwMode="auto">
                <a:xfrm>
                  <a:off x="4128" y="123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5" name="Freeform 231"/>
                <p:cNvSpPr>
                  <a:spLocks/>
                </p:cNvSpPr>
                <p:nvPr/>
              </p:nvSpPr>
              <p:spPr bwMode="auto">
                <a:xfrm>
                  <a:off x="4128" y="123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6" name="Freeform 232"/>
                <p:cNvSpPr>
                  <a:spLocks/>
                </p:cNvSpPr>
                <p:nvPr/>
              </p:nvSpPr>
              <p:spPr bwMode="auto">
                <a:xfrm>
                  <a:off x="4117" y="123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7" name="Freeform 233"/>
                <p:cNvSpPr>
                  <a:spLocks/>
                </p:cNvSpPr>
                <p:nvPr/>
              </p:nvSpPr>
              <p:spPr bwMode="auto">
                <a:xfrm>
                  <a:off x="4117" y="123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8" name="Freeform 234"/>
                <p:cNvSpPr>
                  <a:spLocks/>
                </p:cNvSpPr>
                <p:nvPr/>
              </p:nvSpPr>
              <p:spPr bwMode="auto">
                <a:xfrm>
                  <a:off x="4117" y="122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9" name="Freeform 235"/>
                <p:cNvSpPr>
                  <a:spLocks/>
                </p:cNvSpPr>
                <p:nvPr/>
              </p:nvSpPr>
              <p:spPr bwMode="auto">
                <a:xfrm>
                  <a:off x="4117" y="122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0" name="Freeform 236"/>
                <p:cNvSpPr>
                  <a:spLocks/>
                </p:cNvSpPr>
                <p:nvPr/>
              </p:nvSpPr>
              <p:spPr bwMode="auto">
                <a:xfrm>
                  <a:off x="4116" y="123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1" name="Freeform 237"/>
                <p:cNvSpPr>
                  <a:spLocks/>
                </p:cNvSpPr>
                <p:nvPr/>
              </p:nvSpPr>
              <p:spPr bwMode="auto">
                <a:xfrm>
                  <a:off x="4116" y="123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2" name="Freeform 238"/>
                <p:cNvSpPr>
                  <a:spLocks/>
                </p:cNvSpPr>
                <p:nvPr/>
              </p:nvSpPr>
              <p:spPr bwMode="auto">
                <a:xfrm>
                  <a:off x="4105" y="123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3" name="Freeform 239"/>
                <p:cNvSpPr>
                  <a:spLocks/>
                </p:cNvSpPr>
                <p:nvPr/>
              </p:nvSpPr>
              <p:spPr bwMode="auto">
                <a:xfrm>
                  <a:off x="4105" y="123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4" name="Freeform 240"/>
                <p:cNvSpPr>
                  <a:spLocks/>
                </p:cNvSpPr>
                <p:nvPr/>
              </p:nvSpPr>
              <p:spPr bwMode="auto">
                <a:xfrm>
                  <a:off x="4105" y="123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5" name="Freeform 241"/>
                <p:cNvSpPr>
                  <a:spLocks/>
                </p:cNvSpPr>
                <p:nvPr/>
              </p:nvSpPr>
              <p:spPr bwMode="auto">
                <a:xfrm>
                  <a:off x="4105" y="123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6" name="Freeform 242"/>
                <p:cNvSpPr>
                  <a:spLocks/>
                </p:cNvSpPr>
                <p:nvPr/>
              </p:nvSpPr>
              <p:spPr bwMode="auto">
                <a:xfrm>
                  <a:off x="4138" y="121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7" name="Freeform 243"/>
                <p:cNvSpPr>
                  <a:spLocks/>
                </p:cNvSpPr>
                <p:nvPr/>
              </p:nvSpPr>
              <p:spPr bwMode="auto">
                <a:xfrm>
                  <a:off x="4138" y="121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8" name="Freeform 244"/>
                <p:cNvSpPr>
                  <a:spLocks/>
                </p:cNvSpPr>
                <p:nvPr/>
              </p:nvSpPr>
              <p:spPr bwMode="auto">
                <a:xfrm>
                  <a:off x="4127" y="121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9" name="Freeform 245"/>
                <p:cNvSpPr>
                  <a:spLocks/>
                </p:cNvSpPr>
                <p:nvPr/>
              </p:nvSpPr>
              <p:spPr bwMode="auto">
                <a:xfrm>
                  <a:off x="4127" y="121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0" name="Freeform 246"/>
                <p:cNvSpPr>
                  <a:spLocks/>
                </p:cNvSpPr>
                <p:nvPr/>
              </p:nvSpPr>
              <p:spPr bwMode="auto">
                <a:xfrm>
                  <a:off x="4127" y="1206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1" name="Freeform 247"/>
                <p:cNvSpPr>
                  <a:spLocks/>
                </p:cNvSpPr>
                <p:nvPr/>
              </p:nvSpPr>
              <p:spPr bwMode="auto">
                <a:xfrm>
                  <a:off x="4127" y="1206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2" name="Freeform 248"/>
                <p:cNvSpPr>
                  <a:spLocks/>
                </p:cNvSpPr>
                <p:nvPr/>
              </p:nvSpPr>
              <p:spPr bwMode="auto">
                <a:xfrm>
                  <a:off x="4126" y="121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3" name="Freeform 249"/>
                <p:cNvSpPr>
                  <a:spLocks/>
                </p:cNvSpPr>
                <p:nvPr/>
              </p:nvSpPr>
              <p:spPr bwMode="auto">
                <a:xfrm>
                  <a:off x="4126" y="121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4" name="Freeform 250"/>
                <p:cNvSpPr>
                  <a:spLocks/>
                </p:cNvSpPr>
                <p:nvPr/>
              </p:nvSpPr>
              <p:spPr bwMode="auto">
                <a:xfrm>
                  <a:off x="4115" y="121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5" name="Freeform 251"/>
                <p:cNvSpPr>
                  <a:spLocks/>
                </p:cNvSpPr>
                <p:nvPr/>
              </p:nvSpPr>
              <p:spPr bwMode="auto">
                <a:xfrm>
                  <a:off x="4115" y="121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6" name="Freeform 252"/>
                <p:cNvSpPr>
                  <a:spLocks/>
                </p:cNvSpPr>
                <p:nvPr/>
              </p:nvSpPr>
              <p:spPr bwMode="auto">
                <a:xfrm>
                  <a:off x="4115" y="121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7" name="Freeform 253"/>
                <p:cNvSpPr>
                  <a:spLocks/>
                </p:cNvSpPr>
                <p:nvPr/>
              </p:nvSpPr>
              <p:spPr bwMode="auto">
                <a:xfrm>
                  <a:off x="4115" y="121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8" name="Freeform 254"/>
                <p:cNvSpPr>
                  <a:spLocks/>
                </p:cNvSpPr>
                <p:nvPr/>
              </p:nvSpPr>
              <p:spPr bwMode="auto">
                <a:xfrm>
                  <a:off x="4114" y="122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9" name="Freeform 255"/>
                <p:cNvSpPr>
                  <a:spLocks/>
                </p:cNvSpPr>
                <p:nvPr/>
              </p:nvSpPr>
              <p:spPr bwMode="auto">
                <a:xfrm>
                  <a:off x="4114" y="122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0" name="Freeform 256"/>
                <p:cNvSpPr>
                  <a:spLocks/>
                </p:cNvSpPr>
                <p:nvPr/>
              </p:nvSpPr>
              <p:spPr bwMode="auto">
                <a:xfrm>
                  <a:off x="4103" y="122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1" name="Freeform 257"/>
                <p:cNvSpPr>
                  <a:spLocks/>
                </p:cNvSpPr>
                <p:nvPr/>
              </p:nvSpPr>
              <p:spPr bwMode="auto">
                <a:xfrm>
                  <a:off x="4103" y="122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2" name="Freeform 258"/>
                <p:cNvSpPr>
                  <a:spLocks/>
                </p:cNvSpPr>
                <p:nvPr/>
              </p:nvSpPr>
              <p:spPr bwMode="auto">
                <a:xfrm>
                  <a:off x="4103" y="1216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3" name="Freeform 259"/>
                <p:cNvSpPr>
                  <a:spLocks/>
                </p:cNvSpPr>
                <p:nvPr/>
              </p:nvSpPr>
              <p:spPr bwMode="auto">
                <a:xfrm>
                  <a:off x="4103" y="1216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4" name="Freeform 260"/>
                <p:cNvSpPr>
                  <a:spLocks/>
                </p:cNvSpPr>
                <p:nvPr/>
              </p:nvSpPr>
              <p:spPr bwMode="auto">
                <a:xfrm>
                  <a:off x="4136" y="119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5" name="Freeform 261"/>
                <p:cNvSpPr>
                  <a:spLocks/>
                </p:cNvSpPr>
                <p:nvPr/>
              </p:nvSpPr>
              <p:spPr bwMode="auto">
                <a:xfrm>
                  <a:off x="4136" y="119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6" name="Freeform 262"/>
                <p:cNvSpPr>
                  <a:spLocks/>
                </p:cNvSpPr>
                <p:nvPr/>
              </p:nvSpPr>
              <p:spPr bwMode="auto">
                <a:xfrm>
                  <a:off x="4125" y="119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7" name="Freeform 263"/>
                <p:cNvSpPr>
                  <a:spLocks/>
                </p:cNvSpPr>
                <p:nvPr/>
              </p:nvSpPr>
              <p:spPr bwMode="auto">
                <a:xfrm>
                  <a:off x="4125" y="119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8" name="Freeform 264"/>
                <p:cNvSpPr>
                  <a:spLocks/>
                </p:cNvSpPr>
                <p:nvPr/>
              </p:nvSpPr>
              <p:spPr bwMode="auto">
                <a:xfrm>
                  <a:off x="4125" y="119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9" name="Freeform 265"/>
                <p:cNvSpPr>
                  <a:spLocks/>
                </p:cNvSpPr>
                <p:nvPr/>
              </p:nvSpPr>
              <p:spPr bwMode="auto">
                <a:xfrm>
                  <a:off x="4125" y="119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0" name="Freeform 266"/>
                <p:cNvSpPr>
                  <a:spLocks/>
                </p:cNvSpPr>
                <p:nvPr/>
              </p:nvSpPr>
              <p:spPr bwMode="auto">
                <a:xfrm>
                  <a:off x="4124" y="120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1" name="Freeform 267"/>
                <p:cNvSpPr>
                  <a:spLocks/>
                </p:cNvSpPr>
                <p:nvPr/>
              </p:nvSpPr>
              <p:spPr bwMode="auto">
                <a:xfrm>
                  <a:off x="4124" y="120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2" name="Freeform 268"/>
                <p:cNvSpPr>
                  <a:spLocks/>
                </p:cNvSpPr>
                <p:nvPr/>
              </p:nvSpPr>
              <p:spPr bwMode="auto">
                <a:xfrm>
                  <a:off x="4113" y="120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3" name="Freeform 269"/>
                <p:cNvSpPr>
                  <a:spLocks/>
                </p:cNvSpPr>
                <p:nvPr/>
              </p:nvSpPr>
              <p:spPr bwMode="auto">
                <a:xfrm>
                  <a:off x="4113" y="120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4" name="Freeform 270"/>
                <p:cNvSpPr>
                  <a:spLocks/>
                </p:cNvSpPr>
                <p:nvPr/>
              </p:nvSpPr>
              <p:spPr bwMode="auto">
                <a:xfrm>
                  <a:off x="4113" y="119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5" name="Freeform 271"/>
                <p:cNvSpPr>
                  <a:spLocks/>
                </p:cNvSpPr>
                <p:nvPr/>
              </p:nvSpPr>
              <p:spPr bwMode="auto">
                <a:xfrm>
                  <a:off x="4113" y="119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6" name="Freeform 272"/>
                <p:cNvSpPr>
                  <a:spLocks/>
                </p:cNvSpPr>
                <p:nvPr/>
              </p:nvSpPr>
              <p:spPr bwMode="auto">
                <a:xfrm>
                  <a:off x="4112" y="120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7" name="Freeform 273"/>
                <p:cNvSpPr>
                  <a:spLocks/>
                </p:cNvSpPr>
                <p:nvPr/>
              </p:nvSpPr>
              <p:spPr bwMode="auto">
                <a:xfrm>
                  <a:off x="4112" y="120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8" name="Freeform 274"/>
                <p:cNvSpPr>
                  <a:spLocks/>
                </p:cNvSpPr>
                <p:nvPr/>
              </p:nvSpPr>
              <p:spPr bwMode="auto">
                <a:xfrm>
                  <a:off x="4101" y="120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9" name="Freeform 275"/>
                <p:cNvSpPr>
                  <a:spLocks/>
                </p:cNvSpPr>
                <p:nvPr/>
              </p:nvSpPr>
              <p:spPr bwMode="auto">
                <a:xfrm>
                  <a:off x="4101" y="120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0" name="Freeform 276"/>
                <p:cNvSpPr>
                  <a:spLocks/>
                </p:cNvSpPr>
                <p:nvPr/>
              </p:nvSpPr>
              <p:spPr bwMode="auto">
                <a:xfrm>
                  <a:off x="4101" y="120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1" name="Freeform 277"/>
                <p:cNvSpPr>
                  <a:spLocks/>
                </p:cNvSpPr>
                <p:nvPr/>
              </p:nvSpPr>
              <p:spPr bwMode="auto">
                <a:xfrm>
                  <a:off x="4101" y="120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2" name="Freeform 278"/>
                <p:cNvSpPr>
                  <a:spLocks/>
                </p:cNvSpPr>
                <p:nvPr/>
              </p:nvSpPr>
              <p:spPr bwMode="auto">
                <a:xfrm>
                  <a:off x="4151" y="122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3" name="Freeform 279"/>
                <p:cNvSpPr>
                  <a:spLocks/>
                </p:cNvSpPr>
                <p:nvPr/>
              </p:nvSpPr>
              <p:spPr bwMode="auto">
                <a:xfrm>
                  <a:off x="4151" y="122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4" name="Freeform 280"/>
                <p:cNvSpPr>
                  <a:spLocks/>
                </p:cNvSpPr>
                <p:nvPr/>
              </p:nvSpPr>
              <p:spPr bwMode="auto">
                <a:xfrm>
                  <a:off x="4141" y="123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5" name="Freeform 281"/>
                <p:cNvSpPr>
                  <a:spLocks/>
                </p:cNvSpPr>
                <p:nvPr/>
              </p:nvSpPr>
              <p:spPr bwMode="auto">
                <a:xfrm>
                  <a:off x="4141" y="123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6" name="Freeform 282"/>
                <p:cNvSpPr>
                  <a:spLocks/>
                </p:cNvSpPr>
                <p:nvPr/>
              </p:nvSpPr>
              <p:spPr bwMode="auto">
                <a:xfrm>
                  <a:off x="4141" y="1225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7" name="Freeform 283"/>
                <p:cNvSpPr>
                  <a:spLocks/>
                </p:cNvSpPr>
                <p:nvPr/>
              </p:nvSpPr>
              <p:spPr bwMode="auto">
                <a:xfrm>
                  <a:off x="4141" y="1225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8" name="Freeform 284"/>
                <p:cNvSpPr>
                  <a:spLocks/>
                </p:cNvSpPr>
                <p:nvPr/>
              </p:nvSpPr>
              <p:spPr bwMode="auto">
                <a:xfrm>
                  <a:off x="4139" y="123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9" name="Freeform 285"/>
                <p:cNvSpPr>
                  <a:spLocks/>
                </p:cNvSpPr>
                <p:nvPr/>
              </p:nvSpPr>
              <p:spPr bwMode="auto">
                <a:xfrm>
                  <a:off x="4139" y="123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0" name="Freeform 286"/>
                <p:cNvSpPr>
                  <a:spLocks/>
                </p:cNvSpPr>
                <p:nvPr/>
              </p:nvSpPr>
              <p:spPr bwMode="auto">
                <a:xfrm>
                  <a:off x="4128" y="123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1" name="Freeform 287"/>
                <p:cNvSpPr>
                  <a:spLocks/>
                </p:cNvSpPr>
                <p:nvPr/>
              </p:nvSpPr>
              <p:spPr bwMode="auto">
                <a:xfrm>
                  <a:off x="4128" y="123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2" name="Freeform 288"/>
                <p:cNvSpPr>
                  <a:spLocks/>
                </p:cNvSpPr>
                <p:nvPr/>
              </p:nvSpPr>
              <p:spPr bwMode="auto">
                <a:xfrm>
                  <a:off x="4128" y="123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3" name="Freeform 289"/>
                <p:cNvSpPr>
                  <a:spLocks/>
                </p:cNvSpPr>
                <p:nvPr/>
              </p:nvSpPr>
              <p:spPr bwMode="auto">
                <a:xfrm>
                  <a:off x="4128" y="123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4" name="Freeform 290"/>
                <p:cNvSpPr>
                  <a:spLocks/>
                </p:cNvSpPr>
                <p:nvPr/>
              </p:nvSpPr>
              <p:spPr bwMode="auto">
                <a:xfrm>
                  <a:off x="4127" y="1239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5" name="Freeform 291"/>
                <p:cNvSpPr>
                  <a:spLocks/>
                </p:cNvSpPr>
                <p:nvPr/>
              </p:nvSpPr>
              <p:spPr bwMode="auto">
                <a:xfrm>
                  <a:off x="4127" y="1239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6" name="Freeform 292"/>
                <p:cNvSpPr>
                  <a:spLocks/>
                </p:cNvSpPr>
                <p:nvPr/>
              </p:nvSpPr>
              <p:spPr bwMode="auto">
                <a:xfrm>
                  <a:off x="4116" y="1240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7" name="Freeform 293"/>
                <p:cNvSpPr>
                  <a:spLocks/>
                </p:cNvSpPr>
                <p:nvPr/>
              </p:nvSpPr>
              <p:spPr bwMode="auto">
                <a:xfrm>
                  <a:off x="4116" y="1240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8" name="Freeform 294"/>
                <p:cNvSpPr>
                  <a:spLocks/>
                </p:cNvSpPr>
                <p:nvPr/>
              </p:nvSpPr>
              <p:spPr bwMode="auto">
                <a:xfrm>
                  <a:off x="4116" y="1235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9" name="Freeform 295"/>
                <p:cNvSpPr>
                  <a:spLocks/>
                </p:cNvSpPr>
                <p:nvPr/>
              </p:nvSpPr>
              <p:spPr bwMode="auto">
                <a:xfrm>
                  <a:off x="4116" y="1235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0" name="Freeform 296"/>
                <p:cNvSpPr>
                  <a:spLocks/>
                </p:cNvSpPr>
                <p:nvPr/>
              </p:nvSpPr>
              <p:spPr bwMode="auto">
                <a:xfrm>
                  <a:off x="4149" y="121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1" name="Freeform 297"/>
                <p:cNvSpPr>
                  <a:spLocks/>
                </p:cNvSpPr>
                <p:nvPr/>
              </p:nvSpPr>
              <p:spPr bwMode="auto">
                <a:xfrm>
                  <a:off x="4149" y="121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2" name="Freeform 298"/>
                <p:cNvSpPr>
                  <a:spLocks/>
                </p:cNvSpPr>
                <p:nvPr/>
              </p:nvSpPr>
              <p:spPr bwMode="auto">
                <a:xfrm>
                  <a:off x="4138" y="121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3" name="Freeform 299"/>
                <p:cNvSpPr>
                  <a:spLocks/>
                </p:cNvSpPr>
                <p:nvPr/>
              </p:nvSpPr>
              <p:spPr bwMode="auto">
                <a:xfrm>
                  <a:off x="4138" y="121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4" name="Freeform 300"/>
                <p:cNvSpPr>
                  <a:spLocks/>
                </p:cNvSpPr>
                <p:nvPr/>
              </p:nvSpPr>
              <p:spPr bwMode="auto">
                <a:xfrm>
                  <a:off x="4139" y="121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5" name="Freeform 301"/>
                <p:cNvSpPr>
                  <a:spLocks/>
                </p:cNvSpPr>
                <p:nvPr/>
              </p:nvSpPr>
              <p:spPr bwMode="auto">
                <a:xfrm>
                  <a:off x="4139" y="121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6" name="Freeform 302"/>
                <p:cNvSpPr>
                  <a:spLocks/>
                </p:cNvSpPr>
                <p:nvPr/>
              </p:nvSpPr>
              <p:spPr bwMode="auto">
                <a:xfrm>
                  <a:off x="4137" y="122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7" name="Freeform 303"/>
                <p:cNvSpPr>
                  <a:spLocks/>
                </p:cNvSpPr>
                <p:nvPr/>
              </p:nvSpPr>
              <p:spPr bwMode="auto">
                <a:xfrm>
                  <a:off x="4137" y="122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8" name="Freeform 304"/>
                <p:cNvSpPr>
                  <a:spLocks/>
                </p:cNvSpPr>
                <p:nvPr/>
              </p:nvSpPr>
              <p:spPr bwMode="auto">
                <a:xfrm>
                  <a:off x="4126" y="122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9" name="Freeform 305"/>
                <p:cNvSpPr>
                  <a:spLocks/>
                </p:cNvSpPr>
                <p:nvPr/>
              </p:nvSpPr>
              <p:spPr bwMode="auto">
                <a:xfrm>
                  <a:off x="4126" y="122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0" name="Freeform 306"/>
                <p:cNvSpPr>
                  <a:spLocks/>
                </p:cNvSpPr>
                <p:nvPr/>
              </p:nvSpPr>
              <p:spPr bwMode="auto">
                <a:xfrm>
                  <a:off x="4126" y="1216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1" name="Freeform 307"/>
                <p:cNvSpPr>
                  <a:spLocks/>
                </p:cNvSpPr>
                <p:nvPr/>
              </p:nvSpPr>
              <p:spPr bwMode="auto">
                <a:xfrm>
                  <a:off x="4126" y="1216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2" name="Freeform 308"/>
                <p:cNvSpPr>
                  <a:spLocks/>
                </p:cNvSpPr>
                <p:nvPr/>
              </p:nvSpPr>
              <p:spPr bwMode="auto">
                <a:xfrm>
                  <a:off x="4125" y="122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3" name="Freeform 309"/>
                <p:cNvSpPr>
                  <a:spLocks/>
                </p:cNvSpPr>
                <p:nvPr/>
              </p:nvSpPr>
              <p:spPr bwMode="auto">
                <a:xfrm>
                  <a:off x="4125" y="122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4" name="Freeform 310"/>
                <p:cNvSpPr>
                  <a:spLocks/>
                </p:cNvSpPr>
                <p:nvPr/>
              </p:nvSpPr>
              <p:spPr bwMode="auto">
                <a:xfrm>
                  <a:off x="4114" y="122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5" name="Freeform 311"/>
                <p:cNvSpPr>
                  <a:spLocks/>
                </p:cNvSpPr>
                <p:nvPr/>
              </p:nvSpPr>
              <p:spPr bwMode="auto">
                <a:xfrm>
                  <a:off x="4114" y="122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6" name="Freeform 312"/>
                <p:cNvSpPr>
                  <a:spLocks/>
                </p:cNvSpPr>
                <p:nvPr/>
              </p:nvSpPr>
              <p:spPr bwMode="auto">
                <a:xfrm>
                  <a:off x="4114" y="122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7" name="Freeform 313"/>
                <p:cNvSpPr>
                  <a:spLocks/>
                </p:cNvSpPr>
                <p:nvPr/>
              </p:nvSpPr>
              <p:spPr bwMode="auto">
                <a:xfrm>
                  <a:off x="4114" y="122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8" name="Freeform 314"/>
                <p:cNvSpPr>
                  <a:spLocks/>
                </p:cNvSpPr>
                <p:nvPr/>
              </p:nvSpPr>
              <p:spPr bwMode="auto">
                <a:xfrm>
                  <a:off x="4147" y="120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9" name="Freeform 315"/>
                <p:cNvSpPr>
                  <a:spLocks/>
                </p:cNvSpPr>
                <p:nvPr/>
              </p:nvSpPr>
              <p:spPr bwMode="auto">
                <a:xfrm>
                  <a:off x="4147" y="120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0" name="Freeform 316"/>
                <p:cNvSpPr>
                  <a:spLocks/>
                </p:cNvSpPr>
                <p:nvPr/>
              </p:nvSpPr>
              <p:spPr bwMode="auto">
                <a:xfrm>
                  <a:off x="4137" y="120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1" name="Freeform 317"/>
                <p:cNvSpPr>
                  <a:spLocks/>
                </p:cNvSpPr>
                <p:nvPr/>
              </p:nvSpPr>
              <p:spPr bwMode="auto">
                <a:xfrm>
                  <a:off x="4137" y="120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2" name="Freeform 318"/>
                <p:cNvSpPr>
                  <a:spLocks/>
                </p:cNvSpPr>
                <p:nvPr/>
              </p:nvSpPr>
              <p:spPr bwMode="auto">
                <a:xfrm>
                  <a:off x="4137" y="119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3" name="Freeform 319"/>
                <p:cNvSpPr>
                  <a:spLocks/>
                </p:cNvSpPr>
                <p:nvPr/>
              </p:nvSpPr>
              <p:spPr bwMode="auto">
                <a:xfrm>
                  <a:off x="4137" y="119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4" name="Freeform 320"/>
                <p:cNvSpPr>
                  <a:spLocks/>
                </p:cNvSpPr>
                <p:nvPr/>
              </p:nvSpPr>
              <p:spPr bwMode="auto">
                <a:xfrm>
                  <a:off x="4135" y="120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5" name="Freeform 321"/>
                <p:cNvSpPr>
                  <a:spLocks/>
                </p:cNvSpPr>
                <p:nvPr/>
              </p:nvSpPr>
              <p:spPr bwMode="auto">
                <a:xfrm>
                  <a:off x="4135" y="120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6" name="Freeform 322"/>
                <p:cNvSpPr>
                  <a:spLocks/>
                </p:cNvSpPr>
                <p:nvPr/>
              </p:nvSpPr>
              <p:spPr bwMode="auto">
                <a:xfrm>
                  <a:off x="4124" y="120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7" name="Freeform 323"/>
                <p:cNvSpPr>
                  <a:spLocks/>
                </p:cNvSpPr>
                <p:nvPr/>
              </p:nvSpPr>
              <p:spPr bwMode="auto">
                <a:xfrm>
                  <a:off x="4124" y="120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8" name="Freeform 324"/>
                <p:cNvSpPr>
                  <a:spLocks/>
                </p:cNvSpPr>
                <p:nvPr/>
              </p:nvSpPr>
              <p:spPr bwMode="auto">
                <a:xfrm>
                  <a:off x="4124" y="120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9" name="Freeform 325"/>
                <p:cNvSpPr>
                  <a:spLocks/>
                </p:cNvSpPr>
                <p:nvPr/>
              </p:nvSpPr>
              <p:spPr bwMode="auto">
                <a:xfrm>
                  <a:off x="4124" y="120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70" name="Freeform 326"/>
                <p:cNvSpPr>
                  <a:spLocks/>
                </p:cNvSpPr>
                <p:nvPr/>
              </p:nvSpPr>
              <p:spPr bwMode="auto">
                <a:xfrm>
                  <a:off x="4123" y="121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71" name="Freeform 327"/>
                <p:cNvSpPr>
                  <a:spLocks/>
                </p:cNvSpPr>
                <p:nvPr/>
              </p:nvSpPr>
              <p:spPr bwMode="auto">
                <a:xfrm>
                  <a:off x="4123" y="121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72" name="Freeform 328"/>
                <p:cNvSpPr>
                  <a:spLocks/>
                </p:cNvSpPr>
                <p:nvPr/>
              </p:nvSpPr>
              <p:spPr bwMode="auto">
                <a:xfrm>
                  <a:off x="4112" y="121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73" name="Freeform 329"/>
                <p:cNvSpPr>
                  <a:spLocks/>
                </p:cNvSpPr>
                <p:nvPr/>
              </p:nvSpPr>
              <p:spPr bwMode="auto">
                <a:xfrm>
                  <a:off x="4112" y="121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74" name="Freeform 330"/>
                <p:cNvSpPr>
                  <a:spLocks/>
                </p:cNvSpPr>
                <p:nvPr/>
              </p:nvSpPr>
              <p:spPr bwMode="auto">
                <a:xfrm>
                  <a:off x="4112" y="120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75" name="Freeform 331"/>
                <p:cNvSpPr>
                  <a:spLocks/>
                </p:cNvSpPr>
                <p:nvPr/>
              </p:nvSpPr>
              <p:spPr bwMode="auto">
                <a:xfrm>
                  <a:off x="4112" y="120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</p:grpSp>
      </p:grpSp>
      <p:sp>
        <p:nvSpPr>
          <p:cNvPr id="262476" name="Rectangle 332"/>
          <p:cNvSpPr>
            <a:spLocks noChangeArrowheads="1"/>
          </p:cNvSpPr>
          <p:nvPr/>
        </p:nvSpPr>
        <p:spPr bwMode="auto">
          <a:xfrm>
            <a:off x="7192962" y="1490894"/>
            <a:ext cx="155575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400" dirty="0">
                <a:solidFill>
                  <a:srgbClr val="000099"/>
                </a:solidFill>
                <a:latin typeface="Arial" panose="020B0604020202020204" pitchFamily="34" charset="0"/>
              </a:rPr>
              <a:t>Herramienta</a:t>
            </a:r>
          </a:p>
          <a:p>
            <a:pPr algn="ctr">
              <a:spcBef>
                <a:spcPct val="50000"/>
              </a:spcBef>
            </a:pPr>
            <a:r>
              <a:rPr lang="es-ES_tradnl" altLang="es-ES" sz="1400" dirty="0">
                <a:solidFill>
                  <a:srgbClr val="000099"/>
                </a:solidFill>
                <a:latin typeface="Arial" panose="020B0604020202020204" pitchFamily="34" charset="0"/>
              </a:rPr>
              <a:t>OLAP</a:t>
            </a:r>
            <a:endParaRPr lang="es-ES" altLang="es-ES" sz="1400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262477" name="Rectangle 333"/>
          <p:cNvSpPr>
            <a:spLocks noChangeArrowheads="1"/>
          </p:cNvSpPr>
          <p:nvPr/>
        </p:nvSpPr>
        <p:spPr bwMode="auto">
          <a:xfrm>
            <a:off x="4716463" y="1468439"/>
            <a:ext cx="1822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400" dirty="0">
                <a:solidFill>
                  <a:srgbClr val="000099"/>
                </a:solidFill>
                <a:latin typeface="Arial" panose="020B0604020202020204" pitchFamily="34" charset="0"/>
              </a:rPr>
              <a:t>Estructuras multidimensionales </a:t>
            </a:r>
            <a:endParaRPr lang="es-ES" altLang="es-ES" sz="1400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262478" name="Line 334"/>
          <p:cNvSpPr>
            <a:spLocks noChangeShapeType="1"/>
          </p:cNvSpPr>
          <p:nvPr/>
        </p:nvSpPr>
        <p:spPr bwMode="auto">
          <a:xfrm flipH="1">
            <a:off x="5980113" y="1862138"/>
            <a:ext cx="38100" cy="3556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R"/>
          </a:p>
        </p:txBody>
      </p:sp>
      <p:sp>
        <p:nvSpPr>
          <p:cNvPr id="262479" name="Line 335"/>
          <p:cNvSpPr>
            <a:spLocks noChangeShapeType="1"/>
          </p:cNvSpPr>
          <p:nvPr/>
        </p:nvSpPr>
        <p:spPr bwMode="auto">
          <a:xfrm flipH="1">
            <a:off x="7227888" y="1862138"/>
            <a:ext cx="393700" cy="4699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951864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7150" y="220995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ROLAP y MOLAP</a:t>
            </a:r>
            <a:endParaRPr lang="es-ES_tradnl" altLang="es-ES" dirty="0"/>
          </a:p>
        </p:txBody>
      </p:sp>
      <p:sp>
        <p:nvSpPr>
          <p:cNvPr id="263504" name="Line 336"/>
          <p:cNvSpPr>
            <a:spLocks noChangeShapeType="1"/>
          </p:cNvSpPr>
          <p:nvPr/>
        </p:nvSpPr>
        <p:spPr bwMode="auto">
          <a:xfrm flipV="1">
            <a:off x="6286500" y="2976563"/>
            <a:ext cx="0" cy="19812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263505" name="Group 337"/>
          <p:cNvGrpSpPr>
            <a:grpSpLocks/>
          </p:cNvGrpSpPr>
          <p:nvPr/>
        </p:nvGrpSpPr>
        <p:grpSpPr bwMode="auto">
          <a:xfrm>
            <a:off x="5411788" y="4035425"/>
            <a:ext cx="1860550" cy="879475"/>
            <a:chOff x="1561" y="2299"/>
            <a:chExt cx="1172" cy="554"/>
          </a:xfrm>
        </p:grpSpPr>
        <p:sp>
          <p:nvSpPr>
            <p:cNvPr id="263506" name="Rectangle 338"/>
            <p:cNvSpPr>
              <a:spLocks noChangeArrowheads="1"/>
            </p:cNvSpPr>
            <p:nvPr/>
          </p:nvSpPr>
          <p:spPr bwMode="auto">
            <a:xfrm>
              <a:off x="1561" y="2412"/>
              <a:ext cx="1172" cy="331"/>
            </a:xfrm>
            <a:prstGeom prst="rect">
              <a:avLst/>
            </a:prstGeom>
            <a:gradFill rotWithShape="0">
              <a:gsLst>
                <a:gs pos="0">
                  <a:srgbClr val="FFFF99">
                    <a:gamma/>
                    <a:shade val="89804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3507" name="Oval 339"/>
            <p:cNvSpPr>
              <a:spLocks noChangeArrowheads="1"/>
            </p:cNvSpPr>
            <p:nvPr/>
          </p:nvSpPr>
          <p:spPr bwMode="auto">
            <a:xfrm>
              <a:off x="1561" y="2299"/>
              <a:ext cx="1172" cy="212"/>
            </a:xfrm>
            <a:prstGeom prst="ellipse">
              <a:avLst/>
            </a:prstGeom>
            <a:gradFill rotWithShape="0">
              <a:gsLst>
                <a:gs pos="0">
                  <a:srgbClr val="FFFF99">
                    <a:gamma/>
                    <a:shade val="80000"/>
                    <a:invGamma/>
                  </a:srgbClr>
                </a:gs>
                <a:gs pos="100000">
                  <a:srgbClr val="FFFF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3508" name="Oval 340"/>
            <p:cNvSpPr>
              <a:spLocks noChangeArrowheads="1"/>
            </p:cNvSpPr>
            <p:nvPr/>
          </p:nvSpPr>
          <p:spPr bwMode="auto">
            <a:xfrm>
              <a:off x="1561" y="2641"/>
              <a:ext cx="1172" cy="212"/>
            </a:xfrm>
            <a:prstGeom prst="ellipse">
              <a:avLst/>
            </a:prstGeom>
            <a:gradFill rotWithShape="0">
              <a:gsLst>
                <a:gs pos="0">
                  <a:srgbClr val="FFFF99">
                    <a:gamma/>
                    <a:shade val="89804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263509" name="Line 341"/>
          <p:cNvSpPr>
            <a:spLocks noChangeShapeType="1"/>
          </p:cNvSpPr>
          <p:nvPr/>
        </p:nvSpPr>
        <p:spPr bwMode="auto">
          <a:xfrm>
            <a:off x="1768475" y="5011738"/>
            <a:ext cx="60912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263510" name="Group 342"/>
          <p:cNvGrpSpPr>
            <a:grpSpLocks/>
          </p:cNvGrpSpPr>
          <p:nvPr/>
        </p:nvGrpSpPr>
        <p:grpSpPr bwMode="auto">
          <a:xfrm>
            <a:off x="5562600" y="4278313"/>
            <a:ext cx="1555750" cy="523875"/>
            <a:chOff x="1656" y="2452"/>
            <a:chExt cx="980" cy="330"/>
          </a:xfrm>
        </p:grpSpPr>
        <p:grpSp>
          <p:nvGrpSpPr>
            <p:cNvPr id="263511" name="Group 343"/>
            <p:cNvGrpSpPr>
              <a:grpSpLocks/>
            </p:cNvGrpSpPr>
            <p:nvPr/>
          </p:nvGrpSpPr>
          <p:grpSpPr bwMode="auto">
            <a:xfrm>
              <a:off x="1656" y="2452"/>
              <a:ext cx="308" cy="330"/>
              <a:chOff x="1656" y="2452"/>
              <a:chExt cx="308" cy="330"/>
            </a:xfrm>
          </p:grpSpPr>
          <p:grpSp>
            <p:nvGrpSpPr>
              <p:cNvPr id="263512" name="Group 344"/>
              <p:cNvGrpSpPr>
                <a:grpSpLocks/>
              </p:cNvGrpSpPr>
              <p:nvPr/>
            </p:nvGrpSpPr>
            <p:grpSpPr bwMode="auto">
              <a:xfrm>
                <a:off x="1656" y="2641"/>
                <a:ext cx="308" cy="141"/>
                <a:chOff x="1656" y="2641"/>
                <a:chExt cx="308" cy="141"/>
              </a:xfrm>
            </p:grpSpPr>
            <p:grpSp>
              <p:nvGrpSpPr>
                <p:cNvPr id="263513" name="Group 345"/>
                <p:cNvGrpSpPr>
                  <a:grpSpLocks/>
                </p:cNvGrpSpPr>
                <p:nvPr/>
              </p:nvGrpSpPr>
              <p:grpSpPr bwMode="auto">
                <a:xfrm>
                  <a:off x="1717" y="2641"/>
                  <a:ext cx="247" cy="72"/>
                  <a:chOff x="1717" y="2641"/>
                  <a:chExt cx="247" cy="72"/>
                </a:xfrm>
              </p:grpSpPr>
              <p:grpSp>
                <p:nvGrpSpPr>
                  <p:cNvPr id="263514" name="Group 346"/>
                  <p:cNvGrpSpPr>
                    <a:grpSpLocks/>
                  </p:cNvGrpSpPr>
                  <p:nvPr/>
                </p:nvGrpSpPr>
                <p:grpSpPr bwMode="auto">
                  <a:xfrm>
                    <a:off x="1717" y="2641"/>
                    <a:ext cx="127" cy="72"/>
                    <a:chOff x="1717" y="2641"/>
                    <a:chExt cx="127" cy="72"/>
                  </a:xfrm>
                </p:grpSpPr>
                <p:sp>
                  <p:nvSpPr>
                    <p:cNvPr id="263515" name="AutoShape 3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64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16" name="AutoShape 3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8" y="264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17" name="Group 349"/>
                  <p:cNvGrpSpPr>
                    <a:grpSpLocks/>
                  </p:cNvGrpSpPr>
                  <p:nvPr/>
                </p:nvGrpSpPr>
                <p:grpSpPr bwMode="auto">
                  <a:xfrm>
                    <a:off x="1837" y="2641"/>
                    <a:ext cx="127" cy="72"/>
                    <a:chOff x="1837" y="2641"/>
                    <a:chExt cx="127" cy="72"/>
                  </a:xfrm>
                </p:grpSpPr>
                <p:sp>
                  <p:nvSpPr>
                    <p:cNvPr id="263518" name="AutoShape 3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7" y="264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19" name="AutoShape 3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97" y="264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20" name="Group 352"/>
                <p:cNvGrpSpPr>
                  <a:grpSpLocks/>
                </p:cNvGrpSpPr>
                <p:nvPr/>
              </p:nvGrpSpPr>
              <p:grpSpPr bwMode="auto">
                <a:xfrm>
                  <a:off x="1697" y="2664"/>
                  <a:ext cx="246" cy="72"/>
                  <a:chOff x="1697" y="2664"/>
                  <a:chExt cx="246" cy="72"/>
                </a:xfrm>
              </p:grpSpPr>
              <p:grpSp>
                <p:nvGrpSpPr>
                  <p:cNvPr id="263521" name="Group 353"/>
                  <p:cNvGrpSpPr>
                    <a:grpSpLocks/>
                  </p:cNvGrpSpPr>
                  <p:nvPr/>
                </p:nvGrpSpPr>
                <p:grpSpPr bwMode="auto">
                  <a:xfrm>
                    <a:off x="1697" y="2664"/>
                    <a:ext cx="127" cy="72"/>
                    <a:chOff x="1697" y="2664"/>
                    <a:chExt cx="127" cy="72"/>
                  </a:xfrm>
                </p:grpSpPr>
                <p:sp>
                  <p:nvSpPr>
                    <p:cNvPr id="263522" name="AutoShape 3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7" y="266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23" name="AutoShape 3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7" y="266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24" name="Group 356"/>
                  <p:cNvGrpSpPr>
                    <a:grpSpLocks/>
                  </p:cNvGrpSpPr>
                  <p:nvPr/>
                </p:nvGrpSpPr>
                <p:grpSpPr bwMode="auto">
                  <a:xfrm>
                    <a:off x="1816" y="2664"/>
                    <a:ext cx="127" cy="72"/>
                    <a:chOff x="1816" y="2664"/>
                    <a:chExt cx="127" cy="72"/>
                  </a:xfrm>
                </p:grpSpPr>
                <p:sp>
                  <p:nvSpPr>
                    <p:cNvPr id="263525" name="AutoShape 3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16" y="266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26" name="AutoShape 3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7" y="266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27" name="Group 359"/>
                <p:cNvGrpSpPr>
                  <a:grpSpLocks/>
                </p:cNvGrpSpPr>
                <p:nvPr/>
              </p:nvGrpSpPr>
              <p:grpSpPr bwMode="auto">
                <a:xfrm>
                  <a:off x="1677" y="2687"/>
                  <a:ext cx="246" cy="72"/>
                  <a:chOff x="1677" y="2687"/>
                  <a:chExt cx="246" cy="72"/>
                </a:xfrm>
              </p:grpSpPr>
              <p:grpSp>
                <p:nvGrpSpPr>
                  <p:cNvPr id="263528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1677" y="2687"/>
                    <a:ext cx="127" cy="72"/>
                    <a:chOff x="1677" y="2687"/>
                    <a:chExt cx="127" cy="72"/>
                  </a:xfrm>
                </p:grpSpPr>
                <p:sp>
                  <p:nvSpPr>
                    <p:cNvPr id="263529" name="AutoShape 3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7" y="268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30" name="AutoShape 3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7" y="268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31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1796" y="2687"/>
                    <a:ext cx="127" cy="72"/>
                    <a:chOff x="1796" y="2687"/>
                    <a:chExt cx="127" cy="72"/>
                  </a:xfrm>
                </p:grpSpPr>
                <p:sp>
                  <p:nvSpPr>
                    <p:cNvPr id="263532" name="AutoShape 3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6" y="268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33" name="AutoShape 3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57" y="268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34" name="Group 366"/>
                <p:cNvGrpSpPr>
                  <a:grpSpLocks/>
                </p:cNvGrpSpPr>
                <p:nvPr/>
              </p:nvGrpSpPr>
              <p:grpSpPr bwMode="auto">
                <a:xfrm>
                  <a:off x="1656" y="2710"/>
                  <a:ext cx="247" cy="72"/>
                  <a:chOff x="1656" y="2710"/>
                  <a:chExt cx="247" cy="72"/>
                </a:xfrm>
              </p:grpSpPr>
              <p:grpSp>
                <p:nvGrpSpPr>
                  <p:cNvPr id="263535" name="Group 367"/>
                  <p:cNvGrpSpPr>
                    <a:grpSpLocks/>
                  </p:cNvGrpSpPr>
                  <p:nvPr/>
                </p:nvGrpSpPr>
                <p:grpSpPr bwMode="auto">
                  <a:xfrm>
                    <a:off x="1656" y="2710"/>
                    <a:ext cx="127" cy="72"/>
                    <a:chOff x="1656" y="2710"/>
                    <a:chExt cx="127" cy="72"/>
                  </a:xfrm>
                </p:grpSpPr>
                <p:sp>
                  <p:nvSpPr>
                    <p:cNvPr id="263536" name="AutoShape 3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2710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37" name="AutoShape 3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710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38" name="Group 370"/>
                  <p:cNvGrpSpPr>
                    <a:grpSpLocks/>
                  </p:cNvGrpSpPr>
                  <p:nvPr/>
                </p:nvGrpSpPr>
                <p:grpSpPr bwMode="auto">
                  <a:xfrm>
                    <a:off x="1776" y="2710"/>
                    <a:ext cx="127" cy="72"/>
                    <a:chOff x="1776" y="2710"/>
                    <a:chExt cx="127" cy="72"/>
                  </a:xfrm>
                </p:grpSpPr>
                <p:sp>
                  <p:nvSpPr>
                    <p:cNvPr id="263539" name="AutoShape 3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6" y="2710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40" name="AutoShape 3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6" y="2710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541" name="Group 373"/>
              <p:cNvGrpSpPr>
                <a:grpSpLocks/>
              </p:cNvGrpSpPr>
              <p:nvPr/>
            </p:nvGrpSpPr>
            <p:grpSpPr bwMode="auto">
              <a:xfrm>
                <a:off x="1656" y="2579"/>
                <a:ext cx="308" cy="141"/>
                <a:chOff x="1656" y="2579"/>
                <a:chExt cx="308" cy="141"/>
              </a:xfrm>
            </p:grpSpPr>
            <p:grpSp>
              <p:nvGrpSpPr>
                <p:cNvPr id="263542" name="Group 374"/>
                <p:cNvGrpSpPr>
                  <a:grpSpLocks/>
                </p:cNvGrpSpPr>
                <p:nvPr/>
              </p:nvGrpSpPr>
              <p:grpSpPr bwMode="auto">
                <a:xfrm>
                  <a:off x="1717" y="2579"/>
                  <a:ext cx="247" cy="72"/>
                  <a:chOff x="1717" y="2579"/>
                  <a:chExt cx="247" cy="72"/>
                </a:xfrm>
              </p:grpSpPr>
              <p:grpSp>
                <p:nvGrpSpPr>
                  <p:cNvPr id="263543" name="Group 375"/>
                  <p:cNvGrpSpPr>
                    <a:grpSpLocks/>
                  </p:cNvGrpSpPr>
                  <p:nvPr/>
                </p:nvGrpSpPr>
                <p:grpSpPr bwMode="auto">
                  <a:xfrm>
                    <a:off x="1717" y="2579"/>
                    <a:ext cx="127" cy="72"/>
                    <a:chOff x="1717" y="2579"/>
                    <a:chExt cx="127" cy="72"/>
                  </a:xfrm>
                </p:grpSpPr>
                <p:sp>
                  <p:nvSpPr>
                    <p:cNvPr id="263544" name="AutoShape 3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57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45" name="AutoShape 3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8" y="257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46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1837" y="2579"/>
                    <a:ext cx="127" cy="72"/>
                    <a:chOff x="1837" y="2579"/>
                    <a:chExt cx="127" cy="72"/>
                  </a:xfrm>
                </p:grpSpPr>
                <p:sp>
                  <p:nvSpPr>
                    <p:cNvPr id="263547" name="AutoShape 3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7" y="257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48" name="AutoShape 3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97" y="257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49" name="Group 381"/>
                <p:cNvGrpSpPr>
                  <a:grpSpLocks/>
                </p:cNvGrpSpPr>
                <p:nvPr/>
              </p:nvGrpSpPr>
              <p:grpSpPr bwMode="auto">
                <a:xfrm>
                  <a:off x="1697" y="2602"/>
                  <a:ext cx="246" cy="72"/>
                  <a:chOff x="1697" y="2602"/>
                  <a:chExt cx="246" cy="72"/>
                </a:xfrm>
              </p:grpSpPr>
              <p:grpSp>
                <p:nvGrpSpPr>
                  <p:cNvPr id="263550" name="Group 382"/>
                  <p:cNvGrpSpPr>
                    <a:grpSpLocks/>
                  </p:cNvGrpSpPr>
                  <p:nvPr/>
                </p:nvGrpSpPr>
                <p:grpSpPr bwMode="auto">
                  <a:xfrm>
                    <a:off x="1697" y="2602"/>
                    <a:ext cx="127" cy="72"/>
                    <a:chOff x="1697" y="2602"/>
                    <a:chExt cx="127" cy="72"/>
                  </a:xfrm>
                </p:grpSpPr>
                <p:sp>
                  <p:nvSpPr>
                    <p:cNvPr id="263551" name="AutoShape 3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7" y="260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52" name="AutoShape 3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7" y="260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53" name="Group 385"/>
                  <p:cNvGrpSpPr>
                    <a:grpSpLocks/>
                  </p:cNvGrpSpPr>
                  <p:nvPr/>
                </p:nvGrpSpPr>
                <p:grpSpPr bwMode="auto">
                  <a:xfrm>
                    <a:off x="1816" y="2602"/>
                    <a:ext cx="127" cy="72"/>
                    <a:chOff x="1816" y="2602"/>
                    <a:chExt cx="127" cy="72"/>
                  </a:xfrm>
                </p:grpSpPr>
                <p:sp>
                  <p:nvSpPr>
                    <p:cNvPr id="263554" name="AutoShape 3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16" y="260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55" name="AutoShape 3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7" y="260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56" name="Group 388"/>
                <p:cNvGrpSpPr>
                  <a:grpSpLocks/>
                </p:cNvGrpSpPr>
                <p:nvPr/>
              </p:nvGrpSpPr>
              <p:grpSpPr bwMode="auto">
                <a:xfrm>
                  <a:off x="1677" y="2625"/>
                  <a:ext cx="246" cy="72"/>
                  <a:chOff x="1677" y="2625"/>
                  <a:chExt cx="246" cy="72"/>
                </a:xfrm>
              </p:grpSpPr>
              <p:grpSp>
                <p:nvGrpSpPr>
                  <p:cNvPr id="263557" name="Group 389"/>
                  <p:cNvGrpSpPr>
                    <a:grpSpLocks/>
                  </p:cNvGrpSpPr>
                  <p:nvPr/>
                </p:nvGrpSpPr>
                <p:grpSpPr bwMode="auto">
                  <a:xfrm>
                    <a:off x="1677" y="2625"/>
                    <a:ext cx="127" cy="72"/>
                    <a:chOff x="1677" y="2625"/>
                    <a:chExt cx="127" cy="72"/>
                  </a:xfrm>
                </p:grpSpPr>
                <p:sp>
                  <p:nvSpPr>
                    <p:cNvPr id="263558" name="AutoShape 3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7" y="262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59" name="AutoShape 3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7" y="262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60" name="Group 392"/>
                  <p:cNvGrpSpPr>
                    <a:grpSpLocks/>
                  </p:cNvGrpSpPr>
                  <p:nvPr/>
                </p:nvGrpSpPr>
                <p:grpSpPr bwMode="auto">
                  <a:xfrm>
                    <a:off x="1796" y="2625"/>
                    <a:ext cx="127" cy="72"/>
                    <a:chOff x="1796" y="2625"/>
                    <a:chExt cx="127" cy="72"/>
                  </a:xfrm>
                </p:grpSpPr>
                <p:sp>
                  <p:nvSpPr>
                    <p:cNvPr id="263561" name="AutoShape 3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6" y="262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62" name="AutoShape 3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57" y="262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63" name="Group 395"/>
                <p:cNvGrpSpPr>
                  <a:grpSpLocks/>
                </p:cNvGrpSpPr>
                <p:nvPr/>
              </p:nvGrpSpPr>
              <p:grpSpPr bwMode="auto">
                <a:xfrm>
                  <a:off x="1656" y="2648"/>
                  <a:ext cx="247" cy="72"/>
                  <a:chOff x="1656" y="2648"/>
                  <a:chExt cx="247" cy="72"/>
                </a:xfrm>
              </p:grpSpPr>
              <p:grpSp>
                <p:nvGrpSpPr>
                  <p:cNvPr id="263564" name="Group 396"/>
                  <p:cNvGrpSpPr>
                    <a:grpSpLocks/>
                  </p:cNvGrpSpPr>
                  <p:nvPr/>
                </p:nvGrpSpPr>
                <p:grpSpPr bwMode="auto">
                  <a:xfrm>
                    <a:off x="1656" y="2648"/>
                    <a:ext cx="127" cy="72"/>
                    <a:chOff x="1656" y="2648"/>
                    <a:chExt cx="127" cy="72"/>
                  </a:xfrm>
                </p:grpSpPr>
                <p:sp>
                  <p:nvSpPr>
                    <p:cNvPr id="263565" name="AutoShape 3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264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66" name="AutoShape 3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64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67" name="Group 399"/>
                  <p:cNvGrpSpPr>
                    <a:grpSpLocks/>
                  </p:cNvGrpSpPr>
                  <p:nvPr/>
                </p:nvGrpSpPr>
                <p:grpSpPr bwMode="auto">
                  <a:xfrm>
                    <a:off x="1776" y="2648"/>
                    <a:ext cx="127" cy="72"/>
                    <a:chOff x="1776" y="2648"/>
                    <a:chExt cx="127" cy="72"/>
                  </a:xfrm>
                </p:grpSpPr>
                <p:sp>
                  <p:nvSpPr>
                    <p:cNvPr id="263568" name="AutoShape 4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6" y="264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69" name="AutoShape 4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6" y="264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570" name="Group 402"/>
              <p:cNvGrpSpPr>
                <a:grpSpLocks/>
              </p:cNvGrpSpPr>
              <p:nvPr/>
            </p:nvGrpSpPr>
            <p:grpSpPr bwMode="auto">
              <a:xfrm>
                <a:off x="1656" y="2516"/>
                <a:ext cx="308" cy="141"/>
                <a:chOff x="1656" y="2516"/>
                <a:chExt cx="308" cy="141"/>
              </a:xfrm>
            </p:grpSpPr>
            <p:grpSp>
              <p:nvGrpSpPr>
                <p:cNvPr id="263571" name="Group 403"/>
                <p:cNvGrpSpPr>
                  <a:grpSpLocks/>
                </p:cNvGrpSpPr>
                <p:nvPr/>
              </p:nvGrpSpPr>
              <p:grpSpPr bwMode="auto">
                <a:xfrm>
                  <a:off x="1717" y="2516"/>
                  <a:ext cx="247" cy="72"/>
                  <a:chOff x="1717" y="2516"/>
                  <a:chExt cx="247" cy="72"/>
                </a:xfrm>
              </p:grpSpPr>
              <p:grpSp>
                <p:nvGrpSpPr>
                  <p:cNvPr id="263572" name="Group 404"/>
                  <p:cNvGrpSpPr>
                    <a:grpSpLocks/>
                  </p:cNvGrpSpPr>
                  <p:nvPr/>
                </p:nvGrpSpPr>
                <p:grpSpPr bwMode="auto">
                  <a:xfrm>
                    <a:off x="1717" y="2516"/>
                    <a:ext cx="127" cy="72"/>
                    <a:chOff x="1717" y="2516"/>
                    <a:chExt cx="127" cy="72"/>
                  </a:xfrm>
                </p:grpSpPr>
                <p:sp>
                  <p:nvSpPr>
                    <p:cNvPr id="263573" name="AutoShape 4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5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74" name="AutoShape 4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8" y="25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75" name="Group 407"/>
                  <p:cNvGrpSpPr>
                    <a:grpSpLocks/>
                  </p:cNvGrpSpPr>
                  <p:nvPr/>
                </p:nvGrpSpPr>
                <p:grpSpPr bwMode="auto">
                  <a:xfrm>
                    <a:off x="1837" y="2516"/>
                    <a:ext cx="127" cy="72"/>
                    <a:chOff x="1837" y="2516"/>
                    <a:chExt cx="127" cy="72"/>
                  </a:xfrm>
                </p:grpSpPr>
                <p:sp>
                  <p:nvSpPr>
                    <p:cNvPr id="263576" name="AutoShape 4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7" y="25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77" name="AutoShape 4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97" y="25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78" name="Group 410"/>
                <p:cNvGrpSpPr>
                  <a:grpSpLocks/>
                </p:cNvGrpSpPr>
                <p:nvPr/>
              </p:nvGrpSpPr>
              <p:grpSpPr bwMode="auto">
                <a:xfrm>
                  <a:off x="1697" y="2539"/>
                  <a:ext cx="246" cy="72"/>
                  <a:chOff x="1697" y="2539"/>
                  <a:chExt cx="246" cy="72"/>
                </a:xfrm>
              </p:grpSpPr>
              <p:grpSp>
                <p:nvGrpSpPr>
                  <p:cNvPr id="263579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1697" y="2539"/>
                    <a:ext cx="127" cy="72"/>
                    <a:chOff x="1697" y="2539"/>
                    <a:chExt cx="127" cy="72"/>
                  </a:xfrm>
                </p:grpSpPr>
                <p:sp>
                  <p:nvSpPr>
                    <p:cNvPr id="263580" name="AutoShape 4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7" y="25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81" name="AutoShape 4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7" y="25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82" name="Group 414"/>
                  <p:cNvGrpSpPr>
                    <a:grpSpLocks/>
                  </p:cNvGrpSpPr>
                  <p:nvPr/>
                </p:nvGrpSpPr>
                <p:grpSpPr bwMode="auto">
                  <a:xfrm>
                    <a:off x="1816" y="2539"/>
                    <a:ext cx="127" cy="72"/>
                    <a:chOff x="1816" y="2539"/>
                    <a:chExt cx="127" cy="72"/>
                  </a:xfrm>
                </p:grpSpPr>
                <p:sp>
                  <p:nvSpPr>
                    <p:cNvPr id="263583" name="AutoShape 4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16" y="25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84" name="AutoShape 4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7" y="25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85" name="Group 417"/>
                <p:cNvGrpSpPr>
                  <a:grpSpLocks/>
                </p:cNvGrpSpPr>
                <p:nvPr/>
              </p:nvGrpSpPr>
              <p:grpSpPr bwMode="auto">
                <a:xfrm>
                  <a:off x="1677" y="2561"/>
                  <a:ext cx="246" cy="73"/>
                  <a:chOff x="1677" y="2561"/>
                  <a:chExt cx="246" cy="73"/>
                </a:xfrm>
              </p:grpSpPr>
              <p:grpSp>
                <p:nvGrpSpPr>
                  <p:cNvPr id="263586" name="Group 418"/>
                  <p:cNvGrpSpPr>
                    <a:grpSpLocks/>
                  </p:cNvGrpSpPr>
                  <p:nvPr/>
                </p:nvGrpSpPr>
                <p:grpSpPr bwMode="auto">
                  <a:xfrm>
                    <a:off x="1677" y="2561"/>
                    <a:ext cx="127" cy="73"/>
                    <a:chOff x="1677" y="2561"/>
                    <a:chExt cx="127" cy="73"/>
                  </a:xfrm>
                </p:grpSpPr>
                <p:sp>
                  <p:nvSpPr>
                    <p:cNvPr id="263587" name="AutoShape 4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7" y="2561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88" name="AutoShape 4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7" y="2561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89" name="Group 421"/>
                  <p:cNvGrpSpPr>
                    <a:grpSpLocks/>
                  </p:cNvGrpSpPr>
                  <p:nvPr/>
                </p:nvGrpSpPr>
                <p:grpSpPr bwMode="auto">
                  <a:xfrm>
                    <a:off x="1796" y="2561"/>
                    <a:ext cx="127" cy="73"/>
                    <a:chOff x="1796" y="2561"/>
                    <a:chExt cx="127" cy="73"/>
                  </a:xfrm>
                </p:grpSpPr>
                <p:sp>
                  <p:nvSpPr>
                    <p:cNvPr id="263590" name="AutoShape 4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6" y="2561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91" name="AutoShape 4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57" y="2561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92" name="Group 424"/>
                <p:cNvGrpSpPr>
                  <a:grpSpLocks/>
                </p:cNvGrpSpPr>
                <p:nvPr/>
              </p:nvGrpSpPr>
              <p:grpSpPr bwMode="auto">
                <a:xfrm>
                  <a:off x="1656" y="2585"/>
                  <a:ext cx="247" cy="72"/>
                  <a:chOff x="1656" y="2585"/>
                  <a:chExt cx="247" cy="72"/>
                </a:xfrm>
              </p:grpSpPr>
              <p:grpSp>
                <p:nvGrpSpPr>
                  <p:cNvPr id="263593" name="Group 425"/>
                  <p:cNvGrpSpPr>
                    <a:grpSpLocks/>
                  </p:cNvGrpSpPr>
                  <p:nvPr/>
                </p:nvGrpSpPr>
                <p:grpSpPr bwMode="auto">
                  <a:xfrm>
                    <a:off x="1656" y="2585"/>
                    <a:ext cx="127" cy="72"/>
                    <a:chOff x="1656" y="2585"/>
                    <a:chExt cx="127" cy="72"/>
                  </a:xfrm>
                </p:grpSpPr>
                <p:sp>
                  <p:nvSpPr>
                    <p:cNvPr id="263594" name="AutoShape 4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25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95" name="AutoShape 4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5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96" name="Group 428"/>
                  <p:cNvGrpSpPr>
                    <a:grpSpLocks/>
                  </p:cNvGrpSpPr>
                  <p:nvPr/>
                </p:nvGrpSpPr>
                <p:grpSpPr bwMode="auto">
                  <a:xfrm>
                    <a:off x="1776" y="2585"/>
                    <a:ext cx="127" cy="72"/>
                    <a:chOff x="1776" y="2585"/>
                    <a:chExt cx="127" cy="72"/>
                  </a:xfrm>
                </p:grpSpPr>
                <p:sp>
                  <p:nvSpPr>
                    <p:cNvPr id="263597" name="AutoShape 4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6" y="25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98" name="AutoShape 4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6" y="25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599" name="Group 431"/>
              <p:cNvGrpSpPr>
                <a:grpSpLocks/>
              </p:cNvGrpSpPr>
              <p:nvPr/>
            </p:nvGrpSpPr>
            <p:grpSpPr bwMode="auto">
              <a:xfrm>
                <a:off x="1656" y="2452"/>
                <a:ext cx="308" cy="141"/>
                <a:chOff x="1656" y="2452"/>
                <a:chExt cx="308" cy="141"/>
              </a:xfrm>
            </p:grpSpPr>
            <p:grpSp>
              <p:nvGrpSpPr>
                <p:cNvPr id="263600" name="Group 432"/>
                <p:cNvGrpSpPr>
                  <a:grpSpLocks/>
                </p:cNvGrpSpPr>
                <p:nvPr/>
              </p:nvGrpSpPr>
              <p:grpSpPr bwMode="auto">
                <a:xfrm>
                  <a:off x="1717" y="2452"/>
                  <a:ext cx="247" cy="72"/>
                  <a:chOff x="1717" y="2452"/>
                  <a:chExt cx="247" cy="72"/>
                </a:xfrm>
              </p:grpSpPr>
              <p:grpSp>
                <p:nvGrpSpPr>
                  <p:cNvPr id="263601" name="Group 433"/>
                  <p:cNvGrpSpPr>
                    <a:grpSpLocks/>
                  </p:cNvGrpSpPr>
                  <p:nvPr/>
                </p:nvGrpSpPr>
                <p:grpSpPr bwMode="auto">
                  <a:xfrm>
                    <a:off x="1717" y="2452"/>
                    <a:ext cx="127" cy="72"/>
                    <a:chOff x="1717" y="2452"/>
                    <a:chExt cx="127" cy="72"/>
                  </a:xfrm>
                </p:grpSpPr>
                <p:sp>
                  <p:nvSpPr>
                    <p:cNvPr id="263602" name="AutoShape 4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45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03" name="AutoShape 4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8" y="245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04" name="Group 436"/>
                  <p:cNvGrpSpPr>
                    <a:grpSpLocks/>
                  </p:cNvGrpSpPr>
                  <p:nvPr/>
                </p:nvGrpSpPr>
                <p:grpSpPr bwMode="auto">
                  <a:xfrm>
                    <a:off x="1837" y="2452"/>
                    <a:ext cx="127" cy="72"/>
                    <a:chOff x="1837" y="2452"/>
                    <a:chExt cx="127" cy="72"/>
                  </a:xfrm>
                </p:grpSpPr>
                <p:sp>
                  <p:nvSpPr>
                    <p:cNvPr id="263605" name="AutoShape 4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7" y="245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06" name="AutoShape 4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97" y="245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07" name="Group 439"/>
                <p:cNvGrpSpPr>
                  <a:grpSpLocks/>
                </p:cNvGrpSpPr>
                <p:nvPr/>
              </p:nvGrpSpPr>
              <p:grpSpPr bwMode="auto">
                <a:xfrm>
                  <a:off x="1697" y="2475"/>
                  <a:ext cx="246" cy="72"/>
                  <a:chOff x="1697" y="2475"/>
                  <a:chExt cx="246" cy="72"/>
                </a:xfrm>
              </p:grpSpPr>
              <p:grpSp>
                <p:nvGrpSpPr>
                  <p:cNvPr id="263608" name="Group 440"/>
                  <p:cNvGrpSpPr>
                    <a:grpSpLocks/>
                  </p:cNvGrpSpPr>
                  <p:nvPr/>
                </p:nvGrpSpPr>
                <p:grpSpPr bwMode="auto">
                  <a:xfrm>
                    <a:off x="1697" y="2475"/>
                    <a:ext cx="127" cy="72"/>
                    <a:chOff x="1697" y="2475"/>
                    <a:chExt cx="127" cy="72"/>
                  </a:xfrm>
                </p:grpSpPr>
                <p:sp>
                  <p:nvSpPr>
                    <p:cNvPr id="263609" name="AutoShape 4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7" y="247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10" name="AutoShape 4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7" y="247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11" name="Group 443"/>
                  <p:cNvGrpSpPr>
                    <a:grpSpLocks/>
                  </p:cNvGrpSpPr>
                  <p:nvPr/>
                </p:nvGrpSpPr>
                <p:grpSpPr bwMode="auto">
                  <a:xfrm>
                    <a:off x="1816" y="2475"/>
                    <a:ext cx="127" cy="72"/>
                    <a:chOff x="1816" y="2475"/>
                    <a:chExt cx="127" cy="72"/>
                  </a:xfrm>
                </p:grpSpPr>
                <p:sp>
                  <p:nvSpPr>
                    <p:cNvPr id="263612" name="AutoShape 4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16" y="247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13" name="AutoShape 4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7" y="247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14" name="Group 446"/>
                <p:cNvGrpSpPr>
                  <a:grpSpLocks/>
                </p:cNvGrpSpPr>
                <p:nvPr/>
              </p:nvGrpSpPr>
              <p:grpSpPr bwMode="auto">
                <a:xfrm>
                  <a:off x="1677" y="2498"/>
                  <a:ext cx="246" cy="72"/>
                  <a:chOff x="1677" y="2498"/>
                  <a:chExt cx="246" cy="72"/>
                </a:xfrm>
              </p:grpSpPr>
              <p:grpSp>
                <p:nvGrpSpPr>
                  <p:cNvPr id="263615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1677" y="2498"/>
                    <a:ext cx="127" cy="72"/>
                    <a:chOff x="1677" y="2498"/>
                    <a:chExt cx="127" cy="72"/>
                  </a:xfrm>
                </p:grpSpPr>
                <p:sp>
                  <p:nvSpPr>
                    <p:cNvPr id="263616" name="AutoShap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7" y="249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17" name="AutoShape 4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7" y="249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18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1796" y="2498"/>
                    <a:ext cx="127" cy="72"/>
                    <a:chOff x="1796" y="2498"/>
                    <a:chExt cx="127" cy="72"/>
                  </a:xfrm>
                </p:grpSpPr>
                <p:sp>
                  <p:nvSpPr>
                    <p:cNvPr id="263619" name="AutoShap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6" y="249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20" name="AutoShap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57" y="249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21" name="Group 453"/>
                <p:cNvGrpSpPr>
                  <a:grpSpLocks/>
                </p:cNvGrpSpPr>
                <p:nvPr/>
              </p:nvGrpSpPr>
              <p:grpSpPr bwMode="auto">
                <a:xfrm>
                  <a:off x="1656" y="2521"/>
                  <a:ext cx="247" cy="72"/>
                  <a:chOff x="1656" y="2521"/>
                  <a:chExt cx="247" cy="72"/>
                </a:xfrm>
              </p:grpSpPr>
              <p:grpSp>
                <p:nvGrpSpPr>
                  <p:cNvPr id="263622" name="Group 454"/>
                  <p:cNvGrpSpPr>
                    <a:grpSpLocks/>
                  </p:cNvGrpSpPr>
                  <p:nvPr/>
                </p:nvGrpSpPr>
                <p:grpSpPr bwMode="auto">
                  <a:xfrm>
                    <a:off x="1656" y="2521"/>
                    <a:ext cx="127" cy="72"/>
                    <a:chOff x="1656" y="2521"/>
                    <a:chExt cx="127" cy="72"/>
                  </a:xfrm>
                </p:grpSpPr>
                <p:sp>
                  <p:nvSpPr>
                    <p:cNvPr id="263623" name="AutoShape 4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252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24" name="AutoShape 4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52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25" name="Group 457"/>
                  <p:cNvGrpSpPr>
                    <a:grpSpLocks/>
                  </p:cNvGrpSpPr>
                  <p:nvPr/>
                </p:nvGrpSpPr>
                <p:grpSpPr bwMode="auto">
                  <a:xfrm>
                    <a:off x="1776" y="2521"/>
                    <a:ext cx="127" cy="72"/>
                    <a:chOff x="1776" y="2521"/>
                    <a:chExt cx="127" cy="72"/>
                  </a:xfrm>
                </p:grpSpPr>
                <p:sp>
                  <p:nvSpPr>
                    <p:cNvPr id="263626" name="AutoShape 4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6" y="252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27" name="AutoShape 4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6" y="252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</p:grpSp>
        <p:grpSp>
          <p:nvGrpSpPr>
            <p:cNvPr id="263628" name="Group 460"/>
            <p:cNvGrpSpPr>
              <a:grpSpLocks/>
            </p:cNvGrpSpPr>
            <p:nvPr/>
          </p:nvGrpSpPr>
          <p:grpSpPr bwMode="auto">
            <a:xfrm>
              <a:off x="1992" y="2452"/>
              <a:ext cx="308" cy="330"/>
              <a:chOff x="1992" y="2452"/>
              <a:chExt cx="308" cy="330"/>
            </a:xfrm>
          </p:grpSpPr>
          <p:grpSp>
            <p:nvGrpSpPr>
              <p:cNvPr id="263629" name="Group 461"/>
              <p:cNvGrpSpPr>
                <a:grpSpLocks/>
              </p:cNvGrpSpPr>
              <p:nvPr/>
            </p:nvGrpSpPr>
            <p:grpSpPr bwMode="auto">
              <a:xfrm>
                <a:off x="1992" y="2641"/>
                <a:ext cx="308" cy="141"/>
                <a:chOff x="1992" y="2641"/>
                <a:chExt cx="308" cy="141"/>
              </a:xfrm>
            </p:grpSpPr>
            <p:grpSp>
              <p:nvGrpSpPr>
                <p:cNvPr id="263630" name="Group 462"/>
                <p:cNvGrpSpPr>
                  <a:grpSpLocks/>
                </p:cNvGrpSpPr>
                <p:nvPr/>
              </p:nvGrpSpPr>
              <p:grpSpPr bwMode="auto">
                <a:xfrm>
                  <a:off x="2053" y="2641"/>
                  <a:ext cx="247" cy="72"/>
                  <a:chOff x="2053" y="2641"/>
                  <a:chExt cx="247" cy="72"/>
                </a:xfrm>
              </p:grpSpPr>
              <p:grpSp>
                <p:nvGrpSpPr>
                  <p:cNvPr id="263631" name="Group 463"/>
                  <p:cNvGrpSpPr>
                    <a:grpSpLocks/>
                  </p:cNvGrpSpPr>
                  <p:nvPr/>
                </p:nvGrpSpPr>
                <p:grpSpPr bwMode="auto">
                  <a:xfrm>
                    <a:off x="2053" y="2641"/>
                    <a:ext cx="127" cy="72"/>
                    <a:chOff x="2053" y="2641"/>
                    <a:chExt cx="127" cy="72"/>
                  </a:xfrm>
                </p:grpSpPr>
                <p:sp>
                  <p:nvSpPr>
                    <p:cNvPr id="263632" name="AutoShape 4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64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33" name="AutoShape 4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4" y="264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34" name="Group 466"/>
                  <p:cNvGrpSpPr>
                    <a:grpSpLocks/>
                  </p:cNvGrpSpPr>
                  <p:nvPr/>
                </p:nvGrpSpPr>
                <p:grpSpPr bwMode="auto">
                  <a:xfrm>
                    <a:off x="2173" y="2641"/>
                    <a:ext cx="127" cy="72"/>
                    <a:chOff x="2173" y="2641"/>
                    <a:chExt cx="127" cy="72"/>
                  </a:xfrm>
                </p:grpSpPr>
                <p:sp>
                  <p:nvSpPr>
                    <p:cNvPr id="263635" name="AutoShape 4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3" y="264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36" name="AutoShape 4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33" y="264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37" name="Group 469"/>
                <p:cNvGrpSpPr>
                  <a:grpSpLocks/>
                </p:cNvGrpSpPr>
                <p:nvPr/>
              </p:nvGrpSpPr>
              <p:grpSpPr bwMode="auto">
                <a:xfrm>
                  <a:off x="2033" y="2664"/>
                  <a:ext cx="246" cy="72"/>
                  <a:chOff x="2033" y="2664"/>
                  <a:chExt cx="246" cy="72"/>
                </a:xfrm>
              </p:grpSpPr>
              <p:grpSp>
                <p:nvGrpSpPr>
                  <p:cNvPr id="263638" name="Group 470"/>
                  <p:cNvGrpSpPr>
                    <a:grpSpLocks/>
                  </p:cNvGrpSpPr>
                  <p:nvPr/>
                </p:nvGrpSpPr>
                <p:grpSpPr bwMode="auto">
                  <a:xfrm>
                    <a:off x="2033" y="2664"/>
                    <a:ext cx="127" cy="72"/>
                    <a:chOff x="2033" y="2664"/>
                    <a:chExt cx="127" cy="72"/>
                  </a:xfrm>
                </p:grpSpPr>
                <p:sp>
                  <p:nvSpPr>
                    <p:cNvPr id="263639" name="AutoShape 4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33" y="266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40" name="AutoShape 4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3" y="266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41" name="Group 473"/>
                  <p:cNvGrpSpPr>
                    <a:grpSpLocks/>
                  </p:cNvGrpSpPr>
                  <p:nvPr/>
                </p:nvGrpSpPr>
                <p:grpSpPr bwMode="auto">
                  <a:xfrm>
                    <a:off x="2152" y="2664"/>
                    <a:ext cx="127" cy="72"/>
                    <a:chOff x="2152" y="2664"/>
                    <a:chExt cx="127" cy="72"/>
                  </a:xfrm>
                </p:grpSpPr>
                <p:sp>
                  <p:nvSpPr>
                    <p:cNvPr id="263642" name="AutoShape 4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2" y="266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43" name="AutoShape 4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3" y="266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44" name="Group 476"/>
                <p:cNvGrpSpPr>
                  <a:grpSpLocks/>
                </p:cNvGrpSpPr>
                <p:nvPr/>
              </p:nvGrpSpPr>
              <p:grpSpPr bwMode="auto">
                <a:xfrm>
                  <a:off x="2013" y="2687"/>
                  <a:ext cx="246" cy="72"/>
                  <a:chOff x="2013" y="2687"/>
                  <a:chExt cx="246" cy="72"/>
                </a:xfrm>
              </p:grpSpPr>
              <p:grpSp>
                <p:nvGrpSpPr>
                  <p:cNvPr id="263645" name="Group 477"/>
                  <p:cNvGrpSpPr>
                    <a:grpSpLocks/>
                  </p:cNvGrpSpPr>
                  <p:nvPr/>
                </p:nvGrpSpPr>
                <p:grpSpPr bwMode="auto">
                  <a:xfrm>
                    <a:off x="2013" y="2687"/>
                    <a:ext cx="127" cy="72"/>
                    <a:chOff x="2013" y="2687"/>
                    <a:chExt cx="127" cy="72"/>
                  </a:xfrm>
                </p:grpSpPr>
                <p:sp>
                  <p:nvSpPr>
                    <p:cNvPr id="263646" name="AutoShape 4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3" y="268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47" name="AutoShape 4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68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48" name="Group 480"/>
                  <p:cNvGrpSpPr>
                    <a:grpSpLocks/>
                  </p:cNvGrpSpPr>
                  <p:nvPr/>
                </p:nvGrpSpPr>
                <p:grpSpPr bwMode="auto">
                  <a:xfrm>
                    <a:off x="2132" y="2687"/>
                    <a:ext cx="127" cy="72"/>
                    <a:chOff x="2132" y="2687"/>
                    <a:chExt cx="127" cy="72"/>
                  </a:xfrm>
                </p:grpSpPr>
                <p:sp>
                  <p:nvSpPr>
                    <p:cNvPr id="263649" name="AutoShape 4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32" y="268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50" name="AutoShape 4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3" y="268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51" name="Group 483"/>
                <p:cNvGrpSpPr>
                  <a:grpSpLocks/>
                </p:cNvGrpSpPr>
                <p:nvPr/>
              </p:nvGrpSpPr>
              <p:grpSpPr bwMode="auto">
                <a:xfrm>
                  <a:off x="1992" y="2710"/>
                  <a:ext cx="247" cy="72"/>
                  <a:chOff x="1992" y="2710"/>
                  <a:chExt cx="247" cy="72"/>
                </a:xfrm>
              </p:grpSpPr>
              <p:grpSp>
                <p:nvGrpSpPr>
                  <p:cNvPr id="263652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1992" y="2710"/>
                    <a:ext cx="127" cy="72"/>
                    <a:chOff x="1992" y="2710"/>
                    <a:chExt cx="127" cy="72"/>
                  </a:xfrm>
                </p:grpSpPr>
                <p:sp>
                  <p:nvSpPr>
                    <p:cNvPr id="263653" name="AutoShape 4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2" y="2710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54" name="AutoShape 4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710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55" name="Group 487"/>
                  <p:cNvGrpSpPr>
                    <a:grpSpLocks/>
                  </p:cNvGrpSpPr>
                  <p:nvPr/>
                </p:nvGrpSpPr>
                <p:grpSpPr bwMode="auto">
                  <a:xfrm>
                    <a:off x="2112" y="2710"/>
                    <a:ext cx="127" cy="72"/>
                    <a:chOff x="2112" y="2710"/>
                    <a:chExt cx="127" cy="72"/>
                  </a:xfrm>
                </p:grpSpPr>
                <p:sp>
                  <p:nvSpPr>
                    <p:cNvPr id="263656" name="AutoShape 4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710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57" name="AutoShape 4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2" y="2710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658" name="Group 490"/>
              <p:cNvGrpSpPr>
                <a:grpSpLocks/>
              </p:cNvGrpSpPr>
              <p:nvPr/>
            </p:nvGrpSpPr>
            <p:grpSpPr bwMode="auto">
              <a:xfrm>
                <a:off x="1992" y="2579"/>
                <a:ext cx="308" cy="141"/>
                <a:chOff x="1992" y="2579"/>
                <a:chExt cx="308" cy="141"/>
              </a:xfrm>
            </p:grpSpPr>
            <p:grpSp>
              <p:nvGrpSpPr>
                <p:cNvPr id="263659" name="Group 491"/>
                <p:cNvGrpSpPr>
                  <a:grpSpLocks/>
                </p:cNvGrpSpPr>
                <p:nvPr/>
              </p:nvGrpSpPr>
              <p:grpSpPr bwMode="auto">
                <a:xfrm>
                  <a:off x="2053" y="2579"/>
                  <a:ext cx="247" cy="72"/>
                  <a:chOff x="2053" y="2579"/>
                  <a:chExt cx="247" cy="72"/>
                </a:xfrm>
              </p:grpSpPr>
              <p:grpSp>
                <p:nvGrpSpPr>
                  <p:cNvPr id="263660" name="Group 492"/>
                  <p:cNvGrpSpPr>
                    <a:grpSpLocks/>
                  </p:cNvGrpSpPr>
                  <p:nvPr/>
                </p:nvGrpSpPr>
                <p:grpSpPr bwMode="auto">
                  <a:xfrm>
                    <a:off x="2053" y="2579"/>
                    <a:ext cx="127" cy="72"/>
                    <a:chOff x="2053" y="2579"/>
                    <a:chExt cx="127" cy="72"/>
                  </a:xfrm>
                </p:grpSpPr>
                <p:sp>
                  <p:nvSpPr>
                    <p:cNvPr id="263661" name="AutoShape 4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57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62" name="AutoShape 4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4" y="257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63" name="Group 495"/>
                  <p:cNvGrpSpPr>
                    <a:grpSpLocks/>
                  </p:cNvGrpSpPr>
                  <p:nvPr/>
                </p:nvGrpSpPr>
                <p:grpSpPr bwMode="auto">
                  <a:xfrm>
                    <a:off x="2173" y="2579"/>
                    <a:ext cx="127" cy="72"/>
                    <a:chOff x="2173" y="2579"/>
                    <a:chExt cx="127" cy="72"/>
                  </a:xfrm>
                </p:grpSpPr>
                <p:sp>
                  <p:nvSpPr>
                    <p:cNvPr id="263664" name="AutoShape 4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3" y="257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65" name="AutoShape 4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33" y="257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66" name="Group 498"/>
                <p:cNvGrpSpPr>
                  <a:grpSpLocks/>
                </p:cNvGrpSpPr>
                <p:nvPr/>
              </p:nvGrpSpPr>
              <p:grpSpPr bwMode="auto">
                <a:xfrm>
                  <a:off x="2033" y="2602"/>
                  <a:ext cx="246" cy="72"/>
                  <a:chOff x="2033" y="2602"/>
                  <a:chExt cx="246" cy="72"/>
                </a:xfrm>
              </p:grpSpPr>
              <p:grpSp>
                <p:nvGrpSpPr>
                  <p:cNvPr id="263667" name="Group 499"/>
                  <p:cNvGrpSpPr>
                    <a:grpSpLocks/>
                  </p:cNvGrpSpPr>
                  <p:nvPr/>
                </p:nvGrpSpPr>
                <p:grpSpPr bwMode="auto">
                  <a:xfrm>
                    <a:off x="2033" y="2602"/>
                    <a:ext cx="127" cy="72"/>
                    <a:chOff x="2033" y="2602"/>
                    <a:chExt cx="127" cy="72"/>
                  </a:xfrm>
                </p:grpSpPr>
                <p:sp>
                  <p:nvSpPr>
                    <p:cNvPr id="263668" name="AutoShape 5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33" y="260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69" name="AutoShape 5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3" y="260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70" name="Group 502"/>
                  <p:cNvGrpSpPr>
                    <a:grpSpLocks/>
                  </p:cNvGrpSpPr>
                  <p:nvPr/>
                </p:nvGrpSpPr>
                <p:grpSpPr bwMode="auto">
                  <a:xfrm>
                    <a:off x="2152" y="2602"/>
                    <a:ext cx="127" cy="72"/>
                    <a:chOff x="2152" y="2602"/>
                    <a:chExt cx="127" cy="72"/>
                  </a:xfrm>
                </p:grpSpPr>
                <p:sp>
                  <p:nvSpPr>
                    <p:cNvPr id="263671" name="AutoShape 5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2" y="260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72" name="AutoShape 5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3" y="260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73" name="Group 505"/>
                <p:cNvGrpSpPr>
                  <a:grpSpLocks/>
                </p:cNvGrpSpPr>
                <p:nvPr/>
              </p:nvGrpSpPr>
              <p:grpSpPr bwMode="auto">
                <a:xfrm>
                  <a:off x="2013" y="2625"/>
                  <a:ext cx="246" cy="72"/>
                  <a:chOff x="2013" y="2625"/>
                  <a:chExt cx="246" cy="72"/>
                </a:xfrm>
              </p:grpSpPr>
              <p:grpSp>
                <p:nvGrpSpPr>
                  <p:cNvPr id="263674" name="Group 506"/>
                  <p:cNvGrpSpPr>
                    <a:grpSpLocks/>
                  </p:cNvGrpSpPr>
                  <p:nvPr/>
                </p:nvGrpSpPr>
                <p:grpSpPr bwMode="auto">
                  <a:xfrm>
                    <a:off x="2013" y="2625"/>
                    <a:ext cx="127" cy="72"/>
                    <a:chOff x="2013" y="2625"/>
                    <a:chExt cx="127" cy="72"/>
                  </a:xfrm>
                </p:grpSpPr>
                <p:sp>
                  <p:nvSpPr>
                    <p:cNvPr id="263675" name="AutoShape 5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3" y="262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76" name="AutoShape 5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62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77" name="Group 509"/>
                  <p:cNvGrpSpPr>
                    <a:grpSpLocks/>
                  </p:cNvGrpSpPr>
                  <p:nvPr/>
                </p:nvGrpSpPr>
                <p:grpSpPr bwMode="auto">
                  <a:xfrm>
                    <a:off x="2132" y="2625"/>
                    <a:ext cx="127" cy="72"/>
                    <a:chOff x="2132" y="2625"/>
                    <a:chExt cx="127" cy="72"/>
                  </a:xfrm>
                </p:grpSpPr>
                <p:sp>
                  <p:nvSpPr>
                    <p:cNvPr id="263678" name="AutoShape 5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32" y="262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79" name="AutoShape 5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3" y="262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80" name="Group 512"/>
                <p:cNvGrpSpPr>
                  <a:grpSpLocks/>
                </p:cNvGrpSpPr>
                <p:nvPr/>
              </p:nvGrpSpPr>
              <p:grpSpPr bwMode="auto">
                <a:xfrm>
                  <a:off x="1992" y="2648"/>
                  <a:ext cx="247" cy="72"/>
                  <a:chOff x="1992" y="2648"/>
                  <a:chExt cx="247" cy="72"/>
                </a:xfrm>
              </p:grpSpPr>
              <p:grpSp>
                <p:nvGrpSpPr>
                  <p:cNvPr id="263681" name="Group 513"/>
                  <p:cNvGrpSpPr>
                    <a:grpSpLocks/>
                  </p:cNvGrpSpPr>
                  <p:nvPr/>
                </p:nvGrpSpPr>
                <p:grpSpPr bwMode="auto">
                  <a:xfrm>
                    <a:off x="1992" y="2648"/>
                    <a:ext cx="127" cy="72"/>
                    <a:chOff x="1992" y="2648"/>
                    <a:chExt cx="127" cy="72"/>
                  </a:xfrm>
                </p:grpSpPr>
                <p:sp>
                  <p:nvSpPr>
                    <p:cNvPr id="263682" name="AutoShape 5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2" y="264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83" name="AutoShape 5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64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84" name="Group 516"/>
                  <p:cNvGrpSpPr>
                    <a:grpSpLocks/>
                  </p:cNvGrpSpPr>
                  <p:nvPr/>
                </p:nvGrpSpPr>
                <p:grpSpPr bwMode="auto">
                  <a:xfrm>
                    <a:off x="2112" y="2648"/>
                    <a:ext cx="127" cy="72"/>
                    <a:chOff x="2112" y="2648"/>
                    <a:chExt cx="127" cy="72"/>
                  </a:xfrm>
                </p:grpSpPr>
                <p:sp>
                  <p:nvSpPr>
                    <p:cNvPr id="263685" name="AutoShape 5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64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86" name="AutoShape 5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2" y="264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687" name="Group 519"/>
              <p:cNvGrpSpPr>
                <a:grpSpLocks/>
              </p:cNvGrpSpPr>
              <p:nvPr/>
            </p:nvGrpSpPr>
            <p:grpSpPr bwMode="auto">
              <a:xfrm>
                <a:off x="1992" y="2516"/>
                <a:ext cx="308" cy="141"/>
                <a:chOff x="1992" y="2516"/>
                <a:chExt cx="308" cy="141"/>
              </a:xfrm>
            </p:grpSpPr>
            <p:grpSp>
              <p:nvGrpSpPr>
                <p:cNvPr id="263688" name="Group 520"/>
                <p:cNvGrpSpPr>
                  <a:grpSpLocks/>
                </p:cNvGrpSpPr>
                <p:nvPr/>
              </p:nvGrpSpPr>
              <p:grpSpPr bwMode="auto">
                <a:xfrm>
                  <a:off x="2053" y="2516"/>
                  <a:ext cx="247" cy="72"/>
                  <a:chOff x="2053" y="2516"/>
                  <a:chExt cx="247" cy="72"/>
                </a:xfrm>
              </p:grpSpPr>
              <p:grpSp>
                <p:nvGrpSpPr>
                  <p:cNvPr id="263689" name="Group 521"/>
                  <p:cNvGrpSpPr>
                    <a:grpSpLocks/>
                  </p:cNvGrpSpPr>
                  <p:nvPr/>
                </p:nvGrpSpPr>
                <p:grpSpPr bwMode="auto">
                  <a:xfrm>
                    <a:off x="2053" y="2516"/>
                    <a:ext cx="127" cy="72"/>
                    <a:chOff x="2053" y="2516"/>
                    <a:chExt cx="127" cy="72"/>
                  </a:xfrm>
                </p:grpSpPr>
                <p:sp>
                  <p:nvSpPr>
                    <p:cNvPr id="263690" name="AutoShape 5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5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91" name="AutoShape 5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4" y="25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92" name="Group 524"/>
                  <p:cNvGrpSpPr>
                    <a:grpSpLocks/>
                  </p:cNvGrpSpPr>
                  <p:nvPr/>
                </p:nvGrpSpPr>
                <p:grpSpPr bwMode="auto">
                  <a:xfrm>
                    <a:off x="2173" y="2516"/>
                    <a:ext cx="127" cy="72"/>
                    <a:chOff x="2173" y="2516"/>
                    <a:chExt cx="127" cy="72"/>
                  </a:xfrm>
                </p:grpSpPr>
                <p:sp>
                  <p:nvSpPr>
                    <p:cNvPr id="263693" name="AutoShape 5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3" y="25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94" name="AutoShape 5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33" y="25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95" name="Group 527"/>
                <p:cNvGrpSpPr>
                  <a:grpSpLocks/>
                </p:cNvGrpSpPr>
                <p:nvPr/>
              </p:nvGrpSpPr>
              <p:grpSpPr bwMode="auto">
                <a:xfrm>
                  <a:off x="2033" y="2539"/>
                  <a:ext cx="246" cy="72"/>
                  <a:chOff x="2033" y="2539"/>
                  <a:chExt cx="246" cy="72"/>
                </a:xfrm>
              </p:grpSpPr>
              <p:grpSp>
                <p:nvGrpSpPr>
                  <p:cNvPr id="263696" name="Group 528"/>
                  <p:cNvGrpSpPr>
                    <a:grpSpLocks/>
                  </p:cNvGrpSpPr>
                  <p:nvPr/>
                </p:nvGrpSpPr>
                <p:grpSpPr bwMode="auto">
                  <a:xfrm>
                    <a:off x="2033" y="2539"/>
                    <a:ext cx="127" cy="72"/>
                    <a:chOff x="2033" y="2539"/>
                    <a:chExt cx="127" cy="72"/>
                  </a:xfrm>
                </p:grpSpPr>
                <p:sp>
                  <p:nvSpPr>
                    <p:cNvPr id="263697" name="AutoShape 5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33" y="25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98" name="AutoShape 5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3" y="25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99" name="Group 531"/>
                  <p:cNvGrpSpPr>
                    <a:grpSpLocks/>
                  </p:cNvGrpSpPr>
                  <p:nvPr/>
                </p:nvGrpSpPr>
                <p:grpSpPr bwMode="auto">
                  <a:xfrm>
                    <a:off x="2152" y="2539"/>
                    <a:ext cx="127" cy="72"/>
                    <a:chOff x="2152" y="2539"/>
                    <a:chExt cx="127" cy="72"/>
                  </a:xfrm>
                </p:grpSpPr>
                <p:sp>
                  <p:nvSpPr>
                    <p:cNvPr id="263700" name="AutoShape 5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2" y="25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01" name="AutoShape 5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3" y="25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02" name="Group 534"/>
                <p:cNvGrpSpPr>
                  <a:grpSpLocks/>
                </p:cNvGrpSpPr>
                <p:nvPr/>
              </p:nvGrpSpPr>
              <p:grpSpPr bwMode="auto">
                <a:xfrm>
                  <a:off x="2013" y="2561"/>
                  <a:ext cx="246" cy="73"/>
                  <a:chOff x="2013" y="2561"/>
                  <a:chExt cx="246" cy="73"/>
                </a:xfrm>
              </p:grpSpPr>
              <p:grpSp>
                <p:nvGrpSpPr>
                  <p:cNvPr id="263703" name="Group 535"/>
                  <p:cNvGrpSpPr>
                    <a:grpSpLocks/>
                  </p:cNvGrpSpPr>
                  <p:nvPr/>
                </p:nvGrpSpPr>
                <p:grpSpPr bwMode="auto">
                  <a:xfrm>
                    <a:off x="2013" y="2561"/>
                    <a:ext cx="127" cy="73"/>
                    <a:chOff x="2013" y="2561"/>
                    <a:chExt cx="127" cy="73"/>
                  </a:xfrm>
                </p:grpSpPr>
                <p:sp>
                  <p:nvSpPr>
                    <p:cNvPr id="263704" name="AutoShape 5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3" y="2561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05" name="AutoShape 5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561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06" name="Group 538"/>
                  <p:cNvGrpSpPr>
                    <a:grpSpLocks/>
                  </p:cNvGrpSpPr>
                  <p:nvPr/>
                </p:nvGrpSpPr>
                <p:grpSpPr bwMode="auto">
                  <a:xfrm>
                    <a:off x="2132" y="2561"/>
                    <a:ext cx="127" cy="73"/>
                    <a:chOff x="2132" y="2561"/>
                    <a:chExt cx="127" cy="73"/>
                  </a:xfrm>
                </p:grpSpPr>
                <p:sp>
                  <p:nvSpPr>
                    <p:cNvPr id="263707" name="AutoShape 5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32" y="2561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08" name="AutoShape 5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3" y="2561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09" name="Group 541"/>
                <p:cNvGrpSpPr>
                  <a:grpSpLocks/>
                </p:cNvGrpSpPr>
                <p:nvPr/>
              </p:nvGrpSpPr>
              <p:grpSpPr bwMode="auto">
                <a:xfrm>
                  <a:off x="1992" y="2585"/>
                  <a:ext cx="247" cy="72"/>
                  <a:chOff x="1992" y="2585"/>
                  <a:chExt cx="247" cy="72"/>
                </a:xfrm>
              </p:grpSpPr>
              <p:grpSp>
                <p:nvGrpSpPr>
                  <p:cNvPr id="263710" name="Group 542"/>
                  <p:cNvGrpSpPr>
                    <a:grpSpLocks/>
                  </p:cNvGrpSpPr>
                  <p:nvPr/>
                </p:nvGrpSpPr>
                <p:grpSpPr bwMode="auto">
                  <a:xfrm>
                    <a:off x="1992" y="2585"/>
                    <a:ext cx="127" cy="72"/>
                    <a:chOff x="1992" y="2585"/>
                    <a:chExt cx="127" cy="72"/>
                  </a:xfrm>
                </p:grpSpPr>
                <p:sp>
                  <p:nvSpPr>
                    <p:cNvPr id="263711" name="AutoShape 5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2" y="25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12" name="AutoShape 5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5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13" name="Group 545"/>
                  <p:cNvGrpSpPr>
                    <a:grpSpLocks/>
                  </p:cNvGrpSpPr>
                  <p:nvPr/>
                </p:nvGrpSpPr>
                <p:grpSpPr bwMode="auto">
                  <a:xfrm>
                    <a:off x="2112" y="2585"/>
                    <a:ext cx="127" cy="72"/>
                    <a:chOff x="2112" y="2585"/>
                    <a:chExt cx="127" cy="72"/>
                  </a:xfrm>
                </p:grpSpPr>
                <p:sp>
                  <p:nvSpPr>
                    <p:cNvPr id="263714" name="AutoShape 5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5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15" name="AutoShape 5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2" y="25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716" name="Group 548"/>
              <p:cNvGrpSpPr>
                <a:grpSpLocks/>
              </p:cNvGrpSpPr>
              <p:nvPr/>
            </p:nvGrpSpPr>
            <p:grpSpPr bwMode="auto">
              <a:xfrm>
                <a:off x="1992" y="2452"/>
                <a:ext cx="308" cy="141"/>
                <a:chOff x="1992" y="2452"/>
                <a:chExt cx="308" cy="141"/>
              </a:xfrm>
            </p:grpSpPr>
            <p:grpSp>
              <p:nvGrpSpPr>
                <p:cNvPr id="263717" name="Group 549"/>
                <p:cNvGrpSpPr>
                  <a:grpSpLocks/>
                </p:cNvGrpSpPr>
                <p:nvPr/>
              </p:nvGrpSpPr>
              <p:grpSpPr bwMode="auto">
                <a:xfrm>
                  <a:off x="2053" y="2452"/>
                  <a:ext cx="247" cy="72"/>
                  <a:chOff x="2053" y="2452"/>
                  <a:chExt cx="247" cy="72"/>
                </a:xfrm>
              </p:grpSpPr>
              <p:grpSp>
                <p:nvGrpSpPr>
                  <p:cNvPr id="263718" name="Group 550"/>
                  <p:cNvGrpSpPr>
                    <a:grpSpLocks/>
                  </p:cNvGrpSpPr>
                  <p:nvPr/>
                </p:nvGrpSpPr>
                <p:grpSpPr bwMode="auto">
                  <a:xfrm>
                    <a:off x="2053" y="2452"/>
                    <a:ext cx="127" cy="72"/>
                    <a:chOff x="2053" y="2452"/>
                    <a:chExt cx="127" cy="72"/>
                  </a:xfrm>
                </p:grpSpPr>
                <p:sp>
                  <p:nvSpPr>
                    <p:cNvPr id="263719" name="AutoShape 5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45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20" name="AutoShape 5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4" y="245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21" name="Group 553"/>
                  <p:cNvGrpSpPr>
                    <a:grpSpLocks/>
                  </p:cNvGrpSpPr>
                  <p:nvPr/>
                </p:nvGrpSpPr>
                <p:grpSpPr bwMode="auto">
                  <a:xfrm>
                    <a:off x="2173" y="2452"/>
                    <a:ext cx="127" cy="72"/>
                    <a:chOff x="2173" y="2452"/>
                    <a:chExt cx="127" cy="72"/>
                  </a:xfrm>
                </p:grpSpPr>
                <p:sp>
                  <p:nvSpPr>
                    <p:cNvPr id="263722" name="AutoShape 5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3" y="245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23" name="AutoShape 5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33" y="245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24" name="Group 556"/>
                <p:cNvGrpSpPr>
                  <a:grpSpLocks/>
                </p:cNvGrpSpPr>
                <p:nvPr/>
              </p:nvGrpSpPr>
              <p:grpSpPr bwMode="auto">
                <a:xfrm>
                  <a:off x="2033" y="2475"/>
                  <a:ext cx="246" cy="72"/>
                  <a:chOff x="2033" y="2475"/>
                  <a:chExt cx="246" cy="72"/>
                </a:xfrm>
              </p:grpSpPr>
              <p:grpSp>
                <p:nvGrpSpPr>
                  <p:cNvPr id="263725" name="Group 557"/>
                  <p:cNvGrpSpPr>
                    <a:grpSpLocks/>
                  </p:cNvGrpSpPr>
                  <p:nvPr/>
                </p:nvGrpSpPr>
                <p:grpSpPr bwMode="auto">
                  <a:xfrm>
                    <a:off x="2033" y="2475"/>
                    <a:ext cx="127" cy="72"/>
                    <a:chOff x="2033" y="2475"/>
                    <a:chExt cx="127" cy="72"/>
                  </a:xfrm>
                </p:grpSpPr>
                <p:sp>
                  <p:nvSpPr>
                    <p:cNvPr id="263726" name="AutoShape 5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33" y="247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27" name="AutoShape 5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3" y="247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28" name="Group 560"/>
                  <p:cNvGrpSpPr>
                    <a:grpSpLocks/>
                  </p:cNvGrpSpPr>
                  <p:nvPr/>
                </p:nvGrpSpPr>
                <p:grpSpPr bwMode="auto">
                  <a:xfrm>
                    <a:off x="2152" y="2475"/>
                    <a:ext cx="127" cy="72"/>
                    <a:chOff x="2152" y="2475"/>
                    <a:chExt cx="127" cy="72"/>
                  </a:xfrm>
                </p:grpSpPr>
                <p:sp>
                  <p:nvSpPr>
                    <p:cNvPr id="263729" name="AutoShape 5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2" y="247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30" name="AutoShape 5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3" y="247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31" name="Group 563"/>
                <p:cNvGrpSpPr>
                  <a:grpSpLocks/>
                </p:cNvGrpSpPr>
                <p:nvPr/>
              </p:nvGrpSpPr>
              <p:grpSpPr bwMode="auto">
                <a:xfrm>
                  <a:off x="2013" y="2498"/>
                  <a:ext cx="246" cy="72"/>
                  <a:chOff x="2013" y="2498"/>
                  <a:chExt cx="246" cy="72"/>
                </a:xfrm>
              </p:grpSpPr>
              <p:grpSp>
                <p:nvGrpSpPr>
                  <p:cNvPr id="263732" name="Group 564"/>
                  <p:cNvGrpSpPr>
                    <a:grpSpLocks/>
                  </p:cNvGrpSpPr>
                  <p:nvPr/>
                </p:nvGrpSpPr>
                <p:grpSpPr bwMode="auto">
                  <a:xfrm>
                    <a:off x="2013" y="2498"/>
                    <a:ext cx="127" cy="72"/>
                    <a:chOff x="2013" y="2498"/>
                    <a:chExt cx="127" cy="72"/>
                  </a:xfrm>
                </p:grpSpPr>
                <p:sp>
                  <p:nvSpPr>
                    <p:cNvPr id="263733" name="AutoShape 5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3" y="249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34" name="AutoShape 5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49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35" name="Group 567"/>
                  <p:cNvGrpSpPr>
                    <a:grpSpLocks/>
                  </p:cNvGrpSpPr>
                  <p:nvPr/>
                </p:nvGrpSpPr>
                <p:grpSpPr bwMode="auto">
                  <a:xfrm>
                    <a:off x="2132" y="2498"/>
                    <a:ext cx="127" cy="72"/>
                    <a:chOff x="2132" y="2498"/>
                    <a:chExt cx="127" cy="72"/>
                  </a:xfrm>
                </p:grpSpPr>
                <p:sp>
                  <p:nvSpPr>
                    <p:cNvPr id="263736" name="AutoShape 5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32" y="249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37" name="AutoShape 5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3" y="249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38" name="Group 570"/>
                <p:cNvGrpSpPr>
                  <a:grpSpLocks/>
                </p:cNvGrpSpPr>
                <p:nvPr/>
              </p:nvGrpSpPr>
              <p:grpSpPr bwMode="auto">
                <a:xfrm>
                  <a:off x="1992" y="2521"/>
                  <a:ext cx="247" cy="72"/>
                  <a:chOff x="1992" y="2521"/>
                  <a:chExt cx="247" cy="72"/>
                </a:xfrm>
              </p:grpSpPr>
              <p:grpSp>
                <p:nvGrpSpPr>
                  <p:cNvPr id="263739" name="Group 571"/>
                  <p:cNvGrpSpPr>
                    <a:grpSpLocks/>
                  </p:cNvGrpSpPr>
                  <p:nvPr/>
                </p:nvGrpSpPr>
                <p:grpSpPr bwMode="auto">
                  <a:xfrm>
                    <a:off x="1992" y="2521"/>
                    <a:ext cx="127" cy="72"/>
                    <a:chOff x="1992" y="2521"/>
                    <a:chExt cx="127" cy="72"/>
                  </a:xfrm>
                </p:grpSpPr>
                <p:sp>
                  <p:nvSpPr>
                    <p:cNvPr id="263740" name="AutoShape 5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2" y="252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41" name="AutoShape 5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52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42" name="Group 574"/>
                  <p:cNvGrpSpPr>
                    <a:grpSpLocks/>
                  </p:cNvGrpSpPr>
                  <p:nvPr/>
                </p:nvGrpSpPr>
                <p:grpSpPr bwMode="auto">
                  <a:xfrm>
                    <a:off x="2112" y="2521"/>
                    <a:ext cx="127" cy="72"/>
                    <a:chOff x="2112" y="2521"/>
                    <a:chExt cx="127" cy="72"/>
                  </a:xfrm>
                </p:grpSpPr>
                <p:sp>
                  <p:nvSpPr>
                    <p:cNvPr id="263743" name="AutoShape 5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52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44" name="AutoShape 5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2" y="252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</p:grpSp>
        <p:grpSp>
          <p:nvGrpSpPr>
            <p:cNvPr id="263745" name="Group 577"/>
            <p:cNvGrpSpPr>
              <a:grpSpLocks/>
            </p:cNvGrpSpPr>
            <p:nvPr/>
          </p:nvGrpSpPr>
          <p:grpSpPr bwMode="auto">
            <a:xfrm>
              <a:off x="2328" y="2452"/>
              <a:ext cx="308" cy="330"/>
              <a:chOff x="2328" y="2452"/>
              <a:chExt cx="308" cy="330"/>
            </a:xfrm>
          </p:grpSpPr>
          <p:grpSp>
            <p:nvGrpSpPr>
              <p:cNvPr id="263746" name="Group 578"/>
              <p:cNvGrpSpPr>
                <a:grpSpLocks/>
              </p:cNvGrpSpPr>
              <p:nvPr/>
            </p:nvGrpSpPr>
            <p:grpSpPr bwMode="auto">
              <a:xfrm>
                <a:off x="2328" y="2641"/>
                <a:ext cx="308" cy="141"/>
                <a:chOff x="2328" y="2641"/>
                <a:chExt cx="308" cy="141"/>
              </a:xfrm>
            </p:grpSpPr>
            <p:grpSp>
              <p:nvGrpSpPr>
                <p:cNvPr id="263747" name="Group 579"/>
                <p:cNvGrpSpPr>
                  <a:grpSpLocks/>
                </p:cNvGrpSpPr>
                <p:nvPr/>
              </p:nvGrpSpPr>
              <p:grpSpPr bwMode="auto">
                <a:xfrm>
                  <a:off x="2389" y="2641"/>
                  <a:ext cx="247" cy="72"/>
                  <a:chOff x="2389" y="2641"/>
                  <a:chExt cx="247" cy="72"/>
                </a:xfrm>
              </p:grpSpPr>
              <p:grpSp>
                <p:nvGrpSpPr>
                  <p:cNvPr id="263748" name="Group 580"/>
                  <p:cNvGrpSpPr>
                    <a:grpSpLocks/>
                  </p:cNvGrpSpPr>
                  <p:nvPr/>
                </p:nvGrpSpPr>
                <p:grpSpPr bwMode="auto">
                  <a:xfrm>
                    <a:off x="2389" y="2641"/>
                    <a:ext cx="127" cy="72"/>
                    <a:chOff x="2389" y="2641"/>
                    <a:chExt cx="127" cy="72"/>
                  </a:xfrm>
                </p:grpSpPr>
                <p:sp>
                  <p:nvSpPr>
                    <p:cNvPr id="263749" name="AutoShape 5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64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50" name="AutoShape 5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0" y="264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51" name="Group 583"/>
                  <p:cNvGrpSpPr>
                    <a:grpSpLocks/>
                  </p:cNvGrpSpPr>
                  <p:nvPr/>
                </p:nvGrpSpPr>
                <p:grpSpPr bwMode="auto">
                  <a:xfrm>
                    <a:off x="2509" y="2641"/>
                    <a:ext cx="127" cy="72"/>
                    <a:chOff x="2509" y="2641"/>
                    <a:chExt cx="127" cy="72"/>
                  </a:xfrm>
                </p:grpSpPr>
                <p:sp>
                  <p:nvSpPr>
                    <p:cNvPr id="263752" name="AutoShape 5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9" y="264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53" name="AutoShape 5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69" y="264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54" name="Group 586"/>
                <p:cNvGrpSpPr>
                  <a:grpSpLocks/>
                </p:cNvGrpSpPr>
                <p:nvPr/>
              </p:nvGrpSpPr>
              <p:grpSpPr bwMode="auto">
                <a:xfrm>
                  <a:off x="2369" y="2664"/>
                  <a:ext cx="246" cy="72"/>
                  <a:chOff x="2369" y="2664"/>
                  <a:chExt cx="246" cy="72"/>
                </a:xfrm>
              </p:grpSpPr>
              <p:grpSp>
                <p:nvGrpSpPr>
                  <p:cNvPr id="263755" name="Group 587"/>
                  <p:cNvGrpSpPr>
                    <a:grpSpLocks/>
                  </p:cNvGrpSpPr>
                  <p:nvPr/>
                </p:nvGrpSpPr>
                <p:grpSpPr bwMode="auto">
                  <a:xfrm>
                    <a:off x="2369" y="2664"/>
                    <a:ext cx="127" cy="72"/>
                    <a:chOff x="2369" y="2664"/>
                    <a:chExt cx="127" cy="72"/>
                  </a:xfrm>
                </p:grpSpPr>
                <p:sp>
                  <p:nvSpPr>
                    <p:cNvPr id="263756" name="AutoShape 5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9" y="266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57" name="AutoShape 5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9" y="266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58" name="Group 590"/>
                  <p:cNvGrpSpPr>
                    <a:grpSpLocks/>
                  </p:cNvGrpSpPr>
                  <p:nvPr/>
                </p:nvGrpSpPr>
                <p:grpSpPr bwMode="auto">
                  <a:xfrm>
                    <a:off x="2488" y="2664"/>
                    <a:ext cx="127" cy="72"/>
                    <a:chOff x="2488" y="2664"/>
                    <a:chExt cx="127" cy="72"/>
                  </a:xfrm>
                </p:grpSpPr>
                <p:sp>
                  <p:nvSpPr>
                    <p:cNvPr id="263759" name="AutoShape 5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8" y="266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60" name="AutoShape 5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9" y="266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61" name="Group 593"/>
                <p:cNvGrpSpPr>
                  <a:grpSpLocks/>
                </p:cNvGrpSpPr>
                <p:nvPr/>
              </p:nvGrpSpPr>
              <p:grpSpPr bwMode="auto">
                <a:xfrm>
                  <a:off x="2349" y="2687"/>
                  <a:ext cx="246" cy="72"/>
                  <a:chOff x="2349" y="2687"/>
                  <a:chExt cx="246" cy="72"/>
                </a:xfrm>
              </p:grpSpPr>
              <p:grpSp>
                <p:nvGrpSpPr>
                  <p:cNvPr id="263762" name="Group 594"/>
                  <p:cNvGrpSpPr>
                    <a:grpSpLocks/>
                  </p:cNvGrpSpPr>
                  <p:nvPr/>
                </p:nvGrpSpPr>
                <p:grpSpPr bwMode="auto">
                  <a:xfrm>
                    <a:off x="2349" y="2687"/>
                    <a:ext cx="127" cy="72"/>
                    <a:chOff x="2349" y="2687"/>
                    <a:chExt cx="127" cy="72"/>
                  </a:xfrm>
                </p:grpSpPr>
                <p:sp>
                  <p:nvSpPr>
                    <p:cNvPr id="263763" name="AutoShape 5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9" y="268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64" name="AutoShape 5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9" y="268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65" name="Group 597"/>
                  <p:cNvGrpSpPr>
                    <a:grpSpLocks/>
                  </p:cNvGrpSpPr>
                  <p:nvPr/>
                </p:nvGrpSpPr>
                <p:grpSpPr bwMode="auto">
                  <a:xfrm>
                    <a:off x="2468" y="2687"/>
                    <a:ext cx="127" cy="72"/>
                    <a:chOff x="2468" y="2687"/>
                    <a:chExt cx="127" cy="72"/>
                  </a:xfrm>
                </p:grpSpPr>
                <p:sp>
                  <p:nvSpPr>
                    <p:cNvPr id="263766" name="AutoShape 5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8" y="268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67" name="AutoShape 5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9" y="268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68" name="Group 600"/>
                <p:cNvGrpSpPr>
                  <a:grpSpLocks/>
                </p:cNvGrpSpPr>
                <p:nvPr/>
              </p:nvGrpSpPr>
              <p:grpSpPr bwMode="auto">
                <a:xfrm>
                  <a:off x="2328" y="2710"/>
                  <a:ext cx="247" cy="72"/>
                  <a:chOff x="2328" y="2710"/>
                  <a:chExt cx="247" cy="72"/>
                </a:xfrm>
              </p:grpSpPr>
              <p:grpSp>
                <p:nvGrpSpPr>
                  <p:cNvPr id="263769" name="Group 601"/>
                  <p:cNvGrpSpPr>
                    <a:grpSpLocks/>
                  </p:cNvGrpSpPr>
                  <p:nvPr/>
                </p:nvGrpSpPr>
                <p:grpSpPr bwMode="auto">
                  <a:xfrm>
                    <a:off x="2328" y="2710"/>
                    <a:ext cx="127" cy="72"/>
                    <a:chOff x="2328" y="2710"/>
                    <a:chExt cx="127" cy="72"/>
                  </a:xfrm>
                </p:grpSpPr>
                <p:sp>
                  <p:nvSpPr>
                    <p:cNvPr id="263770" name="AutoShape 6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8" y="2710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71" name="AutoShape 6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710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72" name="Group 604"/>
                  <p:cNvGrpSpPr>
                    <a:grpSpLocks/>
                  </p:cNvGrpSpPr>
                  <p:nvPr/>
                </p:nvGrpSpPr>
                <p:grpSpPr bwMode="auto">
                  <a:xfrm>
                    <a:off x="2448" y="2710"/>
                    <a:ext cx="127" cy="72"/>
                    <a:chOff x="2448" y="2710"/>
                    <a:chExt cx="127" cy="72"/>
                  </a:xfrm>
                </p:grpSpPr>
                <p:sp>
                  <p:nvSpPr>
                    <p:cNvPr id="263773" name="AutoShape 6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710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74" name="AutoShape 6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8" y="2710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775" name="Group 607"/>
              <p:cNvGrpSpPr>
                <a:grpSpLocks/>
              </p:cNvGrpSpPr>
              <p:nvPr/>
            </p:nvGrpSpPr>
            <p:grpSpPr bwMode="auto">
              <a:xfrm>
                <a:off x="2328" y="2579"/>
                <a:ext cx="308" cy="141"/>
                <a:chOff x="2328" y="2579"/>
                <a:chExt cx="308" cy="141"/>
              </a:xfrm>
            </p:grpSpPr>
            <p:grpSp>
              <p:nvGrpSpPr>
                <p:cNvPr id="263776" name="Group 608"/>
                <p:cNvGrpSpPr>
                  <a:grpSpLocks/>
                </p:cNvGrpSpPr>
                <p:nvPr/>
              </p:nvGrpSpPr>
              <p:grpSpPr bwMode="auto">
                <a:xfrm>
                  <a:off x="2389" y="2579"/>
                  <a:ext cx="247" cy="72"/>
                  <a:chOff x="2389" y="2579"/>
                  <a:chExt cx="247" cy="72"/>
                </a:xfrm>
              </p:grpSpPr>
              <p:grpSp>
                <p:nvGrpSpPr>
                  <p:cNvPr id="263777" name="Group 609"/>
                  <p:cNvGrpSpPr>
                    <a:grpSpLocks/>
                  </p:cNvGrpSpPr>
                  <p:nvPr/>
                </p:nvGrpSpPr>
                <p:grpSpPr bwMode="auto">
                  <a:xfrm>
                    <a:off x="2389" y="2579"/>
                    <a:ext cx="127" cy="72"/>
                    <a:chOff x="2389" y="2579"/>
                    <a:chExt cx="127" cy="72"/>
                  </a:xfrm>
                </p:grpSpPr>
                <p:sp>
                  <p:nvSpPr>
                    <p:cNvPr id="263778" name="AutoShape 6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57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79" name="AutoShape 6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0" y="257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80" name="Group 612"/>
                  <p:cNvGrpSpPr>
                    <a:grpSpLocks/>
                  </p:cNvGrpSpPr>
                  <p:nvPr/>
                </p:nvGrpSpPr>
                <p:grpSpPr bwMode="auto">
                  <a:xfrm>
                    <a:off x="2509" y="2579"/>
                    <a:ext cx="127" cy="72"/>
                    <a:chOff x="2509" y="2579"/>
                    <a:chExt cx="127" cy="72"/>
                  </a:xfrm>
                </p:grpSpPr>
                <p:sp>
                  <p:nvSpPr>
                    <p:cNvPr id="263781" name="AutoShape 6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9" y="257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82" name="AutoShape 6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69" y="257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83" name="Group 615"/>
                <p:cNvGrpSpPr>
                  <a:grpSpLocks/>
                </p:cNvGrpSpPr>
                <p:nvPr/>
              </p:nvGrpSpPr>
              <p:grpSpPr bwMode="auto">
                <a:xfrm>
                  <a:off x="2369" y="2602"/>
                  <a:ext cx="246" cy="72"/>
                  <a:chOff x="2369" y="2602"/>
                  <a:chExt cx="246" cy="72"/>
                </a:xfrm>
              </p:grpSpPr>
              <p:grpSp>
                <p:nvGrpSpPr>
                  <p:cNvPr id="263784" name="Group 616"/>
                  <p:cNvGrpSpPr>
                    <a:grpSpLocks/>
                  </p:cNvGrpSpPr>
                  <p:nvPr/>
                </p:nvGrpSpPr>
                <p:grpSpPr bwMode="auto">
                  <a:xfrm>
                    <a:off x="2369" y="2602"/>
                    <a:ext cx="127" cy="72"/>
                    <a:chOff x="2369" y="2602"/>
                    <a:chExt cx="127" cy="72"/>
                  </a:xfrm>
                </p:grpSpPr>
                <p:sp>
                  <p:nvSpPr>
                    <p:cNvPr id="263785" name="AutoShape 6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9" y="260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86" name="AutoShape 6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9" y="260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87" name="Group 619"/>
                  <p:cNvGrpSpPr>
                    <a:grpSpLocks/>
                  </p:cNvGrpSpPr>
                  <p:nvPr/>
                </p:nvGrpSpPr>
                <p:grpSpPr bwMode="auto">
                  <a:xfrm>
                    <a:off x="2488" y="2602"/>
                    <a:ext cx="127" cy="72"/>
                    <a:chOff x="2488" y="2602"/>
                    <a:chExt cx="127" cy="72"/>
                  </a:xfrm>
                </p:grpSpPr>
                <p:sp>
                  <p:nvSpPr>
                    <p:cNvPr id="263788" name="AutoShape 6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8" y="260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89" name="AutoShape 6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9" y="260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90" name="Group 622"/>
                <p:cNvGrpSpPr>
                  <a:grpSpLocks/>
                </p:cNvGrpSpPr>
                <p:nvPr/>
              </p:nvGrpSpPr>
              <p:grpSpPr bwMode="auto">
                <a:xfrm>
                  <a:off x="2349" y="2625"/>
                  <a:ext cx="246" cy="72"/>
                  <a:chOff x="2349" y="2625"/>
                  <a:chExt cx="246" cy="72"/>
                </a:xfrm>
              </p:grpSpPr>
              <p:grpSp>
                <p:nvGrpSpPr>
                  <p:cNvPr id="263791" name="Group 623"/>
                  <p:cNvGrpSpPr>
                    <a:grpSpLocks/>
                  </p:cNvGrpSpPr>
                  <p:nvPr/>
                </p:nvGrpSpPr>
                <p:grpSpPr bwMode="auto">
                  <a:xfrm>
                    <a:off x="2349" y="2625"/>
                    <a:ext cx="127" cy="72"/>
                    <a:chOff x="2349" y="2625"/>
                    <a:chExt cx="127" cy="72"/>
                  </a:xfrm>
                </p:grpSpPr>
                <p:sp>
                  <p:nvSpPr>
                    <p:cNvPr id="263792" name="AutoShape 6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9" y="262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93" name="AutoShape 6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9" y="262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94" name="Group 626"/>
                  <p:cNvGrpSpPr>
                    <a:grpSpLocks/>
                  </p:cNvGrpSpPr>
                  <p:nvPr/>
                </p:nvGrpSpPr>
                <p:grpSpPr bwMode="auto">
                  <a:xfrm>
                    <a:off x="2468" y="2625"/>
                    <a:ext cx="127" cy="72"/>
                    <a:chOff x="2468" y="2625"/>
                    <a:chExt cx="127" cy="72"/>
                  </a:xfrm>
                </p:grpSpPr>
                <p:sp>
                  <p:nvSpPr>
                    <p:cNvPr id="263795" name="AutoShape 6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8" y="262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96" name="AutoShape 6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9" y="262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97" name="Group 629"/>
                <p:cNvGrpSpPr>
                  <a:grpSpLocks/>
                </p:cNvGrpSpPr>
                <p:nvPr/>
              </p:nvGrpSpPr>
              <p:grpSpPr bwMode="auto">
                <a:xfrm>
                  <a:off x="2328" y="2648"/>
                  <a:ext cx="247" cy="72"/>
                  <a:chOff x="2328" y="2648"/>
                  <a:chExt cx="247" cy="72"/>
                </a:xfrm>
              </p:grpSpPr>
              <p:grpSp>
                <p:nvGrpSpPr>
                  <p:cNvPr id="263798" name="Group 630"/>
                  <p:cNvGrpSpPr>
                    <a:grpSpLocks/>
                  </p:cNvGrpSpPr>
                  <p:nvPr/>
                </p:nvGrpSpPr>
                <p:grpSpPr bwMode="auto">
                  <a:xfrm>
                    <a:off x="2328" y="2648"/>
                    <a:ext cx="127" cy="72"/>
                    <a:chOff x="2328" y="2648"/>
                    <a:chExt cx="127" cy="72"/>
                  </a:xfrm>
                </p:grpSpPr>
                <p:sp>
                  <p:nvSpPr>
                    <p:cNvPr id="263799" name="AutoShape 6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8" y="264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00" name="AutoShape 6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64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01" name="Group 633"/>
                  <p:cNvGrpSpPr>
                    <a:grpSpLocks/>
                  </p:cNvGrpSpPr>
                  <p:nvPr/>
                </p:nvGrpSpPr>
                <p:grpSpPr bwMode="auto">
                  <a:xfrm>
                    <a:off x="2448" y="2648"/>
                    <a:ext cx="127" cy="72"/>
                    <a:chOff x="2448" y="2648"/>
                    <a:chExt cx="127" cy="72"/>
                  </a:xfrm>
                </p:grpSpPr>
                <p:sp>
                  <p:nvSpPr>
                    <p:cNvPr id="263802" name="AutoShape 6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64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03" name="AutoShape 6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8" y="264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804" name="Group 636"/>
              <p:cNvGrpSpPr>
                <a:grpSpLocks/>
              </p:cNvGrpSpPr>
              <p:nvPr/>
            </p:nvGrpSpPr>
            <p:grpSpPr bwMode="auto">
              <a:xfrm>
                <a:off x="2328" y="2516"/>
                <a:ext cx="308" cy="141"/>
                <a:chOff x="2328" y="2516"/>
                <a:chExt cx="308" cy="141"/>
              </a:xfrm>
            </p:grpSpPr>
            <p:grpSp>
              <p:nvGrpSpPr>
                <p:cNvPr id="263805" name="Group 637"/>
                <p:cNvGrpSpPr>
                  <a:grpSpLocks/>
                </p:cNvGrpSpPr>
                <p:nvPr/>
              </p:nvGrpSpPr>
              <p:grpSpPr bwMode="auto">
                <a:xfrm>
                  <a:off x="2389" y="2516"/>
                  <a:ext cx="247" cy="72"/>
                  <a:chOff x="2389" y="2516"/>
                  <a:chExt cx="247" cy="72"/>
                </a:xfrm>
              </p:grpSpPr>
              <p:grpSp>
                <p:nvGrpSpPr>
                  <p:cNvPr id="263806" name="Group 638"/>
                  <p:cNvGrpSpPr>
                    <a:grpSpLocks/>
                  </p:cNvGrpSpPr>
                  <p:nvPr/>
                </p:nvGrpSpPr>
                <p:grpSpPr bwMode="auto">
                  <a:xfrm>
                    <a:off x="2389" y="2516"/>
                    <a:ext cx="127" cy="72"/>
                    <a:chOff x="2389" y="2516"/>
                    <a:chExt cx="127" cy="72"/>
                  </a:xfrm>
                </p:grpSpPr>
                <p:sp>
                  <p:nvSpPr>
                    <p:cNvPr id="263807" name="AutoShape 6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5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08" name="AutoShape 6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0" y="25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09" name="Group 641"/>
                  <p:cNvGrpSpPr>
                    <a:grpSpLocks/>
                  </p:cNvGrpSpPr>
                  <p:nvPr/>
                </p:nvGrpSpPr>
                <p:grpSpPr bwMode="auto">
                  <a:xfrm>
                    <a:off x="2509" y="2516"/>
                    <a:ext cx="127" cy="72"/>
                    <a:chOff x="2509" y="2516"/>
                    <a:chExt cx="127" cy="72"/>
                  </a:xfrm>
                </p:grpSpPr>
                <p:sp>
                  <p:nvSpPr>
                    <p:cNvPr id="263810" name="AutoShape 6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9" y="25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11" name="AutoShape 6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69" y="25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812" name="Group 644"/>
                <p:cNvGrpSpPr>
                  <a:grpSpLocks/>
                </p:cNvGrpSpPr>
                <p:nvPr/>
              </p:nvGrpSpPr>
              <p:grpSpPr bwMode="auto">
                <a:xfrm>
                  <a:off x="2369" y="2539"/>
                  <a:ext cx="246" cy="72"/>
                  <a:chOff x="2369" y="2539"/>
                  <a:chExt cx="246" cy="72"/>
                </a:xfrm>
              </p:grpSpPr>
              <p:grpSp>
                <p:nvGrpSpPr>
                  <p:cNvPr id="263813" name="Group 645"/>
                  <p:cNvGrpSpPr>
                    <a:grpSpLocks/>
                  </p:cNvGrpSpPr>
                  <p:nvPr/>
                </p:nvGrpSpPr>
                <p:grpSpPr bwMode="auto">
                  <a:xfrm>
                    <a:off x="2369" y="2539"/>
                    <a:ext cx="127" cy="72"/>
                    <a:chOff x="2369" y="2539"/>
                    <a:chExt cx="127" cy="72"/>
                  </a:xfrm>
                </p:grpSpPr>
                <p:sp>
                  <p:nvSpPr>
                    <p:cNvPr id="263814" name="AutoShape 6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9" y="25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15" name="AutoShape 6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9" y="25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16" name="Group 648"/>
                  <p:cNvGrpSpPr>
                    <a:grpSpLocks/>
                  </p:cNvGrpSpPr>
                  <p:nvPr/>
                </p:nvGrpSpPr>
                <p:grpSpPr bwMode="auto">
                  <a:xfrm>
                    <a:off x="2488" y="2539"/>
                    <a:ext cx="127" cy="72"/>
                    <a:chOff x="2488" y="2539"/>
                    <a:chExt cx="127" cy="72"/>
                  </a:xfrm>
                </p:grpSpPr>
                <p:sp>
                  <p:nvSpPr>
                    <p:cNvPr id="263817" name="AutoShape 6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8" y="25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18" name="AutoShape 6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9" y="25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819" name="Group 651"/>
                <p:cNvGrpSpPr>
                  <a:grpSpLocks/>
                </p:cNvGrpSpPr>
                <p:nvPr/>
              </p:nvGrpSpPr>
              <p:grpSpPr bwMode="auto">
                <a:xfrm>
                  <a:off x="2349" y="2561"/>
                  <a:ext cx="246" cy="73"/>
                  <a:chOff x="2349" y="2561"/>
                  <a:chExt cx="246" cy="73"/>
                </a:xfrm>
              </p:grpSpPr>
              <p:grpSp>
                <p:nvGrpSpPr>
                  <p:cNvPr id="263820" name="Group 652"/>
                  <p:cNvGrpSpPr>
                    <a:grpSpLocks/>
                  </p:cNvGrpSpPr>
                  <p:nvPr/>
                </p:nvGrpSpPr>
                <p:grpSpPr bwMode="auto">
                  <a:xfrm>
                    <a:off x="2349" y="2561"/>
                    <a:ext cx="127" cy="73"/>
                    <a:chOff x="2349" y="2561"/>
                    <a:chExt cx="127" cy="73"/>
                  </a:xfrm>
                </p:grpSpPr>
                <p:sp>
                  <p:nvSpPr>
                    <p:cNvPr id="263821" name="AutoShape 6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9" y="2561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22" name="AutoShape 6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9" y="2561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23" name="Group 655"/>
                  <p:cNvGrpSpPr>
                    <a:grpSpLocks/>
                  </p:cNvGrpSpPr>
                  <p:nvPr/>
                </p:nvGrpSpPr>
                <p:grpSpPr bwMode="auto">
                  <a:xfrm>
                    <a:off x="2468" y="2561"/>
                    <a:ext cx="127" cy="73"/>
                    <a:chOff x="2468" y="2561"/>
                    <a:chExt cx="127" cy="73"/>
                  </a:xfrm>
                </p:grpSpPr>
                <p:sp>
                  <p:nvSpPr>
                    <p:cNvPr id="263824" name="AutoShape 6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8" y="2561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25" name="AutoShape 6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9" y="2561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826" name="Group 658"/>
                <p:cNvGrpSpPr>
                  <a:grpSpLocks/>
                </p:cNvGrpSpPr>
                <p:nvPr/>
              </p:nvGrpSpPr>
              <p:grpSpPr bwMode="auto">
                <a:xfrm>
                  <a:off x="2328" y="2585"/>
                  <a:ext cx="247" cy="72"/>
                  <a:chOff x="2328" y="2585"/>
                  <a:chExt cx="247" cy="72"/>
                </a:xfrm>
              </p:grpSpPr>
              <p:grpSp>
                <p:nvGrpSpPr>
                  <p:cNvPr id="263827" name="Group 659"/>
                  <p:cNvGrpSpPr>
                    <a:grpSpLocks/>
                  </p:cNvGrpSpPr>
                  <p:nvPr/>
                </p:nvGrpSpPr>
                <p:grpSpPr bwMode="auto">
                  <a:xfrm>
                    <a:off x="2328" y="2585"/>
                    <a:ext cx="127" cy="72"/>
                    <a:chOff x="2328" y="2585"/>
                    <a:chExt cx="127" cy="72"/>
                  </a:xfrm>
                </p:grpSpPr>
                <p:sp>
                  <p:nvSpPr>
                    <p:cNvPr id="263828" name="AutoShape 6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8" y="25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29" name="AutoShape 6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5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30" name="Group 662"/>
                  <p:cNvGrpSpPr>
                    <a:grpSpLocks/>
                  </p:cNvGrpSpPr>
                  <p:nvPr/>
                </p:nvGrpSpPr>
                <p:grpSpPr bwMode="auto">
                  <a:xfrm>
                    <a:off x="2448" y="2585"/>
                    <a:ext cx="127" cy="72"/>
                    <a:chOff x="2448" y="2585"/>
                    <a:chExt cx="127" cy="72"/>
                  </a:xfrm>
                </p:grpSpPr>
                <p:sp>
                  <p:nvSpPr>
                    <p:cNvPr id="263831" name="AutoShape 6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5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32" name="AutoShape 6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8" y="25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833" name="Group 665"/>
              <p:cNvGrpSpPr>
                <a:grpSpLocks/>
              </p:cNvGrpSpPr>
              <p:nvPr/>
            </p:nvGrpSpPr>
            <p:grpSpPr bwMode="auto">
              <a:xfrm>
                <a:off x="2328" y="2452"/>
                <a:ext cx="308" cy="141"/>
                <a:chOff x="2328" y="2452"/>
                <a:chExt cx="308" cy="141"/>
              </a:xfrm>
            </p:grpSpPr>
            <p:grpSp>
              <p:nvGrpSpPr>
                <p:cNvPr id="263834" name="Group 666"/>
                <p:cNvGrpSpPr>
                  <a:grpSpLocks/>
                </p:cNvGrpSpPr>
                <p:nvPr/>
              </p:nvGrpSpPr>
              <p:grpSpPr bwMode="auto">
                <a:xfrm>
                  <a:off x="2389" y="2452"/>
                  <a:ext cx="247" cy="72"/>
                  <a:chOff x="2389" y="2452"/>
                  <a:chExt cx="247" cy="72"/>
                </a:xfrm>
              </p:grpSpPr>
              <p:grpSp>
                <p:nvGrpSpPr>
                  <p:cNvPr id="263835" name="Group 667"/>
                  <p:cNvGrpSpPr>
                    <a:grpSpLocks/>
                  </p:cNvGrpSpPr>
                  <p:nvPr/>
                </p:nvGrpSpPr>
                <p:grpSpPr bwMode="auto">
                  <a:xfrm>
                    <a:off x="2389" y="2452"/>
                    <a:ext cx="127" cy="72"/>
                    <a:chOff x="2389" y="2452"/>
                    <a:chExt cx="127" cy="72"/>
                  </a:xfrm>
                </p:grpSpPr>
                <p:sp>
                  <p:nvSpPr>
                    <p:cNvPr id="263836" name="AutoShape 6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45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37" name="AutoShape 6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0" y="245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38" name="Group 670"/>
                  <p:cNvGrpSpPr>
                    <a:grpSpLocks/>
                  </p:cNvGrpSpPr>
                  <p:nvPr/>
                </p:nvGrpSpPr>
                <p:grpSpPr bwMode="auto">
                  <a:xfrm>
                    <a:off x="2509" y="2452"/>
                    <a:ext cx="127" cy="72"/>
                    <a:chOff x="2509" y="2452"/>
                    <a:chExt cx="127" cy="72"/>
                  </a:xfrm>
                </p:grpSpPr>
                <p:sp>
                  <p:nvSpPr>
                    <p:cNvPr id="263839" name="AutoShape 6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9" y="245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40" name="AutoShape 6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69" y="245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841" name="Group 673"/>
                <p:cNvGrpSpPr>
                  <a:grpSpLocks/>
                </p:cNvGrpSpPr>
                <p:nvPr/>
              </p:nvGrpSpPr>
              <p:grpSpPr bwMode="auto">
                <a:xfrm>
                  <a:off x="2369" y="2475"/>
                  <a:ext cx="246" cy="72"/>
                  <a:chOff x="2369" y="2475"/>
                  <a:chExt cx="246" cy="72"/>
                </a:xfrm>
              </p:grpSpPr>
              <p:grpSp>
                <p:nvGrpSpPr>
                  <p:cNvPr id="263842" name="Group 674"/>
                  <p:cNvGrpSpPr>
                    <a:grpSpLocks/>
                  </p:cNvGrpSpPr>
                  <p:nvPr/>
                </p:nvGrpSpPr>
                <p:grpSpPr bwMode="auto">
                  <a:xfrm>
                    <a:off x="2369" y="2475"/>
                    <a:ext cx="127" cy="72"/>
                    <a:chOff x="2369" y="2475"/>
                    <a:chExt cx="127" cy="72"/>
                  </a:xfrm>
                </p:grpSpPr>
                <p:sp>
                  <p:nvSpPr>
                    <p:cNvPr id="263843" name="AutoShape 6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9" y="247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44" name="AutoShape 6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9" y="247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45" name="Group 677"/>
                  <p:cNvGrpSpPr>
                    <a:grpSpLocks/>
                  </p:cNvGrpSpPr>
                  <p:nvPr/>
                </p:nvGrpSpPr>
                <p:grpSpPr bwMode="auto">
                  <a:xfrm>
                    <a:off x="2488" y="2475"/>
                    <a:ext cx="127" cy="72"/>
                    <a:chOff x="2488" y="2475"/>
                    <a:chExt cx="127" cy="72"/>
                  </a:xfrm>
                </p:grpSpPr>
                <p:sp>
                  <p:nvSpPr>
                    <p:cNvPr id="263846" name="AutoShape 6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8" y="247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47" name="AutoShape 6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9" y="247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848" name="Group 680"/>
                <p:cNvGrpSpPr>
                  <a:grpSpLocks/>
                </p:cNvGrpSpPr>
                <p:nvPr/>
              </p:nvGrpSpPr>
              <p:grpSpPr bwMode="auto">
                <a:xfrm>
                  <a:off x="2349" y="2498"/>
                  <a:ext cx="246" cy="72"/>
                  <a:chOff x="2349" y="2498"/>
                  <a:chExt cx="246" cy="72"/>
                </a:xfrm>
              </p:grpSpPr>
              <p:grpSp>
                <p:nvGrpSpPr>
                  <p:cNvPr id="263849" name="Group 681"/>
                  <p:cNvGrpSpPr>
                    <a:grpSpLocks/>
                  </p:cNvGrpSpPr>
                  <p:nvPr/>
                </p:nvGrpSpPr>
                <p:grpSpPr bwMode="auto">
                  <a:xfrm>
                    <a:off x="2349" y="2498"/>
                    <a:ext cx="127" cy="72"/>
                    <a:chOff x="2349" y="2498"/>
                    <a:chExt cx="127" cy="72"/>
                  </a:xfrm>
                </p:grpSpPr>
                <p:sp>
                  <p:nvSpPr>
                    <p:cNvPr id="263850" name="AutoShape 6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9" y="249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51" name="AutoShape 6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9" y="249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52" name="Group 684"/>
                  <p:cNvGrpSpPr>
                    <a:grpSpLocks/>
                  </p:cNvGrpSpPr>
                  <p:nvPr/>
                </p:nvGrpSpPr>
                <p:grpSpPr bwMode="auto">
                  <a:xfrm>
                    <a:off x="2468" y="2498"/>
                    <a:ext cx="127" cy="72"/>
                    <a:chOff x="2468" y="2498"/>
                    <a:chExt cx="127" cy="72"/>
                  </a:xfrm>
                </p:grpSpPr>
                <p:sp>
                  <p:nvSpPr>
                    <p:cNvPr id="263853" name="AutoShape 6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8" y="249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54" name="AutoShape 6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9" y="249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855" name="Group 687"/>
                <p:cNvGrpSpPr>
                  <a:grpSpLocks/>
                </p:cNvGrpSpPr>
                <p:nvPr/>
              </p:nvGrpSpPr>
              <p:grpSpPr bwMode="auto">
                <a:xfrm>
                  <a:off x="2328" y="2521"/>
                  <a:ext cx="247" cy="72"/>
                  <a:chOff x="2328" y="2521"/>
                  <a:chExt cx="247" cy="72"/>
                </a:xfrm>
              </p:grpSpPr>
              <p:grpSp>
                <p:nvGrpSpPr>
                  <p:cNvPr id="263856" name="Group 688"/>
                  <p:cNvGrpSpPr>
                    <a:grpSpLocks/>
                  </p:cNvGrpSpPr>
                  <p:nvPr/>
                </p:nvGrpSpPr>
                <p:grpSpPr bwMode="auto">
                  <a:xfrm>
                    <a:off x="2328" y="2521"/>
                    <a:ext cx="127" cy="72"/>
                    <a:chOff x="2328" y="2521"/>
                    <a:chExt cx="127" cy="72"/>
                  </a:xfrm>
                </p:grpSpPr>
                <p:sp>
                  <p:nvSpPr>
                    <p:cNvPr id="263857" name="AutoShape 6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8" y="252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58" name="AutoShape 6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52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59" name="Group 691"/>
                  <p:cNvGrpSpPr>
                    <a:grpSpLocks/>
                  </p:cNvGrpSpPr>
                  <p:nvPr/>
                </p:nvGrpSpPr>
                <p:grpSpPr bwMode="auto">
                  <a:xfrm>
                    <a:off x="2448" y="2521"/>
                    <a:ext cx="127" cy="72"/>
                    <a:chOff x="2448" y="2521"/>
                    <a:chExt cx="127" cy="72"/>
                  </a:xfrm>
                </p:grpSpPr>
                <p:sp>
                  <p:nvSpPr>
                    <p:cNvPr id="263860" name="AutoShape 6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52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61" name="AutoShape 6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8" y="252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</p:grpSp>
      </p:grpSp>
      <p:sp>
        <p:nvSpPr>
          <p:cNvPr id="263862" name="Rectangle 694"/>
          <p:cNvSpPr>
            <a:spLocks noChangeArrowheads="1"/>
          </p:cNvSpPr>
          <p:nvPr/>
        </p:nvSpPr>
        <p:spPr bwMode="auto">
          <a:xfrm>
            <a:off x="5610225" y="3325813"/>
            <a:ext cx="1470025" cy="635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s-E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 Herramienta</a:t>
            </a:r>
          </a:p>
          <a:p>
            <a:pPr algn="ctr"/>
            <a:r>
              <a:rPr lang="es-E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OLAP</a:t>
            </a:r>
          </a:p>
        </p:txBody>
      </p:sp>
      <p:sp>
        <p:nvSpPr>
          <p:cNvPr id="263863" name="Line 695"/>
          <p:cNvSpPr>
            <a:spLocks noChangeShapeType="1"/>
          </p:cNvSpPr>
          <p:nvPr/>
        </p:nvSpPr>
        <p:spPr bwMode="auto">
          <a:xfrm flipV="1">
            <a:off x="6273800" y="4964113"/>
            <a:ext cx="1588" cy="803275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263864" name="Group 696"/>
          <p:cNvGrpSpPr>
            <a:grpSpLocks/>
          </p:cNvGrpSpPr>
          <p:nvPr/>
        </p:nvGrpSpPr>
        <p:grpSpPr bwMode="auto">
          <a:xfrm>
            <a:off x="2411413" y="2792413"/>
            <a:ext cx="2363787" cy="1300162"/>
            <a:chOff x="3408" y="1488"/>
            <a:chExt cx="1489" cy="819"/>
          </a:xfrm>
        </p:grpSpPr>
        <p:grpSp>
          <p:nvGrpSpPr>
            <p:cNvPr id="263865" name="Group 697"/>
            <p:cNvGrpSpPr>
              <a:grpSpLocks/>
            </p:cNvGrpSpPr>
            <p:nvPr/>
          </p:nvGrpSpPr>
          <p:grpSpPr bwMode="auto">
            <a:xfrm>
              <a:off x="4020" y="1488"/>
              <a:ext cx="877" cy="778"/>
              <a:chOff x="4020" y="1488"/>
              <a:chExt cx="877" cy="778"/>
            </a:xfrm>
          </p:grpSpPr>
          <p:sp>
            <p:nvSpPr>
              <p:cNvPr id="263866" name="Freeform 698"/>
              <p:cNvSpPr>
                <a:spLocks/>
              </p:cNvSpPr>
              <p:nvPr/>
            </p:nvSpPr>
            <p:spPr bwMode="auto">
              <a:xfrm>
                <a:off x="4260" y="1752"/>
                <a:ext cx="381" cy="290"/>
              </a:xfrm>
              <a:custGeom>
                <a:avLst/>
                <a:gdLst>
                  <a:gd name="T0" fmla="*/ 198 w 381"/>
                  <a:gd name="T1" fmla="*/ 25 h 290"/>
                  <a:gd name="T2" fmla="*/ 164 w 381"/>
                  <a:gd name="T3" fmla="*/ 11 h 290"/>
                  <a:gd name="T4" fmla="*/ 125 w 381"/>
                  <a:gd name="T5" fmla="*/ 11 h 290"/>
                  <a:gd name="T6" fmla="*/ 80 w 381"/>
                  <a:gd name="T7" fmla="*/ 38 h 290"/>
                  <a:gd name="T8" fmla="*/ 68 w 381"/>
                  <a:gd name="T9" fmla="*/ 74 h 290"/>
                  <a:gd name="T10" fmla="*/ 96 w 381"/>
                  <a:gd name="T11" fmla="*/ 108 h 290"/>
                  <a:gd name="T12" fmla="*/ 68 w 381"/>
                  <a:gd name="T13" fmla="*/ 115 h 290"/>
                  <a:gd name="T14" fmla="*/ 26 w 381"/>
                  <a:gd name="T15" fmla="*/ 143 h 290"/>
                  <a:gd name="T16" fmla="*/ 15 w 381"/>
                  <a:gd name="T17" fmla="*/ 184 h 290"/>
                  <a:gd name="T18" fmla="*/ 36 w 381"/>
                  <a:gd name="T19" fmla="*/ 196 h 290"/>
                  <a:gd name="T20" fmla="*/ 67 w 381"/>
                  <a:gd name="T21" fmla="*/ 186 h 290"/>
                  <a:gd name="T22" fmla="*/ 52 w 381"/>
                  <a:gd name="T23" fmla="*/ 214 h 290"/>
                  <a:gd name="T24" fmla="*/ 64 w 381"/>
                  <a:gd name="T25" fmla="*/ 235 h 290"/>
                  <a:gd name="T26" fmla="*/ 83 w 381"/>
                  <a:gd name="T27" fmla="*/ 245 h 290"/>
                  <a:gd name="T28" fmla="*/ 103 w 381"/>
                  <a:gd name="T29" fmla="*/ 272 h 290"/>
                  <a:gd name="T30" fmla="*/ 154 w 381"/>
                  <a:gd name="T31" fmla="*/ 277 h 290"/>
                  <a:gd name="T32" fmla="*/ 187 w 381"/>
                  <a:gd name="T33" fmla="*/ 251 h 290"/>
                  <a:gd name="T34" fmla="*/ 192 w 381"/>
                  <a:gd name="T35" fmla="*/ 218 h 290"/>
                  <a:gd name="T36" fmla="*/ 177 w 381"/>
                  <a:gd name="T37" fmla="*/ 187 h 290"/>
                  <a:gd name="T38" fmla="*/ 171 w 381"/>
                  <a:gd name="T39" fmla="*/ 166 h 290"/>
                  <a:gd name="T40" fmla="*/ 198 w 381"/>
                  <a:gd name="T41" fmla="*/ 180 h 290"/>
                  <a:gd name="T42" fmla="*/ 235 w 381"/>
                  <a:gd name="T43" fmla="*/ 184 h 290"/>
                  <a:gd name="T44" fmla="*/ 253 w 381"/>
                  <a:gd name="T45" fmla="*/ 153 h 290"/>
                  <a:gd name="T46" fmla="*/ 233 w 381"/>
                  <a:gd name="T47" fmla="*/ 126 h 290"/>
                  <a:gd name="T48" fmla="*/ 190 w 381"/>
                  <a:gd name="T49" fmla="*/ 95 h 290"/>
                  <a:gd name="T50" fmla="*/ 161 w 381"/>
                  <a:gd name="T51" fmla="*/ 89 h 290"/>
                  <a:gd name="T52" fmla="*/ 221 w 381"/>
                  <a:gd name="T53" fmla="*/ 71 h 290"/>
                  <a:gd name="T54" fmla="*/ 296 w 381"/>
                  <a:gd name="T55" fmla="*/ 42 h 290"/>
                  <a:gd name="T56" fmla="*/ 319 w 381"/>
                  <a:gd name="T57" fmla="*/ 41 h 290"/>
                  <a:gd name="T58" fmla="*/ 245 w 381"/>
                  <a:gd name="T59" fmla="*/ 71 h 290"/>
                  <a:gd name="T60" fmla="*/ 221 w 381"/>
                  <a:gd name="T61" fmla="*/ 99 h 290"/>
                  <a:gd name="T62" fmla="*/ 334 w 381"/>
                  <a:gd name="T63" fmla="*/ 152 h 290"/>
                  <a:gd name="T64" fmla="*/ 375 w 381"/>
                  <a:gd name="T65" fmla="*/ 169 h 290"/>
                  <a:gd name="T66" fmla="*/ 261 w 381"/>
                  <a:gd name="T67" fmla="*/ 135 h 290"/>
                  <a:gd name="T68" fmla="*/ 265 w 381"/>
                  <a:gd name="T69" fmla="*/ 156 h 290"/>
                  <a:gd name="T70" fmla="*/ 256 w 381"/>
                  <a:gd name="T71" fmla="*/ 193 h 290"/>
                  <a:gd name="T72" fmla="*/ 210 w 381"/>
                  <a:gd name="T73" fmla="*/ 197 h 290"/>
                  <a:gd name="T74" fmla="*/ 211 w 381"/>
                  <a:gd name="T75" fmla="*/ 220 h 290"/>
                  <a:gd name="T76" fmla="*/ 195 w 381"/>
                  <a:gd name="T77" fmla="*/ 267 h 290"/>
                  <a:gd name="T78" fmla="*/ 144 w 381"/>
                  <a:gd name="T79" fmla="*/ 289 h 290"/>
                  <a:gd name="T80" fmla="*/ 88 w 381"/>
                  <a:gd name="T81" fmla="*/ 278 h 290"/>
                  <a:gd name="T82" fmla="*/ 73 w 381"/>
                  <a:gd name="T83" fmla="*/ 250 h 290"/>
                  <a:gd name="T84" fmla="*/ 50 w 381"/>
                  <a:gd name="T85" fmla="*/ 245 h 290"/>
                  <a:gd name="T86" fmla="*/ 42 w 381"/>
                  <a:gd name="T87" fmla="*/ 224 h 290"/>
                  <a:gd name="T88" fmla="*/ 45 w 381"/>
                  <a:gd name="T89" fmla="*/ 203 h 290"/>
                  <a:gd name="T90" fmla="*/ 7 w 381"/>
                  <a:gd name="T91" fmla="*/ 197 h 290"/>
                  <a:gd name="T92" fmla="*/ 0 w 381"/>
                  <a:gd name="T93" fmla="*/ 162 h 290"/>
                  <a:gd name="T94" fmla="*/ 22 w 381"/>
                  <a:gd name="T95" fmla="*/ 126 h 290"/>
                  <a:gd name="T96" fmla="*/ 56 w 381"/>
                  <a:gd name="T97" fmla="*/ 106 h 290"/>
                  <a:gd name="T98" fmla="*/ 61 w 381"/>
                  <a:gd name="T99" fmla="*/ 87 h 290"/>
                  <a:gd name="T100" fmla="*/ 61 w 381"/>
                  <a:gd name="T101" fmla="*/ 61 h 290"/>
                  <a:gd name="T102" fmla="*/ 80 w 381"/>
                  <a:gd name="T103" fmla="*/ 21 h 290"/>
                  <a:gd name="T104" fmla="*/ 130 w 381"/>
                  <a:gd name="T105" fmla="*/ 0 h 290"/>
                  <a:gd name="T106" fmla="*/ 190 w 381"/>
                  <a:gd name="T107" fmla="*/ 3 h 290"/>
                  <a:gd name="T108" fmla="*/ 206 w 381"/>
                  <a:gd name="T109" fmla="*/ 14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81" h="290">
                    <a:moveTo>
                      <a:pt x="206" y="14"/>
                    </a:moveTo>
                    <a:lnTo>
                      <a:pt x="198" y="25"/>
                    </a:lnTo>
                    <a:lnTo>
                      <a:pt x="177" y="20"/>
                    </a:lnTo>
                    <a:lnTo>
                      <a:pt x="164" y="11"/>
                    </a:lnTo>
                    <a:lnTo>
                      <a:pt x="149" y="7"/>
                    </a:lnTo>
                    <a:lnTo>
                      <a:pt x="125" y="11"/>
                    </a:lnTo>
                    <a:lnTo>
                      <a:pt x="98" y="23"/>
                    </a:lnTo>
                    <a:lnTo>
                      <a:pt x="80" y="38"/>
                    </a:lnTo>
                    <a:lnTo>
                      <a:pt x="73" y="55"/>
                    </a:lnTo>
                    <a:lnTo>
                      <a:pt x="68" y="74"/>
                    </a:lnTo>
                    <a:lnTo>
                      <a:pt x="79" y="98"/>
                    </a:lnTo>
                    <a:lnTo>
                      <a:pt x="96" y="108"/>
                    </a:lnTo>
                    <a:lnTo>
                      <a:pt x="94" y="113"/>
                    </a:lnTo>
                    <a:lnTo>
                      <a:pt x="68" y="115"/>
                    </a:lnTo>
                    <a:lnTo>
                      <a:pt x="42" y="125"/>
                    </a:lnTo>
                    <a:lnTo>
                      <a:pt x="26" y="143"/>
                    </a:lnTo>
                    <a:lnTo>
                      <a:pt x="15" y="166"/>
                    </a:lnTo>
                    <a:lnTo>
                      <a:pt x="15" y="184"/>
                    </a:lnTo>
                    <a:lnTo>
                      <a:pt x="22" y="194"/>
                    </a:lnTo>
                    <a:lnTo>
                      <a:pt x="36" y="196"/>
                    </a:lnTo>
                    <a:lnTo>
                      <a:pt x="60" y="190"/>
                    </a:lnTo>
                    <a:lnTo>
                      <a:pt x="67" y="186"/>
                    </a:lnTo>
                    <a:lnTo>
                      <a:pt x="61" y="193"/>
                    </a:lnTo>
                    <a:lnTo>
                      <a:pt x="52" y="214"/>
                    </a:lnTo>
                    <a:lnTo>
                      <a:pt x="52" y="224"/>
                    </a:lnTo>
                    <a:lnTo>
                      <a:pt x="64" y="235"/>
                    </a:lnTo>
                    <a:lnTo>
                      <a:pt x="83" y="235"/>
                    </a:lnTo>
                    <a:lnTo>
                      <a:pt x="83" y="245"/>
                    </a:lnTo>
                    <a:lnTo>
                      <a:pt x="88" y="264"/>
                    </a:lnTo>
                    <a:lnTo>
                      <a:pt x="103" y="272"/>
                    </a:lnTo>
                    <a:lnTo>
                      <a:pt x="130" y="277"/>
                    </a:lnTo>
                    <a:lnTo>
                      <a:pt x="154" y="277"/>
                    </a:lnTo>
                    <a:lnTo>
                      <a:pt x="177" y="265"/>
                    </a:lnTo>
                    <a:lnTo>
                      <a:pt x="187" y="251"/>
                    </a:lnTo>
                    <a:lnTo>
                      <a:pt x="192" y="235"/>
                    </a:lnTo>
                    <a:lnTo>
                      <a:pt x="192" y="218"/>
                    </a:lnTo>
                    <a:lnTo>
                      <a:pt x="190" y="201"/>
                    </a:lnTo>
                    <a:lnTo>
                      <a:pt x="177" y="187"/>
                    </a:lnTo>
                    <a:lnTo>
                      <a:pt x="167" y="169"/>
                    </a:lnTo>
                    <a:lnTo>
                      <a:pt x="171" y="166"/>
                    </a:lnTo>
                    <a:lnTo>
                      <a:pt x="187" y="174"/>
                    </a:lnTo>
                    <a:lnTo>
                      <a:pt x="198" y="180"/>
                    </a:lnTo>
                    <a:lnTo>
                      <a:pt x="218" y="184"/>
                    </a:lnTo>
                    <a:lnTo>
                      <a:pt x="235" y="184"/>
                    </a:lnTo>
                    <a:lnTo>
                      <a:pt x="250" y="174"/>
                    </a:lnTo>
                    <a:lnTo>
                      <a:pt x="253" y="153"/>
                    </a:lnTo>
                    <a:lnTo>
                      <a:pt x="248" y="140"/>
                    </a:lnTo>
                    <a:lnTo>
                      <a:pt x="233" y="126"/>
                    </a:lnTo>
                    <a:lnTo>
                      <a:pt x="215" y="109"/>
                    </a:lnTo>
                    <a:lnTo>
                      <a:pt x="190" y="95"/>
                    </a:lnTo>
                    <a:lnTo>
                      <a:pt x="173" y="91"/>
                    </a:lnTo>
                    <a:lnTo>
                      <a:pt x="161" y="89"/>
                    </a:lnTo>
                    <a:lnTo>
                      <a:pt x="171" y="82"/>
                    </a:lnTo>
                    <a:lnTo>
                      <a:pt x="221" y="71"/>
                    </a:lnTo>
                    <a:lnTo>
                      <a:pt x="253" y="61"/>
                    </a:lnTo>
                    <a:lnTo>
                      <a:pt x="296" y="42"/>
                    </a:lnTo>
                    <a:lnTo>
                      <a:pt x="318" y="31"/>
                    </a:lnTo>
                    <a:lnTo>
                      <a:pt x="319" y="41"/>
                    </a:lnTo>
                    <a:lnTo>
                      <a:pt x="273" y="59"/>
                    </a:lnTo>
                    <a:lnTo>
                      <a:pt x="245" y="71"/>
                    </a:lnTo>
                    <a:lnTo>
                      <a:pt x="214" y="89"/>
                    </a:lnTo>
                    <a:lnTo>
                      <a:pt x="221" y="99"/>
                    </a:lnTo>
                    <a:lnTo>
                      <a:pt x="280" y="129"/>
                    </a:lnTo>
                    <a:lnTo>
                      <a:pt x="334" y="152"/>
                    </a:lnTo>
                    <a:lnTo>
                      <a:pt x="380" y="166"/>
                    </a:lnTo>
                    <a:lnTo>
                      <a:pt x="375" y="169"/>
                    </a:lnTo>
                    <a:lnTo>
                      <a:pt x="306" y="149"/>
                    </a:lnTo>
                    <a:lnTo>
                      <a:pt x="261" y="135"/>
                    </a:lnTo>
                    <a:lnTo>
                      <a:pt x="257" y="140"/>
                    </a:lnTo>
                    <a:lnTo>
                      <a:pt x="265" y="156"/>
                    </a:lnTo>
                    <a:lnTo>
                      <a:pt x="265" y="174"/>
                    </a:lnTo>
                    <a:lnTo>
                      <a:pt x="256" y="193"/>
                    </a:lnTo>
                    <a:lnTo>
                      <a:pt x="235" y="197"/>
                    </a:lnTo>
                    <a:lnTo>
                      <a:pt x="210" y="197"/>
                    </a:lnTo>
                    <a:lnTo>
                      <a:pt x="204" y="197"/>
                    </a:lnTo>
                    <a:lnTo>
                      <a:pt x="211" y="220"/>
                    </a:lnTo>
                    <a:lnTo>
                      <a:pt x="206" y="241"/>
                    </a:lnTo>
                    <a:lnTo>
                      <a:pt x="195" y="267"/>
                    </a:lnTo>
                    <a:lnTo>
                      <a:pt x="171" y="285"/>
                    </a:lnTo>
                    <a:lnTo>
                      <a:pt x="144" y="289"/>
                    </a:lnTo>
                    <a:lnTo>
                      <a:pt x="106" y="287"/>
                    </a:lnTo>
                    <a:lnTo>
                      <a:pt x="88" y="278"/>
                    </a:lnTo>
                    <a:lnTo>
                      <a:pt x="76" y="267"/>
                    </a:lnTo>
                    <a:lnTo>
                      <a:pt x="73" y="250"/>
                    </a:lnTo>
                    <a:lnTo>
                      <a:pt x="73" y="245"/>
                    </a:lnTo>
                    <a:lnTo>
                      <a:pt x="50" y="245"/>
                    </a:lnTo>
                    <a:lnTo>
                      <a:pt x="42" y="235"/>
                    </a:lnTo>
                    <a:lnTo>
                      <a:pt x="42" y="224"/>
                    </a:lnTo>
                    <a:lnTo>
                      <a:pt x="42" y="213"/>
                    </a:lnTo>
                    <a:lnTo>
                      <a:pt x="45" y="203"/>
                    </a:lnTo>
                    <a:lnTo>
                      <a:pt x="29" y="204"/>
                    </a:lnTo>
                    <a:lnTo>
                      <a:pt x="7" y="197"/>
                    </a:lnTo>
                    <a:lnTo>
                      <a:pt x="2" y="183"/>
                    </a:lnTo>
                    <a:lnTo>
                      <a:pt x="0" y="162"/>
                    </a:lnTo>
                    <a:lnTo>
                      <a:pt x="7" y="143"/>
                    </a:lnTo>
                    <a:lnTo>
                      <a:pt x="22" y="126"/>
                    </a:lnTo>
                    <a:lnTo>
                      <a:pt x="38" y="116"/>
                    </a:lnTo>
                    <a:lnTo>
                      <a:pt x="56" y="106"/>
                    </a:lnTo>
                    <a:lnTo>
                      <a:pt x="71" y="106"/>
                    </a:lnTo>
                    <a:lnTo>
                      <a:pt x="61" y="87"/>
                    </a:lnTo>
                    <a:lnTo>
                      <a:pt x="60" y="74"/>
                    </a:lnTo>
                    <a:lnTo>
                      <a:pt x="61" y="61"/>
                    </a:lnTo>
                    <a:lnTo>
                      <a:pt x="68" y="41"/>
                    </a:lnTo>
                    <a:lnTo>
                      <a:pt x="80" y="21"/>
                    </a:lnTo>
                    <a:lnTo>
                      <a:pt x="99" y="11"/>
                    </a:lnTo>
                    <a:lnTo>
                      <a:pt x="130" y="0"/>
                    </a:lnTo>
                    <a:lnTo>
                      <a:pt x="165" y="1"/>
                    </a:lnTo>
                    <a:lnTo>
                      <a:pt x="190" y="3"/>
                    </a:lnTo>
                    <a:lnTo>
                      <a:pt x="202" y="7"/>
                    </a:lnTo>
                    <a:lnTo>
                      <a:pt x="206" y="14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67" name="Freeform 699"/>
              <p:cNvSpPr>
                <a:spLocks/>
              </p:cNvSpPr>
              <p:nvPr/>
            </p:nvSpPr>
            <p:spPr bwMode="auto">
              <a:xfrm>
                <a:off x="4370" y="1858"/>
                <a:ext cx="45" cy="39"/>
              </a:xfrm>
              <a:custGeom>
                <a:avLst/>
                <a:gdLst>
                  <a:gd name="T0" fmla="*/ 1 w 45"/>
                  <a:gd name="T1" fmla="*/ 13 h 39"/>
                  <a:gd name="T2" fmla="*/ 15 w 45"/>
                  <a:gd name="T3" fmla="*/ 23 h 39"/>
                  <a:gd name="T4" fmla="*/ 19 w 45"/>
                  <a:gd name="T5" fmla="*/ 34 h 39"/>
                  <a:gd name="T6" fmla="*/ 27 w 45"/>
                  <a:gd name="T7" fmla="*/ 38 h 39"/>
                  <a:gd name="T8" fmla="*/ 30 w 45"/>
                  <a:gd name="T9" fmla="*/ 27 h 39"/>
                  <a:gd name="T10" fmla="*/ 44 w 45"/>
                  <a:gd name="T11" fmla="*/ 20 h 39"/>
                  <a:gd name="T12" fmla="*/ 30 w 45"/>
                  <a:gd name="T13" fmla="*/ 12 h 39"/>
                  <a:gd name="T14" fmla="*/ 31 w 45"/>
                  <a:gd name="T15" fmla="*/ 0 h 39"/>
                  <a:gd name="T16" fmla="*/ 19 w 45"/>
                  <a:gd name="T17" fmla="*/ 3 h 39"/>
                  <a:gd name="T18" fmla="*/ 0 w 45"/>
                  <a:gd name="T19" fmla="*/ 5 h 39"/>
                  <a:gd name="T20" fmla="*/ 1 w 45"/>
                  <a:gd name="T2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39">
                    <a:moveTo>
                      <a:pt x="1" y="13"/>
                    </a:moveTo>
                    <a:lnTo>
                      <a:pt x="15" y="23"/>
                    </a:lnTo>
                    <a:lnTo>
                      <a:pt x="19" y="34"/>
                    </a:lnTo>
                    <a:lnTo>
                      <a:pt x="27" y="38"/>
                    </a:lnTo>
                    <a:lnTo>
                      <a:pt x="30" y="27"/>
                    </a:lnTo>
                    <a:lnTo>
                      <a:pt x="44" y="20"/>
                    </a:lnTo>
                    <a:lnTo>
                      <a:pt x="30" y="12"/>
                    </a:lnTo>
                    <a:lnTo>
                      <a:pt x="31" y="0"/>
                    </a:lnTo>
                    <a:lnTo>
                      <a:pt x="19" y="3"/>
                    </a:lnTo>
                    <a:lnTo>
                      <a:pt x="0" y="5"/>
                    </a:lnTo>
                    <a:lnTo>
                      <a:pt x="1" y="1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68" name="Freeform 700"/>
              <p:cNvSpPr>
                <a:spLocks/>
              </p:cNvSpPr>
              <p:nvPr/>
            </p:nvSpPr>
            <p:spPr bwMode="auto">
              <a:xfrm>
                <a:off x="4496" y="1674"/>
                <a:ext cx="272" cy="375"/>
              </a:xfrm>
              <a:custGeom>
                <a:avLst/>
                <a:gdLst>
                  <a:gd name="T0" fmla="*/ 73 w 272"/>
                  <a:gd name="T1" fmla="*/ 13 h 375"/>
                  <a:gd name="T2" fmla="*/ 13 w 272"/>
                  <a:gd name="T3" fmla="*/ 14 h 375"/>
                  <a:gd name="T4" fmla="*/ 0 w 272"/>
                  <a:gd name="T5" fmla="*/ 37 h 375"/>
                  <a:gd name="T6" fmla="*/ 27 w 272"/>
                  <a:gd name="T7" fmla="*/ 30 h 375"/>
                  <a:gd name="T8" fmla="*/ 58 w 272"/>
                  <a:gd name="T9" fmla="*/ 20 h 375"/>
                  <a:gd name="T10" fmla="*/ 86 w 272"/>
                  <a:gd name="T11" fmla="*/ 37 h 375"/>
                  <a:gd name="T12" fmla="*/ 63 w 272"/>
                  <a:gd name="T13" fmla="*/ 69 h 375"/>
                  <a:gd name="T14" fmla="*/ 67 w 272"/>
                  <a:gd name="T15" fmla="*/ 92 h 375"/>
                  <a:gd name="T16" fmla="*/ 90 w 272"/>
                  <a:gd name="T17" fmla="*/ 68 h 375"/>
                  <a:gd name="T18" fmla="*/ 109 w 272"/>
                  <a:gd name="T19" fmla="*/ 69 h 375"/>
                  <a:gd name="T20" fmla="*/ 147 w 272"/>
                  <a:gd name="T21" fmla="*/ 74 h 375"/>
                  <a:gd name="T22" fmla="*/ 189 w 272"/>
                  <a:gd name="T23" fmla="*/ 94 h 375"/>
                  <a:gd name="T24" fmla="*/ 202 w 272"/>
                  <a:gd name="T25" fmla="*/ 119 h 375"/>
                  <a:gd name="T26" fmla="*/ 198 w 272"/>
                  <a:gd name="T27" fmla="*/ 142 h 375"/>
                  <a:gd name="T28" fmla="*/ 167 w 272"/>
                  <a:gd name="T29" fmla="*/ 150 h 375"/>
                  <a:gd name="T30" fmla="*/ 143 w 272"/>
                  <a:gd name="T31" fmla="*/ 160 h 375"/>
                  <a:gd name="T32" fmla="*/ 212 w 272"/>
                  <a:gd name="T33" fmla="*/ 166 h 375"/>
                  <a:gd name="T34" fmla="*/ 251 w 272"/>
                  <a:gd name="T35" fmla="*/ 197 h 375"/>
                  <a:gd name="T36" fmla="*/ 251 w 272"/>
                  <a:gd name="T37" fmla="*/ 264 h 375"/>
                  <a:gd name="T38" fmla="*/ 229 w 272"/>
                  <a:gd name="T39" fmla="*/ 282 h 375"/>
                  <a:gd name="T40" fmla="*/ 241 w 272"/>
                  <a:gd name="T41" fmla="*/ 292 h 375"/>
                  <a:gd name="T42" fmla="*/ 259 w 272"/>
                  <a:gd name="T43" fmla="*/ 322 h 375"/>
                  <a:gd name="T44" fmla="*/ 240 w 272"/>
                  <a:gd name="T45" fmla="*/ 355 h 375"/>
                  <a:gd name="T46" fmla="*/ 187 w 272"/>
                  <a:gd name="T47" fmla="*/ 366 h 375"/>
                  <a:gd name="T48" fmla="*/ 132 w 272"/>
                  <a:gd name="T49" fmla="*/ 342 h 375"/>
                  <a:gd name="T50" fmla="*/ 108 w 272"/>
                  <a:gd name="T51" fmla="*/ 350 h 375"/>
                  <a:gd name="T52" fmla="*/ 173 w 272"/>
                  <a:gd name="T53" fmla="*/ 372 h 375"/>
                  <a:gd name="T54" fmla="*/ 247 w 272"/>
                  <a:gd name="T55" fmla="*/ 363 h 375"/>
                  <a:gd name="T56" fmla="*/ 271 w 272"/>
                  <a:gd name="T57" fmla="*/ 329 h 375"/>
                  <a:gd name="T58" fmla="*/ 263 w 272"/>
                  <a:gd name="T59" fmla="*/ 288 h 375"/>
                  <a:gd name="T60" fmla="*/ 260 w 272"/>
                  <a:gd name="T61" fmla="*/ 267 h 375"/>
                  <a:gd name="T62" fmla="*/ 264 w 272"/>
                  <a:gd name="T63" fmla="*/ 200 h 375"/>
                  <a:gd name="T64" fmla="*/ 233 w 272"/>
                  <a:gd name="T65" fmla="*/ 160 h 375"/>
                  <a:gd name="T66" fmla="*/ 218 w 272"/>
                  <a:gd name="T67" fmla="*/ 125 h 375"/>
                  <a:gd name="T68" fmla="*/ 185 w 272"/>
                  <a:gd name="T69" fmla="*/ 75 h 375"/>
                  <a:gd name="T70" fmla="*/ 137 w 272"/>
                  <a:gd name="T71" fmla="*/ 61 h 375"/>
                  <a:gd name="T72" fmla="*/ 109 w 272"/>
                  <a:gd name="T73" fmla="*/ 47 h 375"/>
                  <a:gd name="T74" fmla="*/ 131 w 272"/>
                  <a:gd name="T75" fmla="*/ 0 h 375"/>
                  <a:gd name="T76" fmla="*/ 92 w 272"/>
                  <a:gd name="T77" fmla="*/ 21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2" h="375">
                    <a:moveTo>
                      <a:pt x="92" y="21"/>
                    </a:moveTo>
                    <a:lnTo>
                      <a:pt x="73" y="13"/>
                    </a:lnTo>
                    <a:lnTo>
                      <a:pt x="28" y="6"/>
                    </a:lnTo>
                    <a:lnTo>
                      <a:pt x="13" y="14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12" y="41"/>
                    </a:lnTo>
                    <a:lnTo>
                      <a:pt x="27" y="30"/>
                    </a:lnTo>
                    <a:lnTo>
                      <a:pt x="43" y="20"/>
                    </a:lnTo>
                    <a:lnTo>
                      <a:pt x="58" y="20"/>
                    </a:lnTo>
                    <a:lnTo>
                      <a:pt x="73" y="27"/>
                    </a:lnTo>
                    <a:lnTo>
                      <a:pt x="86" y="37"/>
                    </a:lnTo>
                    <a:lnTo>
                      <a:pt x="86" y="42"/>
                    </a:lnTo>
                    <a:lnTo>
                      <a:pt x="63" y="69"/>
                    </a:lnTo>
                    <a:lnTo>
                      <a:pt x="59" y="86"/>
                    </a:lnTo>
                    <a:lnTo>
                      <a:pt x="67" y="92"/>
                    </a:lnTo>
                    <a:lnTo>
                      <a:pt x="81" y="84"/>
                    </a:lnTo>
                    <a:lnTo>
                      <a:pt x="90" y="68"/>
                    </a:lnTo>
                    <a:lnTo>
                      <a:pt x="98" y="61"/>
                    </a:lnTo>
                    <a:lnTo>
                      <a:pt x="109" y="69"/>
                    </a:lnTo>
                    <a:lnTo>
                      <a:pt x="120" y="72"/>
                    </a:lnTo>
                    <a:lnTo>
                      <a:pt x="147" y="74"/>
                    </a:lnTo>
                    <a:lnTo>
                      <a:pt x="173" y="82"/>
                    </a:lnTo>
                    <a:lnTo>
                      <a:pt x="189" y="94"/>
                    </a:lnTo>
                    <a:lnTo>
                      <a:pt x="198" y="106"/>
                    </a:lnTo>
                    <a:lnTo>
                      <a:pt x="202" y="119"/>
                    </a:lnTo>
                    <a:lnTo>
                      <a:pt x="201" y="132"/>
                    </a:lnTo>
                    <a:lnTo>
                      <a:pt x="198" y="142"/>
                    </a:lnTo>
                    <a:lnTo>
                      <a:pt x="189" y="146"/>
                    </a:lnTo>
                    <a:lnTo>
                      <a:pt x="167" y="150"/>
                    </a:lnTo>
                    <a:lnTo>
                      <a:pt x="143" y="155"/>
                    </a:lnTo>
                    <a:lnTo>
                      <a:pt x="143" y="160"/>
                    </a:lnTo>
                    <a:lnTo>
                      <a:pt x="175" y="160"/>
                    </a:lnTo>
                    <a:lnTo>
                      <a:pt x="212" y="166"/>
                    </a:lnTo>
                    <a:lnTo>
                      <a:pt x="237" y="179"/>
                    </a:lnTo>
                    <a:lnTo>
                      <a:pt x="251" y="197"/>
                    </a:lnTo>
                    <a:lnTo>
                      <a:pt x="256" y="233"/>
                    </a:lnTo>
                    <a:lnTo>
                      <a:pt x="251" y="264"/>
                    </a:lnTo>
                    <a:lnTo>
                      <a:pt x="241" y="274"/>
                    </a:lnTo>
                    <a:lnTo>
                      <a:pt x="229" y="282"/>
                    </a:lnTo>
                    <a:lnTo>
                      <a:pt x="221" y="287"/>
                    </a:lnTo>
                    <a:lnTo>
                      <a:pt x="241" y="292"/>
                    </a:lnTo>
                    <a:lnTo>
                      <a:pt x="255" y="304"/>
                    </a:lnTo>
                    <a:lnTo>
                      <a:pt x="259" y="322"/>
                    </a:lnTo>
                    <a:lnTo>
                      <a:pt x="252" y="345"/>
                    </a:lnTo>
                    <a:lnTo>
                      <a:pt x="240" y="355"/>
                    </a:lnTo>
                    <a:lnTo>
                      <a:pt x="218" y="366"/>
                    </a:lnTo>
                    <a:lnTo>
                      <a:pt x="187" y="366"/>
                    </a:lnTo>
                    <a:lnTo>
                      <a:pt x="154" y="356"/>
                    </a:lnTo>
                    <a:lnTo>
                      <a:pt x="132" y="342"/>
                    </a:lnTo>
                    <a:lnTo>
                      <a:pt x="116" y="331"/>
                    </a:lnTo>
                    <a:lnTo>
                      <a:pt x="108" y="350"/>
                    </a:lnTo>
                    <a:lnTo>
                      <a:pt x="117" y="362"/>
                    </a:lnTo>
                    <a:lnTo>
                      <a:pt x="173" y="372"/>
                    </a:lnTo>
                    <a:lnTo>
                      <a:pt x="216" y="374"/>
                    </a:lnTo>
                    <a:lnTo>
                      <a:pt x="247" y="363"/>
                    </a:lnTo>
                    <a:lnTo>
                      <a:pt x="263" y="348"/>
                    </a:lnTo>
                    <a:lnTo>
                      <a:pt x="271" y="329"/>
                    </a:lnTo>
                    <a:lnTo>
                      <a:pt x="267" y="305"/>
                    </a:lnTo>
                    <a:lnTo>
                      <a:pt x="263" y="288"/>
                    </a:lnTo>
                    <a:lnTo>
                      <a:pt x="255" y="282"/>
                    </a:lnTo>
                    <a:lnTo>
                      <a:pt x="260" y="267"/>
                    </a:lnTo>
                    <a:lnTo>
                      <a:pt x="266" y="240"/>
                    </a:lnTo>
                    <a:lnTo>
                      <a:pt x="264" y="200"/>
                    </a:lnTo>
                    <a:lnTo>
                      <a:pt x="252" y="179"/>
                    </a:lnTo>
                    <a:lnTo>
                      <a:pt x="233" y="160"/>
                    </a:lnTo>
                    <a:lnTo>
                      <a:pt x="212" y="146"/>
                    </a:lnTo>
                    <a:lnTo>
                      <a:pt x="218" y="125"/>
                    </a:lnTo>
                    <a:lnTo>
                      <a:pt x="209" y="92"/>
                    </a:lnTo>
                    <a:lnTo>
                      <a:pt x="185" y="75"/>
                    </a:lnTo>
                    <a:lnTo>
                      <a:pt x="162" y="69"/>
                    </a:lnTo>
                    <a:lnTo>
                      <a:pt x="137" y="61"/>
                    </a:lnTo>
                    <a:lnTo>
                      <a:pt x="120" y="57"/>
                    </a:lnTo>
                    <a:lnTo>
                      <a:pt x="109" y="47"/>
                    </a:lnTo>
                    <a:lnTo>
                      <a:pt x="109" y="41"/>
                    </a:lnTo>
                    <a:lnTo>
                      <a:pt x="131" y="0"/>
                    </a:lnTo>
                    <a:lnTo>
                      <a:pt x="98" y="28"/>
                    </a:lnTo>
                    <a:lnTo>
                      <a:pt x="92" y="2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69" name="Freeform 701"/>
              <p:cNvSpPr>
                <a:spLocks/>
              </p:cNvSpPr>
              <p:nvPr/>
            </p:nvSpPr>
            <p:spPr bwMode="auto">
              <a:xfrm>
                <a:off x="4744" y="1719"/>
                <a:ext cx="74" cy="40"/>
              </a:xfrm>
              <a:custGeom>
                <a:avLst/>
                <a:gdLst>
                  <a:gd name="T0" fmla="*/ 7 w 74"/>
                  <a:gd name="T1" fmla="*/ 33 h 40"/>
                  <a:gd name="T2" fmla="*/ 62 w 74"/>
                  <a:gd name="T3" fmla="*/ 0 h 40"/>
                  <a:gd name="T4" fmla="*/ 73 w 74"/>
                  <a:gd name="T5" fmla="*/ 3 h 40"/>
                  <a:gd name="T6" fmla="*/ 70 w 74"/>
                  <a:gd name="T7" fmla="*/ 12 h 40"/>
                  <a:gd name="T8" fmla="*/ 0 w 74"/>
                  <a:gd name="T9" fmla="*/ 39 h 40"/>
                  <a:gd name="T10" fmla="*/ 7 w 74"/>
                  <a:gd name="T11" fmla="*/ 3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40">
                    <a:moveTo>
                      <a:pt x="7" y="33"/>
                    </a:moveTo>
                    <a:lnTo>
                      <a:pt x="62" y="0"/>
                    </a:lnTo>
                    <a:lnTo>
                      <a:pt x="73" y="3"/>
                    </a:lnTo>
                    <a:lnTo>
                      <a:pt x="70" y="12"/>
                    </a:lnTo>
                    <a:lnTo>
                      <a:pt x="0" y="39"/>
                    </a:lnTo>
                    <a:lnTo>
                      <a:pt x="7" y="3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0" name="Freeform 702"/>
              <p:cNvSpPr>
                <a:spLocks/>
              </p:cNvSpPr>
              <p:nvPr/>
            </p:nvSpPr>
            <p:spPr bwMode="auto">
              <a:xfrm>
                <a:off x="4613" y="2152"/>
                <a:ext cx="71" cy="103"/>
              </a:xfrm>
              <a:custGeom>
                <a:avLst/>
                <a:gdLst>
                  <a:gd name="T0" fmla="*/ 70 w 71"/>
                  <a:gd name="T1" fmla="*/ 102 h 103"/>
                  <a:gd name="T2" fmla="*/ 43 w 71"/>
                  <a:gd name="T3" fmla="*/ 36 h 103"/>
                  <a:gd name="T4" fmla="*/ 15 w 71"/>
                  <a:gd name="T5" fmla="*/ 0 h 103"/>
                  <a:gd name="T6" fmla="*/ 4 w 71"/>
                  <a:gd name="T7" fmla="*/ 0 h 103"/>
                  <a:gd name="T8" fmla="*/ 0 w 71"/>
                  <a:gd name="T9" fmla="*/ 10 h 103"/>
                  <a:gd name="T10" fmla="*/ 23 w 71"/>
                  <a:gd name="T11" fmla="*/ 33 h 103"/>
                  <a:gd name="T12" fmla="*/ 46 w 71"/>
                  <a:gd name="T13" fmla="*/ 65 h 103"/>
                  <a:gd name="T14" fmla="*/ 70 w 71"/>
                  <a:gd name="T15" fmla="*/ 10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03">
                    <a:moveTo>
                      <a:pt x="70" y="102"/>
                    </a:moveTo>
                    <a:lnTo>
                      <a:pt x="43" y="36"/>
                    </a:lnTo>
                    <a:lnTo>
                      <a:pt x="15" y="0"/>
                    </a:lnTo>
                    <a:lnTo>
                      <a:pt x="4" y="0"/>
                    </a:lnTo>
                    <a:lnTo>
                      <a:pt x="0" y="10"/>
                    </a:lnTo>
                    <a:lnTo>
                      <a:pt x="23" y="33"/>
                    </a:lnTo>
                    <a:lnTo>
                      <a:pt x="46" y="65"/>
                    </a:lnTo>
                    <a:lnTo>
                      <a:pt x="70" y="10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1" name="Freeform 703"/>
              <p:cNvSpPr>
                <a:spLocks/>
              </p:cNvSpPr>
              <p:nvPr/>
            </p:nvSpPr>
            <p:spPr bwMode="auto">
              <a:xfrm>
                <a:off x="4213" y="1989"/>
                <a:ext cx="381" cy="277"/>
              </a:xfrm>
              <a:custGeom>
                <a:avLst/>
                <a:gdLst>
                  <a:gd name="T0" fmla="*/ 369 w 381"/>
                  <a:gd name="T1" fmla="*/ 38 h 277"/>
                  <a:gd name="T2" fmla="*/ 380 w 381"/>
                  <a:gd name="T3" fmla="*/ 92 h 277"/>
                  <a:gd name="T4" fmla="*/ 357 w 381"/>
                  <a:gd name="T5" fmla="*/ 129 h 277"/>
                  <a:gd name="T6" fmla="*/ 312 w 381"/>
                  <a:gd name="T7" fmla="*/ 128 h 277"/>
                  <a:gd name="T8" fmla="*/ 324 w 381"/>
                  <a:gd name="T9" fmla="*/ 196 h 277"/>
                  <a:gd name="T10" fmla="*/ 300 w 381"/>
                  <a:gd name="T11" fmla="*/ 245 h 277"/>
                  <a:gd name="T12" fmla="*/ 262 w 381"/>
                  <a:gd name="T13" fmla="*/ 268 h 277"/>
                  <a:gd name="T14" fmla="*/ 186 w 381"/>
                  <a:gd name="T15" fmla="*/ 276 h 277"/>
                  <a:gd name="T16" fmla="*/ 109 w 381"/>
                  <a:gd name="T17" fmla="*/ 268 h 277"/>
                  <a:gd name="T18" fmla="*/ 65 w 381"/>
                  <a:gd name="T19" fmla="*/ 227 h 277"/>
                  <a:gd name="T20" fmla="*/ 36 w 381"/>
                  <a:gd name="T21" fmla="*/ 190 h 277"/>
                  <a:gd name="T22" fmla="*/ 5 w 381"/>
                  <a:gd name="T23" fmla="*/ 153 h 277"/>
                  <a:gd name="T24" fmla="*/ 0 w 381"/>
                  <a:gd name="T25" fmla="*/ 102 h 277"/>
                  <a:gd name="T26" fmla="*/ 30 w 381"/>
                  <a:gd name="T27" fmla="*/ 71 h 277"/>
                  <a:gd name="T28" fmla="*/ 27 w 381"/>
                  <a:gd name="T29" fmla="*/ 92 h 277"/>
                  <a:gd name="T30" fmla="*/ 13 w 381"/>
                  <a:gd name="T31" fmla="*/ 136 h 277"/>
                  <a:gd name="T32" fmla="*/ 35 w 381"/>
                  <a:gd name="T33" fmla="*/ 172 h 277"/>
                  <a:gd name="T34" fmla="*/ 77 w 381"/>
                  <a:gd name="T35" fmla="*/ 165 h 277"/>
                  <a:gd name="T36" fmla="*/ 104 w 381"/>
                  <a:gd name="T37" fmla="*/ 162 h 277"/>
                  <a:gd name="T38" fmla="*/ 67 w 381"/>
                  <a:gd name="T39" fmla="*/ 197 h 277"/>
                  <a:gd name="T40" fmla="*/ 82 w 381"/>
                  <a:gd name="T41" fmla="*/ 231 h 277"/>
                  <a:gd name="T42" fmla="*/ 132 w 381"/>
                  <a:gd name="T43" fmla="*/ 260 h 277"/>
                  <a:gd name="T44" fmla="*/ 157 w 381"/>
                  <a:gd name="T45" fmla="*/ 240 h 277"/>
                  <a:gd name="T46" fmla="*/ 173 w 381"/>
                  <a:gd name="T47" fmla="*/ 261 h 277"/>
                  <a:gd name="T48" fmla="*/ 216 w 381"/>
                  <a:gd name="T49" fmla="*/ 267 h 277"/>
                  <a:gd name="T50" fmla="*/ 266 w 381"/>
                  <a:gd name="T51" fmla="*/ 250 h 277"/>
                  <a:gd name="T52" fmla="*/ 305 w 381"/>
                  <a:gd name="T53" fmla="*/ 221 h 277"/>
                  <a:gd name="T54" fmla="*/ 308 w 381"/>
                  <a:gd name="T55" fmla="*/ 180 h 277"/>
                  <a:gd name="T56" fmla="*/ 303 w 381"/>
                  <a:gd name="T57" fmla="*/ 136 h 277"/>
                  <a:gd name="T58" fmla="*/ 285 w 381"/>
                  <a:gd name="T59" fmla="*/ 99 h 277"/>
                  <a:gd name="T60" fmla="*/ 318 w 381"/>
                  <a:gd name="T61" fmla="*/ 114 h 277"/>
                  <a:gd name="T62" fmla="*/ 347 w 381"/>
                  <a:gd name="T63" fmla="*/ 119 h 277"/>
                  <a:gd name="T64" fmla="*/ 369 w 381"/>
                  <a:gd name="T65" fmla="*/ 99 h 277"/>
                  <a:gd name="T66" fmla="*/ 362 w 381"/>
                  <a:gd name="T67" fmla="*/ 58 h 277"/>
                  <a:gd name="T68" fmla="*/ 341 w 381"/>
                  <a:gd name="T69" fmla="*/ 11 h 277"/>
                  <a:gd name="T70" fmla="*/ 346 w 381"/>
                  <a:gd name="T71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1" h="277">
                    <a:moveTo>
                      <a:pt x="346" y="0"/>
                    </a:moveTo>
                    <a:lnTo>
                      <a:pt x="369" y="38"/>
                    </a:lnTo>
                    <a:lnTo>
                      <a:pt x="374" y="64"/>
                    </a:lnTo>
                    <a:lnTo>
                      <a:pt x="380" y="92"/>
                    </a:lnTo>
                    <a:lnTo>
                      <a:pt x="374" y="119"/>
                    </a:lnTo>
                    <a:lnTo>
                      <a:pt x="357" y="129"/>
                    </a:lnTo>
                    <a:lnTo>
                      <a:pt x="335" y="132"/>
                    </a:lnTo>
                    <a:lnTo>
                      <a:pt x="312" y="128"/>
                    </a:lnTo>
                    <a:lnTo>
                      <a:pt x="323" y="153"/>
                    </a:lnTo>
                    <a:lnTo>
                      <a:pt x="324" y="196"/>
                    </a:lnTo>
                    <a:lnTo>
                      <a:pt x="318" y="224"/>
                    </a:lnTo>
                    <a:lnTo>
                      <a:pt x="300" y="245"/>
                    </a:lnTo>
                    <a:lnTo>
                      <a:pt x="282" y="257"/>
                    </a:lnTo>
                    <a:lnTo>
                      <a:pt x="262" y="268"/>
                    </a:lnTo>
                    <a:lnTo>
                      <a:pt x="235" y="274"/>
                    </a:lnTo>
                    <a:lnTo>
                      <a:pt x="186" y="276"/>
                    </a:lnTo>
                    <a:lnTo>
                      <a:pt x="147" y="276"/>
                    </a:lnTo>
                    <a:lnTo>
                      <a:pt x="109" y="268"/>
                    </a:lnTo>
                    <a:lnTo>
                      <a:pt x="78" y="248"/>
                    </a:lnTo>
                    <a:lnTo>
                      <a:pt x="65" y="227"/>
                    </a:lnTo>
                    <a:lnTo>
                      <a:pt x="59" y="201"/>
                    </a:lnTo>
                    <a:lnTo>
                      <a:pt x="36" y="190"/>
                    </a:lnTo>
                    <a:lnTo>
                      <a:pt x="13" y="172"/>
                    </a:lnTo>
                    <a:lnTo>
                      <a:pt x="5" y="153"/>
                    </a:lnTo>
                    <a:lnTo>
                      <a:pt x="0" y="129"/>
                    </a:lnTo>
                    <a:lnTo>
                      <a:pt x="0" y="102"/>
                    </a:lnTo>
                    <a:lnTo>
                      <a:pt x="12" y="71"/>
                    </a:lnTo>
                    <a:lnTo>
                      <a:pt x="30" y="71"/>
                    </a:lnTo>
                    <a:lnTo>
                      <a:pt x="35" y="81"/>
                    </a:lnTo>
                    <a:lnTo>
                      <a:pt x="27" y="92"/>
                    </a:lnTo>
                    <a:lnTo>
                      <a:pt x="16" y="105"/>
                    </a:lnTo>
                    <a:lnTo>
                      <a:pt x="13" y="136"/>
                    </a:lnTo>
                    <a:lnTo>
                      <a:pt x="16" y="155"/>
                    </a:lnTo>
                    <a:lnTo>
                      <a:pt x="35" y="172"/>
                    </a:lnTo>
                    <a:lnTo>
                      <a:pt x="54" y="172"/>
                    </a:lnTo>
                    <a:lnTo>
                      <a:pt x="77" y="165"/>
                    </a:lnTo>
                    <a:lnTo>
                      <a:pt x="108" y="148"/>
                    </a:lnTo>
                    <a:lnTo>
                      <a:pt x="104" y="162"/>
                    </a:lnTo>
                    <a:lnTo>
                      <a:pt x="70" y="182"/>
                    </a:lnTo>
                    <a:lnTo>
                      <a:pt x="67" y="197"/>
                    </a:lnTo>
                    <a:lnTo>
                      <a:pt x="74" y="213"/>
                    </a:lnTo>
                    <a:lnTo>
                      <a:pt x="82" y="231"/>
                    </a:lnTo>
                    <a:lnTo>
                      <a:pt x="101" y="251"/>
                    </a:lnTo>
                    <a:lnTo>
                      <a:pt x="132" y="260"/>
                    </a:lnTo>
                    <a:lnTo>
                      <a:pt x="151" y="254"/>
                    </a:lnTo>
                    <a:lnTo>
                      <a:pt x="157" y="240"/>
                    </a:lnTo>
                    <a:lnTo>
                      <a:pt x="165" y="240"/>
                    </a:lnTo>
                    <a:lnTo>
                      <a:pt x="173" y="261"/>
                    </a:lnTo>
                    <a:lnTo>
                      <a:pt x="192" y="267"/>
                    </a:lnTo>
                    <a:lnTo>
                      <a:pt x="216" y="267"/>
                    </a:lnTo>
                    <a:lnTo>
                      <a:pt x="244" y="261"/>
                    </a:lnTo>
                    <a:lnTo>
                      <a:pt x="266" y="250"/>
                    </a:lnTo>
                    <a:lnTo>
                      <a:pt x="293" y="237"/>
                    </a:lnTo>
                    <a:lnTo>
                      <a:pt x="305" y="221"/>
                    </a:lnTo>
                    <a:lnTo>
                      <a:pt x="308" y="203"/>
                    </a:lnTo>
                    <a:lnTo>
                      <a:pt x="308" y="180"/>
                    </a:lnTo>
                    <a:lnTo>
                      <a:pt x="307" y="155"/>
                    </a:lnTo>
                    <a:lnTo>
                      <a:pt x="303" y="136"/>
                    </a:lnTo>
                    <a:lnTo>
                      <a:pt x="296" y="121"/>
                    </a:lnTo>
                    <a:lnTo>
                      <a:pt x="285" y="99"/>
                    </a:lnTo>
                    <a:lnTo>
                      <a:pt x="292" y="94"/>
                    </a:lnTo>
                    <a:lnTo>
                      <a:pt x="318" y="114"/>
                    </a:lnTo>
                    <a:lnTo>
                      <a:pt x="331" y="119"/>
                    </a:lnTo>
                    <a:lnTo>
                      <a:pt x="347" y="119"/>
                    </a:lnTo>
                    <a:lnTo>
                      <a:pt x="358" y="112"/>
                    </a:lnTo>
                    <a:lnTo>
                      <a:pt x="369" y="99"/>
                    </a:lnTo>
                    <a:lnTo>
                      <a:pt x="366" y="78"/>
                    </a:lnTo>
                    <a:lnTo>
                      <a:pt x="362" y="58"/>
                    </a:lnTo>
                    <a:lnTo>
                      <a:pt x="351" y="33"/>
                    </a:lnTo>
                    <a:lnTo>
                      <a:pt x="341" y="11"/>
                    </a:lnTo>
                    <a:lnTo>
                      <a:pt x="338" y="0"/>
                    </a:lnTo>
                    <a:lnTo>
                      <a:pt x="346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2" name="Freeform 704"/>
              <p:cNvSpPr>
                <a:spLocks/>
              </p:cNvSpPr>
              <p:nvPr/>
            </p:nvSpPr>
            <p:spPr bwMode="auto">
              <a:xfrm>
                <a:off x="4421" y="1488"/>
                <a:ext cx="70" cy="130"/>
              </a:xfrm>
              <a:custGeom>
                <a:avLst/>
                <a:gdLst>
                  <a:gd name="T0" fmla="*/ 2 w 70"/>
                  <a:gd name="T1" fmla="*/ 111 h 130"/>
                  <a:gd name="T2" fmla="*/ 23 w 70"/>
                  <a:gd name="T3" fmla="*/ 58 h 130"/>
                  <a:gd name="T4" fmla="*/ 46 w 70"/>
                  <a:gd name="T5" fmla="*/ 20 h 130"/>
                  <a:gd name="T6" fmla="*/ 69 w 70"/>
                  <a:gd name="T7" fmla="*/ 0 h 130"/>
                  <a:gd name="T8" fmla="*/ 54 w 70"/>
                  <a:gd name="T9" fmla="*/ 28 h 130"/>
                  <a:gd name="T10" fmla="*/ 35 w 70"/>
                  <a:gd name="T11" fmla="*/ 70 h 130"/>
                  <a:gd name="T12" fmla="*/ 23 w 70"/>
                  <a:gd name="T13" fmla="*/ 108 h 130"/>
                  <a:gd name="T14" fmla="*/ 13 w 70"/>
                  <a:gd name="T15" fmla="*/ 126 h 130"/>
                  <a:gd name="T16" fmla="*/ 2 w 70"/>
                  <a:gd name="T17" fmla="*/ 129 h 130"/>
                  <a:gd name="T18" fmla="*/ 0 w 70"/>
                  <a:gd name="T19" fmla="*/ 118 h 130"/>
                  <a:gd name="T20" fmla="*/ 2 w 70"/>
                  <a:gd name="T21" fmla="*/ 111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" h="130">
                    <a:moveTo>
                      <a:pt x="2" y="111"/>
                    </a:moveTo>
                    <a:lnTo>
                      <a:pt x="23" y="58"/>
                    </a:lnTo>
                    <a:lnTo>
                      <a:pt x="46" y="20"/>
                    </a:lnTo>
                    <a:lnTo>
                      <a:pt x="69" y="0"/>
                    </a:lnTo>
                    <a:lnTo>
                      <a:pt x="54" y="28"/>
                    </a:lnTo>
                    <a:lnTo>
                      <a:pt x="35" y="70"/>
                    </a:lnTo>
                    <a:lnTo>
                      <a:pt x="23" y="108"/>
                    </a:lnTo>
                    <a:lnTo>
                      <a:pt x="13" y="126"/>
                    </a:lnTo>
                    <a:lnTo>
                      <a:pt x="2" y="129"/>
                    </a:lnTo>
                    <a:lnTo>
                      <a:pt x="0" y="118"/>
                    </a:lnTo>
                    <a:lnTo>
                      <a:pt x="2" y="11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3" name="Freeform 705"/>
              <p:cNvSpPr>
                <a:spLocks/>
              </p:cNvSpPr>
              <p:nvPr/>
            </p:nvSpPr>
            <p:spPr bwMode="auto">
              <a:xfrm>
                <a:off x="4419" y="1657"/>
                <a:ext cx="33" cy="21"/>
              </a:xfrm>
              <a:custGeom>
                <a:avLst/>
                <a:gdLst>
                  <a:gd name="T0" fmla="*/ 32 w 33"/>
                  <a:gd name="T1" fmla="*/ 7 h 21"/>
                  <a:gd name="T2" fmla="*/ 21 w 33"/>
                  <a:gd name="T3" fmla="*/ 0 h 21"/>
                  <a:gd name="T4" fmla="*/ 3 w 33"/>
                  <a:gd name="T5" fmla="*/ 0 h 21"/>
                  <a:gd name="T6" fmla="*/ 0 w 33"/>
                  <a:gd name="T7" fmla="*/ 10 h 21"/>
                  <a:gd name="T8" fmla="*/ 8 w 33"/>
                  <a:gd name="T9" fmla="*/ 20 h 21"/>
                  <a:gd name="T10" fmla="*/ 24 w 33"/>
                  <a:gd name="T11" fmla="*/ 20 h 21"/>
                  <a:gd name="T12" fmla="*/ 32 w 33"/>
                  <a:gd name="T13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21">
                    <a:moveTo>
                      <a:pt x="32" y="7"/>
                    </a:moveTo>
                    <a:lnTo>
                      <a:pt x="21" y="0"/>
                    </a:lnTo>
                    <a:lnTo>
                      <a:pt x="3" y="0"/>
                    </a:lnTo>
                    <a:lnTo>
                      <a:pt x="0" y="10"/>
                    </a:lnTo>
                    <a:lnTo>
                      <a:pt x="8" y="20"/>
                    </a:lnTo>
                    <a:lnTo>
                      <a:pt x="24" y="20"/>
                    </a:lnTo>
                    <a:lnTo>
                      <a:pt x="32" y="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4" name="Oval 706"/>
              <p:cNvSpPr>
                <a:spLocks noChangeArrowheads="1"/>
              </p:cNvSpPr>
              <p:nvPr/>
            </p:nvSpPr>
            <p:spPr bwMode="auto">
              <a:xfrm>
                <a:off x="4643" y="1521"/>
                <a:ext cx="33" cy="2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263875" name="Freeform 707"/>
              <p:cNvSpPr>
                <a:spLocks/>
              </p:cNvSpPr>
              <p:nvPr/>
            </p:nvSpPr>
            <p:spPr bwMode="auto">
              <a:xfrm>
                <a:off x="4861" y="1583"/>
                <a:ext cx="36" cy="25"/>
              </a:xfrm>
              <a:custGeom>
                <a:avLst/>
                <a:gdLst>
                  <a:gd name="T0" fmla="*/ 22 w 36"/>
                  <a:gd name="T1" fmla="*/ 3 h 25"/>
                  <a:gd name="T2" fmla="*/ 12 w 36"/>
                  <a:gd name="T3" fmla="*/ 0 h 25"/>
                  <a:gd name="T4" fmla="*/ 6 w 36"/>
                  <a:gd name="T5" fmla="*/ 1 h 25"/>
                  <a:gd name="T6" fmla="*/ 0 w 36"/>
                  <a:gd name="T7" fmla="*/ 14 h 25"/>
                  <a:gd name="T8" fmla="*/ 12 w 36"/>
                  <a:gd name="T9" fmla="*/ 24 h 25"/>
                  <a:gd name="T10" fmla="*/ 35 w 36"/>
                  <a:gd name="T11" fmla="*/ 13 h 25"/>
                  <a:gd name="T12" fmla="*/ 30 w 36"/>
                  <a:gd name="T13" fmla="*/ 6 h 25"/>
                  <a:gd name="T14" fmla="*/ 22 w 36"/>
                  <a:gd name="T1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5">
                    <a:moveTo>
                      <a:pt x="22" y="3"/>
                    </a:moveTo>
                    <a:lnTo>
                      <a:pt x="12" y="0"/>
                    </a:lnTo>
                    <a:lnTo>
                      <a:pt x="6" y="1"/>
                    </a:lnTo>
                    <a:lnTo>
                      <a:pt x="0" y="14"/>
                    </a:lnTo>
                    <a:lnTo>
                      <a:pt x="12" y="24"/>
                    </a:lnTo>
                    <a:lnTo>
                      <a:pt x="35" y="13"/>
                    </a:lnTo>
                    <a:lnTo>
                      <a:pt x="30" y="6"/>
                    </a:lnTo>
                    <a:lnTo>
                      <a:pt x="22" y="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6" name="Freeform 708"/>
              <p:cNvSpPr>
                <a:spLocks/>
              </p:cNvSpPr>
              <p:nvPr/>
            </p:nvSpPr>
            <p:spPr bwMode="auto">
              <a:xfrm>
                <a:off x="4638" y="1648"/>
                <a:ext cx="24" cy="20"/>
              </a:xfrm>
              <a:custGeom>
                <a:avLst/>
                <a:gdLst>
                  <a:gd name="T0" fmla="*/ 23 w 24"/>
                  <a:gd name="T1" fmla="*/ 0 h 20"/>
                  <a:gd name="T2" fmla="*/ 7 w 24"/>
                  <a:gd name="T3" fmla="*/ 2 h 20"/>
                  <a:gd name="T4" fmla="*/ 0 w 24"/>
                  <a:gd name="T5" fmla="*/ 19 h 20"/>
                  <a:gd name="T6" fmla="*/ 23 w 24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0">
                    <a:moveTo>
                      <a:pt x="23" y="0"/>
                    </a:moveTo>
                    <a:lnTo>
                      <a:pt x="7" y="2"/>
                    </a:lnTo>
                    <a:lnTo>
                      <a:pt x="0" y="19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7" name="Freeform 709"/>
              <p:cNvSpPr>
                <a:spLocks/>
              </p:cNvSpPr>
              <p:nvPr/>
            </p:nvSpPr>
            <p:spPr bwMode="auto">
              <a:xfrm>
                <a:off x="4020" y="1611"/>
                <a:ext cx="282" cy="401"/>
              </a:xfrm>
              <a:custGeom>
                <a:avLst/>
                <a:gdLst>
                  <a:gd name="T0" fmla="*/ 53 w 282"/>
                  <a:gd name="T1" fmla="*/ 365 h 401"/>
                  <a:gd name="T2" fmla="*/ 99 w 282"/>
                  <a:gd name="T3" fmla="*/ 400 h 401"/>
                  <a:gd name="T4" fmla="*/ 127 w 282"/>
                  <a:gd name="T5" fmla="*/ 389 h 401"/>
                  <a:gd name="T6" fmla="*/ 101 w 282"/>
                  <a:gd name="T7" fmla="*/ 379 h 401"/>
                  <a:gd name="T8" fmla="*/ 70 w 282"/>
                  <a:gd name="T9" fmla="*/ 369 h 401"/>
                  <a:gd name="T10" fmla="*/ 61 w 282"/>
                  <a:gd name="T11" fmla="*/ 339 h 401"/>
                  <a:gd name="T12" fmla="*/ 102 w 282"/>
                  <a:gd name="T13" fmla="*/ 329 h 401"/>
                  <a:gd name="T14" fmla="*/ 118 w 282"/>
                  <a:gd name="T15" fmla="*/ 309 h 401"/>
                  <a:gd name="T16" fmla="*/ 82 w 282"/>
                  <a:gd name="T17" fmla="*/ 314 h 401"/>
                  <a:gd name="T18" fmla="*/ 67 w 282"/>
                  <a:gd name="T19" fmla="*/ 302 h 401"/>
                  <a:gd name="T20" fmla="*/ 44 w 282"/>
                  <a:gd name="T21" fmla="*/ 277 h 401"/>
                  <a:gd name="T22" fmla="*/ 27 w 282"/>
                  <a:gd name="T23" fmla="*/ 236 h 401"/>
                  <a:gd name="T24" fmla="*/ 35 w 282"/>
                  <a:gd name="T25" fmla="*/ 210 h 401"/>
                  <a:gd name="T26" fmla="*/ 56 w 282"/>
                  <a:gd name="T27" fmla="*/ 195 h 401"/>
                  <a:gd name="T28" fmla="*/ 84 w 282"/>
                  <a:gd name="T29" fmla="*/ 208 h 401"/>
                  <a:gd name="T30" fmla="*/ 112 w 282"/>
                  <a:gd name="T31" fmla="*/ 213 h 401"/>
                  <a:gd name="T32" fmla="*/ 62 w 282"/>
                  <a:gd name="T33" fmla="*/ 169 h 401"/>
                  <a:gd name="T34" fmla="*/ 57 w 282"/>
                  <a:gd name="T35" fmla="*/ 123 h 401"/>
                  <a:gd name="T36" fmla="*/ 107 w 282"/>
                  <a:gd name="T37" fmla="*/ 73 h 401"/>
                  <a:gd name="T38" fmla="*/ 137 w 282"/>
                  <a:gd name="T39" fmla="*/ 72 h 401"/>
                  <a:gd name="T40" fmla="*/ 136 w 282"/>
                  <a:gd name="T41" fmla="*/ 57 h 401"/>
                  <a:gd name="T42" fmla="*/ 145 w 282"/>
                  <a:gd name="T43" fmla="*/ 23 h 401"/>
                  <a:gd name="T44" fmla="*/ 185 w 282"/>
                  <a:gd name="T45" fmla="*/ 10 h 401"/>
                  <a:gd name="T46" fmla="*/ 231 w 282"/>
                  <a:gd name="T47" fmla="*/ 34 h 401"/>
                  <a:gd name="T48" fmla="*/ 254 w 282"/>
                  <a:gd name="T49" fmla="*/ 82 h 401"/>
                  <a:gd name="T50" fmla="*/ 279 w 282"/>
                  <a:gd name="T51" fmla="*/ 90 h 401"/>
                  <a:gd name="T52" fmla="*/ 247 w 282"/>
                  <a:gd name="T53" fmla="*/ 36 h 401"/>
                  <a:gd name="T54" fmla="*/ 185 w 282"/>
                  <a:gd name="T55" fmla="*/ 0 h 401"/>
                  <a:gd name="T56" fmla="*/ 141 w 282"/>
                  <a:gd name="T57" fmla="*/ 12 h 401"/>
                  <a:gd name="T58" fmla="*/ 116 w 282"/>
                  <a:gd name="T59" fmla="*/ 47 h 401"/>
                  <a:gd name="T60" fmla="*/ 102 w 282"/>
                  <a:gd name="T61" fmla="*/ 65 h 401"/>
                  <a:gd name="T62" fmla="*/ 50 w 282"/>
                  <a:gd name="T63" fmla="*/ 113 h 401"/>
                  <a:gd name="T64" fmla="*/ 43 w 282"/>
                  <a:gd name="T65" fmla="*/ 162 h 401"/>
                  <a:gd name="T66" fmla="*/ 29 w 282"/>
                  <a:gd name="T67" fmla="*/ 198 h 401"/>
                  <a:gd name="T68" fmla="*/ 16 w 282"/>
                  <a:gd name="T69" fmla="*/ 253 h 401"/>
                  <a:gd name="T70" fmla="*/ 42 w 282"/>
                  <a:gd name="T71" fmla="*/ 293 h 401"/>
                  <a:gd name="T72" fmla="*/ 52 w 282"/>
                  <a:gd name="T73" fmla="*/ 319 h 401"/>
                  <a:gd name="T74" fmla="*/ 0 w 282"/>
                  <a:gd name="T75" fmla="*/ 341 h 401"/>
                  <a:gd name="T76" fmla="*/ 44 w 282"/>
                  <a:gd name="T77" fmla="*/ 348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82" h="401">
                    <a:moveTo>
                      <a:pt x="44" y="348"/>
                    </a:moveTo>
                    <a:lnTo>
                      <a:pt x="53" y="365"/>
                    </a:lnTo>
                    <a:lnTo>
                      <a:pt x="83" y="396"/>
                    </a:lnTo>
                    <a:lnTo>
                      <a:pt x="99" y="400"/>
                    </a:lnTo>
                    <a:lnTo>
                      <a:pt x="118" y="400"/>
                    </a:lnTo>
                    <a:lnTo>
                      <a:pt x="127" y="389"/>
                    </a:lnTo>
                    <a:lnTo>
                      <a:pt x="120" y="380"/>
                    </a:lnTo>
                    <a:lnTo>
                      <a:pt x="101" y="379"/>
                    </a:lnTo>
                    <a:lnTo>
                      <a:pt x="82" y="378"/>
                    </a:lnTo>
                    <a:lnTo>
                      <a:pt x="70" y="369"/>
                    </a:lnTo>
                    <a:lnTo>
                      <a:pt x="64" y="355"/>
                    </a:lnTo>
                    <a:lnTo>
                      <a:pt x="61" y="339"/>
                    </a:lnTo>
                    <a:lnTo>
                      <a:pt x="65" y="336"/>
                    </a:lnTo>
                    <a:lnTo>
                      <a:pt x="102" y="329"/>
                    </a:lnTo>
                    <a:lnTo>
                      <a:pt x="118" y="319"/>
                    </a:lnTo>
                    <a:lnTo>
                      <a:pt x="118" y="309"/>
                    </a:lnTo>
                    <a:lnTo>
                      <a:pt x="101" y="306"/>
                    </a:lnTo>
                    <a:lnTo>
                      <a:pt x="82" y="314"/>
                    </a:lnTo>
                    <a:lnTo>
                      <a:pt x="70" y="315"/>
                    </a:lnTo>
                    <a:lnTo>
                      <a:pt x="67" y="302"/>
                    </a:lnTo>
                    <a:lnTo>
                      <a:pt x="62" y="294"/>
                    </a:lnTo>
                    <a:lnTo>
                      <a:pt x="44" y="277"/>
                    </a:lnTo>
                    <a:lnTo>
                      <a:pt x="29" y="256"/>
                    </a:lnTo>
                    <a:lnTo>
                      <a:pt x="27" y="236"/>
                    </a:lnTo>
                    <a:lnTo>
                      <a:pt x="29" y="222"/>
                    </a:lnTo>
                    <a:lnTo>
                      <a:pt x="35" y="210"/>
                    </a:lnTo>
                    <a:lnTo>
                      <a:pt x="46" y="202"/>
                    </a:lnTo>
                    <a:lnTo>
                      <a:pt x="56" y="195"/>
                    </a:lnTo>
                    <a:lnTo>
                      <a:pt x="66" y="198"/>
                    </a:lnTo>
                    <a:lnTo>
                      <a:pt x="84" y="208"/>
                    </a:lnTo>
                    <a:lnTo>
                      <a:pt x="107" y="217"/>
                    </a:lnTo>
                    <a:lnTo>
                      <a:pt x="112" y="213"/>
                    </a:lnTo>
                    <a:lnTo>
                      <a:pt x="87" y="195"/>
                    </a:lnTo>
                    <a:lnTo>
                      <a:pt x="62" y="169"/>
                    </a:lnTo>
                    <a:lnTo>
                      <a:pt x="55" y="145"/>
                    </a:lnTo>
                    <a:lnTo>
                      <a:pt x="57" y="123"/>
                    </a:lnTo>
                    <a:lnTo>
                      <a:pt x="81" y="92"/>
                    </a:lnTo>
                    <a:lnTo>
                      <a:pt x="107" y="73"/>
                    </a:lnTo>
                    <a:lnTo>
                      <a:pt x="123" y="71"/>
                    </a:lnTo>
                    <a:lnTo>
                      <a:pt x="137" y="72"/>
                    </a:lnTo>
                    <a:lnTo>
                      <a:pt x="147" y="72"/>
                    </a:lnTo>
                    <a:lnTo>
                      <a:pt x="136" y="57"/>
                    </a:lnTo>
                    <a:lnTo>
                      <a:pt x="135" y="40"/>
                    </a:lnTo>
                    <a:lnTo>
                      <a:pt x="145" y="23"/>
                    </a:lnTo>
                    <a:lnTo>
                      <a:pt x="167" y="11"/>
                    </a:lnTo>
                    <a:lnTo>
                      <a:pt x="185" y="10"/>
                    </a:lnTo>
                    <a:lnTo>
                      <a:pt x="208" y="16"/>
                    </a:lnTo>
                    <a:lnTo>
                      <a:pt x="231" y="34"/>
                    </a:lnTo>
                    <a:lnTo>
                      <a:pt x="249" y="58"/>
                    </a:lnTo>
                    <a:lnTo>
                      <a:pt x="254" y="82"/>
                    </a:lnTo>
                    <a:lnTo>
                      <a:pt x="259" y="99"/>
                    </a:lnTo>
                    <a:lnTo>
                      <a:pt x="279" y="90"/>
                    </a:lnTo>
                    <a:lnTo>
                      <a:pt x="281" y="75"/>
                    </a:lnTo>
                    <a:lnTo>
                      <a:pt x="247" y="36"/>
                    </a:lnTo>
                    <a:lnTo>
                      <a:pt x="216" y="10"/>
                    </a:lnTo>
                    <a:lnTo>
                      <a:pt x="185" y="0"/>
                    </a:lnTo>
                    <a:lnTo>
                      <a:pt x="161" y="2"/>
                    </a:lnTo>
                    <a:lnTo>
                      <a:pt x="141" y="12"/>
                    </a:lnTo>
                    <a:lnTo>
                      <a:pt x="125" y="31"/>
                    </a:lnTo>
                    <a:lnTo>
                      <a:pt x="116" y="47"/>
                    </a:lnTo>
                    <a:lnTo>
                      <a:pt x="118" y="57"/>
                    </a:lnTo>
                    <a:lnTo>
                      <a:pt x="102" y="65"/>
                    </a:lnTo>
                    <a:lnTo>
                      <a:pt x="78" y="82"/>
                    </a:lnTo>
                    <a:lnTo>
                      <a:pt x="50" y="113"/>
                    </a:lnTo>
                    <a:lnTo>
                      <a:pt x="43" y="137"/>
                    </a:lnTo>
                    <a:lnTo>
                      <a:pt x="43" y="162"/>
                    </a:lnTo>
                    <a:lnTo>
                      <a:pt x="48" y="184"/>
                    </a:lnTo>
                    <a:lnTo>
                      <a:pt x="29" y="198"/>
                    </a:lnTo>
                    <a:lnTo>
                      <a:pt x="11" y="227"/>
                    </a:lnTo>
                    <a:lnTo>
                      <a:pt x="16" y="253"/>
                    </a:lnTo>
                    <a:lnTo>
                      <a:pt x="27" y="272"/>
                    </a:lnTo>
                    <a:lnTo>
                      <a:pt x="42" y="293"/>
                    </a:lnTo>
                    <a:lnTo>
                      <a:pt x="52" y="305"/>
                    </a:lnTo>
                    <a:lnTo>
                      <a:pt x="52" y="319"/>
                    </a:lnTo>
                    <a:lnTo>
                      <a:pt x="47" y="323"/>
                    </a:lnTo>
                    <a:lnTo>
                      <a:pt x="0" y="341"/>
                    </a:lnTo>
                    <a:lnTo>
                      <a:pt x="46" y="339"/>
                    </a:lnTo>
                    <a:lnTo>
                      <a:pt x="44" y="348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8" name="Freeform 710"/>
              <p:cNvSpPr>
                <a:spLocks/>
              </p:cNvSpPr>
              <p:nvPr/>
            </p:nvSpPr>
            <p:spPr bwMode="auto">
              <a:xfrm>
                <a:off x="4161" y="1766"/>
                <a:ext cx="125" cy="73"/>
              </a:xfrm>
              <a:custGeom>
                <a:avLst/>
                <a:gdLst>
                  <a:gd name="T0" fmla="*/ 121 w 125"/>
                  <a:gd name="T1" fmla="*/ 72 h 73"/>
                  <a:gd name="T2" fmla="*/ 124 w 125"/>
                  <a:gd name="T3" fmla="*/ 62 h 73"/>
                  <a:gd name="T4" fmla="*/ 116 w 125"/>
                  <a:gd name="T5" fmla="*/ 52 h 73"/>
                  <a:gd name="T6" fmla="*/ 62 w 125"/>
                  <a:gd name="T7" fmla="*/ 20 h 73"/>
                  <a:gd name="T8" fmla="*/ 0 w 125"/>
                  <a:gd name="T9" fmla="*/ 0 h 73"/>
                  <a:gd name="T10" fmla="*/ 46 w 125"/>
                  <a:gd name="T11" fmla="*/ 27 h 73"/>
                  <a:gd name="T12" fmla="*/ 84 w 125"/>
                  <a:gd name="T13" fmla="*/ 48 h 73"/>
                  <a:gd name="T14" fmla="*/ 108 w 125"/>
                  <a:gd name="T15" fmla="*/ 69 h 73"/>
                  <a:gd name="T16" fmla="*/ 121 w 125"/>
                  <a:gd name="T17" fmla="*/ 7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5" h="73">
                    <a:moveTo>
                      <a:pt x="121" y="72"/>
                    </a:moveTo>
                    <a:lnTo>
                      <a:pt x="124" y="62"/>
                    </a:lnTo>
                    <a:lnTo>
                      <a:pt x="116" y="52"/>
                    </a:lnTo>
                    <a:lnTo>
                      <a:pt x="62" y="20"/>
                    </a:lnTo>
                    <a:lnTo>
                      <a:pt x="0" y="0"/>
                    </a:lnTo>
                    <a:lnTo>
                      <a:pt x="46" y="27"/>
                    </a:lnTo>
                    <a:lnTo>
                      <a:pt x="84" y="48"/>
                    </a:lnTo>
                    <a:lnTo>
                      <a:pt x="108" y="69"/>
                    </a:lnTo>
                    <a:lnTo>
                      <a:pt x="121" y="7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263879" name="Group 711"/>
            <p:cNvGrpSpPr>
              <a:grpSpLocks/>
            </p:cNvGrpSpPr>
            <p:nvPr/>
          </p:nvGrpSpPr>
          <p:grpSpPr bwMode="auto">
            <a:xfrm>
              <a:off x="3408" y="1529"/>
              <a:ext cx="877" cy="778"/>
              <a:chOff x="3408" y="1529"/>
              <a:chExt cx="877" cy="778"/>
            </a:xfrm>
          </p:grpSpPr>
          <p:sp>
            <p:nvSpPr>
              <p:cNvPr id="263880" name="Freeform 712"/>
              <p:cNvSpPr>
                <a:spLocks/>
              </p:cNvSpPr>
              <p:nvPr/>
            </p:nvSpPr>
            <p:spPr bwMode="auto">
              <a:xfrm>
                <a:off x="3648" y="1792"/>
                <a:ext cx="382" cy="291"/>
              </a:xfrm>
              <a:custGeom>
                <a:avLst/>
                <a:gdLst>
                  <a:gd name="T0" fmla="*/ 199 w 382"/>
                  <a:gd name="T1" fmla="*/ 25 h 291"/>
                  <a:gd name="T2" fmla="*/ 164 w 382"/>
                  <a:gd name="T3" fmla="*/ 11 h 291"/>
                  <a:gd name="T4" fmla="*/ 125 w 382"/>
                  <a:gd name="T5" fmla="*/ 11 h 291"/>
                  <a:gd name="T6" fmla="*/ 81 w 382"/>
                  <a:gd name="T7" fmla="*/ 38 h 291"/>
                  <a:gd name="T8" fmla="*/ 69 w 382"/>
                  <a:gd name="T9" fmla="*/ 74 h 291"/>
                  <a:gd name="T10" fmla="*/ 96 w 382"/>
                  <a:gd name="T11" fmla="*/ 108 h 291"/>
                  <a:gd name="T12" fmla="*/ 69 w 382"/>
                  <a:gd name="T13" fmla="*/ 115 h 291"/>
                  <a:gd name="T14" fmla="*/ 26 w 382"/>
                  <a:gd name="T15" fmla="*/ 143 h 291"/>
                  <a:gd name="T16" fmla="*/ 15 w 382"/>
                  <a:gd name="T17" fmla="*/ 185 h 291"/>
                  <a:gd name="T18" fmla="*/ 36 w 382"/>
                  <a:gd name="T19" fmla="*/ 197 h 291"/>
                  <a:gd name="T20" fmla="*/ 67 w 382"/>
                  <a:gd name="T21" fmla="*/ 187 h 291"/>
                  <a:gd name="T22" fmla="*/ 52 w 382"/>
                  <a:gd name="T23" fmla="*/ 215 h 291"/>
                  <a:gd name="T24" fmla="*/ 64 w 382"/>
                  <a:gd name="T25" fmla="*/ 235 h 291"/>
                  <a:gd name="T26" fmla="*/ 83 w 382"/>
                  <a:gd name="T27" fmla="*/ 246 h 291"/>
                  <a:gd name="T28" fmla="*/ 104 w 382"/>
                  <a:gd name="T29" fmla="*/ 273 h 291"/>
                  <a:gd name="T30" fmla="*/ 154 w 382"/>
                  <a:gd name="T31" fmla="*/ 278 h 291"/>
                  <a:gd name="T32" fmla="*/ 187 w 382"/>
                  <a:gd name="T33" fmla="*/ 252 h 291"/>
                  <a:gd name="T34" fmla="*/ 192 w 382"/>
                  <a:gd name="T35" fmla="*/ 218 h 291"/>
                  <a:gd name="T36" fmla="*/ 177 w 382"/>
                  <a:gd name="T37" fmla="*/ 188 h 291"/>
                  <a:gd name="T38" fmla="*/ 172 w 382"/>
                  <a:gd name="T39" fmla="*/ 166 h 291"/>
                  <a:gd name="T40" fmla="*/ 199 w 382"/>
                  <a:gd name="T41" fmla="*/ 181 h 291"/>
                  <a:gd name="T42" fmla="*/ 235 w 382"/>
                  <a:gd name="T43" fmla="*/ 185 h 291"/>
                  <a:gd name="T44" fmla="*/ 254 w 382"/>
                  <a:gd name="T45" fmla="*/ 154 h 291"/>
                  <a:gd name="T46" fmla="*/ 233 w 382"/>
                  <a:gd name="T47" fmla="*/ 126 h 291"/>
                  <a:gd name="T48" fmla="*/ 191 w 382"/>
                  <a:gd name="T49" fmla="*/ 96 h 291"/>
                  <a:gd name="T50" fmla="*/ 161 w 382"/>
                  <a:gd name="T51" fmla="*/ 89 h 291"/>
                  <a:gd name="T52" fmla="*/ 222 w 382"/>
                  <a:gd name="T53" fmla="*/ 72 h 291"/>
                  <a:gd name="T54" fmla="*/ 297 w 382"/>
                  <a:gd name="T55" fmla="*/ 42 h 291"/>
                  <a:gd name="T56" fmla="*/ 320 w 382"/>
                  <a:gd name="T57" fmla="*/ 41 h 291"/>
                  <a:gd name="T58" fmla="*/ 245 w 382"/>
                  <a:gd name="T59" fmla="*/ 72 h 291"/>
                  <a:gd name="T60" fmla="*/ 222 w 382"/>
                  <a:gd name="T61" fmla="*/ 99 h 291"/>
                  <a:gd name="T62" fmla="*/ 335 w 382"/>
                  <a:gd name="T63" fmla="*/ 153 h 291"/>
                  <a:gd name="T64" fmla="*/ 376 w 382"/>
                  <a:gd name="T65" fmla="*/ 170 h 291"/>
                  <a:gd name="T66" fmla="*/ 262 w 382"/>
                  <a:gd name="T67" fmla="*/ 135 h 291"/>
                  <a:gd name="T68" fmla="*/ 266 w 382"/>
                  <a:gd name="T69" fmla="*/ 156 h 291"/>
                  <a:gd name="T70" fmla="*/ 257 w 382"/>
                  <a:gd name="T71" fmla="*/ 194 h 291"/>
                  <a:gd name="T72" fmla="*/ 210 w 382"/>
                  <a:gd name="T73" fmla="*/ 198 h 291"/>
                  <a:gd name="T74" fmla="*/ 212 w 382"/>
                  <a:gd name="T75" fmla="*/ 220 h 291"/>
                  <a:gd name="T76" fmla="*/ 195 w 382"/>
                  <a:gd name="T77" fmla="*/ 268 h 291"/>
                  <a:gd name="T78" fmla="*/ 145 w 382"/>
                  <a:gd name="T79" fmla="*/ 290 h 291"/>
                  <a:gd name="T80" fmla="*/ 88 w 382"/>
                  <a:gd name="T81" fmla="*/ 279 h 291"/>
                  <a:gd name="T82" fmla="*/ 73 w 382"/>
                  <a:gd name="T83" fmla="*/ 251 h 291"/>
                  <a:gd name="T84" fmla="*/ 50 w 382"/>
                  <a:gd name="T85" fmla="*/ 246 h 291"/>
                  <a:gd name="T86" fmla="*/ 42 w 382"/>
                  <a:gd name="T87" fmla="*/ 225 h 291"/>
                  <a:gd name="T88" fmla="*/ 46 w 382"/>
                  <a:gd name="T89" fmla="*/ 204 h 291"/>
                  <a:gd name="T90" fmla="*/ 7 w 382"/>
                  <a:gd name="T91" fmla="*/ 198 h 291"/>
                  <a:gd name="T92" fmla="*/ 0 w 382"/>
                  <a:gd name="T93" fmla="*/ 163 h 291"/>
                  <a:gd name="T94" fmla="*/ 23 w 382"/>
                  <a:gd name="T95" fmla="*/ 126 h 291"/>
                  <a:gd name="T96" fmla="*/ 56 w 382"/>
                  <a:gd name="T97" fmla="*/ 106 h 291"/>
                  <a:gd name="T98" fmla="*/ 61 w 382"/>
                  <a:gd name="T99" fmla="*/ 88 h 291"/>
                  <a:gd name="T100" fmla="*/ 61 w 382"/>
                  <a:gd name="T101" fmla="*/ 61 h 291"/>
                  <a:gd name="T102" fmla="*/ 81 w 382"/>
                  <a:gd name="T103" fmla="*/ 21 h 291"/>
                  <a:gd name="T104" fmla="*/ 130 w 382"/>
                  <a:gd name="T105" fmla="*/ 0 h 291"/>
                  <a:gd name="T106" fmla="*/ 191 w 382"/>
                  <a:gd name="T107" fmla="*/ 3 h 291"/>
                  <a:gd name="T108" fmla="*/ 207 w 382"/>
                  <a:gd name="T109" fmla="*/ 14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82" h="291">
                    <a:moveTo>
                      <a:pt x="207" y="14"/>
                    </a:moveTo>
                    <a:lnTo>
                      <a:pt x="199" y="25"/>
                    </a:lnTo>
                    <a:lnTo>
                      <a:pt x="177" y="20"/>
                    </a:lnTo>
                    <a:lnTo>
                      <a:pt x="164" y="11"/>
                    </a:lnTo>
                    <a:lnTo>
                      <a:pt x="150" y="8"/>
                    </a:lnTo>
                    <a:lnTo>
                      <a:pt x="125" y="11"/>
                    </a:lnTo>
                    <a:lnTo>
                      <a:pt x="98" y="24"/>
                    </a:lnTo>
                    <a:lnTo>
                      <a:pt x="81" y="38"/>
                    </a:lnTo>
                    <a:lnTo>
                      <a:pt x="73" y="55"/>
                    </a:lnTo>
                    <a:lnTo>
                      <a:pt x="69" y="74"/>
                    </a:lnTo>
                    <a:lnTo>
                      <a:pt x="79" y="98"/>
                    </a:lnTo>
                    <a:lnTo>
                      <a:pt x="96" y="108"/>
                    </a:lnTo>
                    <a:lnTo>
                      <a:pt x="95" y="113"/>
                    </a:lnTo>
                    <a:lnTo>
                      <a:pt x="69" y="115"/>
                    </a:lnTo>
                    <a:lnTo>
                      <a:pt x="42" y="125"/>
                    </a:lnTo>
                    <a:lnTo>
                      <a:pt x="26" y="143"/>
                    </a:lnTo>
                    <a:lnTo>
                      <a:pt x="15" y="166"/>
                    </a:lnTo>
                    <a:lnTo>
                      <a:pt x="15" y="185"/>
                    </a:lnTo>
                    <a:lnTo>
                      <a:pt x="23" y="195"/>
                    </a:lnTo>
                    <a:lnTo>
                      <a:pt x="36" y="197"/>
                    </a:lnTo>
                    <a:lnTo>
                      <a:pt x="60" y="191"/>
                    </a:lnTo>
                    <a:lnTo>
                      <a:pt x="67" y="187"/>
                    </a:lnTo>
                    <a:lnTo>
                      <a:pt x="61" y="194"/>
                    </a:lnTo>
                    <a:lnTo>
                      <a:pt x="52" y="215"/>
                    </a:lnTo>
                    <a:lnTo>
                      <a:pt x="52" y="225"/>
                    </a:lnTo>
                    <a:lnTo>
                      <a:pt x="64" y="235"/>
                    </a:lnTo>
                    <a:lnTo>
                      <a:pt x="83" y="235"/>
                    </a:lnTo>
                    <a:lnTo>
                      <a:pt x="83" y="246"/>
                    </a:lnTo>
                    <a:lnTo>
                      <a:pt x="88" y="265"/>
                    </a:lnTo>
                    <a:lnTo>
                      <a:pt x="104" y="273"/>
                    </a:lnTo>
                    <a:lnTo>
                      <a:pt x="130" y="278"/>
                    </a:lnTo>
                    <a:lnTo>
                      <a:pt x="154" y="278"/>
                    </a:lnTo>
                    <a:lnTo>
                      <a:pt x="177" y="266"/>
                    </a:lnTo>
                    <a:lnTo>
                      <a:pt x="187" y="252"/>
                    </a:lnTo>
                    <a:lnTo>
                      <a:pt x="192" y="235"/>
                    </a:lnTo>
                    <a:lnTo>
                      <a:pt x="192" y="218"/>
                    </a:lnTo>
                    <a:lnTo>
                      <a:pt x="191" y="202"/>
                    </a:lnTo>
                    <a:lnTo>
                      <a:pt x="177" y="188"/>
                    </a:lnTo>
                    <a:lnTo>
                      <a:pt x="168" y="170"/>
                    </a:lnTo>
                    <a:lnTo>
                      <a:pt x="172" y="166"/>
                    </a:lnTo>
                    <a:lnTo>
                      <a:pt x="187" y="174"/>
                    </a:lnTo>
                    <a:lnTo>
                      <a:pt x="199" y="181"/>
                    </a:lnTo>
                    <a:lnTo>
                      <a:pt x="218" y="185"/>
                    </a:lnTo>
                    <a:lnTo>
                      <a:pt x="235" y="185"/>
                    </a:lnTo>
                    <a:lnTo>
                      <a:pt x="250" y="174"/>
                    </a:lnTo>
                    <a:lnTo>
                      <a:pt x="254" y="154"/>
                    </a:lnTo>
                    <a:lnTo>
                      <a:pt x="249" y="140"/>
                    </a:lnTo>
                    <a:lnTo>
                      <a:pt x="233" y="126"/>
                    </a:lnTo>
                    <a:lnTo>
                      <a:pt x="216" y="110"/>
                    </a:lnTo>
                    <a:lnTo>
                      <a:pt x="191" y="96"/>
                    </a:lnTo>
                    <a:lnTo>
                      <a:pt x="173" y="92"/>
                    </a:lnTo>
                    <a:lnTo>
                      <a:pt x="161" y="89"/>
                    </a:lnTo>
                    <a:lnTo>
                      <a:pt x="172" y="82"/>
                    </a:lnTo>
                    <a:lnTo>
                      <a:pt x="222" y="72"/>
                    </a:lnTo>
                    <a:lnTo>
                      <a:pt x="254" y="61"/>
                    </a:lnTo>
                    <a:lnTo>
                      <a:pt x="297" y="42"/>
                    </a:lnTo>
                    <a:lnTo>
                      <a:pt x="319" y="32"/>
                    </a:lnTo>
                    <a:lnTo>
                      <a:pt x="320" y="41"/>
                    </a:lnTo>
                    <a:lnTo>
                      <a:pt x="273" y="59"/>
                    </a:lnTo>
                    <a:lnTo>
                      <a:pt x="245" y="72"/>
                    </a:lnTo>
                    <a:lnTo>
                      <a:pt x="215" y="89"/>
                    </a:lnTo>
                    <a:lnTo>
                      <a:pt x="222" y="99"/>
                    </a:lnTo>
                    <a:lnTo>
                      <a:pt x="281" y="129"/>
                    </a:lnTo>
                    <a:lnTo>
                      <a:pt x="335" y="153"/>
                    </a:lnTo>
                    <a:lnTo>
                      <a:pt x="381" y="166"/>
                    </a:lnTo>
                    <a:lnTo>
                      <a:pt x="376" y="170"/>
                    </a:lnTo>
                    <a:lnTo>
                      <a:pt x="307" y="149"/>
                    </a:lnTo>
                    <a:lnTo>
                      <a:pt x="262" y="135"/>
                    </a:lnTo>
                    <a:lnTo>
                      <a:pt x="258" y="140"/>
                    </a:lnTo>
                    <a:lnTo>
                      <a:pt x="266" y="156"/>
                    </a:lnTo>
                    <a:lnTo>
                      <a:pt x="266" y="174"/>
                    </a:lnTo>
                    <a:lnTo>
                      <a:pt x="257" y="194"/>
                    </a:lnTo>
                    <a:lnTo>
                      <a:pt x="235" y="198"/>
                    </a:lnTo>
                    <a:lnTo>
                      <a:pt x="210" y="198"/>
                    </a:lnTo>
                    <a:lnTo>
                      <a:pt x="204" y="198"/>
                    </a:lnTo>
                    <a:lnTo>
                      <a:pt x="212" y="220"/>
                    </a:lnTo>
                    <a:lnTo>
                      <a:pt x="207" y="242"/>
                    </a:lnTo>
                    <a:lnTo>
                      <a:pt x="195" y="268"/>
                    </a:lnTo>
                    <a:lnTo>
                      <a:pt x="172" y="286"/>
                    </a:lnTo>
                    <a:lnTo>
                      <a:pt x="145" y="290"/>
                    </a:lnTo>
                    <a:lnTo>
                      <a:pt x="106" y="288"/>
                    </a:lnTo>
                    <a:lnTo>
                      <a:pt x="88" y="279"/>
                    </a:lnTo>
                    <a:lnTo>
                      <a:pt x="76" y="268"/>
                    </a:lnTo>
                    <a:lnTo>
                      <a:pt x="73" y="251"/>
                    </a:lnTo>
                    <a:lnTo>
                      <a:pt x="73" y="246"/>
                    </a:lnTo>
                    <a:lnTo>
                      <a:pt x="50" y="246"/>
                    </a:lnTo>
                    <a:lnTo>
                      <a:pt x="42" y="235"/>
                    </a:lnTo>
                    <a:lnTo>
                      <a:pt x="42" y="225"/>
                    </a:lnTo>
                    <a:lnTo>
                      <a:pt x="42" y="214"/>
                    </a:lnTo>
                    <a:lnTo>
                      <a:pt x="46" y="204"/>
                    </a:lnTo>
                    <a:lnTo>
                      <a:pt x="29" y="205"/>
                    </a:lnTo>
                    <a:lnTo>
                      <a:pt x="7" y="198"/>
                    </a:lnTo>
                    <a:lnTo>
                      <a:pt x="2" y="184"/>
                    </a:lnTo>
                    <a:lnTo>
                      <a:pt x="0" y="163"/>
                    </a:lnTo>
                    <a:lnTo>
                      <a:pt x="7" y="143"/>
                    </a:lnTo>
                    <a:lnTo>
                      <a:pt x="23" y="126"/>
                    </a:lnTo>
                    <a:lnTo>
                      <a:pt x="38" y="116"/>
                    </a:lnTo>
                    <a:lnTo>
                      <a:pt x="56" y="106"/>
                    </a:lnTo>
                    <a:lnTo>
                      <a:pt x="72" y="106"/>
                    </a:lnTo>
                    <a:lnTo>
                      <a:pt x="61" y="88"/>
                    </a:lnTo>
                    <a:lnTo>
                      <a:pt x="60" y="74"/>
                    </a:lnTo>
                    <a:lnTo>
                      <a:pt x="61" y="61"/>
                    </a:lnTo>
                    <a:lnTo>
                      <a:pt x="69" y="41"/>
                    </a:lnTo>
                    <a:lnTo>
                      <a:pt x="81" y="21"/>
                    </a:lnTo>
                    <a:lnTo>
                      <a:pt x="99" y="11"/>
                    </a:lnTo>
                    <a:lnTo>
                      <a:pt x="130" y="0"/>
                    </a:lnTo>
                    <a:lnTo>
                      <a:pt x="165" y="1"/>
                    </a:lnTo>
                    <a:lnTo>
                      <a:pt x="191" y="3"/>
                    </a:lnTo>
                    <a:lnTo>
                      <a:pt x="202" y="8"/>
                    </a:lnTo>
                    <a:lnTo>
                      <a:pt x="207" y="14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1" name="Freeform 713"/>
              <p:cNvSpPr>
                <a:spLocks/>
              </p:cNvSpPr>
              <p:nvPr/>
            </p:nvSpPr>
            <p:spPr bwMode="auto">
              <a:xfrm>
                <a:off x="3758" y="1899"/>
                <a:ext cx="45" cy="39"/>
              </a:xfrm>
              <a:custGeom>
                <a:avLst/>
                <a:gdLst>
                  <a:gd name="T0" fmla="*/ 1 w 45"/>
                  <a:gd name="T1" fmla="*/ 13 h 39"/>
                  <a:gd name="T2" fmla="*/ 15 w 45"/>
                  <a:gd name="T3" fmla="*/ 23 h 39"/>
                  <a:gd name="T4" fmla="*/ 19 w 45"/>
                  <a:gd name="T5" fmla="*/ 34 h 39"/>
                  <a:gd name="T6" fmla="*/ 27 w 45"/>
                  <a:gd name="T7" fmla="*/ 38 h 39"/>
                  <a:gd name="T8" fmla="*/ 30 w 45"/>
                  <a:gd name="T9" fmla="*/ 27 h 39"/>
                  <a:gd name="T10" fmla="*/ 44 w 45"/>
                  <a:gd name="T11" fmla="*/ 20 h 39"/>
                  <a:gd name="T12" fmla="*/ 30 w 45"/>
                  <a:gd name="T13" fmla="*/ 12 h 39"/>
                  <a:gd name="T14" fmla="*/ 31 w 45"/>
                  <a:gd name="T15" fmla="*/ 0 h 39"/>
                  <a:gd name="T16" fmla="*/ 19 w 45"/>
                  <a:gd name="T17" fmla="*/ 3 h 39"/>
                  <a:gd name="T18" fmla="*/ 0 w 45"/>
                  <a:gd name="T19" fmla="*/ 5 h 39"/>
                  <a:gd name="T20" fmla="*/ 1 w 45"/>
                  <a:gd name="T2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39">
                    <a:moveTo>
                      <a:pt x="1" y="13"/>
                    </a:moveTo>
                    <a:lnTo>
                      <a:pt x="15" y="23"/>
                    </a:lnTo>
                    <a:lnTo>
                      <a:pt x="19" y="34"/>
                    </a:lnTo>
                    <a:lnTo>
                      <a:pt x="27" y="38"/>
                    </a:lnTo>
                    <a:lnTo>
                      <a:pt x="30" y="27"/>
                    </a:lnTo>
                    <a:lnTo>
                      <a:pt x="44" y="20"/>
                    </a:lnTo>
                    <a:lnTo>
                      <a:pt x="30" y="12"/>
                    </a:lnTo>
                    <a:lnTo>
                      <a:pt x="31" y="0"/>
                    </a:lnTo>
                    <a:lnTo>
                      <a:pt x="19" y="3"/>
                    </a:lnTo>
                    <a:lnTo>
                      <a:pt x="0" y="5"/>
                    </a:lnTo>
                    <a:lnTo>
                      <a:pt x="1" y="1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2" name="Freeform 714"/>
              <p:cNvSpPr>
                <a:spLocks/>
              </p:cNvSpPr>
              <p:nvPr/>
            </p:nvSpPr>
            <p:spPr bwMode="auto">
              <a:xfrm>
                <a:off x="3885" y="1715"/>
                <a:ext cx="271" cy="375"/>
              </a:xfrm>
              <a:custGeom>
                <a:avLst/>
                <a:gdLst>
                  <a:gd name="T0" fmla="*/ 73 w 271"/>
                  <a:gd name="T1" fmla="*/ 13 h 375"/>
                  <a:gd name="T2" fmla="*/ 13 w 271"/>
                  <a:gd name="T3" fmla="*/ 14 h 375"/>
                  <a:gd name="T4" fmla="*/ 0 w 271"/>
                  <a:gd name="T5" fmla="*/ 37 h 375"/>
                  <a:gd name="T6" fmla="*/ 27 w 271"/>
                  <a:gd name="T7" fmla="*/ 30 h 375"/>
                  <a:gd name="T8" fmla="*/ 57 w 271"/>
                  <a:gd name="T9" fmla="*/ 20 h 375"/>
                  <a:gd name="T10" fmla="*/ 86 w 271"/>
                  <a:gd name="T11" fmla="*/ 37 h 375"/>
                  <a:gd name="T12" fmla="*/ 63 w 271"/>
                  <a:gd name="T13" fmla="*/ 69 h 375"/>
                  <a:gd name="T14" fmla="*/ 67 w 271"/>
                  <a:gd name="T15" fmla="*/ 92 h 375"/>
                  <a:gd name="T16" fmla="*/ 90 w 271"/>
                  <a:gd name="T17" fmla="*/ 68 h 375"/>
                  <a:gd name="T18" fmla="*/ 109 w 271"/>
                  <a:gd name="T19" fmla="*/ 69 h 375"/>
                  <a:gd name="T20" fmla="*/ 146 w 271"/>
                  <a:gd name="T21" fmla="*/ 74 h 375"/>
                  <a:gd name="T22" fmla="*/ 189 w 271"/>
                  <a:gd name="T23" fmla="*/ 94 h 375"/>
                  <a:gd name="T24" fmla="*/ 201 w 271"/>
                  <a:gd name="T25" fmla="*/ 119 h 375"/>
                  <a:gd name="T26" fmla="*/ 198 w 271"/>
                  <a:gd name="T27" fmla="*/ 142 h 375"/>
                  <a:gd name="T28" fmla="*/ 167 w 271"/>
                  <a:gd name="T29" fmla="*/ 150 h 375"/>
                  <a:gd name="T30" fmla="*/ 142 w 271"/>
                  <a:gd name="T31" fmla="*/ 160 h 375"/>
                  <a:gd name="T32" fmla="*/ 212 w 271"/>
                  <a:gd name="T33" fmla="*/ 166 h 375"/>
                  <a:gd name="T34" fmla="*/ 250 w 271"/>
                  <a:gd name="T35" fmla="*/ 197 h 375"/>
                  <a:gd name="T36" fmla="*/ 250 w 271"/>
                  <a:gd name="T37" fmla="*/ 264 h 375"/>
                  <a:gd name="T38" fmla="*/ 228 w 271"/>
                  <a:gd name="T39" fmla="*/ 282 h 375"/>
                  <a:gd name="T40" fmla="*/ 240 w 271"/>
                  <a:gd name="T41" fmla="*/ 292 h 375"/>
                  <a:gd name="T42" fmla="*/ 258 w 271"/>
                  <a:gd name="T43" fmla="*/ 322 h 375"/>
                  <a:gd name="T44" fmla="*/ 239 w 271"/>
                  <a:gd name="T45" fmla="*/ 355 h 375"/>
                  <a:gd name="T46" fmla="*/ 186 w 271"/>
                  <a:gd name="T47" fmla="*/ 366 h 375"/>
                  <a:gd name="T48" fmla="*/ 132 w 271"/>
                  <a:gd name="T49" fmla="*/ 342 h 375"/>
                  <a:gd name="T50" fmla="*/ 108 w 271"/>
                  <a:gd name="T51" fmla="*/ 350 h 375"/>
                  <a:gd name="T52" fmla="*/ 173 w 271"/>
                  <a:gd name="T53" fmla="*/ 372 h 375"/>
                  <a:gd name="T54" fmla="*/ 246 w 271"/>
                  <a:gd name="T55" fmla="*/ 363 h 375"/>
                  <a:gd name="T56" fmla="*/ 270 w 271"/>
                  <a:gd name="T57" fmla="*/ 329 h 375"/>
                  <a:gd name="T58" fmla="*/ 262 w 271"/>
                  <a:gd name="T59" fmla="*/ 288 h 375"/>
                  <a:gd name="T60" fmla="*/ 259 w 271"/>
                  <a:gd name="T61" fmla="*/ 267 h 375"/>
                  <a:gd name="T62" fmla="*/ 263 w 271"/>
                  <a:gd name="T63" fmla="*/ 200 h 375"/>
                  <a:gd name="T64" fmla="*/ 232 w 271"/>
                  <a:gd name="T65" fmla="*/ 160 h 375"/>
                  <a:gd name="T66" fmla="*/ 217 w 271"/>
                  <a:gd name="T67" fmla="*/ 125 h 375"/>
                  <a:gd name="T68" fmla="*/ 184 w 271"/>
                  <a:gd name="T69" fmla="*/ 75 h 375"/>
                  <a:gd name="T70" fmla="*/ 136 w 271"/>
                  <a:gd name="T71" fmla="*/ 61 h 375"/>
                  <a:gd name="T72" fmla="*/ 109 w 271"/>
                  <a:gd name="T73" fmla="*/ 47 h 375"/>
                  <a:gd name="T74" fmla="*/ 131 w 271"/>
                  <a:gd name="T75" fmla="*/ 0 h 375"/>
                  <a:gd name="T76" fmla="*/ 92 w 271"/>
                  <a:gd name="T77" fmla="*/ 21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1" h="375">
                    <a:moveTo>
                      <a:pt x="92" y="21"/>
                    </a:moveTo>
                    <a:lnTo>
                      <a:pt x="73" y="13"/>
                    </a:lnTo>
                    <a:lnTo>
                      <a:pt x="28" y="6"/>
                    </a:lnTo>
                    <a:lnTo>
                      <a:pt x="13" y="14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12" y="41"/>
                    </a:lnTo>
                    <a:lnTo>
                      <a:pt x="27" y="30"/>
                    </a:lnTo>
                    <a:lnTo>
                      <a:pt x="42" y="20"/>
                    </a:lnTo>
                    <a:lnTo>
                      <a:pt x="57" y="20"/>
                    </a:lnTo>
                    <a:lnTo>
                      <a:pt x="73" y="27"/>
                    </a:lnTo>
                    <a:lnTo>
                      <a:pt x="86" y="37"/>
                    </a:lnTo>
                    <a:lnTo>
                      <a:pt x="86" y="42"/>
                    </a:lnTo>
                    <a:lnTo>
                      <a:pt x="63" y="69"/>
                    </a:lnTo>
                    <a:lnTo>
                      <a:pt x="59" y="86"/>
                    </a:lnTo>
                    <a:lnTo>
                      <a:pt x="67" y="92"/>
                    </a:lnTo>
                    <a:lnTo>
                      <a:pt x="80" y="84"/>
                    </a:lnTo>
                    <a:lnTo>
                      <a:pt x="90" y="68"/>
                    </a:lnTo>
                    <a:lnTo>
                      <a:pt x="97" y="61"/>
                    </a:lnTo>
                    <a:lnTo>
                      <a:pt x="109" y="69"/>
                    </a:lnTo>
                    <a:lnTo>
                      <a:pt x="119" y="72"/>
                    </a:lnTo>
                    <a:lnTo>
                      <a:pt x="146" y="74"/>
                    </a:lnTo>
                    <a:lnTo>
                      <a:pt x="173" y="82"/>
                    </a:lnTo>
                    <a:lnTo>
                      <a:pt x="189" y="94"/>
                    </a:lnTo>
                    <a:lnTo>
                      <a:pt x="198" y="106"/>
                    </a:lnTo>
                    <a:lnTo>
                      <a:pt x="201" y="119"/>
                    </a:lnTo>
                    <a:lnTo>
                      <a:pt x="200" y="132"/>
                    </a:lnTo>
                    <a:lnTo>
                      <a:pt x="198" y="142"/>
                    </a:lnTo>
                    <a:lnTo>
                      <a:pt x="189" y="146"/>
                    </a:lnTo>
                    <a:lnTo>
                      <a:pt x="167" y="150"/>
                    </a:lnTo>
                    <a:lnTo>
                      <a:pt x="142" y="155"/>
                    </a:lnTo>
                    <a:lnTo>
                      <a:pt x="142" y="160"/>
                    </a:lnTo>
                    <a:lnTo>
                      <a:pt x="174" y="160"/>
                    </a:lnTo>
                    <a:lnTo>
                      <a:pt x="212" y="166"/>
                    </a:lnTo>
                    <a:lnTo>
                      <a:pt x="236" y="179"/>
                    </a:lnTo>
                    <a:lnTo>
                      <a:pt x="250" y="197"/>
                    </a:lnTo>
                    <a:lnTo>
                      <a:pt x="255" y="233"/>
                    </a:lnTo>
                    <a:lnTo>
                      <a:pt x="250" y="264"/>
                    </a:lnTo>
                    <a:lnTo>
                      <a:pt x="240" y="274"/>
                    </a:lnTo>
                    <a:lnTo>
                      <a:pt x="228" y="282"/>
                    </a:lnTo>
                    <a:lnTo>
                      <a:pt x="221" y="287"/>
                    </a:lnTo>
                    <a:lnTo>
                      <a:pt x="240" y="292"/>
                    </a:lnTo>
                    <a:lnTo>
                      <a:pt x="254" y="304"/>
                    </a:lnTo>
                    <a:lnTo>
                      <a:pt x="258" y="322"/>
                    </a:lnTo>
                    <a:lnTo>
                      <a:pt x="251" y="345"/>
                    </a:lnTo>
                    <a:lnTo>
                      <a:pt x="239" y="355"/>
                    </a:lnTo>
                    <a:lnTo>
                      <a:pt x="217" y="366"/>
                    </a:lnTo>
                    <a:lnTo>
                      <a:pt x="186" y="366"/>
                    </a:lnTo>
                    <a:lnTo>
                      <a:pt x="154" y="356"/>
                    </a:lnTo>
                    <a:lnTo>
                      <a:pt x="132" y="342"/>
                    </a:lnTo>
                    <a:lnTo>
                      <a:pt x="115" y="331"/>
                    </a:lnTo>
                    <a:lnTo>
                      <a:pt x="108" y="350"/>
                    </a:lnTo>
                    <a:lnTo>
                      <a:pt x="117" y="362"/>
                    </a:lnTo>
                    <a:lnTo>
                      <a:pt x="173" y="372"/>
                    </a:lnTo>
                    <a:lnTo>
                      <a:pt x="215" y="374"/>
                    </a:lnTo>
                    <a:lnTo>
                      <a:pt x="246" y="363"/>
                    </a:lnTo>
                    <a:lnTo>
                      <a:pt x="262" y="348"/>
                    </a:lnTo>
                    <a:lnTo>
                      <a:pt x="270" y="329"/>
                    </a:lnTo>
                    <a:lnTo>
                      <a:pt x="266" y="305"/>
                    </a:lnTo>
                    <a:lnTo>
                      <a:pt x="262" y="288"/>
                    </a:lnTo>
                    <a:lnTo>
                      <a:pt x="254" y="282"/>
                    </a:lnTo>
                    <a:lnTo>
                      <a:pt x="259" y="267"/>
                    </a:lnTo>
                    <a:lnTo>
                      <a:pt x="265" y="240"/>
                    </a:lnTo>
                    <a:lnTo>
                      <a:pt x="263" y="200"/>
                    </a:lnTo>
                    <a:lnTo>
                      <a:pt x="251" y="179"/>
                    </a:lnTo>
                    <a:lnTo>
                      <a:pt x="232" y="160"/>
                    </a:lnTo>
                    <a:lnTo>
                      <a:pt x="212" y="146"/>
                    </a:lnTo>
                    <a:lnTo>
                      <a:pt x="217" y="125"/>
                    </a:lnTo>
                    <a:lnTo>
                      <a:pt x="208" y="92"/>
                    </a:lnTo>
                    <a:lnTo>
                      <a:pt x="184" y="75"/>
                    </a:lnTo>
                    <a:lnTo>
                      <a:pt x="161" y="69"/>
                    </a:lnTo>
                    <a:lnTo>
                      <a:pt x="136" y="61"/>
                    </a:lnTo>
                    <a:lnTo>
                      <a:pt x="119" y="57"/>
                    </a:lnTo>
                    <a:lnTo>
                      <a:pt x="109" y="47"/>
                    </a:lnTo>
                    <a:lnTo>
                      <a:pt x="109" y="41"/>
                    </a:lnTo>
                    <a:lnTo>
                      <a:pt x="131" y="0"/>
                    </a:lnTo>
                    <a:lnTo>
                      <a:pt x="97" y="28"/>
                    </a:lnTo>
                    <a:lnTo>
                      <a:pt x="92" y="2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3" name="Freeform 715"/>
              <p:cNvSpPr>
                <a:spLocks/>
              </p:cNvSpPr>
              <p:nvPr/>
            </p:nvSpPr>
            <p:spPr bwMode="auto">
              <a:xfrm>
                <a:off x="4132" y="1760"/>
                <a:ext cx="74" cy="40"/>
              </a:xfrm>
              <a:custGeom>
                <a:avLst/>
                <a:gdLst>
                  <a:gd name="T0" fmla="*/ 7 w 74"/>
                  <a:gd name="T1" fmla="*/ 33 h 40"/>
                  <a:gd name="T2" fmla="*/ 62 w 74"/>
                  <a:gd name="T3" fmla="*/ 0 h 40"/>
                  <a:gd name="T4" fmla="*/ 73 w 74"/>
                  <a:gd name="T5" fmla="*/ 3 h 40"/>
                  <a:gd name="T6" fmla="*/ 70 w 74"/>
                  <a:gd name="T7" fmla="*/ 12 h 40"/>
                  <a:gd name="T8" fmla="*/ 0 w 74"/>
                  <a:gd name="T9" fmla="*/ 39 h 40"/>
                  <a:gd name="T10" fmla="*/ 7 w 74"/>
                  <a:gd name="T11" fmla="*/ 3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40">
                    <a:moveTo>
                      <a:pt x="7" y="33"/>
                    </a:moveTo>
                    <a:lnTo>
                      <a:pt x="62" y="0"/>
                    </a:lnTo>
                    <a:lnTo>
                      <a:pt x="73" y="3"/>
                    </a:lnTo>
                    <a:lnTo>
                      <a:pt x="70" y="12"/>
                    </a:lnTo>
                    <a:lnTo>
                      <a:pt x="0" y="39"/>
                    </a:lnTo>
                    <a:lnTo>
                      <a:pt x="7" y="3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4" name="Freeform 716"/>
              <p:cNvSpPr>
                <a:spLocks/>
              </p:cNvSpPr>
              <p:nvPr/>
            </p:nvSpPr>
            <p:spPr bwMode="auto">
              <a:xfrm>
                <a:off x="4001" y="2193"/>
                <a:ext cx="71" cy="103"/>
              </a:xfrm>
              <a:custGeom>
                <a:avLst/>
                <a:gdLst>
                  <a:gd name="T0" fmla="*/ 70 w 71"/>
                  <a:gd name="T1" fmla="*/ 102 h 103"/>
                  <a:gd name="T2" fmla="*/ 43 w 71"/>
                  <a:gd name="T3" fmla="*/ 36 h 103"/>
                  <a:gd name="T4" fmla="*/ 15 w 71"/>
                  <a:gd name="T5" fmla="*/ 0 h 103"/>
                  <a:gd name="T6" fmla="*/ 4 w 71"/>
                  <a:gd name="T7" fmla="*/ 0 h 103"/>
                  <a:gd name="T8" fmla="*/ 0 w 71"/>
                  <a:gd name="T9" fmla="*/ 10 h 103"/>
                  <a:gd name="T10" fmla="*/ 23 w 71"/>
                  <a:gd name="T11" fmla="*/ 33 h 103"/>
                  <a:gd name="T12" fmla="*/ 46 w 71"/>
                  <a:gd name="T13" fmla="*/ 65 h 103"/>
                  <a:gd name="T14" fmla="*/ 70 w 71"/>
                  <a:gd name="T15" fmla="*/ 10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03">
                    <a:moveTo>
                      <a:pt x="70" y="102"/>
                    </a:moveTo>
                    <a:lnTo>
                      <a:pt x="43" y="36"/>
                    </a:lnTo>
                    <a:lnTo>
                      <a:pt x="15" y="0"/>
                    </a:lnTo>
                    <a:lnTo>
                      <a:pt x="4" y="0"/>
                    </a:lnTo>
                    <a:lnTo>
                      <a:pt x="0" y="10"/>
                    </a:lnTo>
                    <a:lnTo>
                      <a:pt x="23" y="33"/>
                    </a:lnTo>
                    <a:lnTo>
                      <a:pt x="46" y="65"/>
                    </a:lnTo>
                    <a:lnTo>
                      <a:pt x="70" y="10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5" name="Freeform 717"/>
              <p:cNvSpPr>
                <a:spLocks/>
              </p:cNvSpPr>
              <p:nvPr/>
            </p:nvSpPr>
            <p:spPr bwMode="auto">
              <a:xfrm>
                <a:off x="3601" y="2030"/>
                <a:ext cx="381" cy="277"/>
              </a:xfrm>
              <a:custGeom>
                <a:avLst/>
                <a:gdLst>
                  <a:gd name="T0" fmla="*/ 369 w 381"/>
                  <a:gd name="T1" fmla="*/ 38 h 277"/>
                  <a:gd name="T2" fmla="*/ 380 w 381"/>
                  <a:gd name="T3" fmla="*/ 92 h 277"/>
                  <a:gd name="T4" fmla="*/ 357 w 381"/>
                  <a:gd name="T5" fmla="*/ 129 h 277"/>
                  <a:gd name="T6" fmla="*/ 312 w 381"/>
                  <a:gd name="T7" fmla="*/ 128 h 277"/>
                  <a:gd name="T8" fmla="*/ 324 w 381"/>
                  <a:gd name="T9" fmla="*/ 196 h 277"/>
                  <a:gd name="T10" fmla="*/ 300 w 381"/>
                  <a:gd name="T11" fmla="*/ 245 h 277"/>
                  <a:gd name="T12" fmla="*/ 262 w 381"/>
                  <a:gd name="T13" fmla="*/ 268 h 277"/>
                  <a:gd name="T14" fmla="*/ 186 w 381"/>
                  <a:gd name="T15" fmla="*/ 276 h 277"/>
                  <a:gd name="T16" fmla="*/ 109 w 381"/>
                  <a:gd name="T17" fmla="*/ 268 h 277"/>
                  <a:gd name="T18" fmla="*/ 65 w 381"/>
                  <a:gd name="T19" fmla="*/ 227 h 277"/>
                  <a:gd name="T20" fmla="*/ 36 w 381"/>
                  <a:gd name="T21" fmla="*/ 190 h 277"/>
                  <a:gd name="T22" fmla="*/ 5 w 381"/>
                  <a:gd name="T23" fmla="*/ 153 h 277"/>
                  <a:gd name="T24" fmla="*/ 0 w 381"/>
                  <a:gd name="T25" fmla="*/ 102 h 277"/>
                  <a:gd name="T26" fmla="*/ 30 w 381"/>
                  <a:gd name="T27" fmla="*/ 71 h 277"/>
                  <a:gd name="T28" fmla="*/ 27 w 381"/>
                  <a:gd name="T29" fmla="*/ 92 h 277"/>
                  <a:gd name="T30" fmla="*/ 13 w 381"/>
                  <a:gd name="T31" fmla="*/ 136 h 277"/>
                  <a:gd name="T32" fmla="*/ 35 w 381"/>
                  <a:gd name="T33" fmla="*/ 172 h 277"/>
                  <a:gd name="T34" fmla="*/ 77 w 381"/>
                  <a:gd name="T35" fmla="*/ 165 h 277"/>
                  <a:gd name="T36" fmla="*/ 104 w 381"/>
                  <a:gd name="T37" fmla="*/ 162 h 277"/>
                  <a:gd name="T38" fmla="*/ 67 w 381"/>
                  <a:gd name="T39" fmla="*/ 197 h 277"/>
                  <a:gd name="T40" fmla="*/ 82 w 381"/>
                  <a:gd name="T41" fmla="*/ 231 h 277"/>
                  <a:gd name="T42" fmla="*/ 132 w 381"/>
                  <a:gd name="T43" fmla="*/ 260 h 277"/>
                  <a:gd name="T44" fmla="*/ 157 w 381"/>
                  <a:gd name="T45" fmla="*/ 240 h 277"/>
                  <a:gd name="T46" fmla="*/ 173 w 381"/>
                  <a:gd name="T47" fmla="*/ 261 h 277"/>
                  <a:gd name="T48" fmla="*/ 216 w 381"/>
                  <a:gd name="T49" fmla="*/ 267 h 277"/>
                  <a:gd name="T50" fmla="*/ 266 w 381"/>
                  <a:gd name="T51" fmla="*/ 250 h 277"/>
                  <a:gd name="T52" fmla="*/ 305 w 381"/>
                  <a:gd name="T53" fmla="*/ 221 h 277"/>
                  <a:gd name="T54" fmla="*/ 308 w 381"/>
                  <a:gd name="T55" fmla="*/ 180 h 277"/>
                  <a:gd name="T56" fmla="*/ 303 w 381"/>
                  <a:gd name="T57" fmla="*/ 136 h 277"/>
                  <a:gd name="T58" fmla="*/ 285 w 381"/>
                  <a:gd name="T59" fmla="*/ 99 h 277"/>
                  <a:gd name="T60" fmla="*/ 318 w 381"/>
                  <a:gd name="T61" fmla="*/ 114 h 277"/>
                  <a:gd name="T62" fmla="*/ 347 w 381"/>
                  <a:gd name="T63" fmla="*/ 119 h 277"/>
                  <a:gd name="T64" fmla="*/ 369 w 381"/>
                  <a:gd name="T65" fmla="*/ 99 h 277"/>
                  <a:gd name="T66" fmla="*/ 362 w 381"/>
                  <a:gd name="T67" fmla="*/ 58 h 277"/>
                  <a:gd name="T68" fmla="*/ 341 w 381"/>
                  <a:gd name="T69" fmla="*/ 11 h 277"/>
                  <a:gd name="T70" fmla="*/ 346 w 381"/>
                  <a:gd name="T71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1" h="277">
                    <a:moveTo>
                      <a:pt x="346" y="0"/>
                    </a:moveTo>
                    <a:lnTo>
                      <a:pt x="369" y="38"/>
                    </a:lnTo>
                    <a:lnTo>
                      <a:pt x="374" y="64"/>
                    </a:lnTo>
                    <a:lnTo>
                      <a:pt x="380" y="92"/>
                    </a:lnTo>
                    <a:lnTo>
                      <a:pt x="374" y="119"/>
                    </a:lnTo>
                    <a:lnTo>
                      <a:pt x="357" y="129"/>
                    </a:lnTo>
                    <a:lnTo>
                      <a:pt x="335" y="132"/>
                    </a:lnTo>
                    <a:lnTo>
                      <a:pt x="312" y="128"/>
                    </a:lnTo>
                    <a:lnTo>
                      <a:pt x="323" y="153"/>
                    </a:lnTo>
                    <a:lnTo>
                      <a:pt x="324" y="196"/>
                    </a:lnTo>
                    <a:lnTo>
                      <a:pt x="318" y="224"/>
                    </a:lnTo>
                    <a:lnTo>
                      <a:pt x="300" y="245"/>
                    </a:lnTo>
                    <a:lnTo>
                      <a:pt x="282" y="257"/>
                    </a:lnTo>
                    <a:lnTo>
                      <a:pt x="262" y="268"/>
                    </a:lnTo>
                    <a:lnTo>
                      <a:pt x="235" y="274"/>
                    </a:lnTo>
                    <a:lnTo>
                      <a:pt x="186" y="276"/>
                    </a:lnTo>
                    <a:lnTo>
                      <a:pt x="147" y="276"/>
                    </a:lnTo>
                    <a:lnTo>
                      <a:pt x="109" y="268"/>
                    </a:lnTo>
                    <a:lnTo>
                      <a:pt x="78" y="248"/>
                    </a:lnTo>
                    <a:lnTo>
                      <a:pt x="65" y="227"/>
                    </a:lnTo>
                    <a:lnTo>
                      <a:pt x="59" y="201"/>
                    </a:lnTo>
                    <a:lnTo>
                      <a:pt x="36" y="190"/>
                    </a:lnTo>
                    <a:lnTo>
                      <a:pt x="13" y="172"/>
                    </a:lnTo>
                    <a:lnTo>
                      <a:pt x="5" y="153"/>
                    </a:lnTo>
                    <a:lnTo>
                      <a:pt x="0" y="129"/>
                    </a:lnTo>
                    <a:lnTo>
                      <a:pt x="0" y="102"/>
                    </a:lnTo>
                    <a:lnTo>
                      <a:pt x="12" y="71"/>
                    </a:lnTo>
                    <a:lnTo>
                      <a:pt x="30" y="71"/>
                    </a:lnTo>
                    <a:lnTo>
                      <a:pt x="35" y="81"/>
                    </a:lnTo>
                    <a:lnTo>
                      <a:pt x="27" y="92"/>
                    </a:lnTo>
                    <a:lnTo>
                      <a:pt x="16" y="105"/>
                    </a:lnTo>
                    <a:lnTo>
                      <a:pt x="13" y="136"/>
                    </a:lnTo>
                    <a:lnTo>
                      <a:pt x="16" y="155"/>
                    </a:lnTo>
                    <a:lnTo>
                      <a:pt x="35" y="172"/>
                    </a:lnTo>
                    <a:lnTo>
                      <a:pt x="54" y="172"/>
                    </a:lnTo>
                    <a:lnTo>
                      <a:pt x="77" y="165"/>
                    </a:lnTo>
                    <a:lnTo>
                      <a:pt x="108" y="148"/>
                    </a:lnTo>
                    <a:lnTo>
                      <a:pt x="104" y="162"/>
                    </a:lnTo>
                    <a:lnTo>
                      <a:pt x="70" y="182"/>
                    </a:lnTo>
                    <a:lnTo>
                      <a:pt x="67" y="197"/>
                    </a:lnTo>
                    <a:lnTo>
                      <a:pt x="74" y="213"/>
                    </a:lnTo>
                    <a:lnTo>
                      <a:pt x="82" y="231"/>
                    </a:lnTo>
                    <a:lnTo>
                      <a:pt x="101" y="251"/>
                    </a:lnTo>
                    <a:lnTo>
                      <a:pt x="132" y="260"/>
                    </a:lnTo>
                    <a:lnTo>
                      <a:pt x="151" y="254"/>
                    </a:lnTo>
                    <a:lnTo>
                      <a:pt x="157" y="240"/>
                    </a:lnTo>
                    <a:lnTo>
                      <a:pt x="165" y="240"/>
                    </a:lnTo>
                    <a:lnTo>
                      <a:pt x="173" y="261"/>
                    </a:lnTo>
                    <a:lnTo>
                      <a:pt x="192" y="267"/>
                    </a:lnTo>
                    <a:lnTo>
                      <a:pt x="216" y="267"/>
                    </a:lnTo>
                    <a:lnTo>
                      <a:pt x="244" y="261"/>
                    </a:lnTo>
                    <a:lnTo>
                      <a:pt x="266" y="250"/>
                    </a:lnTo>
                    <a:lnTo>
                      <a:pt x="293" y="237"/>
                    </a:lnTo>
                    <a:lnTo>
                      <a:pt x="305" y="221"/>
                    </a:lnTo>
                    <a:lnTo>
                      <a:pt x="308" y="203"/>
                    </a:lnTo>
                    <a:lnTo>
                      <a:pt x="308" y="180"/>
                    </a:lnTo>
                    <a:lnTo>
                      <a:pt x="307" y="155"/>
                    </a:lnTo>
                    <a:lnTo>
                      <a:pt x="303" y="136"/>
                    </a:lnTo>
                    <a:lnTo>
                      <a:pt x="296" y="121"/>
                    </a:lnTo>
                    <a:lnTo>
                      <a:pt x="285" y="99"/>
                    </a:lnTo>
                    <a:lnTo>
                      <a:pt x="292" y="94"/>
                    </a:lnTo>
                    <a:lnTo>
                      <a:pt x="318" y="114"/>
                    </a:lnTo>
                    <a:lnTo>
                      <a:pt x="331" y="119"/>
                    </a:lnTo>
                    <a:lnTo>
                      <a:pt x="347" y="119"/>
                    </a:lnTo>
                    <a:lnTo>
                      <a:pt x="358" y="112"/>
                    </a:lnTo>
                    <a:lnTo>
                      <a:pt x="369" y="99"/>
                    </a:lnTo>
                    <a:lnTo>
                      <a:pt x="366" y="78"/>
                    </a:lnTo>
                    <a:lnTo>
                      <a:pt x="362" y="58"/>
                    </a:lnTo>
                    <a:lnTo>
                      <a:pt x="351" y="33"/>
                    </a:lnTo>
                    <a:lnTo>
                      <a:pt x="341" y="11"/>
                    </a:lnTo>
                    <a:lnTo>
                      <a:pt x="338" y="0"/>
                    </a:lnTo>
                    <a:lnTo>
                      <a:pt x="346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6" name="Freeform 718"/>
              <p:cNvSpPr>
                <a:spLocks/>
              </p:cNvSpPr>
              <p:nvPr/>
            </p:nvSpPr>
            <p:spPr bwMode="auto">
              <a:xfrm>
                <a:off x="3809" y="1529"/>
                <a:ext cx="71" cy="130"/>
              </a:xfrm>
              <a:custGeom>
                <a:avLst/>
                <a:gdLst>
                  <a:gd name="T0" fmla="*/ 2 w 71"/>
                  <a:gd name="T1" fmla="*/ 111 h 130"/>
                  <a:gd name="T2" fmla="*/ 23 w 71"/>
                  <a:gd name="T3" fmla="*/ 58 h 130"/>
                  <a:gd name="T4" fmla="*/ 47 w 71"/>
                  <a:gd name="T5" fmla="*/ 20 h 130"/>
                  <a:gd name="T6" fmla="*/ 70 w 71"/>
                  <a:gd name="T7" fmla="*/ 0 h 130"/>
                  <a:gd name="T8" fmla="*/ 55 w 71"/>
                  <a:gd name="T9" fmla="*/ 28 h 130"/>
                  <a:gd name="T10" fmla="*/ 35 w 71"/>
                  <a:gd name="T11" fmla="*/ 70 h 130"/>
                  <a:gd name="T12" fmla="*/ 23 w 71"/>
                  <a:gd name="T13" fmla="*/ 108 h 130"/>
                  <a:gd name="T14" fmla="*/ 14 w 71"/>
                  <a:gd name="T15" fmla="*/ 126 h 130"/>
                  <a:gd name="T16" fmla="*/ 2 w 71"/>
                  <a:gd name="T17" fmla="*/ 129 h 130"/>
                  <a:gd name="T18" fmla="*/ 0 w 71"/>
                  <a:gd name="T19" fmla="*/ 118 h 130"/>
                  <a:gd name="T20" fmla="*/ 2 w 71"/>
                  <a:gd name="T21" fmla="*/ 111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130">
                    <a:moveTo>
                      <a:pt x="2" y="111"/>
                    </a:moveTo>
                    <a:lnTo>
                      <a:pt x="23" y="58"/>
                    </a:lnTo>
                    <a:lnTo>
                      <a:pt x="47" y="20"/>
                    </a:lnTo>
                    <a:lnTo>
                      <a:pt x="70" y="0"/>
                    </a:lnTo>
                    <a:lnTo>
                      <a:pt x="55" y="28"/>
                    </a:lnTo>
                    <a:lnTo>
                      <a:pt x="35" y="70"/>
                    </a:lnTo>
                    <a:lnTo>
                      <a:pt x="23" y="108"/>
                    </a:lnTo>
                    <a:lnTo>
                      <a:pt x="14" y="126"/>
                    </a:lnTo>
                    <a:lnTo>
                      <a:pt x="2" y="129"/>
                    </a:lnTo>
                    <a:lnTo>
                      <a:pt x="0" y="118"/>
                    </a:lnTo>
                    <a:lnTo>
                      <a:pt x="2" y="11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7" name="Freeform 719"/>
              <p:cNvSpPr>
                <a:spLocks/>
              </p:cNvSpPr>
              <p:nvPr/>
            </p:nvSpPr>
            <p:spPr bwMode="auto">
              <a:xfrm>
                <a:off x="3808" y="1698"/>
                <a:ext cx="32" cy="21"/>
              </a:xfrm>
              <a:custGeom>
                <a:avLst/>
                <a:gdLst>
                  <a:gd name="T0" fmla="*/ 31 w 32"/>
                  <a:gd name="T1" fmla="*/ 7 h 21"/>
                  <a:gd name="T2" fmla="*/ 20 w 32"/>
                  <a:gd name="T3" fmla="*/ 0 h 21"/>
                  <a:gd name="T4" fmla="*/ 3 w 32"/>
                  <a:gd name="T5" fmla="*/ 0 h 21"/>
                  <a:gd name="T6" fmla="*/ 0 w 32"/>
                  <a:gd name="T7" fmla="*/ 10 h 21"/>
                  <a:gd name="T8" fmla="*/ 7 w 32"/>
                  <a:gd name="T9" fmla="*/ 20 h 21"/>
                  <a:gd name="T10" fmla="*/ 23 w 32"/>
                  <a:gd name="T11" fmla="*/ 20 h 21"/>
                  <a:gd name="T12" fmla="*/ 31 w 32"/>
                  <a:gd name="T13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21">
                    <a:moveTo>
                      <a:pt x="31" y="7"/>
                    </a:moveTo>
                    <a:lnTo>
                      <a:pt x="20" y="0"/>
                    </a:lnTo>
                    <a:lnTo>
                      <a:pt x="3" y="0"/>
                    </a:lnTo>
                    <a:lnTo>
                      <a:pt x="0" y="10"/>
                    </a:lnTo>
                    <a:lnTo>
                      <a:pt x="7" y="20"/>
                    </a:lnTo>
                    <a:lnTo>
                      <a:pt x="23" y="20"/>
                    </a:lnTo>
                    <a:lnTo>
                      <a:pt x="31" y="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8" name="Oval 720"/>
              <p:cNvSpPr>
                <a:spLocks noChangeArrowheads="1"/>
              </p:cNvSpPr>
              <p:nvPr/>
            </p:nvSpPr>
            <p:spPr bwMode="auto">
              <a:xfrm>
                <a:off x="4031" y="1562"/>
                <a:ext cx="33" cy="2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263889" name="Freeform 721"/>
              <p:cNvSpPr>
                <a:spLocks/>
              </p:cNvSpPr>
              <p:nvPr/>
            </p:nvSpPr>
            <p:spPr bwMode="auto">
              <a:xfrm>
                <a:off x="4249" y="1624"/>
                <a:ext cx="36" cy="25"/>
              </a:xfrm>
              <a:custGeom>
                <a:avLst/>
                <a:gdLst>
                  <a:gd name="T0" fmla="*/ 22 w 36"/>
                  <a:gd name="T1" fmla="*/ 3 h 25"/>
                  <a:gd name="T2" fmla="*/ 12 w 36"/>
                  <a:gd name="T3" fmla="*/ 0 h 25"/>
                  <a:gd name="T4" fmla="*/ 6 w 36"/>
                  <a:gd name="T5" fmla="*/ 1 h 25"/>
                  <a:gd name="T6" fmla="*/ 0 w 36"/>
                  <a:gd name="T7" fmla="*/ 14 h 25"/>
                  <a:gd name="T8" fmla="*/ 12 w 36"/>
                  <a:gd name="T9" fmla="*/ 24 h 25"/>
                  <a:gd name="T10" fmla="*/ 35 w 36"/>
                  <a:gd name="T11" fmla="*/ 13 h 25"/>
                  <a:gd name="T12" fmla="*/ 30 w 36"/>
                  <a:gd name="T13" fmla="*/ 6 h 25"/>
                  <a:gd name="T14" fmla="*/ 22 w 36"/>
                  <a:gd name="T1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5">
                    <a:moveTo>
                      <a:pt x="22" y="3"/>
                    </a:moveTo>
                    <a:lnTo>
                      <a:pt x="12" y="0"/>
                    </a:lnTo>
                    <a:lnTo>
                      <a:pt x="6" y="1"/>
                    </a:lnTo>
                    <a:lnTo>
                      <a:pt x="0" y="14"/>
                    </a:lnTo>
                    <a:lnTo>
                      <a:pt x="12" y="24"/>
                    </a:lnTo>
                    <a:lnTo>
                      <a:pt x="35" y="13"/>
                    </a:lnTo>
                    <a:lnTo>
                      <a:pt x="30" y="6"/>
                    </a:lnTo>
                    <a:lnTo>
                      <a:pt x="22" y="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90" name="Freeform 722"/>
              <p:cNvSpPr>
                <a:spLocks/>
              </p:cNvSpPr>
              <p:nvPr/>
            </p:nvSpPr>
            <p:spPr bwMode="auto">
              <a:xfrm>
                <a:off x="4027" y="1689"/>
                <a:ext cx="24" cy="20"/>
              </a:xfrm>
              <a:custGeom>
                <a:avLst/>
                <a:gdLst>
                  <a:gd name="T0" fmla="*/ 23 w 24"/>
                  <a:gd name="T1" fmla="*/ 0 h 20"/>
                  <a:gd name="T2" fmla="*/ 7 w 24"/>
                  <a:gd name="T3" fmla="*/ 2 h 20"/>
                  <a:gd name="T4" fmla="*/ 0 w 24"/>
                  <a:gd name="T5" fmla="*/ 19 h 20"/>
                  <a:gd name="T6" fmla="*/ 23 w 24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0">
                    <a:moveTo>
                      <a:pt x="23" y="0"/>
                    </a:moveTo>
                    <a:lnTo>
                      <a:pt x="7" y="2"/>
                    </a:lnTo>
                    <a:lnTo>
                      <a:pt x="0" y="19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91" name="Freeform 723"/>
              <p:cNvSpPr>
                <a:spLocks/>
              </p:cNvSpPr>
              <p:nvPr/>
            </p:nvSpPr>
            <p:spPr bwMode="auto">
              <a:xfrm>
                <a:off x="3408" y="1652"/>
                <a:ext cx="282" cy="401"/>
              </a:xfrm>
              <a:custGeom>
                <a:avLst/>
                <a:gdLst>
                  <a:gd name="T0" fmla="*/ 53 w 282"/>
                  <a:gd name="T1" fmla="*/ 365 h 401"/>
                  <a:gd name="T2" fmla="*/ 99 w 282"/>
                  <a:gd name="T3" fmla="*/ 400 h 401"/>
                  <a:gd name="T4" fmla="*/ 127 w 282"/>
                  <a:gd name="T5" fmla="*/ 389 h 401"/>
                  <a:gd name="T6" fmla="*/ 101 w 282"/>
                  <a:gd name="T7" fmla="*/ 379 h 401"/>
                  <a:gd name="T8" fmla="*/ 70 w 282"/>
                  <a:gd name="T9" fmla="*/ 369 h 401"/>
                  <a:gd name="T10" fmla="*/ 61 w 282"/>
                  <a:gd name="T11" fmla="*/ 339 h 401"/>
                  <a:gd name="T12" fmla="*/ 102 w 282"/>
                  <a:gd name="T13" fmla="*/ 329 h 401"/>
                  <a:gd name="T14" fmla="*/ 118 w 282"/>
                  <a:gd name="T15" fmla="*/ 309 h 401"/>
                  <a:gd name="T16" fmla="*/ 82 w 282"/>
                  <a:gd name="T17" fmla="*/ 314 h 401"/>
                  <a:gd name="T18" fmla="*/ 67 w 282"/>
                  <a:gd name="T19" fmla="*/ 302 h 401"/>
                  <a:gd name="T20" fmla="*/ 44 w 282"/>
                  <a:gd name="T21" fmla="*/ 277 h 401"/>
                  <a:gd name="T22" fmla="*/ 27 w 282"/>
                  <a:gd name="T23" fmla="*/ 236 h 401"/>
                  <a:gd name="T24" fmla="*/ 35 w 282"/>
                  <a:gd name="T25" fmla="*/ 210 h 401"/>
                  <a:gd name="T26" fmla="*/ 56 w 282"/>
                  <a:gd name="T27" fmla="*/ 195 h 401"/>
                  <a:gd name="T28" fmla="*/ 84 w 282"/>
                  <a:gd name="T29" fmla="*/ 208 h 401"/>
                  <a:gd name="T30" fmla="*/ 112 w 282"/>
                  <a:gd name="T31" fmla="*/ 213 h 401"/>
                  <a:gd name="T32" fmla="*/ 62 w 282"/>
                  <a:gd name="T33" fmla="*/ 169 h 401"/>
                  <a:gd name="T34" fmla="*/ 57 w 282"/>
                  <a:gd name="T35" fmla="*/ 123 h 401"/>
                  <a:gd name="T36" fmla="*/ 107 w 282"/>
                  <a:gd name="T37" fmla="*/ 73 h 401"/>
                  <a:gd name="T38" fmla="*/ 137 w 282"/>
                  <a:gd name="T39" fmla="*/ 72 h 401"/>
                  <a:gd name="T40" fmla="*/ 136 w 282"/>
                  <a:gd name="T41" fmla="*/ 57 h 401"/>
                  <a:gd name="T42" fmla="*/ 145 w 282"/>
                  <a:gd name="T43" fmla="*/ 23 h 401"/>
                  <a:gd name="T44" fmla="*/ 185 w 282"/>
                  <a:gd name="T45" fmla="*/ 10 h 401"/>
                  <a:gd name="T46" fmla="*/ 231 w 282"/>
                  <a:gd name="T47" fmla="*/ 34 h 401"/>
                  <a:gd name="T48" fmla="*/ 254 w 282"/>
                  <a:gd name="T49" fmla="*/ 82 h 401"/>
                  <a:gd name="T50" fmla="*/ 279 w 282"/>
                  <a:gd name="T51" fmla="*/ 90 h 401"/>
                  <a:gd name="T52" fmla="*/ 247 w 282"/>
                  <a:gd name="T53" fmla="*/ 36 h 401"/>
                  <a:gd name="T54" fmla="*/ 185 w 282"/>
                  <a:gd name="T55" fmla="*/ 0 h 401"/>
                  <a:gd name="T56" fmla="*/ 141 w 282"/>
                  <a:gd name="T57" fmla="*/ 12 h 401"/>
                  <a:gd name="T58" fmla="*/ 116 w 282"/>
                  <a:gd name="T59" fmla="*/ 47 h 401"/>
                  <a:gd name="T60" fmla="*/ 102 w 282"/>
                  <a:gd name="T61" fmla="*/ 65 h 401"/>
                  <a:gd name="T62" fmla="*/ 50 w 282"/>
                  <a:gd name="T63" fmla="*/ 113 h 401"/>
                  <a:gd name="T64" fmla="*/ 43 w 282"/>
                  <a:gd name="T65" fmla="*/ 162 h 401"/>
                  <a:gd name="T66" fmla="*/ 29 w 282"/>
                  <a:gd name="T67" fmla="*/ 198 h 401"/>
                  <a:gd name="T68" fmla="*/ 16 w 282"/>
                  <a:gd name="T69" fmla="*/ 253 h 401"/>
                  <a:gd name="T70" fmla="*/ 42 w 282"/>
                  <a:gd name="T71" fmla="*/ 293 h 401"/>
                  <a:gd name="T72" fmla="*/ 52 w 282"/>
                  <a:gd name="T73" fmla="*/ 319 h 401"/>
                  <a:gd name="T74" fmla="*/ 0 w 282"/>
                  <a:gd name="T75" fmla="*/ 341 h 401"/>
                  <a:gd name="T76" fmla="*/ 44 w 282"/>
                  <a:gd name="T77" fmla="*/ 348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82" h="401">
                    <a:moveTo>
                      <a:pt x="44" y="348"/>
                    </a:moveTo>
                    <a:lnTo>
                      <a:pt x="53" y="365"/>
                    </a:lnTo>
                    <a:lnTo>
                      <a:pt x="83" y="396"/>
                    </a:lnTo>
                    <a:lnTo>
                      <a:pt x="99" y="400"/>
                    </a:lnTo>
                    <a:lnTo>
                      <a:pt x="118" y="400"/>
                    </a:lnTo>
                    <a:lnTo>
                      <a:pt x="127" y="389"/>
                    </a:lnTo>
                    <a:lnTo>
                      <a:pt x="120" y="380"/>
                    </a:lnTo>
                    <a:lnTo>
                      <a:pt x="101" y="379"/>
                    </a:lnTo>
                    <a:lnTo>
                      <a:pt x="82" y="378"/>
                    </a:lnTo>
                    <a:lnTo>
                      <a:pt x="70" y="369"/>
                    </a:lnTo>
                    <a:lnTo>
                      <a:pt x="64" y="355"/>
                    </a:lnTo>
                    <a:lnTo>
                      <a:pt x="61" y="339"/>
                    </a:lnTo>
                    <a:lnTo>
                      <a:pt x="65" y="336"/>
                    </a:lnTo>
                    <a:lnTo>
                      <a:pt x="102" y="329"/>
                    </a:lnTo>
                    <a:lnTo>
                      <a:pt x="118" y="319"/>
                    </a:lnTo>
                    <a:lnTo>
                      <a:pt x="118" y="309"/>
                    </a:lnTo>
                    <a:lnTo>
                      <a:pt x="101" y="306"/>
                    </a:lnTo>
                    <a:lnTo>
                      <a:pt x="82" y="314"/>
                    </a:lnTo>
                    <a:lnTo>
                      <a:pt x="70" y="315"/>
                    </a:lnTo>
                    <a:lnTo>
                      <a:pt x="67" y="302"/>
                    </a:lnTo>
                    <a:lnTo>
                      <a:pt x="62" y="294"/>
                    </a:lnTo>
                    <a:lnTo>
                      <a:pt x="44" y="277"/>
                    </a:lnTo>
                    <a:lnTo>
                      <a:pt x="29" y="256"/>
                    </a:lnTo>
                    <a:lnTo>
                      <a:pt x="27" y="236"/>
                    </a:lnTo>
                    <a:lnTo>
                      <a:pt x="29" y="222"/>
                    </a:lnTo>
                    <a:lnTo>
                      <a:pt x="35" y="210"/>
                    </a:lnTo>
                    <a:lnTo>
                      <a:pt x="46" y="202"/>
                    </a:lnTo>
                    <a:lnTo>
                      <a:pt x="56" y="195"/>
                    </a:lnTo>
                    <a:lnTo>
                      <a:pt x="66" y="198"/>
                    </a:lnTo>
                    <a:lnTo>
                      <a:pt x="84" y="208"/>
                    </a:lnTo>
                    <a:lnTo>
                      <a:pt x="107" y="217"/>
                    </a:lnTo>
                    <a:lnTo>
                      <a:pt x="112" y="213"/>
                    </a:lnTo>
                    <a:lnTo>
                      <a:pt x="87" y="195"/>
                    </a:lnTo>
                    <a:lnTo>
                      <a:pt x="62" y="169"/>
                    </a:lnTo>
                    <a:lnTo>
                      <a:pt x="55" y="145"/>
                    </a:lnTo>
                    <a:lnTo>
                      <a:pt x="57" y="123"/>
                    </a:lnTo>
                    <a:lnTo>
                      <a:pt x="81" y="92"/>
                    </a:lnTo>
                    <a:lnTo>
                      <a:pt x="107" y="73"/>
                    </a:lnTo>
                    <a:lnTo>
                      <a:pt x="123" y="71"/>
                    </a:lnTo>
                    <a:lnTo>
                      <a:pt x="137" y="72"/>
                    </a:lnTo>
                    <a:lnTo>
                      <a:pt x="147" y="72"/>
                    </a:lnTo>
                    <a:lnTo>
                      <a:pt x="136" y="57"/>
                    </a:lnTo>
                    <a:lnTo>
                      <a:pt x="135" y="40"/>
                    </a:lnTo>
                    <a:lnTo>
                      <a:pt x="145" y="23"/>
                    </a:lnTo>
                    <a:lnTo>
                      <a:pt x="167" y="11"/>
                    </a:lnTo>
                    <a:lnTo>
                      <a:pt x="185" y="10"/>
                    </a:lnTo>
                    <a:lnTo>
                      <a:pt x="208" y="16"/>
                    </a:lnTo>
                    <a:lnTo>
                      <a:pt x="231" y="34"/>
                    </a:lnTo>
                    <a:lnTo>
                      <a:pt x="249" y="58"/>
                    </a:lnTo>
                    <a:lnTo>
                      <a:pt x="254" y="82"/>
                    </a:lnTo>
                    <a:lnTo>
                      <a:pt x="259" y="99"/>
                    </a:lnTo>
                    <a:lnTo>
                      <a:pt x="279" y="90"/>
                    </a:lnTo>
                    <a:lnTo>
                      <a:pt x="281" y="75"/>
                    </a:lnTo>
                    <a:lnTo>
                      <a:pt x="247" y="36"/>
                    </a:lnTo>
                    <a:lnTo>
                      <a:pt x="216" y="10"/>
                    </a:lnTo>
                    <a:lnTo>
                      <a:pt x="185" y="0"/>
                    </a:lnTo>
                    <a:lnTo>
                      <a:pt x="161" y="2"/>
                    </a:lnTo>
                    <a:lnTo>
                      <a:pt x="141" y="12"/>
                    </a:lnTo>
                    <a:lnTo>
                      <a:pt x="125" y="31"/>
                    </a:lnTo>
                    <a:lnTo>
                      <a:pt x="116" y="47"/>
                    </a:lnTo>
                    <a:lnTo>
                      <a:pt x="118" y="57"/>
                    </a:lnTo>
                    <a:lnTo>
                      <a:pt x="102" y="65"/>
                    </a:lnTo>
                    <a:lnTo>
                      <a:pt x="78" y="82"/>
                    </a:lnTo>
                    <a:lnTo>
                      <a:pt x="50" y="113"/>
                    </a:lnTo>
                    <a:lnTo>
                      <a:pt x="43" y="137"/>
                    </a:lnTo>
                    <a:lnTo>
                      <a:pt x="43" y="162"/>
                    </a:lnTo>
                    <a:lnTo>
                      <a:pt x="48" y="184"/>
                    </a:lnTo>
                    <a:lnTo>
                      <a:pt x="29" y="198"/>
                    </a:lnTo>
                    <a:lnTo>
                      <a:pt x="11" y="227"/>
                    </a:lnTo>
                    <a:lnTo>
                      <a:pt x="16" y="253"/>
                    </a:lnTo>
                    <a:lnTo>
                      <a:pt x="27" y="272"/>
                    </a:lnTo>
                    <a:lnTo>
                      <a:pt x="42" y="293"/>
                    </a:lnTo>
                    <a:lnTo>
                      <a:pt x="52" y="305"/>
                    </a:lnTo>
                    <a:lnTo>
                      <a:pt x="52" y="319"/>
                    </a:lnTo>
                    <a:lnTo>
                      <a:pt x="47" y="323"/>
                    </a:lnTo>
                    <a:lnTo>
                      <a:pt x="0" y="341"/>
                    </a:lnTo>
                    <a:lnTo>
                      <a:pt x="46" y="339"/>
                    </a:lnTo>
                    <a:lnTo>
                      <a:pt x="44" y="348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92" name="Freeform 724"/>
              <p:cNvSpPr>
                <a:spLocks/>
              </p:cNvSpPr>
              <p:nvPr/>
            </p:nvSpPr>
            <p:spPr bwMode="auto">
              <a:xfrm>
                <a:off x="3549" y="1807"/>
                <a:ext cx="126" cy="73"/>
              </a:xfrm>
              <a:custGeom>
                <a:avLst/>
                <a:gdLst>
                  <a:gd name="T0" fmla="*/ 122 w 126"/>
                  <a:gd name="T1" fmla="*/ 72 h 73"/>
                  <a:gd name="T2" fmla="*/ 125 w 126"/>
                  <a:gd name="T3" fmla="*/ 62 h 73"/>
                  <a:gd name="T4" fmla="*/ 117 w 126"/>
                  <a:gd name="T5" fmla="*/ 52 h 73"/>
                  <a:gd name="T6" fmla="*/ 62 w 126"/>
                  <a:gd name="T7" fmla="*/ 20 h 73"/>
                  <a:gd name="T8" fmla="*/ 0 w 126"/>
                  <a:gd name="T9" fmla="*/ 0 h 73"/>
                  <a:gd name="T10" fmla="*/ 47 w 126"/>
                  <a:gd name="T11" fmla="*/ 27 h 73"/>
                  <a:gd name="T12" fmla="*/ 85 w 126"/>
                  <a:gd name="T13" fmla="*/ 48 h 73"/>
                  <a:gd name="T14" fmla="*/ 109 w 126"/>
                  <a:gd name="T15" fmla="*/ 69 h 73"/>
                  <a:gd name="T16" fmla="*/ 122 w 126"/>
                  <a:gd name="T17" fmla="*/ 7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" h="73">
                    <a:moveTo>
                      <a:pt x="122" y="72"/>
                    </a:moveTo>
                    <a:lnTo>
                      <a:pt x="125" y="62"/>
                    </a:lnTo>
                    <a:lnTo>
                      <a:pt x="117" y="52"/>
                    </a:lnTo>
                    <a:lnTo>
                      <a:pt x="62" y="20"/>
                    </a:lnTo>
                    <a:lnTo>
                      <a:pt x="0" y="0"/>
                    </a:lnTo>
                    <a:lnTo>
                      <a:pt x="47" y="27"/>
                    </a:lnTo>
                    <a:lnTo>
                      <a:pt x="85" y="48"/>
                    </a:lnTo>
                    <a:lnTo>
                      <a:pt x="109" y="69"/>
                    </a:lnTo>
                    <a:lnTo>
                      <a:pt x="122" y="7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</p:grpSp>
      <p:grpSp>
        <p:nvGrpSpPr>
          <p:cNvPr id="263893" name="Group 725"/>
          <p:cNvGrpSpPr>
            <a:grpSpLocks/>
          </p:cNvGrpSpPr>
          <p:nvPr/>
        </p:nvGrpSpPr>
        <p:grpSpPr bwMode="auto">
          <a:xfrm>
            <a:off x="2868613" y="3332163"/>
            <a:ext cx="560387" cy="600075"/>
            <a:chOff x="3696" y="1828"/>
            <a:chExt cx="353" cy="378"/>
          </a:xfrm>
        </p:grpSpPr>
        <p:grpSp>
          <p:nvGrpSpPr>
            <p:cNvPr id="263894" name="Group 726"/>
            <p:cNvGrpSpPr>
              <a:grpSpLocks/>
            </p:cNvGrpSpPr>
            <p:nvPr/>
          </p:nvGrpSpPr>
          <p:grpSpPr bwMode="auto">
            <a:xfrm>
              <a:off x="3696" y="2044"/>
              <a:ext cx="353" cy="162"/>
              <a:chOff x="3696" y="2044"/>
              <a:chExt cx="353" cy="162"/>
            </a:xfrm>
          </p:grpSpPr>
          <p:grpSp>
            <p:nvGrpSpPr>
              <p:cNvPr id="263895" name="Group 727"/>
              <p:cNvGrpSpPr>
                <a:grpSpLocks/>
              </p:cNvGrpSpPr>
              <p:nvPr/>
            </p:nvGrpSpPr>
            <p:grpSpPr bwMode="auto">
              <a:xfrm>
                <a:off x="3766" y="2044"/>
                <a:ext cx="283" cy="83"/>
                <a:chOff x="3766" y="2044"/>
                <a:chExt cx="283" cy="83"/>
              </a:xfrm>
            </p:grpSpPr>
            <p:grpSp>
              <p:nvGrpSpPr>
                <p:cNvPr id="263896" name="Group 728"/>
                <p:cNvGrpSpPr>
                  <a:grpSpLocks/>
                </p:cNvGrpSpPr>
                <p:nvPr/>
              </p:nvGrpSpPr>
              <p:grpSpPr bwMode="auto">
                <a:xfrm>
                  <a:off x="3766" y="2044"/>
                  <a:ext cx="146" cy="83"/>
                  <a:chOff x="3766" y="2044"/>
                  <a:chExt cx="146" cy="83"/>
                </a:xfrm>
              </p:grpSpPr>
              <p:sp>
                <p:nvSpPr>
                  <p:cNvPr id="263897" name="AutoShape 729"/>
                  <p:cNvSpPr>
                    <a:spLocks noChangeArrowheads="1"/>
                  </p:cNvSpPr>
                  <p:nvPr/>
                </p:nvSpPr>
                <p:spPr bwMode="auto">
                  <a:xfrm>
                    <a:off x="3766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898" name="AutoShape 730"/>
                  <p:cNvSpPr>
                    <a:spLocks noChangeArrowheads="1"/>
                  </p:cNvSpPr>
                  <p:nvPr/>
                </p:nvSpPr>
                <p:spPr bwMode="auto">
                  <a:xfrm>
                    <a:off x="3835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899" name="Group 731"/>
                <p:cNvGrpSpPr>
                  <a:grpSpLocks/>
                </p:cNvGrpSpPr>
                <p:nvPr/>
              </p:nvGrpSpPr>
              <p:grpSpPr bwMode="auto">
                <a:xfrm>
                  <a:off x="3903" y="2044"/>
                  <a:ext cx="146" cy="83"/>
                  <a:chOff x="3903" y="2044"/>
                  <a:chExt cx="146" cy="83"/>
                </a:xfrm>
              </p:grpSpPr>
              <p:sp>
                <p:nvSpPr>
                  <p:cNvPr id="263900" name="AutoShape 732"/>
                  <p:cNvSpPr>
                    <a:spLocks noChangeArrowheads="1"/>
                  </p:cNvSpPr>
                  <p:nvPr/>
                </p:nvSpPr>
                <p:spPr bwMode="auto">
                  <a:xfrm>
                    <a:off x="3903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01" name="AutoShape 733"/>
                  <p:cNvSpPr>
                    <a:spLocks noChangeArrowheads="1"/>
                  </p:cNvSpPr>
                  <p:nvPr/>
                </p:nvSpPr>
                <p:spPr bwMode="auto">
                  <a:xfrm>
                    <a:off x="3972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02" name="Group 734"/>
              <p:cNvGrpSpPr>
                <a:grpSpLocks/>
              </p:cNvGrpSpPr>
              <p:nvPr/>
            </p:nvGrpSpPr>
            <p:grpSpPr bwMode="auto">
              <a:xfrm>
                <a:off x="3742" y="2070"/>
                <a:ext cx="284" cy="83"/>
                <a:chOff x="3742" y="2070"/>
                <a:chExt cx="284" cy="83"/>
              </a:xfrm>
            </p:grpSpPr>
            <p:grpSp>
              <p:nvGrpSpPr>
                <p:cNvPr id="263903" name="Group 735"/>
                <p:cNvGrpSpPr>
                  <a:grpSpLocks/>
                </p:cNvGrpSpPr>
                <p:nvPr/>
              </p:nvGrpSpPr>
              <p:grpSpPr bwMode="auto">
                <a:xfrm>
                  <a:off x="3742" y="2070"/>
                  <a:ext cx="147" cy="83"/>
                  <a:chOff x="3742" y="2070"/>
                  <a:chExt cx="147" cy="83"/>
                </a:xfrm>
              </p:grpSpPr>
              <p:sp>
                <p:nvSpPr>
                  <p:cNvPr id="263904" name="AutoShape 736"/>
                  <p:cNvSpPr>
                    <a:spLocks noChangeArrowheads="1"/>
                  </p:cNvSpPr>
                  <p:nvPr/>
                </p:nvSpPr>
                <p:spPr bwMode="auto">
                  <a:xfrm>
                    <a:off x="3742" y="2070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05" name="AutoShape 737"/>
                  <p:cNvSpPr>
                    <a:spLocks noChangeArrowheads="1"/>
                  </p:cNvSpPr>
                  <p:nvPr/>
                </p:nvSpPr>
                <p:spPr bwMode="auto">
                  <a:xfrm>
                    <a:off x="3812" y="207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06" name="Group 738"/>
                <p:cNvGrpSpPr>
                  <a:grpSpLocks/>
                </p:cNvGrpSpPr>
                <p:nvPr/>
              </p:nvGrpSpPr>
              <p:grpSpPr bwMode="auto">
                <a:xfrm>
                  <a:off x="3879" y="2070"/>
                  <a:ext cx="147" cy="83"/>
                  <a:chOff x="3879" y="2070"/>
                  <a:chExt cx="147" cy="83"/>
                </a:xfrm>
              </p:grpSpPr>
              <p:sp>
                <p:nvSpPr>
                  <p:cNvPr id="263907" name="AutoShape 739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207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08" name="AutoShape 740"/>
                  <p:cNvSpPr>
                    <a:spLocks noChangeArrowheads="1"/>
                  </p:cNvSpPr>
                  <p:nvPr/>
                </p:nvSpPr>
                <p:spPr bwMode="auto">
                  <a:xfrm>
                    <a:off x="3949" y="207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09" name="Group 741"/>
              <p:cNvGrpSpPr>
                <a:grpSpLocks/>
              </p:cNvGrpSpPr>
              <p:nvPr/>
            </p:nvGrpSpPr>
            <p:grpSpPr bwMode="auto">
              <a:xfrm>
                <a:off x="3719" y="2096"/>
                <a:ext cx="284" cy="84"/>
                <a:chOff x="3719" y="2096"/>
                <a:chExt cx="284" cy="84"/>
              </a:xfrm>
            </p:grpSpPr>
            <p:grpSp>
              <p:nvGrpSpPr>
                <p:cNvPr id="263910" name="Group 742"/>
                <p:cNvGrpSpPr>
                  <a:grpSpLocks/>
                </p:cNvGrpSpPr>
                <p:nvPr/>
              </p:nvGrpSpPr>
              <p:grpSpPr bwMode="auto">
                <a:xfrm>
                  <a:off x="3719" y="2096"/>
                  <a:ext cx="147" cy="84"/>
                  <a:chOff x="3719" y="2096"/>
                  <a:chExt cx="147" cy="84"/>
                </a:xfrm>
              </p:grpSpPr>
              <p:sp>
                <p:nvSpPr>
                  <p:cNvPr id="263911" name="AutoShape 743"/>
                  <p:cNvSpPr>
                    <a:spLocks noChangeArrowheads="1"/>
                  </p:cNvSpPr>
                  <p:nvPr/>
                </p:nvSpPr>
                <p:spPr bwMode="auto">
                  <a:xfrm>
                    <a:off x="3719" y="2096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12" name="AutoShape 744"/>
                  <p:cNvSpPr>
                    <a:spLocks noChangeArrowheads="1"/>
                  </p:cNvSpPr>
                  <p:nvPr/>
                </p:nvSpPr>
                <p:spPr bwMode="auto">
                  <a:xfrm>
                    <a:off x="3789" y="2096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13" name="Group 745"/>
                <p:cNvGrpSpPr>
                  <a:grpSpLocks/>
                </p:cNvGrpSpPr>
                <p:nvPr/>
              </p:nvGrpSpPr>
              <p:grpSpPr bwMode="auto">
                <a:xfrm>
                  <a:off x="3856" y="2096"/>
                  <a:ext cx="147" cy="84"/>
                  <a:chOff x="3856" y="2096"/>
                  <a:chExt cx="147" cy="84"/>
                </a:xfrm>
              </p:grpSpPr>
              <p:sp>
                <p:nvSpPr>
                  <p:cNvPr id="263914" name="AutoShape 746"/>
                  <p:cNvSpPr>
                    <a:spLocks noChangeArrowheads="1"/>
                  </p:cNvSpPr>
                  <p:nvPr/>
                </p:nvSpPr>
                <p:spPr bwMode="auto">
                  <a:xfrm>
                    <a:off x="3856" y="2096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15" name="AutoShape 747"/>
                  <p:cNvSpPr>
                    <a:spLocks noChangeArrowheads="1"/>
                  </p:cNvSpPr>
                  <p:nvPr/>
                </p:nvSpPr>
                <p:spPr bwMode="auto">
                  <a:xfrm>
                    <a:off x="3925" y="2096"/>
                    <a:ext cx="78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16" name="Group 748"/>
              <p:cNvGrpSpPr>
                <a:grpSpLocks/>
              </p:cNvGrpSpPr>
              <p:nvPr/>
            </p:nvGrpSpPr>
            <p:grpSpPr bwMode="auto">
              <a:xfrm>
                <a:off x="3696" y="2123"/>
                <a:ext cx="283" cy="83"/>
                <a:chOff x="3696" y="2123"/>
                <a:chExt cx="283" cy="83"/>
              </a:xfrm>
            </p:grpSpPr>
            <p:grpSp>
              <p:nvGrpSpPr>
                <p:cNvPr id="263917" name="Group 749"/>
                <p:cNvGrpSpPr>
                  <a:grpSpLocks/>
                </p:cNvGrpSpPr>
                <p:nvPr/>
              </p:nvGrpSpPr>
              <p:grpSpPr bwMode="auto">
                <a:xfrm>
                  <a:off x="3696" y="2123"/>
                  <a:ext cx="146" cy="83"/>
                  <a:chOff x="3696" y="2123"/>
                  <a:chExt cx="146" cy="83"/>
                </a:xfrm>
              </p:grpSpPr>
              <p:sp>
                <p:nvSpPr>
                  <p:cNvPr id="263918" name="AutoShape 750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19" name="AutoShape 751"/>
                  <p:cNvSpPr>
                    <a:spLocks noChangeArrowheads="1"/>
                  </p:cNvSpPr>
                  <p:nvPr/>
                </p:nvSpPr>
                <p:spPr bwMode="auto">
                  <a:xfrm>
                    <a:off x="3765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20" name="Group 752"/>
                <p:cNvGrpSpPr>
                  <a:grpSpLocks/>
                </p:cNvGrpSpPr>
                <p:nvPr/>
              </p:nvGrpSpPr>
              <p:grpSpPr bwMode="auto">
                <a:xfrm>
                  <a:off x="3833" y="2123"/>
                  <a:ext cx="146" cy="83"/>
                  <a:chOff x="3833" y="2123"/>
                  <a:chExt cx="146" cy="83"/>
                </a:xfrm>
              </p:grpSpPr>
              <p:sp>
                <p:nvSpPr>
                  <p:cNvPr id="263921" name="AutoShape 753"/>
                  <p:cNvSpPr>
                    <a:spLocks noChangeArrowheads="1"/>
                  </p:cNvSpPr>
                  <p:nvPr/>
                </p:nvSpPr>
                <p:spPr bwMode="auto">
                  <a:xfrm>
                    <a:off x="3833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22" name="AutoShape 754"/>
                  <p:cNvSpPr>
                    <a:spLocks noChangeArrowheads="1"/>
                  </p:cNvSpPr>
                  <p:nvPr/>
                </p:nvSpPr>
                <p:spPr bwMode="auto">
                  <a:xfrm>
                    <a:off x="3902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  <p:grpSp>
          <p:nvGrpSpPr>
            <p:cNvPr id="263923" name="Group 755"/>
            <p:cNvGrpSpPr>
              <a:grpSpLocks/>
            </p:cNvGrpSpPr>
            <p:nvPr/>
          </p:nvGrpSpPr>
          <p:grpSpPr bwMode="auto">
            <a:xfrm>
              <a:off x="3696" y="1973"/>
              <a:ext cx="353" cy="162"/>
              <a:chOff x="3696" y="1973"/>
              <a:chExt cx="353" cy="162"/>
            </a:xfrm>
          </p:grpSpPr>
          <p:grpSp>
            <p:nvGrpSpPr>
              <p:cNvPr id="263924" name="Group 756"/>
              <p:cNvGrpSpPr>
                <a:grpSpLocks/>
              </p:cNvGrpSpPr>
              <p:nvPr/>
            </p:nvGrpSpPr>
            <p:grpSpPr bwMode="auto">
              <a:xfrm>
                <a:off x="3766" y="1973"/>
                <a:ext cx="283" cy="84"/>
                <a:chOff x="3766" y="1973"/>
                <a:chExt cx="283" cy="84"/>
              </a:xfrm>
            </p:grpSpPr>
            <p:grpSp>
              <p:nvGrpSpPr>
                <p:cNvPr id="263925" name="Group 757"/>
                <p:cNvGrpSpPr>
                  <a:grpSpLocks/>
                </p:cNvGrpSpPr>
                <p:nvPr/>
              </p:nvGrpSpPr>
              <p:grpSpPr bwMode="auto">
                <a:xfrm>
                  <a:off x="3766" y="1973"/>
                  <a:ext cx="146" cy="84"/>
                  <a:chOff x="3766" y="1973"/>
                  <a:chExt cx="146" cy="84"/>
                </a:xfrm>
              </p:grpSpPr>
              <p:sp>
                <p:nvSpPr>
                  <p:cNvPr id="263926" name="AutoShape 758"/>
                  <p:cNvSpPr>
                    <a:spLocks noChangeArrowheads="1"/>
                  </p:cNvSpPr>
                  <p:nvPr/>
                </p:nvSpPr>
                <p:spPr bwMode="auto">
                  <a:xfrm>
                    <a:off x="3766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27" name="AutoShape 759"/>
                  <p:cNvSpPr>
                    <a:spLocks noChangeArrowheads="1"/>
                  </p:cNvSpPr>
                  <p:nvPr/>
                </p:nvSpPr>
                <p:spPr bwMode="auto">
                  <a:xfrm>
                    <a:off x="3835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28" name="Group 760"/>
                <p:cNvGrpSpPr>
                  <a:grpSpLocks/>
                </p:cNvGrpSpPr>
                <p:nvPr/>
              </p:nvGrpSpPr>
              <p:grpSpPr bwMode="auto">
                <a:xfrm>
                  <a:off x="3903" y="1973"/>
                  <a:ext cx="146" cy="84"/>
                  <a:chOff x="3903" y="1973"/>
                  <a:chExt cx="146" cy="84"/>
                </a:xfrm>
              </p:grpSpPr>
              <p:sp>
                <p:nvSpPr>
                  <p:cNvPr id="263929" name="AutoShape 761"/>
                  <p:cNvSpPr>
                    <a:spLocks noChangeArrowheads="1"/>
                  </p:cNvSpPr>
                  <p:nvPr/>
                </p:nvSpPr>
                <p:spPr bwMode="auto">
                  <a:xfrm>
                    <a:off x="3903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30" name="AutoShape 762"/>
                  <p:cNvSpPr>
                    <a:spLocks noChangeArrowheads="1"/>
                  </p:cNvSpPr>
                  <p:nvPr/>
                </p:nvSpPr>
                <p:spPr bwMode="auto">
                  <a:xfrm>
                    <a:off x="3972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31" name="Group 763"/>
              <p:cNvGrpSpPr>
                <a:grpSpLocks/>
              </p:cNvGrpSpPr>
              <p:nvPr/>
            </p:nvGrpSpPr>
            <p:grpSpPr bwMode="auto">
              <a:xfrm>
                <a:off x="3742" y="2000"/>
                <a:ext cx="284" cy="83"/>
                <a:chOff x="3742" y="2000"/>
                <a:chExt cx="284" cy="83"/>
              </a:xfrm>
            </p:grpSpPr>
            <p:grpSp>
              <p:nvGrpSpPr>
                <p:cNvPr id="263932" name="Group 764"/>
                <p:cNvGrpSpPr>
                  <a:grpSpLocks/>
                </p:cNvGrpSpPr>
                <p:nvPr/>
              </p:nvGrpSpPr>
              <p:grpSpPr bwMode="auto">
                <a:xfrm>
                  <a:off x="3742" y="2000"/>
                  <a:ext cx="147" cy="83"/>
                  <a:chOff x="3742" y="2000"/>
                  <a:chExt cx="147" cy="83"/>
                </a:xfrm>
              </p:grpSpPr>
              <p:sp>
                <p:nvSpPr>
                  <p:cNvPr id="263933" name="AutoShape 765"/>
                  <p:cNvSpPr>
                    <a:spLocks noChangeArrowheads="1"/>
                  </p:cNvSpPr>
                  <p:nvPr/>
                </p:nvSpPr>
                <p:spPr bwMode="auto">
                  <a:xfrm>
                    <a:off x="3742" y="2000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34" name="AutoShape 766"/>
                  <p:cNvSpPr>
                    <a:spLocks noChangeArrowheads="1"/>
                  </p:cNvSpPr>
                  <p:nvPr/>
                </p:nvSpPr>
                <p:spPr bwMode="auto">
                  <a:xfrm>
                    <a:off x="3812" y="200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35" name="Group 767"/>
                <p:cNvGrpSpPr>
                  <a:grpSpLocks/>
                </p:cNvGrpSpPr>
                <p:nvPr/>
              </p:nvGrpSpPr>
              <p:grpSpPr bwMode="auto">
                <a:xfrm>
                  <a:off x="3879" y="2000"/>
                  <a:ext cx="147" cy="83"/>
                  <a:chOff x="3879" y="2000"/>
                  <a:chExt cx="147" cy="83"/>
                </a:xfrm>
              </p:grpSpPr>
              <p:sp>
                <p:nvSpPr>
                  <p:cNvPr id="263936" name="AutoShape 768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200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37" name="AutoShape 769"/>
                  <p:cNvSpPr>
                    <a:spLocks noChangeArrowheads="1"/>
                  </p:cNvSpPr>
                  <p:nvPr/>
                </p:nvSpPr>
                <p:spPr bwMode="auto">
                  <a:xfrm>
                    <a:off x="3949" y="200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38" name="Group 770"/>
              <p:cNvGrpSpPr>
                <a:grpSpLocks/>
              </p:cNvGrpSpPr>
              <p:nvPr/>
            </p:nvGrpSpPr>
            <p:grpSpPr bwMode="auto">
              <a:xfrm>
                <a:off x="3719" y="2026"/>
                <a:ext cx="284" cy="83"/>
                <a:chOff x="3719" y="2026"/>
                <a:chExt cx="284" cy="83"/>
              </a:xfrm>
            </p:grpSpPr>
            <p:grpSp>
              <p:nvGrpSpPr>
                <p:cNvPr id="263939" name="Group 771"/>
                <p:cNvGrpSpPr>
                  <a:grpSpLocks/>
                </p:cNvGrpSpPr>
                <p:nvPr/>
              </p:nvGrpSpPr>
              <p:grpSpPr bwMode="auto">
                <a:xfrm>
                  <a:off x="3719" y="2026"/>
                  <a:ext cx="147" cy="83"/>
                  <a:chOff x="3719" y="2026"/>
                  <a:chExt cx="147" cy="83"/>
                </a:xfrm>
              </p:grpSpPr>
              <p:sp>
                <p:nvSpPr>
                  <p:cNvPr id="263940" name="AutoShape 772"/>
                  <p:cNvSpPr>
                    <a:spLocks noChangeArrowheads="1"/>
                  </p:cNvSpPr>
                  <p:nvPr/>
                </p:nvSpPr>
                <p:spPr bwMode="auto">
                  <a:xfrm>
                    <a:off x="3719" y="2026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41" name="AutoShape 773"/>
                  <p:cNvSpPr>
                    <a:spLocks noChangeArrowheads="1"/>
                  </p:cNvSpPr>
                  <p:nvPr/>
                </p:nvSpPr>
                <p:spPr bwMode="auto">
                  <a:xfrm>
                    <a:off x="3789" y="2026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42" name="Group 774"/>
                <p:cNvGrpSpPr>
                  <a:grpSpLocks/>
                </p:cNvGrpSpPr>
                <p:nvPr/>
              </p:nvGrpSpPr>
              <p:grpSpPr bwMode="auto">
                <a:xfrm>
                  <a:off x="3856" y="2026"/>
                  <a:ext cx="147" cy="83"/>
                  <a:chOff x="3856" y="2026"/>
                  <a:chExt cx="147" cy="83"/>
                </a:xfrm>
              </p:grpSpPr>
              <p:sp>
                <p:nvSpPr>
                  <p:cNvPr id="263943" name="AutoShape 775"/>
                  <p:cNvSpPr>
                    <a:spLocks noChangeArrowheads="1"/>
                  </p:cNvSpPr>
                  <p:nvPr/>
                </p:nvSpPr>
                <p:spPr bwMode="auto">
                  <a:xfrm>
                    <a:off x="3856" y="2026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44" name="AutoShape 776"/>
                  <p:cNvSpPr>
                    <a:spLocks noChangeArrowheads="1"/>
                  </p:cNvSpPr>
                  <p:nvPr/>
                </p:nvSpPr>
                <p:spPr bwMode="auto">
                  <a:xfrm>
                    <a:off x="3925" y="2026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45" name="Group 777"/>
              <p:cNvGrpSpPr>
                <a:grpSpLocks/>
              </p:cNvGrpSpPr>
              <p:nvPr/>
            </p:nvGrpSpPr>
            <p:grpSpPr bwMode="auto">
              <a:xfrm>
                <a:off x="3696" y="2052"/>
                <a:ext cx="283" cy="83"/>
                <a:chOff x="3696" y="2052"/>
                <a:chExt cx="283" cy="83"/>
              </a:xfrm>
            </p:grpSpPr>
            <p:grpSp>
              <p:nvGrpSpPr>
                <p:cNvPr id="263946" name="Group 778"/>
                <p:cNvGrpSpPr>
                  <a:grpSpLocks/>
                </p:cNvGrpSpPr>
                <p:nvPr/>
              </p:nvGrpSpPr>
              <p:grpSpPr bwMode="auto">
                <a:xfrm>
                  <a:off x="3696" y="2052"/>
                  <a:ext cx="146" cy="83"/>
                  <a:chOff x="3696" y="2052"/>
                  <a:chExt cx="146" cy="83"/>
                </a:xfrm>
              </p:grpSpPr>
              <p:sp>
                <p:nvSpPr>
                  <p:cNvPr id="263947" name="AutoShape 779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48" name="AutoShape 780"/>
                  <p:cNvSpPr>
                    <a:spLocks noChangeArrowheads="1"/>
                  </p:cNvSpPr>
                  <p:nvPr/>
                </p:nvSpPr>
                <p:spPr bwMode="auto">
                  <a:xfrm>
                    <a:off x="3765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49" name="Group 781"/>
                <p:cNvGrpSpPr>
                  <a:grpSpLocks/>
                </p:cNvGrpSpPr>
                <p:nvPr/>
              </p:nvGrpSpPr>
              <p:grpSpPr bwMode="auto">
                <a:xfrm>
                  <a:off x="3833" y="2052"/>
                  <a:ext cx="146" cy="83"/>
                  <a:chOff x="3833" y="2052"/>
                  <a:chExt cx="146" cy="83"/>
                </a:xfrm>
              </p:grpSpPr>
              <p:sp>
                <p:nvSpPr>
                  <p:cNvPr id="263950" name="AutoShape 782"/>
                  <p:cNvSpPr>
                    <a:spLocks noChangeArrowheads="1"/>
                  </p:cNvSpPr>
                  <p:nvPr/>
                </p:nvSpPr>
                <p:spPr bwMode="auto">
                  <a:xfrm>
                    <a:off x="3833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51" name="AutoShape 783"/>
                  <p:cNvSpPr>
                    <a:spLocks noChangeArrowheads="1"/>
                  </p:cNvSpPr>
                  <p:nvPr/>
                </p:nvSpPr>
                <p:spPr bwMode="auto">
                  <a:xfrm>
                    <a:off x="3902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  <p:grpSp>
          <p:nvGrpSpPr>
            <p:cNvPr id="263952" name="Group 784"/>
            <p:cNvGrpSpPr>
              <a:grpSpLocks/>
            </p:cNvGrpSpPr>
            <p:nvPr/>
          </p:nvGrpSpPr>
          <p:grpSpPr bwMode="auto">
            <a:xfrm>
              <a:off x="3696" y="1901"/>
              <a:ext cx="353" cy="162"/>
              <a:chOff x="3696" y="1901"/>
              <a:chExt cx="353" cy="162"/>
            </a:xfrm>
          </p:grpSpPr>
          <p:grpSp>
            <p:nvGrpSpPr>
              <p:cNvPr id="263953" name="Group 785"/>
              <p:cNvGrpSpPr>
                <a:grpSpLocks/>
              </p:cNvGrpSpPr>
              <p:nvPr/>
            </p:nvGrpSpPr>
            <p:grpSpPr bwMode="auto">
              <a:xfrm>
                <a:off x="3766" y="1901"/>
                <a:ext cx="283" cy="83"/>
                <a:chOff x="3766" y="1901"/>
                <a:chExt cx="283" cy="83"/>
              </a:xfrm>
            </p:grpSpPr>
            <p:grpSp>
              <p:nvGrpSpPr>
                <p:cNvPr id="263954" name="Group 786"/>
                <p:cNvGrpSpPr>
                  <a:grpSpLocks/>
                </p:cNvGrpSpPr>
                <p:nvPr/>
              </p:nvGrpSpPr>
              <p:grpSpPr bwMode="auto">
                <a:xfrm>
                  <a:off x="3766" y="1901"/>
                  <a:ext cx="146" cy="83"/>
                  <a:chOff x="3766" y="1901"/>
                  <a:chExt cx="146" cy="83"/>
                </a:xfrm>
              </p:grpSpPr>
              <p:sp>
                <p:nvSpPr>
                  <p:cNvPr id="263955" name="AutoShape 787"/>
                  <p:cNvSpPr>
                    <a:spLocks noChangeArrowheads="1"/>
                  </p:cNvSpPr>
                  <p:nvPr/>
                </p:nvSpPr>
                <p:spPr bwMode="auto">
                  <a:xfrm>
                    <a:off x="3766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56" name="AutoShape 788"/>
                  <p:cNvSpPr>
                    <a:spLocks noChangeArrowheads="1"/>
                  </p:cNvSpPr>
                  <p:nvPr/>
                </p:nvSpPr>
                <p:spPr bwMode="auto">
                  <a:xfrm>
                    <a:off x="3835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57" name="Group 789"/>
                <p:cNvGrpSpPr>
                  <a:grpSpLocks/>
                </p:cNvGrpSpPr>
                <p:nvPr/>
              </p:nvGrpSpPr>
              <p:grpSpPr bwMode="auto">
                <a:xfrm>
                  <a:off x="3903" y="1901"/>
                  <a:ext cx="146" cy="83"/>
                  <a:chOff x="3903" y="1901"/>
                  <a:chExt cx="146" cy="83"/>
                </a:xfrm>
              </p:grpSpPr>
              <p:sp>
                <p:nvSpPr>
                  <p:cNvPr id="263958" name="AutoShape 790"/>
                  <p:cNvSpPr>
                    <a:spLocks noChangeArrowheads="1"/>
                  </p:cNvSpPr>
                  <p:nvPr/>
                </p:nvSpPr>
                <p:spPr bwMode="auto">
                  <a:xfrm>
                    <a:off x="3903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59" name="AutoShape 791"/>
                  <p:cNvSpPr>
                    <a:spLocks noChangeArrowheads="1"/>
                  </p:cNvSpPr>
                  <p:nvPr/>
                </p:nvSpPr>
                <p:spPr bwMode="auto">
                  <a:xfrm>
                    <a:off x="3972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60" name="Group 792"/>
              <p:cNvGrpSpPr>
                <a:grpSpLocks/>
              </p:cNvGrpSpPr>
              <p:nvPr/>
            </p:nvGrpSpPr>
            <p:grpSpPr bwMode="auto">
              <a:xfrm>
                <a:off x="3742" y="1927"/>
                <a:ext cx="284" cy="83"/>
                <a:chOff x="3742" y="1927"/>
                <a:chExt cx="284" cy="83"/>
              </a:xfrm>
            </p:grpSpPr>
            <p:grpSp>
              <p:nvGrpSpPr>
                <p:cNvPr id="263961" name="Group 793"/>
                <p:cNvGrpSpPr>
                  <a:grpSpLocks/>
                </p:cNvGrpSpPr>
                <p:nvPr/>
              </p:nvGrpSpPr>
              <p:grpSpPr bwMode="auto">
                <a:xfrm>
                  <a:off x="3742" y="1927"/>
                  <a:ext cx="147" cy="83"/>
                  <a:chOff x="3742" y="1927"/>
                  <a:chExt cx="147" cy="83"/>
                </a:xfrm>
              </p:grpSpPr>
              <p:sp>
                <p:nvSpPr>
                  <p:cNvPr id="263962" name="AutoShape 794"/>
                  <p:cNvSpPr>
                    <a:spLocks noChangeArrowheads="1"/>
                  </p:cNvSpPr>
                  <p:nvPr/>
                </p:nvSpPr>
                <p:spPr bwMode="auto">
                  <a:xfrm>
                    <a:off x="3742" y="1927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63" name="AutoShape 795"/>
                  <p:cNvSpPr>
                    <a:spLocks noChangeArrowheads="1"/>
                  </p:cNvSpPr>
                  <p:nvPr/>
                </p:nvSpPr>
                <p:spPr bwMode="auto">
                  <a:xfrm>
                    <a:off x="3812" y="192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64" name="Group 796"/>
                <p:cNvGrpSpPr>
                  <a:grpSpLocks/>
                </p:cNvGrpSpPr>
                <p:nvPr/>
              </p:nvGrpSpPr>
              <p:grpSpPr bwMode="auto">
                <a:xfrm>
                  <a:off x="3879" y="1927"/>
                  <a:ext cx="147" cy="83"/>
                  <a:chOff x="3879" y="1927"/>
                  <a:chExt cx="147" cy="83"/>
                </a:xfrm>
              </p:grpSpPr>
              <p:sp>
                <p:nvSpPr>
                  <p:cNvPr id="263965" name="AutoShape 797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92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66" name="AutoShape 798"/>
                  <p:cNvSpPr>
                    <a:spLocks noChangeArrowheads="1"/>
                  </p:cNvSpPr>
                  <p:nvPr/>
                </p:nvSpPr>
                <p:spPr bwMode="auto">
                  <a:xfrm>
                    <a:off x="3949" y="192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67" name="Group 799"/>
              <p:cNvGrpSpPr>
                <a:grpSpLocks/>
              </p:cNvGrpSpPr>
              <p:nvPr/>
            </p:nvGrpSpPr>
            <p:grpSpPr bwMode="auto">
              <a:xfrm>
                <a:off x="3719" y="1953"/>
                <a:ext cx="284" cy="84"/>
                <a:chOff x="3719" y="1953"/>
                <a:chExt cx="284" cy="84"/>
              </a:xfrm>
            </p:grpSpPr>
            <p:grpSp>
              <p:nvGrpSpPr>
                <p:cNvPr id="263968" name="Group 800"/>
                <p:cNvGrpSpPr>
                  <a:grpSpLocks/>
                </p:cNvGrpSpPr>
                <p:nvPr/>
              </p:nvGrpSpPr>
              <p:grpSpPr bwMode="auto">
                <a:xfrm>
                  <a:off x="3719" y="1953"/>
                  <a:ext cx="147" cy="84"/>
                  <a:chOff x="3719" y="1953"/>
                  <a:chExt cx="147" cy="84"/>
                </a:xfrm>
              </p:grpSpPr>
              <p:sp>
                <p:nvSpPr>
                  <p:cNvPr id="263969" name="AutoShape 801"/>
                  <p:cNvSpPr>
                    <a:spLocks noChangeArrowheads="1"/>
                  </p:cNvSpPr>
                  <p:nvPr/>
                </p:nvSpPr>
                <p:spPr bwMode="auto">
                  <a:xfrm>
                    <a:off x="3719" y="195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70" name="AutoShape 802"/>
                  <p:cNvSpPr>
                    <a:spLocks noChangeArrowheads="1"/>
                  </p:cNvSpPr>
                  <p:nvPr/>
                </p:nvSpPr>
                <p:spPr bwMode="auto">
                  <a:xfrm>
                    <a:off x="3789" y="195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71" name="Group 803"/>
                <p:cNvGrpSpPr>
                  <a:grpSpLocks/>
                </p:cNvGrpSpPr>
                <p:nvPr/>
              </p:nvGrpSpPr>
              <p:grpSpPr bwMode="auto">
                <a:xfrm>
                  <a:off x="3856" y="1953"/>
                  <a:ext cx="147" cy="84"/>
                  <a:chOff x="3856" y="1953"/>
                  <a:chExt cx="147" cy="84"/>
                </a:xfrm>
              </p:grpSpPr>
              <p:sp>
                <p:nvSpPr>
                  <p:cNvPr id="263972" name="AutoShape 804"/>
                  <p:cNvSpPr>
                    <a:spLocks noChangeArrowheads="1"/>
                  </p:cNvSpPr>
                  <p:nvPr/>
                </p:nvSpPr>
                <p:spPr bwMode="auto">
                  <a:xfrm>
                    <a:off x="3856" y="195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73" name="AutoShape 805"/>
                  <p:cNvSpPr>
                    <a:spLocks noChangeArrowheads="1"/>
                  </p:cNvSpPr>
                  <p:nvPr/>
                </p:nvSpPr>
                <p:spPr bwMode="auto">
                  <a:xfrm>
                    <a:off x="3925" y="1953"/>
                    <a:ext cx="78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74" name="Group 806"/>
              <p:cNvGrpSpPr>
                <a:grpSpLocks/>
              </p:cNvGrpSpPr>
              <p:nvPr/>
            </p:nvGrpSpPr>
            <p:grpSpPr bwMode="auto">
              <a:xfrm>
                <a:off x="3696" y="1979"/>
                <a:ext cx="283" cy="84"/>
                <a:chOff x="3696" y="1979"/>
                <a:chExt cx="283" cy="84"/>
              </a:xfrm>
            </p:grpSpPr>
            <p:grpSp>
              <p:nvGrpSpPr>
                <p:cNvPr id="263975" name="Group 807"/>
                <p:cNvGrpSpPr>
                  <a:grpSpLocks/>
                </p:cNvGrpSpPr>
                <p:nvPr/>
              </p:nvGrpSpPr>
              <p:grpSpPr bwMode="auto">
                <a:xfrm>
                  <a:off x="3696" y="1979"/>
                  <a:ext cx="146" cy="84"/>
                  <a:chOff x="3696" y="1979"/>
                  <a:chExt cx="146" cy="84"/>
                </a:xfrm>
              </p:grpSpPr>
              <p:sp>
                <p:nvSpPr>
                  <p:cNvPr id="263976" name="AutoShape 80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77" name="AutoShape 809"/>
                  <p:cNvSpPr>
                    <a:spLocks noChangeArrowheads="1"/>
                  </p:cNvSpPr>
                  <p:nvPr/>
                </p:nvSpPr>
                <p:spPr bwMode="auto">
                  <a:xfrm>
                    <a:off x="3765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78" name="Group 810"/>
                <p:cNvGrpSpPr>
                  <a:grpSpLocks/>
                </p:cNvGrpSpPr>
                <p:nvPr/>
              </p:nvGrpSpPr>
              <p:grpSpPr bwMode="auto">
                <a:xfrm>
                  <a:off x="3833" y="1979"/>
                  <a:ext cx="146" cy="84"/>
                  <a:chOff x="3833" y="1979"/>
                  <a:chExt cx="146" cy="84"/>
                </a:xfrm>
              </p:grpSpPr>
              <p:sp>
                <p:nvSpPr>
                  <p:cNvPr id="263979" name="AutoShape 811"/>
                  <p:cNvSpPr>
                    <a:spLocks noChangeArrowheads="1"/>
                  </p:cNvSpPr>
                  <p:nvPr/>
                </p:nvSpPr>
                <p:spPr bwMode="auto">
                  <a:xfrm>
                    <a:off x="3833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80" name="AutoShape 812"/>
                  <p:cNvSpPr>
                    <a:spLocks noChangeArrowheads="1"/>
                  </p:cNvSpPr>
                  <p:nvPr/>
                </p:nvSpPr>
                <p:spPr bwMode="auto">
                  <a:xfrm>
                    <a:off x="3902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  <p:grpSp>
          <p:nvGrpSpPr>
            <p:cNvPr id="263981" name="Group 813"/>
            <p:cNvGrpSpPr>
              <a:grpSpLocks/>
            </p:cNvGrpSpPr>
            <p:nvPr/>
          </p:nvGrpSpPr>
          <p:grpSpPr bwMode="auto">
            <a:xfrm>
              <a:off x="3696" y="1828"/>
              <a:ext cx="353" cy="162"/>
              <a:chOff x="3696" y="1828"/>
              <a:chExt cx="353" cy="162"/>
            </a:xfrm>
          </p:grpSpPr>
          <p:grpSp>
            <p:nvGrpSpPr>
              <p:cNvPr id="263982" name="Group 814"/>
              <p:cNvGrpSpPr>
                <a:grpSpLocks/>
              </p:cNvGrpSpPr>
              <p:nvPr/>
            </p:nvGrpSpPr>
            <p:grpSpPr bwMode="auto">
              <a:xfrm>
                <a:off x="3766" y="1828"/>
                <a:ext cx="283" cy="83"/>
                <a:chOff x="3766" y="1828"/>
                <a:chExt cx="283" cy="83"/>
              </a:xfrm>
            </p:grpSpPr>
            <p:grpSp>
              <p:nvGrpSpPr>
                <p:cNvPr id="263983" name="Group 815"/>
                <p:cNvGrpSpPr>
                  <a:grpSpLocks/>
                </p:cNvGrpSpPr>
                <p:nvPr/>
              </p:nvGrpSpPr>
              <p:grpSpPr bwMode="auto">
                <a:xfrm>
                  <a:off x="3766" y="1828"/>
                  <a:ext cx="146" cy="83"/>
                  <a:chOff x="3766" y="1828"/>
                  <a:chExt cx="146" cy="83"/>
                </a:xfrm>
              </p:grpSpPr>
              <p:sp>
                <p:nvSpPr>
                  <p:cNvPr id="263984" name="AutoShape 816"/>
                  <p:cNvSpPr>
                    <a:spLocks noChangeArrowheads="1"/>
                  </p:cNvSpPr>
                  <p:nvPr/>
                </p:nvSpPr>
                <p:spPr bwMode="auto">
                  <a:xfrm>
                    <a:off x="3766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85" name="AutoShape 817"/>
                  <p:cNvSpPr>
                    <a:spLocks noChangeArrowheads="1"/>
                  </p:cNvSpPr>
                  <p:nvPr/>
                </p:nvSpPr>
                <p:spPr bwMode="auto">
                  <a:xfrm>
                    <a:off x="3835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86" name="Group 818"/>
                <p:cNvGrpSpPr>
                  <a:grpSpLocks/>
                </p:cNvGrpSpPr>
                <p:nvPr/>
              </p:nvGrpSpPr>
              <p:grpSpPr bwMode="auto">
                <a:xfrm>
                  <a:off x="3903" y="1828"/>
                  <a:ext cx="146" cy="83"/>
                  <a:chOff x="3903" y="1828"/>
                  <a:chExt cx="146" cy="83"/>
                </a:xfrm>
              </p:grpSpPr>
              <p:sp>
                <p:nvSpPr>
                  <p:cNvPr id="263987" name="AutoShape 819"/>
                  <p:cNvSpPr>
                    <a:spLocks noChangeArrowheads="1"/>
                  </p:cNvSpPr>
                  <p:nvPr/>
                </p:nvSpPr>
                <p:spPr bwMode="auto">
                  <a:xfrm>
                    <a:off x="3903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88" name="AutoShape 820"/>
                  <p:cNvSpPr>
                    <a:spLocks noChangeArrowheads="1"/>
                  </p:cNvSpPr>
                  <p:nvPr/>
                </p:nvSpPr>
                <p:spPr bwMode="auto">
                  <a:xfrm>
                    <a:off x="3972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89" name="Group 821"/>
              <p:cNvGrpSpPr>
                <a:grpSpLocks/>
              </p:cNvGrpSpPr>
              <p:nvPr/>
            </p:nvGrpSpPr>
            <p:grpSpPr bwMode="auto">
              <a:xfrm>
                <a:off x="3742" y="1854"/>
                <a:ext cx="284" cy="84"/>
                <a:chOff x="3742" y="1854"/>
                <a:chExt cx="284" cy="84"/>
              </a:xfrm>
            </p:grpSpPr>
            <p:grpSp>
              <p:nvGrpSpPr>
                <p:cNvPr id="263990" name="Group 822"/>
                <p:cNvGrpSpPr>
                  <a:grpSpLocks/>
                </p:cNvGrpSpPr>
                <p:nvPr/>
              </p:nvGrpSpPr>
              <p:grpSpPr bwMode="auto">
                <a:xfrm>
                  <a:off x="3742" y="1854"/>
                  <a:ext cx="147" cy="84"/>
                  <a:chOff x="3742" y="1854"/>
                  <a:chExt cx="147" cy="84"/>
                </a:xfrm>
              </p:grpSpPr>
              <p:sp>
                <p:nvSpPr>
                  <p:cNvPr id="263991" name="AutoShape 823"/>
                  <p:cNvSpPr>
                    <a:spLocks noChangeArrowheads="1"/>
                  </p:cNvSpPr>
                  <p:nvPr/>
                </p:nvSpPr>
                <p:spPr bwMode="auto">
                  <a:xfrm>
                    <a:off x="3742" y="1854"/>
                    <a:ext cx="78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92" name="AutoShape 824"/>
                  <p:cNvSpPr>
                    <a:spLocks noChangeArrowheads="1"/>
                  </p:cNvSpPr>
                  <p:nvPr/>
                </p:nvSpPr>
                <p:spPr bwMode="auto">
                  <a:xfrm>
                    <a:off x="3812" y="1854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93" name="Group 825"/>
                <p:cNvGrpSpPr>
                  <a:grpSpLocks/>
                </p:cNvGrpSpPr>
                <p:nvPr/>
              </p:nvGrpSpPr>
              <p:grpSpPr bwMode="auto">
                <a:xfrm>
                  <a:off x="3879" y="1854"/>
                  <a:ext cx="147" cy="84"/>
                  <a:chOff x="3879" y="1854"/>
                  <a:chExt cx="147" cy="84"/>
                </a:xfrm>
              </p:grpSpPr>
              <p:sp>
                <p:nvSpPr>
                  <p:cNvPr id="263994" name="AutoShape 826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854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95" name="AutoShape 827"/>
                  <p:cNvSpPr>
                    <a:spLocks noChangeArrowheads="1"/>
                  </p:cNvSpPr>
                  <p:nvPr/>
                </p:nvSpPr>
                <p:spPr bwMode="auto">
                  <a:xfrm>
                    <a:off x="3949" y="1854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96" name="Group 828"/>
              <p:cNvGrpSpPr>
                <a:grpSpLocks/>
              </p:cNvGrpSpPr>
              <p:nvPr/>
            </p:nvGrpSpPr>
            <p:grpSpPr bwMode="auto">
              <a:xfrm>
                <a:off x="3719" y="1881"/>
                <a:ext cx="284" cy="83"/>
                <a:chOff x="3719" y="1881"/>
                <a:chExt cx="284" cy="83"/>
              </a:xfrm>
            </p:grpSpPr>
            <p:grpSp>
              <p:nvGrpSpPr>
                <p:cNvPr id="263997" name="Group 829"/>
                <p:cNvGrpSpPr>
                  <a:grpSpLocks/>
                </p:cNvGrpSpPr>
                <p:nvPr/>
              </p:nvGrpSpPr>
              <p:grpSpPr bwMode="auto">
                <a:xfrm>
                  <a:off x="3719" y="1881"/>
                  <a:ext cx="147" cy="83"/>
                  <a:chOff x="3719" y="1881"/>
                  <a:chExt cx="147" cy="83"/>
                </a:xfrm>
              </p:grpSpPr>
              <p:sp>
                <p:nvSpPr>
                  <p:cNvPr id="263998" name="AutoShape 830"/>
                  <p:cNvSpPr>
                    <a:spLocks noChangeArrowheads="1"/>
                  </p:cNvSpPr>
                  <p:nvPr/>
                </p:nvSpPr>
                <p:spPr bwMode="auto">
                  <a:xfrm>
                    <a:off x="3719" y="188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99" name="AutoShape 831"/>
                  <p:cNvSpPr>
                    <a:spLocks noChangeArrowheads="1"/>
                  </p:cNvSpPr>
                  <p:nvPr/>
                </p:nvSpPr>
                <p:spPr bwMode="auto">
                  <a:xfrm>
                    <a:off x="3789" y="188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00" name="Group 832"/>
                <p:cNvGrpSpPr>
                  <a:grpSpLocks/>
                </p:cNvGrpSpPr>
                <p:nvPr/>
              </p:nvGrpSpPr>
              <p:grpSpPr bwMode="auto">
                <a:xfrm>
                  <a:off x="3856" y="1881"/>
                  <a:ext cx="147" cy="83"/>
                  <a:chOff x="3856" y="1881"/>
                  <a:chExt cx="147" cy="83"/>
                </a:xfrm>
              </p:grpSpPr>
              <p:sp>
                <p:nvSpPr>
                  <p:cNvPr id="264001" name="AutoShape 833"/>
                  <p:cNvSpPr>
                    <a:spLocks noChangeArrowheads="1"/>
                  </p:cNvSpPr>
                  <p:nvPr/>
                </p:nvSpPr>
                <p:spPr bwMode="auto">
                  <a:xfrm>
                    <a:off x="3856" y="188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02" name="AutoShape 834"/>
                  <p:cNvSpPr>
                    <a:spLocks noChangeArrowheads="1"/>
                  </p:cNvSpPr>
                  <p:nvPr/>
                </p:nvSpPr>
                <p:spPr bwMode="auto">
                  <a:xfrm>
                    <a:off x="3925" y="1881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03" name="Group 835"/>
              <p:cNvGrpSpPr>
                <a:grpSpLocks/>
              </p:cNvGrpSpPr>
              <p:nvPr/>
            </p:nvGrpSpPr>
            <p:grpSpPr bwMode="auto">
              <a:xfrm>
                <a:off x="3696" y="1907"/>
                <a:ext cx="283" cy="83"/>
                <a:chOff x="3696" y="1907"/>
                <a:chExt cx="283" cy="83"/>
              </a:xfrm>
            </p:grpSpPr>
            <p:grpSp>
              <p:nvGrpSpPr>
                <p:cNvPr id="264004" name="Group 836"/>
                <p:cNvGrpSpPr>
                  <a:grpSpLocks/>
                </p:cNvGrpSpPr>
                <p:nvPr/>
              </p:nvGrpSpPr>
              <p:grpSpPr bwMode="auto">
                <a:xfrm>
                  <a:off x="3696" y="1907"/>
                  <a:ext cx="146" cy="83"/>
                  <a:chOff x="3696" y="1907"/>
                  <a:chExt cx="146" cy="83"/>
                </a:xfrm>
              </p:grpSpPr>
              <p:sp>
                <p:nvSpPr>
                  <p:cNvPr id="264005" name="AutoShape 837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06" name="AutoShape 838"/>
                  <p:cNvSpPr>
                    <a:spLocks noChangeArrowheads="1"/>
                  </p:cNvSpPr>
                  <p:nvPr/>
                </p:nvSpPr>
                <p:spPr bwMode="auto">
                  <a:xfrm>
                    <a:off x="3765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07" name="Group 839"/>
                <p:cNvGrpSpPr>
                  <a:grpSpLocks/>
                </p:cNvGrpSpPr>
                <p:nvPr/>
              </p:nvGrpSpPr>
              <p:grpSpPr bwMode="auto">
                <a:xfrm>
                  <a:off x="3833" y="1907"/>
                  <a:ext cx="146" cy="83"/>
                  <a:chOff x="3833" y="1907"/>
                  <a:chExt cx="146" cy="83"/>
                </a:xfrm>
              </p:grpSpPr>
              <p:sp>
                <p:nvSpPr>
                  <p:cNvPr id="264008" name="AutoShape 840"/>
                  <p:cNvSpPr>
                    <a:spLocks noChangeArrowheads="1"/>
                  </p:cNvSpPr>
                  <p:nvPr/>
                </p:nvSpPr>
                <p:spPr bwMode="auto">
                  <a:xfrm>
                    <a:off x="3833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09" name="AutoShape 841"/>
                  <p:cNvSpPr>
                    <a:spLocks noChangeArrowheads="1"/>
                  </p:cNvSpPr>
                  <p:nvPr/>
                </p:nvSpPr>
                <p:spPr bwMode="auto">
                  <a:xfrm>
                    <a:off x="3902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</p:grpSp>
      <p:grpSp>
        <p:nvGrpSpPr>
          <p:cNvPr id="264010" name="Group 842"/>
          <p:cNvGrpSpPr>
            <a:grpSpLocks/>
          </p:cNvGrpSpPr>
          <p:nvPr/>
        </p:nvGrpSpPr>
        <p:grpSpPr bwMode="auto">
          <a:xfrm>
            <a:off x="3783013" y="3332163"/>
            <a:ext cx="560387" cy="600075"/>
            <a:chOff x="4272" y="1828"/>
            <a:chExt cx="353" cy="378"/>
          </a:xfrm>
        </p:grpSpPr>
        <p:grpSp>
          <p:nvGrpSpPr>
            <p:cNvPr id="264011" name="Group 843"/>
            <p:cNvGrpSpPr>
              <a:grpSpLocks/>
            </p:cNvGrpSpPr>
            <p:nvPr/>
          </p:nvGrpSpPr>
          <p:grpSpPr bwMode="auto">
            <a:xfrm>
              <a:off x="4272" y="2044"/>
              <a:ext cx="353" cy="162"/>
              <a:chOff x="4272" y="2044"/>
              <a:chExt cx="353" cy="162"/>
            </a:xfrm>
          </p:grpSpPr>
          <p:grpSp>
            <p:nvGrpSpPr>
              <p:cNvPr id="264012" name="Group 844"/>
              <p:cNvGrpSpPr>
                <a:grpSpLocks/>
              </p:cNvGrpSpPr>
              <p:nvPr/>
            </p:nvGrpSpPr>
            <p:grpSpPr bwMode="auto">
              <a:xfrm>
                <a:off x="4342" y="2044"/>
                <a:ext cx="283" cy="83"/>
                <a:chOff x="4342" y="2044"/>
                <a:chExt cx="283" cy="83"/>
              </a:xfrm>
            </p:grpSpPr>
            <p:grpSp>
              <p:nvGrpSpPr>
                <p:cNvPr id="264013" name="Group 845"/>
                <p:cNvGrpSpPr>
                  <a:grpSpLocks/>
                </p:cNvGrpSpPr>
                <p:nvPr/>
              </p:nvGrpSpPr>
              <p:grpSpPr bwMode="auto">
                <a:xfrm>
                  <a:off x="4342" y="2044"/>
                  <a:ext cx="146" cy="83"/>
                  <a:chOff x="4342" y="2044"/>
                  <a:chExt cx="146" cy="83"/>
                </a:xfrm>
              </p:grpSpPr>
              <p:sp>
                <p:nvSpPr>
                  <p:cNvPr id="264014" name="AutoShape 846"/>
                  <p:cNvSpPr>
                    <a:spLocks noChangeArrowheads="1"/>
                  </p:cNvSpPr>
                  <p:nvPr/>
                </p:nvSpPr>
                <p:spPr bwMode="auto">
                  <a:xfrm>
                    <a:off x="4342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15" name="AutoShape 847"/>
                  <p:cNvSpPr>
                    <a:spLocks noChangeArrowheads="1"/>
                  </p:cNvSpPr>
                  <p:nvPr/>
                </p:nvSpPr>
                <p:spPr bwMode="auto">
                  <a:xfrm>
                    <a:off x="4411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16" name="Group 848"/>
                <p:cNvGrpSpPr>
                  <a:grpSpLocks/>
                </p:cNvGrpSpPr>
                <p:nvPr/>
              </p:nvGrpSpPr>
              <p:grpSpPr bwMode="auto">
                <a:xfrm>
                  <a:off x="4479" y="2044"/>
                  <a:ext cx="146" cy="83"/>
                  <a:chOff x="4479" y="2044"/>
                  <a:chExt cx="146" cy="83"/>
                </a:xfrm>
              </p:grpSpPr>
              <p:sp>
                <p:nvSpPr>
                  <p:cNvPr id="264017" name="AutoShape 849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18" name="AutoShape 850"/>
                  <p:cNvSpPr>
                    <a:spLocks noChangeArrowheads="1"/>
                  </p:cNvSpPr>
                  <p:nvPr/>
                </p:nvSpPr>
                <p:spPr bwMode="auto">
                  <a:xfrm>
                    <a:off x="4548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19" name="Group 851"/>
              <p:cNvGrpSpPr>
                <a:grpSpLocks/>
              </p:cNvGrpSpPr>
              <p:nvPr/>
            </p:nvGrpSpPr>
            <p:grpSpPr bwMode="auto">
              <a:xfrm>
                <a:off x="4318" y="2070"/>
                <a:ext cx="284" cy="83"/>
                <a:chOff x="4318" y="2070"/>
                <a:chExt cx="284" cy="83"/>
              </a:xfrm>
            </p:grpSpPr>
            <p:grpSp>
              <p:nvGrpSpPr>
                <p:cNvPr id="264020" name="Group 852"/>
                <p:cNvGrpSpPr>
                  <a:grpSpLocks/>
                </p:cNvGrpSpPr>
                <p:nvPr/>
              </p:nvGrpSpPr>
              <p:grpSpPr bwMode="auto">
                <a:xfrm>
                  <a:off x="4318" y="2070"/>
                  <a:ext cx="147" cy="83"/>
                  <a:chOff x="4318" y="2070"/>
                  <a:chExt cx="147" cy="83"/>
                </a:xfrm>
              </p:grpSpPr>
              <p:sp>
                <p:nvSpPr>
                  <p:cNvPr id="264021" name="AutoShape 853"/>
                  <p:cNvSpPr>
                    <a:spLocks noChangeArrowheads="1"/>
                  </p:cNvSpPr>
                  <p:nvPr/>
                </p:nvSpPr>
                <p:spPr bwMode="auto">
                  <a:xfrm>
                    <a:off x="4318" y="2070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22" name="AutoShape 854"/>
                  <p:cNvSpPr>
                    <a:spLocks noChangeArrowheads="1"/>
                  </p:cNvSpPr>
                  <p:nvPr/>
                </p:nvSpPr>
                <p:spPr bwMode="auto">
                  <a:xfrm>
                    <a:off x="4388" y="207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23" name="Group 855"/>
                <p:cNvGrpSpPr>
                  <a:grpSpLocks/>
                </p:cNvGrpSpPr>
                <p:nvPr/>
              </p:nvGrpSpPr>
              <p:grpSpPr bwMode="auto">
                <a:xfrm>
                  <a:off x="4455" y="2070"/>
                  <a:ext cx="147" cy="83"/>
                  <a:chOff x="4455" y="2070"/>
                  <a:chExt cx="147" cy="83"/>
                </a:xfrm>
              </p:grpSpPr>
              <p:sp>
                <p:nvSpPr>
                  <p:cNvPr id="264024" name="AutoShape 856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207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25" name="AutoShape 857"/>
                  <p:cNvSpPr>
                    <a:spLocks noChangeArrowheads="1"/>
                  </p:cNvSpPr>
                  <p:nvPr/>
                </p:nvSpPr>
                <p:spPr bwMode="auto">
                  <a:xfrm>
                    <a:off x="4525" y="207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26" name="Group 858"/>
              <p:cNvGrpSpPr>
                <a:grpSpLocks/>
              </p:cNvGrpSpPr>
              <p:nvPr/>
            </p:nvGrpSpPr>
            <p:grpSpPr bwMode="auto">
              <a:xfrm>
                <a:off x="4295" y="2096"/>
                <a:ext cx="284" cy="84"/>
                <a:chOff x="4295" y="2096"/>
                <a:chExt cx="284" cy="84"/>
              </a:xfrm>
            </p:grpSpPr>
            <p:grpSp>
              <p:nvGrpSpPr>
                <p:cNvPr id="264027" name="Group 859"/>
                <p:cNvGrpSpPr>
                  <a:grpSpLocks/>
                </p:cNvGrpSpPr>
                <p:nvPr/>
              </p:nvGrpSpPr>
              <p:grpSpPr bwMode="auto">
                <a:xfrm>
                  <a:off x="4295" y="2096"/>
                  <a:ext cx="147" cy="84"/>
                  <a:chOff x="4295" y="2096"/>
                  <a:chExt cx="147" cy="84"/>
                </a:xfrm>
              </p:grpSpPr>
              <p:sp>
                <p:nvSpPr>
                  <p:cNvPr id="264028" name="AutoShape 860"/>
                  <p:cNvSpPr>
                    <a:spLocks noChangeArrowheads="1"/>
                  </p:cNvSpPr>
                  <p:nvPr/>
                </p:nvSpPr>
                <p:spPr bwMode="auto">
                  <a:xfrm>
                    <a:off x="4295" y="2096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29" name="AutoShape 861"/>
                  <p:cNvSpPr>
                    <a:spLocks noChangeArrowheads="1"/>
                  </p:cNvSpPr>
                  <p:nvPr/>
                </p:nvSpPr>
                <p:spPr bwMode="auto">
                  <a:xfrm>
                    <a:off x="4365" y="2096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30" name="Group 862"/>
                <p:cNvGrpSpPr>
                  <a:grpSpLocks/>
                </p:cNvGrpSpPr>
                <p:nvPr/>
              </p:nvGrpSpPr>
              <p:grpSpPr bwMode="auto">
                <a:xfrm>
                  <a:off x="4432" y="2096"/>
                  <a:ext cx="147" cy="84"/>
                  <a:chOff x="4432" y="2096"/>
                  <a:chExt cx="147" cy="84"/>
                </a:xfrm>
              </p:grpSpPr>
              <p:sp>
                <p:nvSpPr>
                  <p:cNvPr id="264031" name="AutoShape 863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096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32" name="AutoShape 864"/>
                  <p:cNvSpPr>
                    <a:spLocks noChangeArrowheads="1"/>
                  </p:cNvSpPr>
                  <p:nvPr/>
                </p:nvSpPr>
                <p:spPr bwMode="auto">
                  <a:xfrm>
                    <a:off x="4501" y="2096"/>
                    <a:ext cx="78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33" name="Group 865"/>
              <p:cNvGrpSpPr>
                <a:grpSpLocks/>
              </p:cNvGrpSpPr>
              <p:nvPr/>
            </p:nvGrpSpPr>
            <p:grpSpPr bwMode="auto">
              <a:xfrm>
                <a:off x="4272" y="2123"/>
                <a:ext cx="283" cy="83"/>
                <a:chOff x="4272" y="2123"/>
                <a:chExt cx="283" cy="83"/>
              </a:xfrm>
            </p:grpSpPr>
            <p:grpSp>
              <p:nvGrpSpPr>
                <p:cNvPr id="264034" name="Group 866"/>
                <p:cNvGrpSpPr>
                  <a:grpSpLocks/>
                </p:cNvGrpSpPr>
                <p:nvPr/>
              </p:nvGrpSpPr>
              <p:grpSpPr bwMode="auto">
                <a:xfrm>
                  <a:off x="4272" y="2123"/>
                  <a:ext cx="146" cy="83"/>
                  <a:chOff x="4272" y="2123"/>
                  <a:chExt cx="146" cy="83"/>
                </a:xfrm>
              </p:grpSpPr>
              <p:sp>
                <p:nvSpPr>
                  <p:cNvPr id="264035" name="AutoShape 867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36" name="AutoShape 868"/>
                  <p:cNvSpPr>
                    <a:spLocks noChangeArrowheads="1"/>
                  </p:cNvSpPr>
                  <p:nvPr/>
                </p:nvSpPr>
                <p:spPr bwMode="auto">
                  <a:xfrm>
                    <a:off x="4341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37" name="Group 869"/>
                <p:cNvGrpSpPr>
                  <a:grpSpLocks/>
                </p:cNvGrpSpPr>
                <p:nvPr/>
              </p:nvGrpSpPr>
              <p:grpSpPr bwMode="auto">
                <a:xfrm>
                  <a:off x="4409" y="2123"/>
                  <a:ext cx="146" cy="83"/>
                  <a:chOff x="4409" y="2123"/>
                  <a:chExt cx="146" cy="83"/>
                </a:xfrm>
              </p:grpSpPr>
              <p:sp>
                <p:nvSpPr>
                  <p:cNvPr id="264038" name="AutoShape 870"/>
                  <p:cNvSpPr>
                    <a:spLocks noChangeArrowheads="1"/>
                  </p:cNvSpPr>
                  <p:nvPr/>
                </p:nvSpPr>
                <p:spPr bwMode="auto">
                  <a:xfrm>
                    <a:off x="4409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39" name="AutoShape 871"/>
                  <p:cNvSpPr>
                    <a:spLocks noChangeArrowheads="1"/>
                  </p:cNvSpPr>
                  <p:nvPr/>
                </p:nvSpPr>
                <p:spPr bwMode="auto">
                  <a:xfrm>
                    <a:off x="4478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  <p:grpSp>
          <p:nvGrpSpPr>
            <p:cNvPr id="264040" name="Group 872"/>
            <p:cNvGrpSpPr>
              <a:grpSpLocks/>
            </p:cNvGrpSpPr>
            <p:nvPr/>
          </p:nvGrpSpPr>
          <p:grpSpPr bwMode="auto">
            <a:xfrm>
              <a:off x="4272" y="1973"/>
              <a:ext cx="353" cy="162"/>
              <a:chOff x="4272" y="1973"/>
              <a:chExt cx="353" cy="162"/>
            </a:xfrm>
          </p:grpSpPr>
          <p:grpSp>
            <p:nvGrpSpPr>
              <p:cNvPr id="264041" name="Group 873"/>
              <p:cNvGrpSpPr>
                <a:grpSpLocks/>
              </p:cNvGrpSpPr>
              <p:nvPr/>
            </p:nvGrpSpPr>
            <p:grpSpPr bwMode="auto">
              <a:xfrm>
                <a:off x="4342" y="1973"/>
                <a:ext cx="283" cy="84"/>
                <a:chOff x="4342" y="1973"/>
                <a:chExt cx="283" cy="84"/>
              </a:xfrm>
            </p:grpSpPr>
            <p:grpSp>
              <p:nvGrpSpPr>
                <p:cNvPr id="264042" name="Group 874"/>
                <p:cNvGrpSpPr>
                  <a:grpSpLocks/>
                </p:cNvGrpSpPr>
                <p:nvPr/>
              </p:nvGrpSpPr>
              <p:grpSpPr bwMode="auto">
                <a:xfrm>
                  <a:off x="4342" y="1973"/>
                  <a:ext cx="146" cy="84"/>
                  <a:chOff x="4342" y="1973"/>
                  <a:chExt cx="146" cy="84"/>
                </a:xfrm>
              </p:grpSpPr>
              <p:sp>
                <p:nvSpPr>
                  <p:cNvPr id="264043" name="AutoShape 875"/>
                  <p:cNvSpPr>
                    <a:spLocks noChangeArrowheads="1"/>
                  </p:cNvSpPr>
                  <p:nvPr/>
                </p:nvSpPr>
                <p:spPr bwMode="auto">
                  <a:xfrm>
                    <a:off x="4342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44" name="AutoShape 876"/>
                  <p:cNvSpPr>
                    <a:spLocks noChangeArrowheads="1"/>
                  </p:cNvSpPr>
                  <p:nvPr/>
                </p:nvSpPr>
                <p:spPr bwMode="auto">
                  <a:xfrm>
                    <a:off x="4411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45" name="Group 877"/>
                <p:cNvGrpSpPr>
                  <a:grpSpLocks/>
                </p:cNvGrpSpPr>
                <p:nvPr/>
              </p:nvGrpSpPr>
              <p:grpSpPr bwMode="auto">
                <a:xfrm>
                  <a:off x="4479" y="1973"/>
                  <a:ext cx="146" cy="84"/>
                  <a:chOff x="4479" y="1973"/>
                  <a:chExt cx="146" cy="84"/>
                </a:xfrm>
              </p:grpSpPr>
              <p:sp>
                <p:nvSpPr>
                  <p:cNvPr id="264046" name="AutoShape 878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47" name="AutoShape 879"/>
                  <p:cNvSpPr>
                    <a:spLocks noChangeArrowheads="1"/>
                  </p:cNvSpPr>
                  <p:nvPr/>
                </p:nvSpPr>
                <p:spPr bwMode="auto">
                  <a:xfrm>
                    <a:off x="4548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48" name="Group 880"/>
              <p:cNvGrpSpPr>
                <a:grpSpLocks/>
              </p:cNvGrpSpPr>
              <p:nvPr/>
            </p:nvGrpSpPr>
            <p:grpSpPr bwMode="auto">
              <a:xfrm>
                <a:off x="4318" y="2000"/>
                <a:ext cx="284" cy="83"/>
                <a:chOff x="4318" y="2000"/>
                <a:chExt cx="284" cy="83"/>
              </a:xfrm>
            </p:grpSpPr>
            <p:grpSp>
              <p:nvGrpSpPr>
                <p:cNvPr id="264049" name="Group 881"/>
                <p:cNvGrpSpPr>
                  <a:grpSpLocks/>
                </p:cNvGrpSpPr>
                <p:nvPr/>
              </p:nvGrpSpPr>
              <p:grpSpPr bwMode="auto">
                <a:xfrm>
                  <a:off x="4318" y="2000"/>
                  <a:ext cx="147" cy="83"/>
                  <a:chOff x="4318" y="2000"/>
                  <a:chExt cx="147" cy="83"/>
                </a:xfrm>
              </p:grpSpPr>
              <p:sp>
                <p:nvSpPr>
                  <p:cNvPr id="264050" name="AutoShape 882"/>
                  <p:cNvSpPr>
                    <a:spLocks noChangeArrowheads="1"/>
                  </p:cNvSpPr>
                  <p:nvPr/>
                </p:nvSpPr>
                <p:spPr bwMode="auto">
                  <a:xfrm>
                    <a:off x="4318" y="2000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51" name="AutoShape 883"/>
                  <p:cNvSpPr>
                    <a:spLocks noChangeArrowheads="1"/>
                  </p:cNvSpPr>
                  <p:nvPr/>
                </p:nvSpPr>
                <p:spPr bwMode="auto">
                  <a:xfrm>
                    <a:off x="4388" y="200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52" name="Group 884"/>
                <p:cNvGrpSpPr>
                  <a:grpSpLocks/>
                </p:cNvGrpSpPr>
                <p:nvPr/>
              </p:nvGrpSpPr>
              <p:grpSpPr bwMode="auto">
                <a:xfrm>
                  <a:off x="4455" y="2000"/>
                  <a:ext cx="147" cy="83"/>
                  <a:chOff x="4455" y="2000"/>
                  <a:chExt cx="147" cy="83"/>
                </a:xfrm>
              </p:grpSpPr>
              <p:sp>
                <p:nvSpPr>
                  <p:cNvPr id="264053" name="AutoShape 885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200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54" name="AutoShape 886"/>
                  <p:cNvSpPr>
                    <a:spLocks noChangeArrowheads="1"/>
                  </p:cNvSpPr>
                  <p:nvPr/>
                </p:nvSpPr>
                <p:spPr bwMode="auto">
                  <a:xfrm>
                    <a:off x="4525" y="200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55" name="Group 887"/>
              <p:cNvGrpSpPr>
                <a:grpSpLocks/>
              </p:cNvGrpSpPr>
              <p:nvPr/>
            </p:nvGrpSpPr>
            <p:grpSpPr bwMode="auto">
              <a:xfrm>
                <a:off x="4295" y="2026"/>
                <a:ext cx="284" cy="83"/>
                <a:chOff x="4295" y="2026"/>
                <a:chExt cx="284" cy="83"/>
              </a:xfrm>
            </p:grpSpPr>
            <p:grpSp>
              <p:nvGrpSpPr>
                <p:cNvPr id="264056" name="Group 888"/>
                <p:cNvGrpSpPr>
                  <a:grpSpLocks/>
                </p:cNvGrpSpPr>
                <p:nvPr/>
              </p:nvGrpSpPr>
              <p:grpSpPr bwMode="auto">
                <a:xfrm>
                  <a:off x="4295" y="2026"/>
                  <a:ext cx="147" cy="83"/>
                  <a:chOff x="4295" y="2026"/>
                  <a:chExt cx="147" cy="83"/>
                </a:xfrm>
              </p:grpSpPr>
              <p:sp>
                <p:nvSpPr>
                  <p:cNvPr id="264057" name="AutoShape 889"/>
                  <p:cNvSpPr>
                    <a:spLocks noChangeArrowheads="1"/>
                  </p:cNvSpPr>
                  <p:nvPr/>
                </p:nvSpPr>
                <p:spPr bwMode="auto">
                  <a:xfrm>
                    <a:off x="4295" y="2026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58" name="AutoShape 890"/>
                  <p:cNvSpPr>
                    <a:spLocks noChangeArrowheads="1"/>
                  </p:cNvSpPr>
                  <p:nvPr/>
                </p:nvSpPr>
                <p:spPr bwMode="auto">
                  <a:xfrm>
                    <a:off x="4365" y="2026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59" name="Group 891"/>
                <p:cNvGrpSpPr>
                  <a:grpSpLocks/>
                </p:cNvGrpSpPr>
                <p:nvPr/>
              </p:nvGrpSpPr>
              <p:grpSpPr bwMode="auto">
                <a:xfrm>
                  <a:off x="4432" y="2026"/>
                  <a:ext cx="147" cy="83"/>
                  <a:chOff x="4432" y="2026"/>
                  <a:chExt cx="147" cy="83"/>
                </a:xfrm>
              </p:grpSpPr>
              <p:sp>
                <p:nvSpPr>
                  <p:cNvPr id="264060" name="AutoShape 892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026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61" name="AutoShape 893"/>
                  <p:cNvSpPr>
                    <a:spLocks noChangeArrowheads="1"/>
                  </p:cNvSpPr>
                  <p:nvPr/>
                </p:nvSpPr>
                <p:spPr bwMode="auto">
                  <a:xfrm>
                    <a:off x="4501" y="2026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62" name="Group 894"/>
              <p:cNvGrpSpPr>
                <a:grpSpLocks/>
              </p:cNvGrpSpPr>
              <p:nvPr/>
            </p:nvGrpSpPr>
            <p:grpSpPr bwMode="auto">
              <a:xfrm>
                <a:off x="4272" y="2052"/>
                <a:ext cx="283" cy="83"/>
                <a:chOff x="4272" y="2052"/>
                <a:chExt cx="283" cy="83"/>
              </a:xfrm>
            </p:grpSpPr>
            <p:grpSp>
              <p:nvGrpSpPr>
                <p:cNvPr id="264063" name="Group 895"/>
                <p:cNvGrpSpPr>
                  <a:grpSpLocks/>
                </p:cNvGrpSpPr>
                <p:nvPr/>
              </p:nvGrpSpPr>
              <p:grpSpPr bwMode="auto">
                <a:xfrm>
                  <a:off x="4272" y="2052"/>
                  <a:ext cx="146" cy="83"/>
                  <a:chOff x="4272" y="2052"/>
                  <a:chExt cx="146" cy="83"/>
                </a:xfrm>
              </p:grpSpPr>
              <p:sp>
                <p:nvSpPr>
                  <p:cNvPr id="264064" name="AutoShape 896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65" name="AutoShape 897"/>
                  <p:cNvSpPr>
                    <a:spLocks noChangeArrowheads="1"/>
                  </p:cNvSpPr>
                  <p:nvPr/>
                </p:nvSpPr>
                <p:spPr bwMode="auto">
                  <a:xfrm>
                    <a:off x="4341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66" name="Group 898"/>
                <p:cNvGrpSpPr>
                  <a:grpSpLocks/>
                </p:cNvGrpSpPr>
                <p:nvPr/>
              </p:nvGrpSpPr>
              <p:grpSpPr bwMode="auto">
                <a:xfrm>
                  <a:off x="4409" y="2052"/>
                  <a:ext cx="146" cy="83"/>
                  <a:chOff x="4409" y="2052"/>
                  <a:chExt cx="146" cy="83"/>
                </a:xfrm>
              </p:grpSpPr>
              <p:sp>
                <p:nvSpPr>
                  <p:cNvPr id="264067" name="AutoShape 899"/>
                  <p:cNvSpPr>
                    <a:spLocks noChangeArrowheads="1"/>
                  </p:cNvSpPr>
                  <p:nvPr/>
                </p:nvSpPr>
                <p:spPr bwMode="auto">
                  <a:xfrm>
                    <a:off x="4409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68" name="AutoShape 900"/>
                  <p:cNvSpPr>
                    <a:spLocks noChangeArrowheads="1"/>
                  </p:cNvSpPr>
                  <p:nvPr/>
                </p:nvSpPr>
                <p:spPr bwMode="auto">
                  <a:xfrm>
                    <a:off x="4478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  <p:grpSp>
          <p:nvGrpSpPr>
            <p:cNvPr id="264069" name="Group 901"/>
            <p:cNvGrpSpPr>
              <a:grpSpLocks/>
            </p:cNvGrpSpPr>
            <p:nvPr/>
          </p:nvGrpSpPr>
          <p:grpSpPr bwMode="auto">
            <a:xfrm>
              <a:off x="4272" y="1901"/>
              <a:ext cx="353" cy="162"/>
              <a:chOff x="4272" y="1901"/>
              <a:chExt cx="353" cy="162"/>
            </a:xfrm>
          </p:grpSpPr>
          <p:grpSp>
            <p:nvGrpSpPr>
              <p:cNvPr id="264070" name="Group 902"/>
              <p:cNvGrpSpPr>
                <a:grpSpLocks/>
              </p:cNvGrpSpPr>
              <p:nvPr/>
            </p:nvGrpSpPr>
            <p:grpSpPr bwMode="auto">
              <a:xfrm>
                <a:off x="4342" y="1901"/>
                <a:ext cx="283" cy="83"/>
                <a:chOff x="4342" y="1901"/>
                <a:chExt cx="283" cy="83"/>
              </a:xfrm>
            </p:grpSpPr>
            <p:grpSp>
              <p:nvGrpSpPr>
                <p:cNvPr id="264071" name="Group 903"/>
                <p:cNvGrpSpPr>
                  <a:grpSpLocks/>
                </p:cNvGrpSpPr>
                <p:nvPr/>
              </p:nvGrpSpPr>
              <p:grpSpPr bwMode="auto">
                <a:xfrm>
                  <a:off x="4342" y="1901"/>
                  <a:ext cx="146" cy="83"/>
                  <a:chOff x="4342" y="1901"/>
                  <a:chExt cx="146" cy="83"/>
                </a:xfrm>
              </p:grpSpPr>
              <p:sp>
                <p:nvSpPr>
                  <p:cNvPr id="264072" name="AutoShape 904"/>
                  <p:cNvSpPr>
                    <a:spLocks noChangeArrowheads="1"/>
                  </p:cNvSpPr>
                  <p:nvPr/>
                </p:nvSpPr>
                <p:spPr bwMode="auto">
                  <a:xfrm>
                    <a:off x="4342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73" name="AutoShape 905"/>
                  <p:cNvSpPr>
                    <a:spLocks noChangeArrowheads="1"/>
                  </p:cNvSpPr>
                  <p:nvPr/>
                </p:nvSpPr>
                <p:spPr bwMode="auto">
                  <a:xfrm>
                    <a:off x="4411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74" name="Group 906"/>
                <p:cNvGrpSpPr>
                  <a:grpSpLocks/>
                </p:cNvGrpSpPr>
                <p:nvPr/>
              </p:nvGrpSpPr>
              <p:grpSpPr bwMode="auto">
                <a:xfrm>
                  <a:off x="4479" y="1901"/>
                  <a:ext cx="146" cy="83"/>
                  <a:chOff x="4479" y="1901"/>
                  <a:chExt cx="146" cy="83"/>
                </a:xfrm>
              </p:grpSpPr>
              <p:sp>
                <p:nvSpPr>
                  <p:cNvPr id="264075" name="AutoShape 907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76" name="AutoShape 908"/>
                  <p:cNvSpPr>
                    <a:spLocks noChangeArrowheads="1"/>
                  </p:cNvSpPr>
                  <p:nvPr/>
                </p:nvSpPr>
                <p:spPr bwMode="auto">
                  <a:xfrm>
                    <a:off x="4548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77" name="Group 909"/>
              <p:cNvGrpSpPr>
                <a:grpSpLocks/>
              </p:cNvGrpSpPr>
              <p:nvPr/>
            </p:nvGrpSpPr>
            <p:grpSpPr bwMode="auto">
              <a:xfrm>
                <a:off x="4318" y="1927"/>
                <a:ext cx="284" cy="83"/>
                <a:chOff x="4318" y="1927"/>
                <a:chExt cx="284" cy="83"/>
              </a:xfrm>
            </p:grpSpPr>
            <p:grpSp>
              <p:nvGrpSpPr>
                <p:cNvPr id="264078" name="Group 910"/>
                <p:cNvGrpSpPr>
                  <a:grpSpLocks/>
                </p:cNvGrpSpPr>
                <p:nvPr/>
              </p:nvGrpSpPr>
              <p:grpSpPr bwMode="auto">
                <a:xfrm>
                  <a:off x="4318" y="1927"/>
                  <a:ext cx="147" cy="83"/>
                  <a:chOff x="4318" y="1927"/>
                  <a:chExt cx="147" cy="83"/>
                </a:xfrm>
              </p:grpSpPr>
              <p:sp>
                <p:nvSpPr>
                  <p:cNvPr id="264079" name="AutoShape 911"/>
                  <p:cNvSpPr>
                    <a:spLocks noChangeArrowheads="1"/>
                  </p:cNvSpPr>
                  <p:nvPr/>
                </p:nvSpPr>
                <p:spPr bwMode="auto">
                  <a:xfrm>
                    <a:off x="4318" y="1927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80" name="AutoShape 912"/>
                  <p:cNvSpPr>
                    <a:spLocks noChangeArrowheads="1"/>
                  </p:cNvSpPr>
                  <p:nvPr/>
                </p:nvSpPr>
                <p:spPr bwMode="auto">
                  <a:xfrm>
                    <a:off x="4388" y="192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81" name="Group 913"/>
                <p:cNvGrpSpPr>
                  <a:grpSpLocks/>
                </p:cNvGrpSpPr>
                <p:nvPr/>
              </p:nvGrpSpPr>
              <p:grpSpPr bwMode="auto">
                <a:xfrm>
                  <a:off x="4455" y="1927"/>
                  <a:ext cx="147" cy="83"/>
                  <a:chOff x="4455" y="1927"/>
                  <a:chExt cx="147" cy="83"/>
                </a:xfrm>
              </p:grpSpPr>
              <p:sp>
                <p:nvSpPr>
                  <p:cNvPr id="264082" name="AutoShape 914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192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83" name="AutoShape 915"/>
                  <p:cNvSpPr>
                    <a:spLocks noChangeArrowheads="1"/>
                  </p:cNvSpPr>
                  <p:nvPr/>
                </p:nvSpPr>
                <p:spPr bwMode="auto">
                  <a:xfrm>
                    <a:off x="4525" y="192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84" name="Group 916"/>
              <p:cNvGrpSpPr>
                <a:grpSpLocks/>
              </p:cNvGrpSpPr>
              <p:nvPr/>
            </p:nvGrpSpPr>
            <p:grpSpPr bwMode="auto">
              <a:xfrm>
                <a:off x="4295" y="1953"/>
                <a:ext cx="284" cy="84"/>
                <a:chOff x="4295" y="1953"/>
                <a:chExt cx="284" cy="84"/>
              </a:xfrm>
            </p:grpSpPr>
            <p:grpSp>
              <p:nvGrpSpPr>
                <p:cNvPr id="264085" name="Group 917"/>
                <p:cNvGrpSpPr>
                  <a:grpSpLocks/>
                </p:cNvGrpSpPr>
                <p:nvPr/>
              </p:nvGrpSpPr>
              <p:grpSpPr bwMode="auto">
                <a:xfrm>
                  <a:off x="4295" y="1953"/>
                  <a:ext cx="147" cy="84"/>
                  <a:chOff x="4295" y="1953"/>
                  <a:chExt cx="147" cy="84"/>
                </a:xfrm>
              </p:grpSpPr>
              <p:sp>
                <p:nvSpPr>
                  <p:cNvPr id="264086" name="AutoShape 918"/>
                  <p:cNvSpPr>
                    <a:spLocks noChangeArrowheads="1"/>
                  </p:cNvSpPr>
                  <p:nvPr/>
                </p:nvSpPr>
                <p:spPr bwMode="auto">
                  <a:xfrm>
                    <a:off x="4295" y="195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87" name="AutoShape 919"/>
                  <p:cNvSpPr>
                    <a:spLocks noChangeArrowheads="1"/>
                  </p:cNvSpPr>
                  <p:nvPr/>
                </p:nvSpPr>
                <p:spPr bwMode="auto">
                  <a:xfrm>
                    <a:off x="4365" y="195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88" name="Group 920"/>
                <p:cNvGrpSpPr>
                  <a:grpSpLocks/>
                </p:cNvGrpSpPr>
                <p:nvPr/>
              </p:nvGrpSpPr>
              <p:grpSpPr bwMode="auto">
                <a:xfrm>
                  <a:off x="4432" y="1953"/>
                  <a:ext cx="147" cy="84"/>
                  <a:chOff x="4432" y="1953"/>
                  <a:chExt cx="147" cy="84"/>
                </a:xfrm>
              </p:grpSpPr>
              <p:sp>
                <p:nvSpPr>
                  <p:cNvPr id="264089" name="AutoShape 921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195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90" name="AutoShape 922"/>
                  <p:cNvSpPr>
                    <a:spLocks noChangeArrowheads="1"/>
                  </p:cNvSpPr>
                  <p:nvPr/>
                </p:nvSpPr>
                <p:spPr bwMode="auto">
                  <a:xfrm>
                    <a:off x="4501" y="1953"/>
                    <a:ext cx="78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91" name="Group 923"/>
              <p:cNvGrpSpPr>
                <a:grpSpLocks/>
              </p:cNvGrpSpPr>
              <p:nvPr/>
            </p:nvGrpSpPr>
            <p:grpSpPr bwMode="auto">
              <a:xfrm>
                <a:off x="4272" y="1979"/>
                <a:ext cx="283" cy="84"/>
                <a:chOff x="4272" y="1979"/>
                <a:chExt cx="283" cy="84"/>
              </a:xfrm>
            </p:grpSpPr>
            <p:grpSp>
              <p:nvGrpSpPr>
                <p:cNvPr id="264092" name="Group 924"/>
                <p:cNvGrpSpPr>
                  <a:grpSpLocks/>
                </p:cNvGrpSpPr>
                <p:nvPr/>
              </p:nvGrpSpPr>
              <p:grpSpPr bwMode="auto">
                <a:xfrm>
                  <a:off x="4272" y="1979"/>
                  <a:ext cx="146" cy="84"/>
                  <a:chOff x="4272" y="1979"/>
                  <a:chExt cx="146" cy="84"/>
                </a:xfrm>
              </p:grpSpPr>
              <p:sp>
                <p:nvSpPr>
                  <p:cNvPr id="264093" name="AutoShape 92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94" name="AutoShape 926"/>
                  <p:cNvSpPr>
                    <a:spLocks noChangeArrowheads="1"/>
                  </p:cNvSpPr>
                  <p:nvPr/>
                </p:nvSpPr>
                <p:spPr bwMode="auto">
                  <a:xfrm>
                    <a:off x="4341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95" name="Group 927"/>
                <p:cNvGrpSpPr>
                  <a:grpSpLocks/>
                </p:cNvGrpSpPr>
                <p:nvPr/>
              </p:nvGrpSpPr>
              <p:grpSpPr bwMode="auto">
                <a:xfrm>
                  <a:off x="4409" y="1979"/>
                  <a:ext cx="146" cy="84"/>
                  <a:chOff x="4409" y="1979"/>
                  <a:chExt cx="146" cy="84"/>
                </a:xfrm>
              </p:grpSpPr>
              <p:sp>
                <p:nvSpPr>
                  <p:cNvPr id="264096" name="AutoShape 928"/>
                  <p:cNvSpPr>
                    <a:spLocks noChangeArrowheads="1"/>
                  </p:cNvSpPr>
                  <p:nvPr/>
                </p:nvSpPr>
                <p:spPr bwMode="auto">
                  <a:xfrm>
                    <a:off x="4409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97" name="AutoShape 929"/>
                  <p:cNvSpPr>
                    <a:spLocks noChangeArrowheads="1"/>
                  </p:cNvSpPr>
                  <p:nvPr/>
                </p:nvSpPr>
                <p:spPr bwMode="auto">
                  <a:xfrm>
                    <a:off x="4478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  <p:grpSp>
          <p:nvGrpSpPr>
            <p:cNvPr id="264098" name="Group 930"/>
            <p:cNvGrpSpPr>
              <a:grpSpLocks/>
            </p:cNvGrpSpPr>
            <p:nvPr/>
          </p:nvGrpSpPr>
          <p:grpSpPr bwMode="auto">
            <a:xfrm>
              <a:off x="4272" y="1828"/>
              <a:ext cx="353" cy="162"/>
              <a:chOff x="4272" y="1828"/>
              <a:chExt cx="353" cy="162"/>
            </a:xfrm>
          </p:grpSpPr>
          <p:grpSp>
            <p:nvGrpSpPr>
              <p:cNvPr id="264099" name="Group 931"/>
              <p:cNvGrpSpPr>
                <a:grpSpLocks/>
              </p:cNvGrpSpPr>
              <p:nvPr/>
            </p:nvGrpSpPr>
            <p:grpSpPr bwMode="auto">
              <a:xfrm>
                <a:off x="4342" y="1828"/>
                <a:ext cx="283" cy="83"/>
                <a:chOff x="4342" y="1828"/>
                <a:chExt cx="283" cy="83"/>
              </a:xfrm>
            </p:grpSpPr>
            <p:grpSp>
              <p:nvGrpSpPr>
                <p:cNvPr id="264100" name="Group 932"/>
                <p:cNvGrpSpPr>
                  <a:grpSpLocks/>
                </p:cNvGrpSpPr>
                <p:nvPr/>
              </p:nvGrpSpPr>
              <p:grpSpPr bwMode="auto">
                <a:xfrm>
                  <a:off x="4342" y="1828"/>
                  <a:ext cx="146" cy="83"/>
                  <a:chOff x="4342" y="1828"/>
                  <a:chExt cx="146" cy="83"/>
                </a:xfrm>
              </p:grpSpPr>
              <p:sp>
                <p:nvSpPr>
                  <p:cNvPr id="264101" name="AutoShape 933"/>
                  <p:cNvSpPr>
                    <a:spLocks noChangeArrowheads="1"/>
                  </p:cNvSpPr>
                  <p:nvPr/>
                </p:nvSpPr>
                <p:spPr bwMode="auto">
                  <a:xfrm>
                    <a:off x="4342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02" name="AutoShape 934"/>
                  <p:cNvSpPr>
                    <a:spLocks noChangeArrowheads="1"/>
                  </p:cNvSpPr>
                  <p:nvPr/>
                </p:nvSpPr>
                <p:spPr bwMode="auto">
                  <a:xfrm>
                    <a:off x="4411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103" name="Group 935"/>
                <p:cNvGrpSpPr>
                  <a:grpSpLocks/>
                </p:cNvGrpSpPr>
                <p:nvPr/>
              </p:nvGrpSpPr>
              <p:grpSpPr bwMode="auto">
                <a:xfrm>
                  <a:off x="4479" y="1828"/>
                  <a:ext cx="146" cy="83"/>
                  <a:chOff x="4479" y="1828"/>
                  <a:chExt cx="146" cy="83"/>
                </a:xfrm>
              </p:grpSpPr>
              <p:sp>
                <p:nvSpPr>
                  <p:cNvPr id="264104" name="AutoShape 936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05" name="AutoShape 937"/>
                  <p:cNvSpPr>
                    <a:spLocks noChangeArrowheads="1"/>
                  </p:cNvSpPr>
                  <p:nvPr/>
                </p:nvSpPr>
                <p:spPr bwMode="auto">
                  <a:xfrm>
                    <a:off x="4548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106" name="Group 938"/>
              <p:cNvGrpSpPr>
                <a:grpSpLocks/>
              </p:cNvGrpSpPr>
              <p:nvPr/>
            </p:nvGrpSpPr>
            <p:grpSpPr bwMode="auto">
              <a:xfrm>
                <a:off x="4318" y="1854"/>
                <a:ext cx="284" cy="84"/>
                <a:chOff x="4318" y="1854"/>
                <a:chExt cx="284" cy="84"/>
              </a:xfrm>
            </p:grpSpPr>
            <p:grpSp>
              <p:nvGrpSpPr>
                <p:cNvPr id="264107" name="Group 939"/>
                <p:cNvGrpSpPr>
                  <a:grpSpLocks/>
                </p:cNvGrpSpPr>
                <p:nvPr/>
              </p:nvGrpSpPr>
              <p:grpSpPr bwMode="auto">
                <a:xfrm>
                  <a:off x="4318" y="1854"/>
                  <a:ext cx="147" cy="84"/>
                  <a:chOff x="4318" y="1854"/>
                  <a:chExt cx="147" cy="84"/>
                </a:xfrm>
              </p:grpSpPr>
              <p:sp>
                <p:nvSpPr>
                  <p:cNvPr id="264108" name="AutoShape 940"/>
                  <p:cNvSpPr>
                    <a:spLocks noChangeArrowheads="1"/>
                  </p:cNvSpPr>
                  <p:nvPr/>
                </p:nvSpPr>
                <p:spPr bwMode="auto">
                  <a:xfrm>
                    <a:off x="4318" y="1854"/>
                    <a:ext cx="78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09" name="AutoShape 941"/>
                  <p:cNvSpPr>
                    <a:spLocks noChangeArrowheads="1"/>
                  </p:cNvSpPr>
                  <p:nvPr/>
                </p:nvSpPr>
                <p:spPr bwMode="auto">
                  <a:xfrm>
                    <a:off x="4388" y="1854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110" name="Group 942"/>
                <p:cNvGrpSpPr>
                  <a:grpSpLocks/>
                </p:cNvGrpSpPr>
                <p:nvPr/>
              </p:nvGrpSpPr>
              <p:grpSpPr bwMode="auto">
                <a:xfrm>
                  <a:off x="4455" y="1854"/>
                  <a:ext cx="147" cy="84"/>
                  <a:chOff x="4455" y="1854"/>
                  <a:chExt cx="147" cy="84"/>
                </a:xfrm>
              </p:grpSpPr>
              <p:sp>
                <p:nvSpPr>
                  <p:cNvPr id="264111" name="AutoShape 943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1854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12" name="AutoShape 944"/>
                  <p:cNvSpPr>
                    <a:spLocks noChangeArrowheads="1"/>
                  </p:cNvSpPr>
                  <p:nvPr/>
                </p:nvSpPr>
                <p:spPr bwMode="auto">
                  <a:xfrm>
                    <a:off x="4525" y="1854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113" name="Group 945"/>
              <p:cNvGrpSpPr>
                <a:grpSpLocks/>
              </p:cNvGrpSpPr>
              <p:nvPr/>
            </p:nvGrpSpPr>
            <p:grpSpPr bwMode="auto">
              <a:xfrm>
                <a:off x="4295" y="1881"/>
                <a:ext cx="284" cy="83"/>
                <a:chOff x="4295" y="1881"/>
                <a:chExt cx="284" cy="83"/>
              </a:xfrm>
            </p:grpSpPr>
            <p:grpSp>
              <p:nvGrpSpPr>
                <p:cNvPr id="264114" name="Group 946"/>
                <p:cNvGrpSpPr>
                  <a:grpSpLocks/>
                </p:cNvGrpSpPr>
                <p:nvPr/>
              </p:nvGrpSpPr>
              <p:grpSpPr bwMode="auto">
                <a:xfrm>
                  <a:off x="4295" y="1881"/>
                  <a:ext cx="147" cy="83"/>
                  <a:chOff x="4295" y="1881"/>
                  <a:chExt cx="147" cy="83"/>
                </a:xfrm>
              </p:grpSpPr>
              <p:sp>
                <p:nvSpPr>
                  <p:cNvPr id="264115" name="AutoShape 947"/>
                  <p:cNvSpPr>
                    <a:spLocks noChangeArrowheads="1"/>
                  </p:cNvSpPr>
                  <p:nvPr/>
                </p:nvSpPr>
                <p:spPr bwMode="auto">
                  <a:xfrm>
                    <a:off x="4295" y="188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16" name="AutoShape 948"/>
                  <p:cNvSpPr>
                    <a:spLocks noChangeArrowheads="1"/>
                  </p:cNvSpPr>
                  <p:nvPr/>
                </p:nvSpPr>
                <p:spPr bwMode="auto">
                  <a:xfrm>
                    <a:off x="4365" y="188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117" name="Group 949"/>
                <p:cNvGrpSpPr>
                  <a:grpSpLocks/>
                </p:cNvGrpSpPr>
                <p:nvPr/>
              </p:nvGrpSpPr>
              <p:grpSpPr bwMode="auto">
                <a:xfrm>
                  <a:off x="4432" y="1881"/>
                  <a:ext cx="147" cy="83"/>
                  <a:chOff x="4432" y="1881"/>
                  <a:chExt cx="147" cy="83"/>
                </a:xfrm>
              </p:grpSpPr>
              <p:sp>
                <p:nvSpPr>
                  <p:cNvPr id="264118" name="AutoShape 950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188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19" name="AutoShape 951"/>
                  <p:cNvSpPr>
                    <a:spLocks noChangeArrowheads="1"/>
                  </p:cNvSpPr>
                  <p:nvPr/>
                </p:nvSpPr>
                <p:spPr bwMode="auto">
                  <a:xfrm>
                    <a:off x="4501" y="1881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120" name="Group 952"/>
              <p:cNvGrpSpPr>
                <a:grpSpLocks/>
              </p:cNvGrpSpPr>
              <p:nvPr/>
            </p:nvGrpSpPr>
            <p:grpSpPr bwMode="auto">
              <a:xfrm>
                <a:off x="4272" y="1907"/>
                <a:ext cx="283" cy="83"/>
                <a:chOff x="4272" y="1907"/>
                <a:chExt cx="283" cy="83"/>
              </a:xfrm>
            </p:grpSpPr>
            <p:grpSp>
              <p:nvGrpSpPr>
                <p:cNvPr id="264121" name="Group 953"/>
                <p:cNvGrpSpPr>
                  <a:grpSpLocks/>
                </p:cNvGrpSpPr>
                <p:nvPr/>
              </p:nvGrpSpPr>
              <p:grpSpPr bwMode="auto">
                <a:xfrm>
                  <a:off x="4272" y="1907"/>
                  <a:ext cx="146" cy="83"/>
                  <a:chOff x="4272" y="1907"/>
                  <a:chExt cx="146" cy="83"/>
                </a:xfrm>
              </p:grpSpPr>
              <p:sp>
                <p:nvSpPr>
                  <p:cNvPr id="264122" name="AutoShape 954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23" name="AutoShape 955"/>
                  <p:cNvSpPr>
                    <a:spLocks noChangeArrowheads="1"/>
                  </p:cNvSpPr>
                  <p:nvPr/>
                </p:nvSpPr>
                <p:spPr bwMode="auto">
                  <a:xfrm>
                    <a:off x="4341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124" name="Group 956"/>
                <p:cNvGrpSpPr>
                  <a:grpSpLocks/>
                </p:cNvGrpSpPr>
                <p:nvPr/>
              </p:nvGrpSpPr>
              <p:grpSpPr bwMode="auto">
                <a:xfrm>
                  <a:off x="4409" y="1907"/>
                  <a:ext cx="146" cy="83"/>
                  <a:chOff x="4409" y="1907"/>
                  <a:chExt cx="146" cy="83"/>
                </a:xfrm>
              </p:grpSpPr>
              <p:sp>
                <p:nvSpPr>
                  <p:cNvPr id="264125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4409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26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4478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</p:grpSp>
      <p:sp>
        <p:nvSpPr>
          <p:cNvPr id="264127" name="Line 959"/>
          <p:cNvSpPr>
            <a:spLocks noChangeShapeType="1"/>
          </p:cNvSpPr>
          <p:nvPr/>
        </p:nvSpPr>
        <p:spPr bwMode="auto">
          <a:xfrm flipV="1">
            <a:off x="3554413" y="2944813"/>
            <a:ext cx="0" cy="28956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264128" name="Rectangle 960"/>
          <p:cNvSpPr>
            <a:spLocks noChangeArrowheads="1"/>
          </p:cNvSpPr>
          <p:nvPr/>
        </p:nvSpPr>
        <p:spPr bwMode="auto">
          <a:xfrm>
            <a:off x="2946400" y="4087813"/>
            <a:ext cx="1470025" cy="7048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s-E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 Herramienta</a:t>
            </a:r>
          </a:p>
          <a:p>
            <a:pPr algn="ctr"/>
            <a:r>
              <a:rPr lang="es-E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OLAP</a:t>
            </a:r>
          </a:p>
        </p:txBody>
      </p:sp>
      <p:sp>
        <p:nvSpPr>
          <p:cNvPr id="264129" name="Rectangle 961"/>
          <p:cNvSpPr>
            <a:spLocks noChangeArrowheads="1"/>
          </p:cNvSpPr>
          <p:nvPr/>
        </p:nvSpPr>
        <p:spPr bwMode="auto">
          <a:xfrm>
            <a:off x="2870200" y="5053013"/>
            <a:ext cx="1470025" cy="704850"/>
          </a:xfrm>
          <a:prstGeom prst="rect">
            <a:avLst/>
          </a:prstGeom>
          <a:gradFill rotWithShape="0">
            <a:gsLst>
              <a:gs pos="0">
                <a:srgbClr val="99FFCC">
                  <a:gamma/>
                  <a:shade val="89804"/>
                  <a:invGamma/>
                </a:srgbClr>
              </a:gs>
              <a:gs pos="50000">
                <a:srgbClr val="99FFCC"/>
              </a:gs>
              <a:gs pos="100000">
                <a:srgbClr val="99FFCC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s-E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Servidor </a:t>
            </a:r>
          </a:p>
          <a:p>
            <a:pPr algn="ctr"/>
            <a:r>
              <a:rPr lang="es-ES_tradnl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Relacional</a:t>
            </a:r>
            <a:endParaRPr lang="es-ES" altLang="es-ES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4130" name="Rectangle 962"/>
          <p:cNvSpPr>
            <a:spLocks noChangeArrowheads="1"/>
          </p:cNvSpPr>
          <p:nvPr/>
        </p:nvSpPr>
        <p:spPr bwMode="auto">
          <a:xfrm>
            <a:off x="900113" y="25654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Desktop</a:t>
            </a:r>
          </a:p>
        </p:txBody>
      </p:sp>
      <p:sp>
        <p:nvSpPr>
          <p:cNvPr id="264131" name="Rectangle 963"/>
          <p:cNvSpPr>
            <a:spLocks noChangeArrowheads="1"/>
          </p:cNvSpPr>
          <p:nvPr/>
        </p:nvSpPr>
        <p:spPr bwMode="auto">
          <a:xfrm>
            <a:off x="258763" y="4191000"/>
            <a:ext cx="2279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600" b="1">
                <a:solidFill>
                  <a:srgbClr val="000099"/>
                </a:solidFill>
                <a:latin typeface="Arial" panose="020B0604020202020204" pitchFamily="34" charset="0"/>
              </a:rPr>
              <a:t>Servidor Multidimensional</a:t>
            </a:r>
            <a:endParaRPr lang="es-ES" altLang="es-ES" sz="16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264132" name="Rectangle 964"/>
          <p:cNvSpPr>
            <a:spLocks noChangeArrowheads="1"/>
          </p:cNvSpPr>
          <p:nvPr/>
        </p:nvSpPr>
        <p:spPr bwMode="auto">
          <a:xfrm>
            <a:off x="900113" y="5994400"/>
            <a:ext cx="141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Warehouse</a:t>
            </a:r>
          </a:p>
        </p:txBody>
      </p:sp>
      <p:sp>
        <p:nvSpPr>
          <p:cNvPr id="264133" name="Rectangle 965"/>
          <p:cNvSpPr>
            <a:spLocks noChangeArrowheads="1"/>
          </p:cNvSpPr>
          <p:nvPr/>
        </p:nvSpPr>
        <p:spPr bwMode="auto">
          <a:xfrm>
            <a:off x="5795963" y="1628775"/>
            <a:ext cx="100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 b="1">
                <a:solidFill>
                  <a:schemeClr val="accent2"/>
                </a:solidFill>
                <a:latin typeface="Arial" panose="020B0604020202020204" pitchFamily="34" charset="0"/>
              </a:rPr>
              <a:t>MOLAP</a:t>
            </a:r>
          </a:p>
        </p:txBody>
      </p:sp>
      <p:sp>
        <p:nvSpPr>
          <p:cNvPr id="264134" name="Rectangle 966"/>
          <p:cNvSpPr>
            <a:spLocks noChangeArrowheads="1"/>
          </p:cNvSpPr>
          <p:nvPr/>
        </p:nvSpPr>
        <p:spPr bwMode="auto">
          <a:xfrm>
            <a:off x="3143250" y="1644650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 b="1">
                <a:solidFill>
                  <a:schemeClr val="accent2"/>
                </a:solidFill>
                <a:latin typeface="Arial" panose="020B0604020202020204" pitchFamily="34" charset="0"/>
              </a:rPr>
              <a:t>ROLAP</a:t>
            </a:r>
          </a:p>
        </p:txBody>
      </p:sp>
      <p:grpSp>
        <p:nvGrpSpPr>
          <p:cNvPr id="264135" name="Group 967"/>
          <p:cNvGrpSpPr>
            <a:grpSpLocks/>
          </p:cNvGrpSpPr>
          <p:nvPr/>
        </p:nvGrpSpPr>
        <p:grpSpPr bwMode="auto">
          <a:xfrm>
            <a:off x="5526088" y="5838825"/>
            <a:ext cx="1577975" cy="654050"/>
            <a:chOff x="1633" y="3435"/>
            <a:chExt cx="994" cy="412"/>
          </a:xfrm>
        </p:grpSpPr>
        <p:sp>
          <p:nvSpPr>
            <p:cNvPr id="264136" name="Rectangle 968"/>
            <p:cNvSpPr>
              <a:spLocks noChangeArrowheads="1"/>
            </p:cNvSpPr>
            <p:nvPr/>
          </p:nvSpPr>
          <p:spPr bwMode="auto">
            <a:xfrm>
              <a:off x="1633" y="3519"/>
              <a:ext cx="994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4137" name="Oval 969"/>
            <p:cNvSpPr>
              <a:spLocks noChangeArrowheads="1"/>
            </p:cNvSpPr>
            <p:nvPr/>
          </p:nvSpPr>
          <p:spPr bwMode="auto">
            <a:xfrm>
              <a:off x="1633" y="3435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4138" name="Oval 970"/>
            <p:cNvSpPr>
              <a:spLocks noChangeArrowheads="1"/>
            </p:cNvSpPr>
            <p:nvPr/>
          </p:nvSpPr>
          <p:spPr bwMode="auto">
            <a:xfrm>
              <a:off x="1633" y="3689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264139" name="Group 971"/>
          <p:cNvGrpSpPr>
            <a:grpSpLocks/>
          </p:cNvGrpSpPr>
          <p:nvPr/>
        </p:nvGrpSpPr>
        <p:grpSpPr bwMode="auto">
          <a:xfrm>
            <a:off x="2814638" y="5883275"/>
            <a:ext cx="1577975" cy="654050"/>
            <a:chOff x="3662" y="3435"/>
            <a:chExt cx="994" cy="412"/>
          </a:xfrm>
        </p:grpSpPr>
        <p:sp>
          <p:nvSpPr>
            <p:cNvPr id="264140" name="Rectangle 972"/>
            <p:cNvSpPr>
              <a:spLocks noChangeArrowheads="1"/>
            </p:cNvSpPr>
            <p:nvPr/>
          </p:nvSpPr>
          <p:spPr bwMode="auto">
            <a:xfrm>
              <a:off x="3662" y="3519"/>
              <a:ext cx="994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4141" name="Oval 973"/>
            <p:cNvSpPr>
              <a:spLocks noChangeArrowheads="1"/>
            </p:cNvSpPr>
            <p:nvPr/>
          </p:nvSpPr>
          <p:spPr bwMode="auto">
            <a:xfrm>
              <a:off x="3662" y="3435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4142" name="Oval 974"/>
            <p:cNvSpPr>
              <a:spLocks noChangeArrowheads="1"/>
            </p:cNvSpPr>
            <p:nvPr/>
          </p:nvSpPr>
          <p:spPr bwMode="auto">
            <a:xfrm>
              <a:off x="3662" y="3689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264143" name="Group 975"/>
          <p:cNvGrpSpPr>
            <a:grpSpLocks/>
          </p:cNvGrpSpPr>
          <p:nvPr/>
        </p:nvGrpSpPr>
        <p:grpSpPr bwMode="auto">
          <a:xfrm>
            <a:off x="5838825" y="2152650"/>
            <a:ext cx="890588" cy="849313"/>
            <a:chOff x="1830" y="1113"/>
            <a:chExt cx="561" cy="535"/>
          </a:xfrm>
        </p:grpSpPr>
        <p:grpSp>
          <p:nvGrpSpPr>
            <p:cNvPr id="264144" name="Group 976"/>
            <p:cNvGrpSpPr>
              <a:grpSpLocks/>
            </p:cNvGrpSpPr>
            <p:nvPr/>
          </p:nvGrpSpPr>
          <p:grpSpPr bwMode="auto">
            <a:xfrm>
              <a:off x="1830" y="1131"/>
              <a:ext cx="447" cy="517"/>
              <a:chOff x="1830" y="1131"/>
              <a:chExt cx="447" cy="517"/>
            </a:xfrm>
          </p:grpSpPr>
          <p:sp>
            <p:nvSpPr>
              <p:cNvPr id="264145" name="Freeform 977"/>
              <p:cNvSpPr>
                <a:spLocks/>
              </p:cNvSpPr>
              <p:nvPr/>
            </p:nvSpPr>
            <p:spPr bwMode="auto">
              <a:xfrm>
                <a:off x="1836" y="1384"/>
                <a:ext cx="360" cy="210"/>
              </a:xfrm>
              <a:custGeom>
                <a:avLst/>
                <a:gdLst>
                  <a:gd name="T0" fmla="*/ 116 w 360"/>
                  <a:gd name="T1" fmla="*/ 209 h 210"/>
                  <a:gd name="T2" fmla="*/ 359 w 360"/>
                  <a:gd name="T3" fmla="*/ 137 h 210"/>
                  <a:gd name="T4" fmla="*/ 359 w 360"/>
                  <a:gd name="T5" fmla="*/ 103 h 210"/>
                  <a:gd name="T6" fmla="*/ 192 w 360"/>
                  <a:gd name="T7" fmla="*/ 0 h 210"/>
                  <a:gd name="T8" fmla="*/ 0 w 360"/>
                  <a:gd name="T9" fmla="*/ 122 h 210"/>
                  <a:gd name="T10" fmla="*/ 0 w 360"/>
                  <a:gd name="T11" fmla="*/ 138 h 210"/>
                  <a:gd name="T12" fmla="*/ 116 w 360"/>
                  <a:gd name="T13" fmla="*/ 20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210">
                    <a:moveTo>
                      <a:pt x="116" y="209"/>
                    </a:moveTo>
                    <a:lnTo>
                      <a:pt x="359" y="137"/>
                    </a:lnTo>
                    <a:lnTo>
                      <a:pt x="359" y="103"/>
                    </a:lnTo>
                    <a:lnTo>
                      <a:pt x="192" y="0"/>
                    </a:lnTo>
                    <a:lnTo>
                      <a:pt x="0" y="122"/>
                    </a:lnTo>
                    <a:lnTo>
                      <a:pt x="0" y="138"/>
                    </a:lnTo>
                    <a:lnTo>
                      <a:pt x="116" y="209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46" name="Freeform 978"/>
              <p:cNvSpPr>
                <a:spLocks/>
              </p:cNvSpPr>
              <p:nvPr/>
            </p:nvSpPr>
            <p:spPr bwMode="auto">
              <a:xfrm>
                <a:off x="1830" y="1347"/>
                <a:ext cx="370" cy="224"/>
              </a:xfrm>
              <a:custGeom>
                <a:avLst/>
                <a:gdLst>
                  <a:gd name="T0" fmla="*/ 121 w 370"/>
                  <a:gd name="T1" fmla="*/ 223 h 224"/>
                  <a:gd name="T2" fmla="*/ 369 w 370"/>
                  <a:gd name="T3" fmla="*/ 151 h 224"/>
                  <a:gd name="T4" fmla="*/ 369 w 370"/>
                  <a:gd name="T5" fmla="*/ 62 h 224"/>
                  <a:gd name="T6" fmla="*/ 263 w 370"/>
                  <a:gd name="T7" fmla="*/ 0 h 224"/>
                  <a:gd name="T8" fmla="*/ 0 w 370"/>
                  <a:gd name="T9" fmla="*/ 73 h 224"/>
                  <a:gd name="T10" fmla="*/ 0 w 370"/>
                  <a:gd name="T11" fmla="*/ 149 h 224"/>
                  <a:gd name="T12" fmla="*/ 121 w 370"/>
                  <a:gd name="T13" fmla="*/ 223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224">
                    <a:moveTo>
                      <a:pt x="121" y="223"/>
                    </a:moveTo>
                    <a:lnTo>
                      <a:pt x="369" y="151"/>
                    </a:lnTo>
                    <a:lnTo>
                      <a:pt x="369" y="62"/>
                    </a:lnTo>
                    <a:lnTo>
                      <a:pt x="263" y="0"/>
                    </a:lnTo>
                    <a:lnTo>
                      <a:pt x="0" y="73"/>
                    </a:lnTo>
                    <a:lnTo>
                      <a:pt x="0" y="149"/>
                    </a:lnTo>
                    <a:lnTo>
                      <a:pt x="121" y="223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47" name="Freeform 979"/>
              <p:cNvSpPr>
                <a:spLocks/>
              </p:cNvSpPr>
              <p:nvPr/>
            </p:nvSpPr>
            <p:spPr bwMode="auto">
              <a:xfrm>
                <a:off x="1834" y="1430"/>
                <a:ext cx="119" cy="133"/>
              </a:xfrm>
              <a:custGeom>
                <a:avLst/>
                <a:gdLst>
                  <a:gd name="T0" fmla="*/ 0 w 119"/>
                  <a:gd name="T1" fmla="*/ 64 h 133"/>
                  <a:gd name="T2" fmla="*/ 0 w 119"/>
                  <a:gd name="T3" fmla="*/ 0 h 133"/>
                  <a:gd name="T4" fmla="*/ 114 w 119"/>
                  <a:gd name="T5" fmla="*/ 59 h 133"/>
                  <a:gd name="T6" fmla="*/ 118 w 119"/>
                  <a:gd name="T7" fmla="*/ 132 h 133"/>
                  <a:gd name="T8" fmla="*/ 0 w 119"/>
                  <a:gd name="T9" fmla="*/ 64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33">
                    <a:moveTo>
                      <a:pt x="0" y="64"/>
                    </a:moveTo>
                    <a:lnTo>
                      <a:pt x="0" y="0"/>
                    </a:lnTo>
                    <a:lnTo>
                      <a:pt x="114" y="59"/>
                    </a:lnTo>
                    <a:lnTo>
                      <a:pt x="118" y="132"/>
                    </a:lnTo>
                    <a:lnTo>
                      <a:pt x="0" y="64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48" name="Freeform 980"/>
              <p:cNvSpPr>
                <a:spLocks/>
              </p:cNvSpPr>
              <p:nvPr/>
            </p:nvSpPr>
            <p:spPr bwMode="auto">
              <a:xfrm>
                <a:off x="1962" y="1522"/>
                <a:ext cx="313" cy="126"/>
              </a:xfrm>
              <a:custGeom>
                <a:avLst/>
                <a:gdLst>
                  <a:gd name="T0" fmla="*/ 56 w 313"/>
                  <a:gd name="T1" fmla="*/ 125 h 126"/>
                  <a:gd name="T2" fmla="*/ 312 w 313"/>
                  <a:gd name="T3" fmla="*/ 52 h 126"/>
                  <a:gd name="T4" fmla="*/ 223 w 313"/>
                  <a:gd name="T5" fmla="*/ 0 h 126"/>
                  <a:gd name="T6" fmla="*/ 0 w 313"/>
                  <a:gd name="T7" fmla="*/ 58 h 126"/>
                  <a:gd name="T8" fmla="*/ 56 w 313"/>
                  <a:gd name="T9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126">
                    <a:moveTo>
                      <a:pt x="56" y="125"/>
                    </a:moveTo>
                    <a:lnTo>
                      <a:pt x="312" y="52"/>
                    </a:lnTo>
                    <a:lnTo>
                      <a:pt x="223" y="0"/>
                    </a:lnTo>
                    <a:lnTo>
                      <a:pt x="0" y="58"/>
                    </a:lnTo>
                    <a:lnTo>
                      <a:pt x="56" y="125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49" name="Freeform 981"/>
              <p:cNvSpPr>
                <a:spLocks/>
              </p:cNvSpPr>
              <p:nvPr/>
            </p:nvSpPr>
            <p:spPr bwMode="auto">
              <a:xfrm>
                <a:off x="1965" y="1513"/>
                <a:ext cx="312" cy="128"/>
              </a:xfrm>
              <a:custGeom>
                <a:avLst/>
                <a:gdLst>
                  <a:gd name="T0" fmla="*/ 55 w 312"/>
                  <a:gd name="T1" fmla="*/ 127 h 128"/>
                  <a:gd name="T2" fmla="*/ 311 w 312"/>
                  <a:gd name="T3" fmla="*/ 53 h 128"/>
                  <a:gd name="T4" fmla="*/ 222 w 312"/>
                  <a:gd name="T5" fmla="*/ 0 h 128"/>
                  <a:gd name="T6" fmla="*/ 0 w 312"/>
                  <a:gd name="T7" fmla="*/ 61 h 128"/>
                  <a:gd name="T8" fmla="*/ 55 w 312"/>
                  <a:gd name="T9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128">
                    <a:moveTo>
                      <a:pt x="55" y="127"/>
                    </a:moveTo>
                    <a:lnTo>
                      <a:pt x="311" y="53"/>
                    </a:lnTo>
                    <a:lnTo>
                      <a:pt x="222" y="0"/>
                    </a:lnTo>
                    <a:lnTo>
                      <a:pt x="0" y="61"/>
                    </a:lnTo>
                    <a:lnTo>
                      <a:pt x="55" y="12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0" name="Line 982"/>
              <p:cNvSpPr>
                <a:spLocks noChangeShapeType="1"/>
              </p:cNvSpPr>
              <p:nvPr/>
            </p:nvSpPr>
            <p:spPr bwMode="auto">
              <a:xfrm flipV="1">
                <a:off x="1973" y="1437"/>
                <a:ext cx="199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1" name="Freeform 983"/>
              <p:cNvSpPr>
                <a:spLocks/>
              </p:cNvSpPr>
              <p:nvPr/>
            </p:nvSpPr>
            <p:spPr bwMode="auto">
              <a:xfrm>
                <a:off x="1973" y="1437"/>
                <a:ext cx="200" cy="58"/>
              </a:xfrm>
              <a:custGeom>
                <a:avLst/>
                <a:gdLst>
                  <a:gd name="T0" fmla="*/ 0 w 200"/>
                  <a:gd name="T1" fmla="*/ 57 h 58"/>
                  <a:gd name="T2" fmla="*/ 199 w 200"/>
                  <a:gd name="T3" fmla="*/ 0 h 58"/>
                  <a:gd name="T4" fmla="*/ 0 w 200"/>
                  <a:gd name="T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0" h="58">
                    <a:moveTo>
                      <a:pt x="0" y="57"/>
                    </a:moveTo>
                    <a:lnTo>
                      <a:pt x="199" y="0"/>
                    </a:lnTo>
                    <a:lnTo>
                      <a:pt x="0" y="57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2" name="Freeform 984"/>
              <p:cNvSpPr>
                <a:spLocks/>
              </p:cNvSpPr>
              <p:nvPr/>
            </p:nvSpPr>
            <p:spPr bwMode="auto">
              <a:xfrm>
                <a:off x="1984" y="1481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3" name="Freeform 985"/>
              <p:cNvSpPr>
                <a:spLocks/>
              </p:cNvSpPr>
              <p:nvPr/>
            </p:nvSpPr>
            <p:spPr bwMode="auto">
              <a:xfrm>
                <a:off x="1984" y="1481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4" name="Freeform 986"/>
              <p:cNvSpPr>
                <a:spLocks/>
              </p:cNvSpPr>
              <p:nvPr/>
            </p:nvSpPr>
            <p:spPr bwMode="auto">
              <a:xfrm>
                <a:off x="2041" y="1465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5" name="Freeform 987"/>
              <p:cNvSpPr>
                <a:spLocks/>
              </p:cNvSpPr>
              <p:nvPr/>
            </p:nvSpPr>
            <p:spPr bwMode="auto">
              <a:xfrm>
                <a:off x="2041" y="1465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6" name="Freeform 988"/>
              <p:cNvSpPr>
                <a:spLocks/>
              </p:cNvSpPr>
              <p:nvPr/>
            </p:nvSpPr>
            <p:spPr bwMode="auto">
              <a:xfrm>
                <a:off x="1847" y="1171"/>
                <a:ext cx="341" cy="305"/>
              </a:xfrm>
              <a:custGeom>
                <a:avLst/>
                <a:gdLst>
                  <a:gd name="T0" fmla="*/ 98 w 341"/>
                  <a:gd name="T1" fmla="*/ 304 h 305"/>
                  <a:gd name="T2" fmla="*/ 340 w 341"/>
                  <a:gd name="T3" fmla="*/ 237 h 305"/>
                  <a:gd name="T4" fmla="*/ 332 w 341"/>
                  <a:gd name="T5" fmla="*/ 13 h 305"/>
                  <a:gd name="T6" fmla="*/ 317 w 341"/>
                  <a:gd name="T7" fmla="*/ 0 h 305"/>
                  <a:gd name="T8" fmla="*/ 98 w 341"/>
                  <a:gd name="T9" fmla="*/ 61 h 305"/>
                  <a:gd name="T10" fmla="*/ 47 w 341"/>
                  <a:gd name="T11" fmla="*/ 32 h 305"/>
                  <a:gd name="T12" fmla="*/ 0 w 341"/>
                  <a:gd name="T13" fmla="*/ 62 h 305"/>
                  <a:gd name="T14" fmla="*/ 21 w 341"/>
                  <a:gd name="T15" fmla="*/ 241 h 305"/>
                  <a:gd name="T16" fmla="*/ 98 w 341"/>
                  <a:gd name="T17" fmla="*/ 304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305">
                    <a:moveTo>
                      <a:pt x="98" y="304"/>
                    </a:moveTo>
                    <a:lnTo>
                      <a:pt x="340" y="237"/>
                    </a:lnTo>
                    <a:lnTo>
                      <a:pt x="332" y="13"/>
                    </a:lnTo>
                    <a:lnTo>
                      <a:pt x="317" y="0"/>
                    </a:lnTo>
                    <a:lnTo>
                      <a:pt x="98" y="61"/>
                    </a:lnTo>
                    <a:lnTo>
                      <a:pt x="47" y="32"/>
                    </a:lnTo>
                    <a:lnTo>
                      <a:pt x="0" y="62"/>
                    </a:lnTo>
                    <a:lnTo>
                      <a:pt x="21" y="241"/>
                    </a:lnTo>
                    <a:lnTo>
                      <a:pt x="98" y="304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7" name="Freeform 989"/>
              <p:cNvSpPr>
                <a:spLocks/>
              </p:cNvSpPr>
              <p:nvPr/>
            </p:nvSpPr>
            <p:spPr bwMode="auto">
              <a:xfrm>
                <a:off x="1842" y="1159"/>
                <a:ext cx="351" cy="311"/>
              </a:xfrm>
              <a:custGeom>
                <a:avLst/>
                <a:gdLst>
                  <a:gd name="T0" fmla="*/ 60 w 351"/>
                  <a:gd name="T1" fmla="*/ 277 h 311"/>
                  <a:gd name="T2" fmla="*/ 109 w 351"/>
                  <a:gd name="T3" fmla="*/ 310 h 311"/>
                  <a:gd name="T4" fmla="*/ 350 w 351"/>
                  <a:gd name="T5" fmla="*/ 238 h 311"/>
                  <a:gd name="T6" fmla="*/ 342 w 351"/>
                  <a:gd name="T7" fmla="*/ 13 h 311"/>
                  <a:gd name="T8" fmla="*/ 327 w 351"/>
                  <a:gd name="T9" fmla="*/ 0 h 311"/>
                  <a:gd name="T10" fmla="*/ 107 w 351"/>
                  <a:gd name="T11" fmla="*/ 61 h 311"/>
                  <a:gd name="T12" fmla="*/ 56 w 351"/>
                  <a:gd name="T13" fmla="*/ 33 h 311"/>
                  <a:gd name="T14" fmla="*/ 7 w 351"/>
                  <a:gd name="T15" fmla="*/ 54 h 311"/>
                  <a:gd name="T16" fmla="*/ 0 w 351"/>
                  <a:gd name="T17" fmla="*/ 61 h 311"/>
                  <a:gd name="T18" fmla="*/ 0 w 351"/>
                  <a:gd name="T19" fmla="*/ 215 h 311"/>
                  <a:gd name="T20" fmla="*/ 60 w 351"/>
                  <a:gd name="T21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1" h="311">
                    <a:moveTo>
                      <a:pt x="60" y="277"/>
                    </a:moveTo>
                    <a:lnTo>
                      <a:pt x="109" y="310"/>
                    </a:lnTo>
                    <a:lnTo>
                      <a:pt x="350" y="238"/>
                    </a:lnTo>
                    <a:lnTo>
                      <a:pt x="342" y="13"/>
                    </a:lnTo>
                    <a:lnTo>
                      <a:pt x="327" y="0"/>
                    </a:lnTo>
                    <a:lnTo>
                      <a:pt x="107" y="61"/>
                    </a:lnTo>
                    <a:lnTo>
                      <a:pt x="56" y="33"/>
                    </a:lnTo>
                    <a:lnTo>
                      <a:pt x="7" y="54"/>
                    </a:lnTo>
                    <a:lnTo>
                      <a:pt x="0" y="61"/>
                    </a:lnTo>
                    <a:lnTo>
                      <a:pt x="0" y="215"/>
                    </a:lnTo>
                    <a:lnTo>
                      <a:pt x="60" y="27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8" name="Freeform 990"/>
              <p:cNvSpPr>
                <a:spLocks/>
              </p:cNvSpPr>
              <p:nvPr/>
            </p:nvSpPr>
            <p:spPr bwMode="auto">
              <a:xfrm>
                <a:off x="1847" y="1202"/>
                <a:ext cx="46" cy="211"/>
              </a:xfrm>
              <a:custGeom>
                <a:avLst/>
                <a:gdLst>
                  <a:gd name="T0" fmla="*/ 0 w 46"/>
                  <a:gd name="T1" fmla="*/ 163 h 211"/>
                  <a:gd name="T2" fmla="*/ 1 w 46"/>
                  <a:gd name="T3" fmla="*/ 20 h 211"/>
                  <a:gd name="T4" fmla="*/ 45 w 46"/>
                  <a:gd name="T5" fmla="*/ 0 h 211"/>
                  <a:gd name="T6" fmla="*/ 44 w 46"/>
                  <a:gd name="T7" fmla="*/ 210 h 211"/>
                  <a:gd name="T8" fmla="*/ 0 w 46"/>
                  <a:gd name="T9" fmla="*/ 16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211">
                    <a:moveTo>
                      <a:pt x="0" y="163"/>
                    </a:moveTo>
                    <a:lnTo>
                      <a:pt x="1" y="20"/>
                    </a:lnTo>
                    <a:lnTo>
                      <a:pt x="45" y="0"/>
                    </a:lnTo>
                    <a:lnTo>
                      <a:pt x="44" y="210"/>
                    </a:lnTo>
                    <a:lnTo>
                      <a:pt x="0" y="163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9" name="Freeform 991"/>
              <p:cNvSpPr>
                <a:spLocks/>
              </p:cNvSpPr>
              <p:nvPr/>
            </p:nvSpPr>
            <p:spPr bwMode="auto">
              <a:xfrm>
                <a:off x="1906" y="1208"/>
                <a:ext cx="40" cy="246"/>
              </a:xfrm>
              <a:custGeom>
                <a:avLst/>
                <a:gdLst>
                  <a:gd name="T0" fmla="*/ 0 w 40"/>
                  <a:gd name="T1" fmla="*/ 220 h 246"/>
                  <a:gd name="T2" fmla="*/ 39 w 40"/>
                  <a:gd name="T3" fmla="*/ 245 h 246"/>
                  <a:gd name="T4" fmla="*/ 39 w 40"/>
                  <a:gd name="T5" fmla="*/ 22 h 246"/>
                  <a:gd name="T6" fmla="*/ 2 w 40"/>
                  <a:gd name="T7" fmla="*/ 0 h 246"/>
                  <a:gd name="T8" fmla="*/ 0 w 40"/>
                  <a:gd name="T9" fmla="*/ 22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46">
                    <a:moveTo>
                      <a:pt x="0" y="220"/>
                    </a:moveTo>
                    <a:lnTo>
                      <a:pt x="39" y="245"/>
                    </a:lnTo>
                    <a:lnTo>
                      <a:pt x="39" y="22"/>
                    </a:lnTo>
                    <a:lnTo>
                      <a:pt x="2" y="0"/>
                    </a:lnTo>
                    <a:lnTo>
                      <a:pt x="0" y="22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60" name="Freeform 992"/>
              <p:cNvSpPr>
                <a:spLocks/>
              </p:cNvSpPr>
              <p:nvPr/>
            </p:nvSpPr>
            <p:spPr bwMode="auto">
              <a:xfrm>
                <a:off x="1986" y="1196"/>
                <a:ext cx="175" cy="232"/>
              </a:xfrm>
              <a:custGeom>
                <a:avLst/>
                <a:gdLst>
                  <a:gd name="T0" fmla="*/ 174 w 175"/>
                  <a:gd name="T1" fmla="*/ 181 h 232"/>
                  <a:gd name="T2" fmla="*/ 0 w 175"/>
                  <a:gd name="T3" fmla="*/ 231 h 232"/>
                  <a:gd name="T4" fmla="*/ 0 w 175"/>
                  <a:gd name="T5" fmla="*/ 49 h 232"/>
                  <a:gd name="T6" fmla="*/ 168 w 175"/>
                  <a:gd name="T7" fmla="*/ 0 h 232"/>
                  <a:gd name="T8" fmla="*/ 174 w 175"/>
                  <a:gd name="T9" fmla="*/ 18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32">
                    <a:moveTo>
                      <a:pt x="174" y="181"/>
                    </a:moveTo>
                    <a:lnTo>
                      <a:pt x="0" y="231"/>
                    </a:lnTo>
                    <a:lnTo>
                      <a:pt x="0" y="49"/>
                    </a:lnTo>
                    <a:lnTo>
                      <a:pt x="168" y="0"/>
                    </a:lnTo>
                    <a:lnTo>
                      <a:pt x="174" y="181"/>
                    </a:lnTo>
                  </a:path>
                </a:pathLst>
              </a:custGeom>
              <a:solidFill>
                <a:srgbClr val="0328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61" name="Freeform 993"/>
              <p:cNvSpPr>
                <a:spLocks/>
              </p:cNvSpPr>
              <p:nvPr/>
            </p:nvSpPr>
            <p:spPr bwMode="auto">
              <a:xfrm>
                <a:off x="1898" y="1131"/>
                <a:ext cx="272" cy="91"/>
              </a:xfrm>
              <a:custGeom>
                <a:avLst/>
                <a:gdLst>
                  <a:gd name="T0" fmla="*/ 219 w 272"/>
                  <a:gd name="T1" fmla="*/ 0 h 91"/>
                  <a:gd name="T2" fmla="*/ 271 w 272"/>
                  <a:gd name="T3" fmla="*/ 28 h 91"/>
                  <a:gd name="T4" fmla="*/ 51 w 272"/>
                  <a:gd name="T5" fmla="*/ 90 h 91"/>
                  <a:gd name="T6" fmla="*/ 0 w 272"/>
                  <a:gd name="T7" fmla="*/ 62 h 91"/>
                  <a:gd name="T8" fmla="*/ 219 w 27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91">
                    <a:moveTo>
                      <a:pt x="219" y="0"/>
                    </a:moveTo>
                    <a:lnTo>
                      <a:pt x="271" y="28"/>
                    </a:lnTo>
                    <a:lnTo>
                      <a:pt x="51" y="90"/>
                    </a:lnTo>
                    <a:lnTo>
                      <a:pt x="0" y="62"/>
                    </a:lnTo>
                    <a:lnTo>
                      <a:pt x="219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64162" name="Freeform 994"/>
            <p:cNvSpPr>
              <a:spLocks/>
            </p:cNvSpPr>
            <p:nvPr/>
          </p:nvSpPr>
          <p:spPr bwMode="auto">
            <a:xfrm>
              <a:off x="2020" y="1113"/>
              <a:ext cx="371" cy="348"/>
            </a:xfrm>
            <a:custGeom>
              <a:avLst/>
              <a:gdLst>
                <a:gd name="T0" fmla="*/ 0 w 371"/>
                <a:gd name="T1" fmla="*/ 178 h 348"/>
                <a:gd name="T2" fmla="*/ 128 w 371"/>
                <a:gd name="T3" fmla="*/ 38 h 348"/>
                <a:gd name="T4" fmla="*/ 324 w 371"/>
                <a:gd name="T5" fmla="*/ 0 h 348"/>
                <a:gd name="T6" fmla="*/ 370 w 371"/>
                <a:gd name="T7" fmla="*/ 275 h 348"/>
                <a:gd name="T8" fmla="*/ 353 w 371"/>
                <a:gd name="T9" fmla="*/ 278 h 348"/>
                <a:gd name="T10" fmla="*/ 357 w 371"/>
                <a:gd name="T11" fmla="*/ 292 h 348"/>
                <a:gd name="T12" fmla="*/ 340 w 371"/>
                <a:gd name="T13" fmla="*/ 295 h 348"/>
                <a:gd name="T14" fmla="*/ 150 w 371"/>
                <a:gd name="T15" fmla="*/ 347 h 348"/>
                <a:gd name="T16" fmla="*/ 2 w 371"/>
                <a:gd name="T17" fmla="*/ 259 h 348"/>
                <a:gd name="T18" fmla="*/ 0 w 371"/>
                <a:gd name="T19" fmla="*/ 17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48">
                  <a:moveTo>
                    <a:pt x="0" y="178"/>
                  </a:moveTo>
                  <a:lnTo>
                    <a:pt x="128" y="38"/>
                  </a:lnTo>
                  <a:lnTo>
                    <a:pt x="324" y="0"/>
                  </a:lnTo>
                  <a:lnTo>
                    <a:pt x="370" y="275"/>
                  </a:lnTo>
                  <a:lnTo>
                    <a:pt x="353" y="278"/>
                  </a:lnTo>
                  <a:lnTo>
                    <a:pt x="357" y="292"/>
                  </a:lnTo>
                  <a:lnTo>
                    <a:pt x="340" y="295"/>
                  </a:lnTo>
                  <a:lnTo>
                    <a:pt x="150" y="347"/>
                  </a:lnTo>
                  <a:lnTo>
                    <a:pt x="2" y="259"/>
                  </a:lnTo>
                  <a:lnTo>
                    <a:pt x="0" y="178"/>
                  </a:lnTo>
                </a:path>
              </a:pathLst>
            </a:cu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163" name="Line 995"/>
            <p:cNvSpPr>
              <a:spLocks noChangeShapeType="1"/>
            </p:cNvSpPr>
            <p:nvPr/>
          </p:nvSpPr>
          <p:spPr bwMode="auto">
            <a:xfrm flipH="1">
              <a:off x="2229" y="1196"/>
              <a:ext cx="71" cy="10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164" name="Line 996"/>
            <p:cNvSpPr>
              <a:spLocks noChangeShapeType="1"/>
            </p:cNvSpPr>
            <p:nvPr/>
          </p:nvSpPr>
          <p:spPr bwMode="auto">
            <a:xfrm flipH="1">
              <a:off x="2238" y="1178"/>
              <a:ext cx="86" cy="1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165" name="Line 997"/>
            <p:cNvSpPr>
              <a:spLocks noChangeShapeType="1"/>
            </p:cNvSpPr>
            <p:nvPr/>
          </p:nvSpPr>
          <p:spPr bwMode="auto">
            <a:xfrm flipH="1">
              <a:off x="2236" y="1230"/>
              <a:ext cx="70" cy="1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166" name="Freeform 998"/>
            <p:cNvSpPr>
              <a:spLocks/>
            </p:cNvSpPr>
            <p:nvPr/>
          </p:nvSpPr>
          <p:spPr bwMode="auto">
            <a:xfrm>
              <a:off x="2139" y="1138"/>
              <a:ext cx="235" cy="301"/>
            </a:xfrm>
            <a:custGeom>
              <a:avLst/>
              <a:gdLst>
                <a:gd name="T0" fmla="*/ 196 w 235"/>
                <a:gd name="T1" fmla="*/ 0 h 301"/>
                <a:gd name="T2" fmla="*/ 234 w 235"/>
                <a:gd name="T3" fmla="*/ 256 h 301"/>
                <a:gd name="T4" fmla="*/ 37 w 235"/>
                <a:gd name="T5" fmla="*/ 300 h 301"/>
                <a:gd name="T6" fmla="*/ 0 w 235"/>
                <a:gd name="T7" fmla="*/ 36 h 301"/>
                <a:gd name="T8" fmla="*/ 196 w 235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01">
                  <a:moveTo>
                    <a:pt x="196" y="0"/>
                  </a:moveTo>
                  <a:lnTo>
                    <a:pt x="234" y="256"/>
                  </a:lnTo>
                  <a:lnTo>
                    <a:pt x="37" y="300"/>
                  </a:lnTo>
                  <a:lnTo>
                    <a:pt x="0" y="36"/>
                  </a:lnTo>
                  <a:lnTo>
                    <a:pt x="196" y="0"/>
                  </a:lnTo>
                </a:path>
              </a:pathLst>
            </a:cu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264167" name="Group 999"/>
            <p:cNvGrpSpPr>
              <a:grpSpLocks/>
            </p:cNvGrpSpPr>
            <p:nvPr/>
          </p:nvGrpSpPr>
          <p:grpSpPr bwMode="auto">
            <a:xfrm>
              <a:off x="2156" y="1160"/>
              <a:ext cx="207" cy="249"/>
              <a:chOff x="2156" y="1160"/>
              <a:chExt cx="207" cy="249"/>
            </a:xfrm>
          </p:grpSpPr>
          <p:grpSp>
            <p:nvGrpSpPr>
              <p:cNvPr id="264168" name="Group 1000"/>
              <p:cNvGrpSpPr>
                <a:grpSpLocks/>
              </p:cNvGrpSpPr>
              <p:nvPr/>
            </p:nvGrpSpPr>
            <p:grpSpPr bwMode="auto">
              <a:xfrm>
                <a:off x="2156" y="1160"/>
                <a:ext cx="207" cy="249"/>
                <a:chOff x="2156" y="1160"/>
                <a:chExt cx="207" cy="249"/>
              </a:xfrm>
            </p:grpSpPr>
            <p:sp>
              <p:nvSpPr>
                <p:cNvPr id="264169" name="Freeform 1001"/>
                <p:cNvSpPr>
                  <a:spLocks/>
                </p:cNvSpPr>
                <p:nvPr/>
              </p:nvSpPr>
              <p:spPr bwMode="auto">
                <a:xfrm>
                  <a:off x="2157" y="1213"/>
                  <a:ext cx="89" cy="196"/>
                </a:xfrm>
                <a:custGeom>
                  <a:avLst/>
                  <a:gdLst>
                    <a:gd name="T0" fmla="*/ 0 w 89"/>
                    <a:gd name="T1" fmla="*/ 0 h 196"/>
                    <a:gd name="T2" fmla="*/ 23 w 89"/>
                    <a:gd name="T3" fmla="*/ 168 h 196"/>
                    <a:gd name="T4" fmla="*/ 88 w 89"/>
                    <a:gd name="T5" fmla="*/ 195 h 196"/>
                    <a:gd name="T6" fmla="*/ 64 w 89"/>
                    <a:gd name="T7" fmla="*/ 26 h 196"/>
                    <a:gd name="T8" fmla="*/ 0 w 89"/>
                    <a:gd name="T9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196">
                      <a:moveTo>
                        <a:pt x="0" y="0"/>
                      </a:moveTo>
                      <a:lnTo>
                        <a:pt x="23" y="168"/>
                      </a:lnTo>
                      <a:lnTo>
                        <a:pt x="88" y="195"/>
                      </a:lnTo>
                      <a:lnTo>
                        <a:pt x="64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0" name="Freeform 1002"/>
                <p:cNvSpPr>
                  <a:spLocks/>
                </p:cNvSpPr>
                <p:nvPr/>
              </p:nvSpPr>
              <p:spPr bwMode="auto">
                <a:xfrm>
                  <a:off x="2221" y="1186"/>
                  <a:ext cx="142" cy="223"/>
                </a:xfrm>
                <a:custGeom>
                  <a:avLst/>
                  <a:gdLst>
                    <a:gd name="T0" fmla="*/ 117 w 142"/>
                    <a:gd name="T1" fmla="*/ 0 h 223"/>
                    <a:gd name="T2" fmla="*/ 141 w 142"/>
                    <a:gd name="T3" fmla="*/ 169 h 223"/>
                    <a:gd name="T4" fmla="*/ 23 w 142"/>
                    <a:gd name="T5" fmla="*/ 222 h 223"/>
                    <a:gd name="T6" fmla="*/ 0 w 142"/>
                    <a:gd name="T7" fmla="*/ 51 h 223"/>
                    <a:gd name="T8" fmla="*/ 117 w 142"/>
                    <a:gd name="T9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223">
                      <a:moveTo>
                        <a:pt x="117" y="0"/>
                      </a:moveTo>
                      <a:lnTo>
                        <a:pt x="141" y="169"/>
                      </a:lnTo>
                      <a:lnTo>
                        <a:pt x="23" y="222"/>
                      </a:lnTo>
                      <a:lnTo>
                        <a:pt x="0" y="51"/>
                      </a:lnTo>
                      <a:lnTo>
                        <a:pt x="117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1" name="Freeform 1003"/>
                <p:cNvSpPr>
                  <a:spLocks/>
                </p:cNvSpPr>
                <p:nvPr/>
              </p:nvSpPr>
              <p:spPr bwMode="auto">
                <a:xfrm>
                  <a:off x="2157" y="1160"/>
                  <a:ext cx="183" cy="79"/>
                </a:xfrm>
                <a:custGeom>
                  <a:avLst/>
                  <a:gdLst>
                    <a:gd name="T0" fmla="*/ 0 w 183"/>
                    <a:gd name="T1" fmla="*/ 52 h 79"/>
                    <a:gd name="T2" fmla="*/ 121 w 183"/>
                    <a:gd name="T3" fmla="*/ 0 h 79"/>
                    <a:gd name="T4" fmla="*/ 182 w 183"/>
                    <a:gd name="T5" fmla="*/ 26 h 79"/>
                    <a:gd name="T6" fmla="*/ 63 w 183"/>
                    <a:gd name="T7" fmla="*/ 78 h 79"/>
                    <a:gd name="T8" fmla="*/ 0 w 183"/>
                    <a:gd name="T9" fmla="*/ 52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79">
                      <a:moveTo>
                        <a:pt x="0" y="52"/>
                      </a:moveTo>
                      <a:lnTo>
                        <a:pt x="121" y="0"/>
                      </a:lnTo>
                      <a:lnTo>
                        <a:pt x="182" y="26"/>
                      </a:lnTo>
                      <a:lnTo>
                        <a:pt x="63" y="78"/>
                      </a:lnTo>
                      <a:lnTo>
                        <a:pt x="0" y="52"/>
                      </a:lnTo>
                    </a:path>
                  </a:pathLst>
                </a:custGeom>
                <a:solidFill>
                  <a:srgbClr val="FF7C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2" name="Freeform 1004"/>
                <p:cNvSpPr>
                  <a:spLocks/>
                </p:cNvSpPr>
                <p:nvPr/>
              </p:nvSpPr>
              <p:spPr bwMode="auto">
                <a:xfrm>
                  <a:off x="2190" y="1172"/>
                  <a:ext cx="120" cy="53"/>
                </a:xfrm>
                <a:custGeom>
                  <a:avLst/>
                  <a:gdLst>
                    <a:gd name="T0" fmla="*/ 0 w 120"/>
                    <a:gd name="T1" fmla="*/ 49 h 53"/>
                    <a:gd name="T2" fmla="*/ 114 w 120"/>
                    <a:gd name="T3" fmla="*/ 0 h 53"/>
                    <a:gd name="T4" fmla="*/ 119 w 120"/>
                    <a:gd name="T5" fmla="*/ 2 h 53"/>
                    <a:gd name="T6" fmla="*/ 4 w 120"/>
                    <a:gd name="T7" fmla="*/ 52 h 53"/>
                    <a:gd name="T8" fmla="*/ 0 w 120"/>
                    <a:gd name="T9" fmla="*/ 4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53">
                      <a:moveTo>
                        <a:pt x="0" y="49"/>
                      </a:moveTo>
                      <a:lnTo>
                        <a:pt x="114" y="0"/>
                      </a:lnTo>
                      <a:lnTo>
                        <a:pt x="119" y="2"/>
                      </a:lnTo>
                      <a:lnTo>
                        <a:pt x="4" y="52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3" name="Freeform 1005"/>
                <p:cNvSpPr>
                  <a:spLocks/>
                </p:cNvSpPr>
                <p:nvPr/>
              </p:nvSpPr>
              <p:spPr bwMode="auto">
                <a:xfrm>
                  <a:off x="2156" y="1212"/>
                  <a:ext cx="66" cy="28"/>
                </a:xfrm>
                <a:custGeom>
                  <a:avLst/>
                  <a:gdLst>
                    <a:gd name="T0" fmla="*/ 0 w 66"/>
                    <a:gd name="T1" fmla="*/ 1 h 28"/>
                    <a:gd name="T2" fmla="*/ 59 w 66"/>
                    <a:gd name="T3" fmla="*/ 0 h 28"/>
                    <a:gd name="T4" fmla="*/ 65 w 66"/>
                    <a:gd name="T5" fmla="*/ 27 h 28"/>
                    <a:gd name="T6" fmla="*/ 0 w 66"/>
                    <a:gd name="T7" fmla="*/ 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8">
                      <a:moveTo>
                        <a:pt x="0" y="1"/>
                      </a:moveTo>
                      <a:lnTo>
                        <a:pt x="59" y="0"/>
                      </a:lnTo>
                      <a:lnTo>
                        <a:pt x="65" y="27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4" name="Freeform 1006"/>
                <p:cNvSpPr>
                  <a:spLocks/>
                </p:cNvSpPr>
                <p:nvPr/>
              </p:nvSpPr>
              <p:spPr bwMode="auto">
                <a:xfrm>
                  <a:off x="2278" y="1160"/>
                  <a:ext cx="61" cy="27"/>
                </a:xfrm>
                <a:custGeom>
                  <a:avLst/>
                  <a:gdLst>
                    <a:gd name="T0" fmla="*/ 0 w 61"/>
                    <a:gd name="T1" fmla="*/ 0 h 27"/>
                    <a:gd name="T2" fmla="*/ 6 w 61"/>
                    <a:gd name="T3" fmla="*/ 22 h 27"/>
                    <a:gd name="T4" fmla="*/ 60 w 61"/>
                    <a:gd name="T5" fmla="*/ 26 h 27"/>
                    <a:gd name="T6" fmla="*/ 0 w 61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27">
                      <a:moveTo>
                        <a:pt x="0" y="0"/>
                      </a:moveTo>
                      <a:lnTo>
                        <a:pt x="6" y="22"/>
                      </a:lnTo>
                      <a:lnTo>
                        <a:pt x="60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5" name="Oval 1007"/>
                <p:cNvSpPr>
                  <a:spLocks noChangeArrowheads="1"/>
                </p:cNvSpPr>
                <p:nvPr/>
              </p:nvSpPr>
              <p:spPr bwMode="auto">
                <a:xfrm rot="12720000">
                  <a:off x="2238" y="1237"/>
                  <a:ext cx="103" cy="1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R"/>
                </a:p>
              </p:txBody>
            </p:sp>
            <p:sp>
              <p:nvSpPr>
                <p:cNvPr id="264176" name="Freeform 1008"/>
                <p:cNvSpPr>
                  <a:spLocks/>
                </p:cNvSpPr>
                <p:nvPr/>
              </p:nvSpPr>
              <p:spPr bwMode="auto">
                <a:xfrm>
                  <a:off x="2241" y="1236"/>
                  <a:ext cx="100" cy="122"/>
                </a:xfrm>
                <a:custGeom>
                  <a:avLst/>
                  <a:gdLst>
                    <a:gd name="T0" fmla="*/ 67 w 100"/>
                    <a:gd name="T1" fmla="*/ 112 h 122"/>
                    <a:gd name="T2" fmla="*/ 76 w 100"/>
                    <a:gd name="T3" fmla="*/ 104 h 122"/>
                    <a:gd name="T4" fmla="*/ 83 w 100"/>
                    <a:gd name="T5" fmla="*/ 95 h 122"/>
                    <a:gd name="T6" fmla="*/ 90 w 100"/>
                    <a:gd name="T7" fmla="*/ 85 h 122"/>
                    <a:gd name="T8" fmla="*/ 94 w 100"/>
                    <a:gd name="T9" fmla="*/ 74 h 122"/>
                    <a:gd name="T10" fmla="*/ 97 w 100"/>
                    <a:gd name="T11" fmla="*/ 63 h 122"/>
                    <a:gd name="T12" fmla="*/ 99 w 100"/>
                    <a:gd name="T13" fmla="*/ 51 h 122"/>
                    <a:gd name="T14" fmla="*/ 98 w 100"/>
                    <a:gd name="T15" fmla="*/ 39 h 122"/>
                    <a:gd name="T16" fmla="*/ 95 w 100"/>
                    <a:gd name="T17" fmla="*/ 28 h 122"/>
                    <a:gd name="T18" fmla="*/ 91 w 100"/>
                    <a:gd name="T19" fmla="*/ 19 h 122"/>
                    <a:gd name="T20" fmla="*/ 85 w 100"/>
                    <a:gd name="T21" fmla="*/ 11 h 122"/>
                    <a:gd name="T22" fmla="*/ 77 w 100"/>
                    <a:gd name="T23" fmla="*/ 5 h 122"/>
                    <a:gd name="T24" fmla="*/ 69 w 100"/>
                    <a:gd name="T25" fmla="*/ 1 h 122"/>
                    <a:gd name="T26" fmla="*/ 60 w 100"/>
                    <a:gd name="T27" fmla="*/ 0 h 122"/>
                    <a:gd name="T28" fmla="*/ 51 w 100"/>
                    <a:gd name="T29" fmla="*/ 0 h 122"/>
                    <a:gd name="T30" fmla="*/ 41 w 100"/>
                    <a:gd name="T31" fmla="*/ 3 h 122"/>
                    <a:gd name="T32" fmla="*/ 31 w 100"/>
                    <a:gd name="T33" fmla="*/ 8 h 122"/>
                    <a:gd name="T34" fmla="*/ 22 w 100"/>
                    <a:gd name="T35" fmla="*/ 16 h 122"/>
                    <a:gd name="T36" fmla="*/ 15 w 100"/>
                    <a:gd name="T37" fmla="*/ 25 h 122"/>
                    <a:gd name="T38" fmla="*/ 8 w 100"/>
                    <a:gd name="T39" fmla="*/ 35 h 122"/>
                    <a:gd name="T40" fmla="*/ 4 w 100"/>
                    <a:gd name="T41" fmla="*/ 46 h 122"/>
                    <a:gd name="T42" fmla="*/ 1 w 100"/>
                    <a:gd name="T43" fmla="*/ 57 h 122"/>
                    <a:gd name="T44" fmla="*/ 0 w 100"/>
                    <a:gd name="T45" fmla="*/ 69 h 122"/>
                    <a:gd name="T46" fmla="*/ 0 w 100"/>
                    <a:gd name="T47" fmla="*/ 80 h 122"/>
                    <a:gd name="T48" fmla="*/ 3 w 100"/>
                    <a:gd name="T49" fmla="*/ 92 h 122"/>
                    <a:gd name="T50" fmla="*/ 7 w 100"/>
                    <a:gd name="T51" fmla="*/ 101 h 122"/>
                    <a:gd name="T52" fmla="*/ 13 w 100"/>
                    <a:gd name="T53" fmla="*/ 109 h 122"/>
                    <a:gd name="T54" fmla="*/ 21 w 100"/>
                    <a:gd name="T55" fmla="*/ 115 h 122"/>
                    <a:gd name="T56" fmla="*/ 29 w 100"/>
                    <a:gd name="T57" fmla="*/ 119 h 122"/>
                    <a:gd name="T58" fmla="*/ 38 w 100"/>
                    <a:gd name="T59" fmla="*/ 121 h 122"/>
                    <a:gd name="T60" fmla="*/ 47 w 100"/>
                    <a:gd name="T61" fmla="*/ 120 h 122"/>
                    <a:gd name="T62" fmla="*/ 57 w 100"/>
                    <a:gd name="T63" fmla="*/ 117 h 122"/>
                    <a:gd name="T64" fmla="*/ 67 w 100"/>
                    <a:gd name="T65" fmla="*/ 1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" h="122">
                      <a:moveTo>
                        <a:pt x="67" y="112"/>
                      </a:moveTo>
                      <a:lnTo>
                        <a:pt x="76" y="104"/>
                      </a:lnTo>
                      <a:lnTo>
                        <a:pt x="83" y="95"/>
                      </a:lnTo>
                      <a:lnTo>
                        <a:pt x="90" y="85"/>
                      </a:lnTo>
                      <a:lnTo>
                        <a:pt x="94" y="74"/>
                      </a:lnTo>
                      <a:lnTo>
                        <a:pt x="97" y="63"/>
                      </a:lnTo>
                      <a:lnTo>
                        <a:pt x="99" y="51"/>
                      </a:lnTo>
                      <a:lnTo>
                        <a:pt x="98" y="39"/>
                      </a:lnTo>
                      <a:lnTo>
                        <a:pt x="95" y="28"/>
                      </a:lnTo>
                      <a:lnTo>
                        <a:pt x="91" y="19"/>
                      </a:lnTo>
                      <a:lnTo>
                        <a:pt x="85" y="11"/>
                      </a:lnTo>
                      <a:lnTo>
                        <a:pt x="77" y="5"/>
                      </a:lnTo>
                      <a:lnTo>
                        <a:pt x="69" y="1"/>
                      </a:lnTo>
                      <a:lnTo>
                        <a:pt x="60" y="0"/>
                      </a:lnTo>
                      <a:lnTo>
                        <a:pt x="51" y="0"/>
                      </a:lnTo>
                      <a:lnTo>
                        <a:pt x="41" y="3"/>
                      </a:lnTo>
                      <a:lnTo>
                        <a:pt x="31" y="8"/>
                      </a:lnTo>
                      <a:lnTo>
                        <a:pt x="22" y="16"/>
                      </a:lnTo>
                      <a:lnTo>
                        <a:pt x="15" y="25"/>
                      </a:lnTo>
                      <a:lnTo>
                        <a:pt x="8" y="35"/>
                      </a:lnTo>
                      <a:lnTo>
                        <a:pt x="4" y="46"/>
                      </a:lnTo>
                      <a:lnTo>
                        <a:pt x="1" y="57"/>
                      </a:lnTo>
                      <a:lnTo>
                        <a:pt x="0" y="69"/>
                      </a:lnTo>
                      <a:lnTo>
                        <a:pt x="0" y="80"/>
                      </a:lnTo>
                      <a:lnTo>
                        <a:pt x="3" y="92"/>
                      </a:lnTo>
                      <a:lnTo>
                        <a:pt x="7" y="101"/>
                      </a:lnTo>
                      <a:lnTo>
                        <a:pt x="13" y="109"/>
                      </a:lnTo>
                      <a:lnTo>
                        <a:pt x="21" y="115"/>
                      </a:lnTo>
                      <a:lnTo>
                        <a:pt x="29" y="119"/>
                      </a:lnTo>
                      <a:lnTo>
                        <a:pt x="38" y="121"/>
                      </a:lnTo>
                      <a:lnTo>
                        <a:pt x="47" y="120"/>
                      </a:lnTo>
                      <a:lnTo>
                        <a:pt x="57" y="117"/>
                      </a:lnTo>
                      <a:lnTo>
                        <a:pt x="67" y="1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grpSp>
            <p:nvGrpSpPr>
              <p:cNvPr id="264177" name="Group 1009"/>
              <p:cNvGrpSpPr>
                <a:grpSpLocks/>
              </p:cNvGrpSpPr>
              <p:nvPr/>
            </p:nvGrpSpPr>
            <p:grpSpPr bwMode="auto">
              <a:xfrm>
                <a:off x="2252" y="1263"/>
                <a:ext cx="78" cy="72"/>
                <a:chOff x="2252" y="1263"/>
                <a:chExt cx="78" cy="72"/>
              </a:xfrm>
            </p:grpSpPr>
            <p:sp>
              <p:nvSpPr>
                <p:cNvPr id="264178" name="Freeform 1010"/>
                <p:cNvSpPr>
                  <a:spLocks/>
                </p:cNvSpPr>
                <p:nvPr/>
              </p:nvSpPr>
              <p:spPr bwMode="auto">
                <a:xfrm>
                  <a:off x="2291" y="129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9" name="Freeform 1011"/>
                <p:cNvSpPr>
                  <a:spLocks/>
                </p:cNvSpPr>
                <p:nvPr/>
              </p:nvSpPr>
              <p:spPr bwMode="auto">
                <a:xfrm>
                  <a:off x="2291" y="129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0" name="Freeform 1012"/>
                <p:cNvSpPr>
                  <a:spLocks/>
                </p:cNvSpPr>
                <p:nvPr/>
              </p:nvSpPr>
              <p:spPr bwMode="auto">
                <a:xfrm>
                  <a:off x="2280" y="129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1" name="Freeform 1013"/>
                <p:cNvSpPr>
                  <a:spLocks/>
                </p:cNvSpPr>
                <p:nvPr/>
              </p:nvSpPr>
              <p:spPr bwMode="auto">
                <a:xfrm>
                  <a:off x="2280" y="129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2" name="Freeform 1014"/>
                <p:cNvSpPr>
                  <a:spLocks/>
                </p:cNvSpPr>
                <p:nvPr/>
              </p:nvSpPr>
              <p:spPr bwMode="auto">
                <a:xfrm>
                  <a:off x="2280" y="129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3" name="Freeform 1015"/>
                <p:cNvSpPr>
                  <a:spLocks/>
                </p:cNvSpPr>
                <p:nvPr/>
              </p:nvSpPr>
              <p:spPr bwMode="auto">
                <a:xfrm>
                  <a:off x="2280" y="129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4" name="Freeform 1016"/>
                <p:cNvSpPr>
                  <a:spLocks/>
                </p:cNvSpPr>
                <p:nvPr/>
              </p:nvSpPr>
              <p:spPr bwMode="auto">
                <a:xfrm>
                  <a:off x="2279" y="130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5" name="Freeform 1017"/>
                <p:cNvSpPr>
                  <a:spLocks/>
                </p:cNvSpPr>
                <p:nvPr/>
              </p:nvSpPr>
              <p:spPr bwMode="auto">
                <a:xfrm>
                  <a:off x="2279" y="130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6" name="Freeform 1018"/>
                <p:cNvSpPr>
                  <a:spLocks/>
                </p:cNvSpPr>
                <p:nvPr/>
              </p:nvSpPr>
              <p:spPr bwMode="auto">
                <a:xfrm>
                  <a:off x="2268" y="130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7" name="Freeform 1019"/>
                <p:cNvSpPr>
                  <a:spLocks/>
                </p:cNvSpPr>
                <p:nvPr/>
              </p:nvSpPr>
              <p:spPr bwMode="auto">
                <a:xfrm>
                  <a:off x="2268" y="130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8" name="Freeform 1020"/>
                <p:cNvSpPr>
                  <a:spLocks/>
                </p:cNvSpPr>
                <p:nvPr/>
              </p:nvSpPr>
              <p:spPr bwMode="auto">
                <a:xfrm>
                  <a:off x="2268" y="129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9" name="Freeform 1021"/>
                <p:cNvSpPr>
                  <a:spLocks/>
                </p:cNvSpPr>
                <p:nvPr/>
              </p:nvSpPr>
              <p:spPr bwMode="auto">
                <a:xfrm>
                  <a:off x="2268" y="129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0" name="Freeform 1022"/>
                <p:cNvSpPr>
                  <a:spLocks/>
                </p:cNvSpPr>
                <p:nvPr/>
              </p:nvSpPr>
              <p:spPr bwMode="auto">
                <a:xfrm>
                  <a:off x="2267" y="130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1" name="Freeform 1023"/>
                <p:cNvSpPr>
                  <a:spLocks/>
                </p:cNvSpPr>
                <p:nvPr/>
              </p:nvSpPr>
              <p:spPr bwMode="auto">
                <a:xfrm>
                  <a:off x="2267" y="130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2" name="Freeform 1024"/>
                <p:cNvSpPr>
                  <a:spLocks/>
                </p:cNvSpPr>
                <p:nvPr/>
              </p:nvSpPr>
              <p:spPr bwMode="auto">
                <a:xfrm>
                  <a:off x="2256" y="130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3" name="Freeform 1025"/>
                <p:cNvSpPr>
                  <a:spLocks/>
                </p:cNvSpPr>
                <p:nvPr/>
              </p:nvSpPr>
              <p:spPr bwMode="auto">
                <a:xfrm>
                  <a:off x="2256" y="130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4" name="Freeform 1026"/>
                <p:cNvSpPr>
                  <a:spLocks/>
                </p:cNvSpPr>
                <p:nvPr/>
              </p:nvSpPr>
              <p:spPr bwMode="auto">
                <a:xfrm>
                  <a:off x="2256" y="130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5" name="Freeform 1027"/>
                <p:cNvSpPr>
                  <a:spLocks/>
                </p:cNvSpPr>
                <p:nvPr/>
              </p:nvSpPr>
              <p:spPr bwMode="auto">
                <a:xfrm>
                  <a:off x="2256" y="130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6" name="Freeform 1028"/>
                <p:cNvSpPr>
                  <a:spLocks/>
                </p:cNvSpPr>
                <p:nvPr/>
              </p:nvSpPr>
              <p:spPr bwMode="auto">
                <a:xfrm>
                  <a:off x="2289" y="128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7" name="Freeform 1029"/>
                <p:cNvSpPr>
                  <a:spLocks/>
                </p:cNvSpPr>
                <p:nvPr/>
              </p:nvSpPr>
              <p:spPr bwMode="auto">
                <a:xfrm>
                  <a:off x="2289" y="128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8" name="Freeform 1030"/>
                <p:cNvSpPr>
                  <a:spLocks/>
                </p:cNvSpPr>
                <p:nvPr/>
              </p:nvSpPr>
              <p:spPr bwMode="auto">
                <a:xfrm>
                  <a:off x="2278" y="128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9" name="Freeform 1031"/>
                <p:cNvSpPr>
                  <a:spLocks/>
                </p:cNvSpPr>
                <p:nvPr/>
              </p:nvSpPr>
              <p:spPr bwMode="auto">
                <a:xfrm>
                  <a:off x="2278" y="128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0" name="Freeform 1032"/>
                <p:cNvSpPr>
                  <a:spLocks/>
                </p:cNvSpPr>
                <p:nvPr/>
              </p:nvSpPr>
              <p:spPr bwMode="auto">
                <a:xfrm>
                  <a:off x="2278" y="127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1" name="Freeform 1033"/>
                <p:cNvSpPr>
                  <a:spLocks/>
                </p:cNvSpPr>
                <p:nvPr/>
              </p:nvSpPr>
              <p:spPr bwMode="auto">
                <a:xfrm>
                  <a:off x="2278" y="127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2" name="Freeform 1034"/>
                <p:cNvSpPr>
                  <a:spLocks/>
                </p:cNvSpPr>
                <p:nvPr/>
              </p:nvSpPr>
              <p:spPr bwMode="auto">
                <a:xfrm>
                  <a:off x="2277" y="128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3" name="Freeform 1035"/>
                <p:cNvSpPr>
                  <a:spLocks/>
                </p:cNvSpPr>
                <p:nvPr/>
              </p:nvSpPr>
              <p:spPr bwMode="auto">
                <a:xfrm>
                  <a:off x="2277" y="128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4" name="Freeform 1036"/>
                <p:cNvSpPr>
                  <a:spLocks/>
                </p:cNvSpPr>
                <p:nvPr/>
              </p:nvSpPr>
              <p:spPr bwMode="auto">
                <a:xfrm>
                  <a:off x="2266" y="128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5" name="Freeform 1037"/>
                <p:cNvSpPr>
                  <a:spLocks/>
                </p:cNvSpPr>
                <p:nvPr/>
              </p:nvSpPr>
              <p:spPr bwMode="auto">
                <a:xfrm>
                  <a:off x="2266" y="128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6" name="Freeform 1038"/>
                <p:cNvSpPr>
                  <a:spLocks/>
                </p:cNvSpPr>
                <p:nvPr/>
              </p:nvSpPr>
              <p:spPr bwMode="auto">
                <a:xfrm>
                  <a:off x="2266" y="128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7" name="Freeform 1039"/>
                <p:cNvSpPr>
                  <a:spLocks/>
                </p:cNvSpPr>
                <p:nvPr/>
              </p:nvSpPr>
              <p:spPr bwMode="auto">
                <a:xfrm>
                  <a:off x="2266" y="128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8" name="Freeform 1040"/>
                <p:cNvSpPr>
                  <a:spLocks/>
                </p:cNvSpPr>
                <p:nvPr/>
              </p:nvSpPr>
              <p:spPr bwMode="auto">
                <a:xfrm>
                  <a:off x="2265" y="129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9" name="Freeform 1041"/>
                <p:cNvSpPr>
                  <a:spLocks/>
                </p:cNvSpPr>
                <p:nvPr/>
              </p:nvSpPr>
              <p:spPr bwMode="auto">
                <a:xfrm>
                  <a:off x="2265" y="129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0" name="Freeform 1042"/>
                <p:cNvSpPr>
                  <a:spLocks/>
                </p:cNvSpPr>
                <p:nvPr/>
              </p:nvSpPr>
              <p:spPr bwMode="auto">
                <a:xfrm>
                  <a:off x="2254" y="129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1" name="Freeform 1043"/>
                <p:cNvSpPr>
                  <a:spLocks/>
                </p:cNvSpPr>
                <p:nvPr/>
              </p:nvSpPr>
              <p:spPr bwMode="auto">
                <a:xfrm>
                  <a:off x="2254" y="129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2" name="Freeform 1044"/>
                <p:cNvSpPr>
                  <a:spLocks/>
                </p:cNvSpPr>
                <p:nvPr/>
              </p:nvSpPr>
              <p:spPr bwMode="auto">
                <a:xfrm>
                  <a:off x="2254" y="128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3" name="Freeform 1045"/>
                <p:cNvSpPr>
                  <a:spLocks/>
                </p:cNvSpPr>
                <p:nvPr/>
              </p:nvSpPr>
              <p:spPr bwMode="auto">
                <a:xfrm>
                  <a:off x="2254" y="128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4" name="Freeform 1046"/>
                <p:cNvSpPr>
                  <a:spLocks/>
                </p:cNvSpPr>
                <p:nvPr/>
              </p:nvSpPr>
              <p:spPr bwMode="auto">
                <a:xfrm>
                  <a:off x="2287" y="126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5" name="Freeform 1047"/>
                <p:cNvSpPr>
                  <a:spLocks/>
                </p:cNvSpPr>
                <p:nvPr/>
              </p:nvSpPr>
              <p:spPr bwMode="auto">
                <a:xfrm>
                  <a:off x="2287" y="126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6" name="Freeform 1048"/>
                <p:cNvSpPr>
                  <a:spLocks/>
                </p:cNvSpPr>
                <p:nvPr/>
              </p:nvSpPr>
              <p:spPr bwMode="auto">
                <a:xfrm>
                  <a:off x="2276" y="126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7" name="Freeform 1049"/>
                <p:cNvSpPr>
                  <a:spLocks/>
                </p:cNvSpPr>
                <p:nvPr/>
              </p:nvSpPr>
              <p:spPr bwMode="auto">
                <a:xfrm>
                  <a:off x="2276" y="126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8" name="Freeform 1050"/>
                <p:cNvSpPr>
                  <a:spLocks/>
                </p:cNvSpPr>
                <p:nvPr/>
              </p:nvSpPr>
              <p:spPr bwMode="auto">
                <a:xfrm>
                  <a:off x="2276" y="1263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9" name="Freeform 1051"/>
                <p:cNvSpPr>
                  <a:spLocks/>
                </p:cNvSpPr>
                <p:nvPr/>
              </p:nvSpPr>
              <p:spPr bwMode="auto">
                <a:xfrm>
                  <a:off x="2276" y="1263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0" name="Freeform 1052"/>
                <p:cNvSpPr>
                  <a:spLocks/>
                </p:cNvSpPr>
                <p:nvPr/>
              </p:nvSpPr>
              <p:spPr bwMode="auto">
                <a:xfrm>
                  <a:off x="2275" y="127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1" name="Freeform 1053"/>
                <p:cNvSpPr>
                  <a:spLocks/>
                </p:cNvSpPr>
                <p:nvPr/>
              </p:nvSpPr>
              <p:spPr bwMode="auto">
                <a:xfrm>
                  <a:off x="2275" y="127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2" name="Freeform 1054"/>
                <p:cNvSpPr>
                  <a:spLocks/>
                </p:cNvSpPr>
                <p:nvPr/>
              </p:nvSpPr>
              <p:spPr bwMode="auto">
                <a:xfrm>
                  <a:off x="2264" y="127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3" name="Freeform 1055"/>
                <p:cNvSpPr>
                  <a:spLocks/>
                </p:cNvSpPr>
                <p:nvPr/>
              </p:nvSpPr>
              <p:spPr bwMode="auto">
                <a:xfrm>
                  <a:off x="2264" y="127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4" name="Freeform 1056"/>
                <p:cNvSpPr>
                  <a:spLocks/>
                </p:cNvSpPr>
                <p:nvPr/>
              </p:nvSpPr>
              <p:spPr bwMode="auto">
                <a:xfrm>
                  <a:off x="2264" y="126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5" name="Freeform 1057"/>
                <p:cNvSpPr>
                  <a:spLocks/>
                </p:cNvSpPr>
                <p:nvPr/>
              </p:nvSpPr>
              <p:spPr bwMode="auto">
                <a:xfrm>
                  <a:off x="2264" y="126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6" name="Freeform 1058"/>
                <p:cNvSpPr>
                  <a:spLocks/>
                </p:cNvSpPr>
                <p:nvPr/>
              </p:nvSpPr>
              <p:spPr bwMode="auto">
                <a:xfrm>
                  <a:off x="2263" y="127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7" name="Freeform 1059"/>
                <p:cNvSpPr>
                  <a:spLocks/>
                </p:cNvSpPr>
                <p:nvPr/>
              </p:nvSpPr>
              <p:spPr bwMode="auto">
                <a:xfrm>
                  <a:off x="2263" y="127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8" name="Freeform 1060"/>
                <p:cNvSpPr>
                  <a:spLocks/>
                </p:cNvSpPr>
                <p:nvPr/>
              </p:nvSpPr>
              <p:spPr bwMode="auto">
                <a:xfrm>
                  <a:off x="2252" y="127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9" name="Freeform 1061"/>
                <p:cNvSpPr>
                  <a:spLocks/>
                </p:cNvSpPr>
                <p:nvPr/>
              </p:nvSpPr>
              <p:spPr bwMode="auto">
                <a:xfrm>
                  <a:off x="2252" y="127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0" name="Freeform 1062"/>
                <p:cNvSpPr>
                  <a:spLocks/>
                </p:cNvSpPr>
                <p:nvPr/>
              </p:nvSpPr>
              <p:spPr bwMode="auto">
                <a:xfrm>
                  <a:off x="2252" y="127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1" name="Freeform 1063"/>
                <p:cNvSpPr>
                  <a:spLocks/>
                </p:cNvSpPr>
                <p:nvPr/>
              </p:nvSpPr>
              <p:spPr bwMode="auto">
                <a:xfrm>
                  <a:off x="2252" y="127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2" name="Freeform 1064"/>
                <p:cNvSpPr>
                  <a:spLocks/>
                </p:cNvSpPr>
                <p:nvPr/>
              </p:nvSpPr>
              <p:spPr bwMode="auto">
                <a:xfrm>
                  <a:off x="2302" y="130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3" name="Freeform 1065"/>
                <p:cNvSpPr>
                  <a:spLocks/>
                </p:cNvSpPr>
                <p:nvPr/>
              </p:nvSpPr>
              <p:spPr bwMode="auto">
                <a:xfrm>
                  <a:off x="2302" y="130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4" name="Freeform 1066"/>
                <p:cNvSpPr>
                  <a:spLocks/>
                </p:cNvSpPr>
                <p:nvPr/>
              </p:nvSpPr>
              <p:spPr bwMode="auto">
                <a:xfrm>
                  <a:off x="2292" y="130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5" name="Freeform 1067"/>
                <p:cNvSpPr>
                  <a:spLocks/>
                </p:cNvSpPr>
                <p:nvPr/>
              </p:nvSpPr>
              <p:spPr bwMode="auto">
                <a:xfrm>
                  <a:off x="2292" y="130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6" name="Freeform 1068"/>
                <p:cNvSpPr>
                  <a:spLocks/>
                </p:cNvSpPr>
                <p:nvPr/>
              </p:nvSpPr>
              <p:spPr bwMode="auto">
                <a:xfrm>
                  <a:off x="2291" y="129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7" name="Freeform 1069"/>
                <p:cNvSpPr>
                  <a:spLocks/>
                </p:cNvSpPr>
                <p:nvPr/>
              </p:nvSpPr>
              <p:spPr bwMode="auto">
                <a:xfrm>
                  <a:off x="2291" y="129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8" name="Freeform 1070"/>
                <p:cNvSpPr>
                  <a:spLocks/>
                </p:cNvSpPr>
                <p:nvPr/>
              </p:nvSpPr>
              <p:spPr bwMode="auto">
                <a:xfrm>
                  <a:off x="2290" y="130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9" name="Freeform 1071"/>
                <p:cNvSpPr>
                  <a:spLocks/>
                </p:cNvSpPr>
                <p:nvPr/>
              </p:nvSpPr>
              <p:spPr bwMode="auto">
                <a:xfrm>
                  <a:off x="2290" y="130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0" name="Freeform 1072"/>
                <p:cNvSpPr>
                  <a:spLocks/>
                </p:cNvSpPr>
                <p:nvPr/>
              </p:nvSpPr>
              <p:spPr bwMode="auto">
                <a:xfrm>
                  <a:off x="2279" y="130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1" name="Freeform 1073"/>
                <p:cNvSpPr>
                  <a:spLocks/>
                </p:cNvSpPr>
                <p:nvPr/>
              </p:nvSpPr>
              <p:spPr bwMode="auto">
                <a:xfrm>
                  <a:off x="2279" y="130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2" name="Freeform 1074"/>
                <p:cNvSpPr>
                  <a:spLocks/>
                </p:cNvSpPr>
                <p:nvPr/>
              </p:nvSpPr>
              <p:spPr bwMode="auto">
                <a:xfrm>
                  <a:off x="2279" y="130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3" name="Freeform 1075"/>
                <p:cNvSpPr>
                  <a:spLocks/>
                </p:cNvSpPr>
                <p:nvPr/>
              </p:nvSpPr>
              <p:spPr bwMode="auto">
                <a:xfrm>
                  <a:off x="2279" y="130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4" name="Freeform 1076"/>
                <p:cNvSpPr>
                  <a:spLocks/>
                </p:cNvSpPr>
                <p:nvPr/>
              </p:nvSpPr>
              <p:spPr bwMode="auto">
                <a:xfrm>
                  <a:off x="2278" y="131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5" name="Freeform 1077"/>
                <p:cNvSpPr>
                  <a:spLocks/>
                </p:cNvSpPr>
                <p:nvPr/>
              </p:nvSpPr>
              <p:spPr bwMode="auto">
                <a:xfrm>
                  <a:off x="2278" y="131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6" name="Freeform 1078"/>
                <p:cNvSpPr>
                  <a:spLocks/>
                </p:cNvSpPr>
                <p:nvPr/>
              </p:nvSpPr>
              <p:spPr bwMode="auto">
                <a:xfrm>
                  <a:off x="2267" y="131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7" name="Freeform 1079"/>
                <p:cNvSpPr>
                  <a:spLocks/>
                </p:cNvSpPr>
                <p:nvPr/>
              </p:nvSpPr>
              <p:spPr bwMode="auto">
                <a:xfrm>
                  <a:off x="2267" y="131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8" name="Freeform 1080"/>
                <p:cNvSpPr>
                  <a:spLocks/>
                </p:cNvSpPr>
                <p:nvPr/>
              </p:nvSpPr>
              <p:spPr bwMode="auto">
                <a:xfrm>
                  <a:off x="2267" y="130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9" name="Freeform 1081"/>
                <p:cNvSpPr>
                  <a:spLocks/>
                </p:cNvSpPr>
                <p:nvPr/>
              </p:nvSpPr>
              <p:spPr bwMode="auto">
                <a:xfrm>
                  <a:off x="2267" y="130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0" name="Freeform 1082"/>
                <p:cNvSpPr>
                  <a:spLocks/>
                </p:cNvSpPr>
                <p:nvPr/>
              </p:nvSpPr>
              <p:spPr bwMode="auto">
                <a:xfrm>
                  <a:off x="2300" y="128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1" name="Freeform 1083"/>
                <p:cNvSpPr>
                  <a:spLocks/>
                </p:cNvSpPr>
                <p:nvPr/>
              </p:nvSpPr>
              <p:spPr bwMode="auto">
                <a:xfrm>
                  <a:off x="2300" y="128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2" name="Freeform 1084"/>
                <p:cNvSpPr>
                  <a:spLocks/>
                </p:cNvSpPr>
                <p:nvPr/>
              </p:nvSpPr>
              <p:spPr bwMode="auto">
                <a:xfrm>
                  <a:off x="2289" y="128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3" name="Freeform 1085"/>
                <p:cNvSpPr>
                  <a:spLocks/>
                </p:cNvSpPr>
                <p:nvPr/>
              </p:nvSpPr>
              <p:spPr bwMode="auto">
                <a:xfrm>
                  <a:off x="2289" y="128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4" name="Freeform 1086"/>
                <p:cNvSpPr>
                  <a:spLocks/>
                </p:cNvSpPr>
                <p:nvPr/>
              </p:nvSpPr>
              <p:spPr bwMode="auto">
                <a:xfrm>
                  <a:off x="2289" y="128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5" name="Freeform 1087"/>
                <p:cNvSpPr>
                  <a:spLocks/>
                </p:cNvSpPr>
                <p:nvPr/>
              </p:nvSpPr>
              <p:spPr bwMode="auto">
                <a:xfrm>
                  <a:off x="2289" y="128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6" name="Freeform 1088"/>
                <p:cNvSpPr>
                  <a:spLocks/>
                </p:cNvSpPr>
                <p:nvPr/>
              </p:nvSpPr>
              <p:spPr bwMode="auto">
                <a:xfrm>
                  <a:off x="2288" y="129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7" name="Freeform 1089"/>
                <p:cNvSpPr>
                  <a:spLocks/>
                </p:cNvSpPr>
                <p:nvPr/>
              </p:nvSpPr>
              <p:spPr bwMode="auto">
                <a:xfrm>
                  <a:off x="2288" y="129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8" name="Freeform 1090"/>
                <p:cNvSpPr>
                  <a:spLocks/>
                </p:cNvSpPr>
                <p:nvPr/>
              </p:nvSpPr>
              <p:spPr bwMode="auto">
                <a:xfrm>
                  <a:off x="2277" y="129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9" name="Freeform 1091"/>
                <p:cNvSpPr>
                  <a:spLocks/>
                </p:cNvSpPr>
                <p:nvPr/>
              </p:nvSpPr>
              <p:spPr bwMode="auto">
                <a:xfrm>
                  <a:off x="2277" y="129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0" name="Freeform 1092"/>
                <p:cNvSpPr>
                  <a:spLocks/>
                </p:cNvSpPr>
                <p:nvPr/>
              </p:nvSpPr>
              <p:spPr bwMode="auto">
                <a:xfrm>
                  <a:off x="2277" y="128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1" name="Freeform 1093"/>
                <p:cNvSpPr>
                  <a:spLocks/>
                </p:cNvSpPr>
                <p:nvPr/>
              </p:nvSpPr>
              <p:spPr bwMode="auto">
                <a:xfrm>
                  <a:off x="2277" y="128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2" name="Freeform 1094"/>
                <p:cNvSpPr>
                  <a:spLocks/>
                </p:cNvSpPr>
                <p:nvPr/>
              </p:nvSpPr>
              <p:spPr bwMode="auto">
                <a:xfrm>
                  <a:off x="2276" y="129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3" name="Freeform 1095"/>
                <p:cNvSpPr>
                  <a:spLocks/>
                </p:cNvSpPr>
                <p:nvPr/>
              </p:nvSpPr>
              <p:spPr bwMode="auto">
                <a:xfrm>
                  <a:off x="2276" y="129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4" name="Freeform 1096"/>
                <p:cNvSpPr>
                  <a:spLocks/>
                </p:cNvSpPr>
                <p:nvPr/>
              </p:nvSpPr>
              <p:spPr bwMode="auto">
                <a:xfrm>
                  <a:off x="2265" y="129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5" name="Freeform 1097"/>
                <p:cNvSpPr>
                  <a:spLocks/>
                </p:cNvSpPr>
                <p:nvPr/>
              </p:nvSpPr>
              <p:spPr bwMode="auto">
                <a:xfrm>
                  <a:off x="2265" y="129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6" name="Freeform 1098"/>
                <p:cNvSpPr>
                  <a:spLocks/>
                </p:cNvSpPr>
                <p:nvPr/>
              </p:nvSpPr>
              <p:spPr bwMode="auto">
                <a:xfrm>
                  <a:off x="2265" y="1291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7" name="Freeform 1099"/>
                <p:cNvSpPr>
                  <a:spLocks/>
                </p:cNvSpPr>
                <p:nvPr/>
              </p:nvSpPr>
              <p:spPr bwMode="auto">
                <a:xfrm>
                  <a:off x="2265" y="1291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8" name="Freeform 1100"/>
                <p:cNvSpPr>
                  <a:spLocks/>
                </p:cNvSpPr>
                <p:nvPr/>
              </p:nvSpPr>
              <p:spPr bwMode="auto">
                <a:xfrm>
                  <a:off x="2298" y="127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9" name="Freeform 1101"/>
                <p:cNvSpPr>
                  <a:spLocks/>
                </p:cNvSpPr>
                <p:nvPr/>
              </p:nvSpPr>
              <p:spPr bwMode="auto">
                <a:xfrm>
                  <a:off x="2298" y="127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0" name="Freeform 1102"/>
                <p:cNvSpPr>
                  <a:spLocks/>
                </p:cNvSpPr>
                <p:nvPr/>
              </p:nvSpPr>
              <p:spPr bwMode="auto">
                <a:xfrm>
                  <a:off x="2287" y="127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1" name="Freeform 1103"/>
                <p:cNvSpPr>
                  <a:spLocks/>
                </p:cNvSpPr>
                <p:nvPr/>
              </p:nvSpPr>
              <p:spPr bwMode="auto">
                <a:xfrm>
                  <a:off x="2287" y="127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2" name="Freeform 1104"/>
                <p:cNvSpPr>
                  <a:spLocks/>
                </p:cNvSpPr>
                <p:nvPr/>
              </p:nvSpPr>
              <p:spPr bwMode="auto">
                <a:xfrm>
                  <a:off x="2287" y="126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3" name="Freeform 1105"/>
                <p:cNvSpPr>
                  <a:spLocks/>
                </p:cNvSpPr>
                <p:nvPr/>
              </p:nvSpPr>
              <p:spPr bwMode="auto">
                <a:xfrm>
                  <a:off x="2287" y="126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4" name="Freeform 1106"/>
                <p:cNvSpPr>
                  <a:spLocks/>
                </p:cNvSpPr>
                <p:nvPr/>
              </p:nvSpPr>
              <p:spPr bwMode="auto">
                <a:xfrm>
                  <a:off x="2286" y="127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5" name="Freeform 1107"/>
                <p:cNvSpPr>
                  <a:spLocks/>
                </p:cNvSpPr>
                <p:nvPr/>
              </p:nvSpPr>
              <p:spPr bwMode="auto">
                <a:xfrm>
                  <a:off x="2286" y="127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6" name="Freeform 1108"/>
                <p:cNvSpPr>
                  <a:spLocks/>
                </p:cNvSpPr>
                <p:nvPr/>
              </p:nvSpPr>
              <p:spPr bwMode="auto">
                <a:xfrm>
                  <a:off x="2275" y="127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7" name="Freeform 1109"/>
                <p:cNvSpPr>
                  <a:spLocks/>
                </p:cNvSpPr>
                <p:nvPr/>
              </p:nvSpPr>
              <p:spPr bwMode="auto">
                <a:xfrm>
                  <a:off x="2275" y="127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8" name="Freeform 1110"/>
                <p:cNvSpPr>
                  <a:spLocks/>
                </p:cNvSpPr>
                <p:nvPr/>
              </p:nvSpPr>
              <p:spPr bwMode="auto">
                <a:xfrm>
                  <a:off x="2275" y="127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9" name="Freeform 1111"/>
                <p:cNvSpPr>
                  <a:spLocks/>
                </p:cNvSpPr>
                <p:nvPr/>
              </p:nvSpPr>
              <p:spPr bwMode="auto">
                <a:xfrm>
                  <a:off x="2275" y="127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0" name="Freeform 1112"/>
                <p:cNvSpPr>
                  <a:spLocks/>
                </p:cNvSpPr>
                <p:nvPr/>
              </p:nvSpPr>
              <p:spPr bwMode="auto">
                <a:xfrm>
                  <a:off x="2274" y="128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1" name="Freeform 1113"/>
                <p:cNvSpPr>
                  <a:spLocks/>
                </p:cNvSpPr>
                <p:nvPr/>
              </p:nvSpPr>
              <p:spPr bwMode="auto">
                <a:xfrm>
                  <a:off x="2274" y="128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2" name="Freeform 1114"/>
                <p:cNvSpPr>
                  <a:spLocks/>
                </p:cNvSpPr>
                <p:nvPr/>
              </p:nvSpPr>
              <p:spPr bwMode="auto">
                <a:xfrm>
                  <a:off x="2263" y="128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3" name="Freeform 1115"/>
                <p:cNvSpPr>
                  <a:spLocks/>
                </p:cNvSpPr>
                <p:nvPr/>
              </p:nvSpPr>
              <p:spPr bwMode="auto">
                <a:xfrm>
                  <a:off x="2263" y="128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4" name="Freeform 1116"/>
                <p:cNvSpPr>
                  <a:spLocks/>
                </p:cNvSpPr>
                <p:nvPr/>
              </p:nvSpPr>
              <p:spPr bwMode="auto">
                <a:xfrm>
                  <a:off x="2263" y="127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5" name="Freeform 1117"/>
                <p:cNvSpPr>
                  <a:spLocks/>
                </p:cNvSpPr>
                <p:nvPr/>
              </p:nvSpPr>
              <p:spPr bwMode="auto">
                <a:xfrm>
                  <a:off x="2263" y="127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6" name="Freeform 1118"/>
                <p:cNvSpPr>
                  <a:spLocks/>
                </p:cNvSpPr>
                <p:nvPr/>
              </p:nvSpPr>
              <p:spPr bwMode="auto">
                <a:xfrm>
                  <a:off x="2313" y="130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7" name="Freeform 1119"/>
                <p:cNvSpPr>
                  <a:spLocks/>
                </p:cNvSpPr>
                <p:nvPr/>
              </p:nvSpPr>
              <p:spPr bwMode="auto">
                <a:xfrm>
                  <a:off x="2313" y="130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8" name="Freeform 1120"/>
                <p:cNvSpPr>
                  <a:spLocks/>
                </p:cNvSpPr>
                <p:nvPr/>
              </p:nvSpPr>
              <p:spPr bwMode="auto">
                <a:xfrm>
                  <a:off x="2303" y="130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9" name="Freeform 1121"/>
                <p:cNvSpPr>
                  <a:spLocks/>
                </p:cNvSpPr>
                <p:nvPr/>
              </p:nvSpPr>
              <p:spPr bwMode="auto">
                <a:xfrm>
                  <a:off x="2303" y="130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0" name="Freeform 1122"/>
                <p:cNvSpPr>
                  <a:spLocks/>
                </p:cNvSpPr>
                <p:nvPr/>
              </p:nvSpPr>
              <p:spPr bwMode="auto">
                <a:xfrm>
                  <a:off x="2303" y="130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1" name="Freeform 1123"/>
                <p:cNvSpPr>
                  <a:spLocks/>
                </p:cNvSpPr>
                <p:nvPr/>
              </p:nvSpPr>
              <p:spPr bwMode="auto">
                <a:xfrm>
                  <a:off x="2303" y="130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2" name="Freeform 1124"/>
                <p:cNvSpPr>
                  <a:spLocks/>
                </p:cNvSpPr>
                <p:nvPr/>
              </p:nvSpPr>
              <p:spPr bwMode="auto">
                <a:xfrm>
                  <a:off x="2301" y="130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3" name="Freeform 1125"/>
                <p:cNvSpPr>
                  <a:spLocks/>
                </p:cNvSpPr>
                <p:nvPr/>
              </p:nvSpPr>
              <p:spPr bwMode="auto">
                <a:xfrm>
                  <a:off x="2301" y="130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4" name="Freeform 1126"/>
                <p:cNvSpPr>
                  <a:spLocks/>
                </p:cNvSpPr>
                <p:nvPr/>
              </p:nvSpPr>
              <p:spPr bwMode="auto">
                <a:xfrm>
                  <a:off x="2290" y="131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5" name="Freeform 1127"/>
                <p:cNvSpPr>
                  <a:spLocks/>
                </p:cNvSpPr>
                <p:nvPr/>
              </p:nvSpPr>
              <p:spPr bwMode="auto">
                <a:xfrm>
                  <a:off x="2290" y="131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6" name="Freeform 1128"/>
                <p:cNvSpPr>
                  <a:spLocks/>
                </p:cNvSpPr>
                <p:nvPr/>
              </p:nvSpPr>
              <p:spPr bwMode="auto">
                <a:xfrm>
                  <a:off x="2290" y="130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7" name="Freeform 1129"/>
                <p:cNvSpPr>
                  <a:spLocks/>
                </p:cNvSpPr>
                <p:nvPr/>
              </p:nvSpPr>
              <p:spPr bwMode="auto">
                <a:xfrm>
                  <a:off x="2290" y="130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8" name="Freeform 1130"/>
                <p:cNvSpPr>
                  <a:spLocks/>
                </p:cNvSpPr>
                <p:nvPr/>
              </p:nvSpPr>
              <p:spPr bwMode="auto">
                <a:xfrm>
                  <a:off x="2289" y="1314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9" name="Freeform 1131"/>
                <p:cNvSpPr>
                  <a:spLocks/>
                </p:cNvSpPr>
                <p:nvPr/>
              </p:nvSpPr>
              <p:spPr bwMode="auto">
                <a:xfrm>
                  <a:off x="2289" y="1314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0" name="Freeform 1132"/>
                <p:cNvSpPr>
                  <a:spLocks/>
                </p:cNvSpPr>
                <p:nvPr/>
              </p:nvSpPr>
              <p:spPr bwMode="auto">
                <a:xfrm>
                  <a:off x="2278" y="1315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1" name="Freeform 1133"/>
                <p:cNvSpPr>
                  <a:spLocks/>
                </p:cNvSpPr>
                <p:nvPr/>
              </p:nvSpPr>
              <p:spPr bwMode="auto">
                <a:xfrm>
                  <a:off x="2278" y="1315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2" name="Freeform 1134"/>
                <p:cNvSpPr>
                  <a:spLocks/>
                </p:cNvSpPr>
                <p:nvPr/>
              </p:nvSpPr>
              <p:spPr bwMode="auto">
                <a:xfrm>
                  <a:off x="2278" y="131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3" name="Freeform 1135"/>
                <p:cNvSpPr>
                  <a:spLocks/>
                </p:cNvSpPr>
                <p:nvPr/>
              </p:nvSpPr>
              <p:spPr bwMode="auto">
                <a:xfrm>
                  <a:off x="2278" y="131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4" name="Freeform 1136"/>
                <p:cNvSpPr>
                  <a:spLocks/>
                </p:cNvSpPr>
                <p:nvPr/>
              </p:nvSpPr>
              <p:spPr bwMode="auto">
                <a:xfrm>
                  <a:off x="2311" y="129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5" name="Freeform 1137"/>
                <p:cNvSpPr>
                  <a:spLocks/>
                </p:cNvSpPr>
                <p:nvPr/>
              </p:nvSpPr>
              <p:spPr bwMode="auto">
                <a:xfrm>
                  <a:off x="2311" y="129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6" name="Freeform 1138"/>
                <p:cNvSpPr>
                  <a:spLocks/>
                </p:cNvSpPr>
                <p:nvPr/>
              </p:nvSpPr>
              <p:spPr bwMode="auto">
                <a:xfrm>
                  <a:off x="2300" y="129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7" name="Freeform 1139"/>
                <p:cNvSpPr>
                  <a:spLocks/>
                </p:cNvSpPr>
                <p:nvPr/>
              </p:nvSpPr>
              <p:spPr bwMode="auto">
                <a:xfrm>
                  <a:off x="2300" y="129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8" name="Freeform 1140"/>
                <p:cNvSpPr>
                  <a:spLocks/>
                </p:cNvSpPr>
                <p:nvPr/>
              </p:nvSpPr>
              <p:spPr bwMode="auto">
                <a:xfrm>
                  <a:off x="2301" y="128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9" name="Freeform 1141"/>
                <p:cNvSpPr>
                  <a:spLocks/>
                </p:cNvSpPr>
                <p:nvPr/>
              </p:nvSpPr>
              <p:spPr bwMode="auto">
                <a:xfrm>
                  <a:off x="2301" y="128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0" name="Freeform 1142"/>
                <p:cNvSpPr>
                  <a:spLocks/>
                </p:cNvSpPr>
                <p:nvPr/>
              </p:nvSpPr>
              <p:spPr bwMode="auto">
                <a:xfrm>
                  <a:off x="2299" y="129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1" name="Freeform 1143"/>
                <p:cNvSpPr>
                  <a:spLocks/>
                </p:cNvSpPr>
                <p:nvPr/>
              </p:nvSpPr>
              <p:spPr bwMode="auto">
                <a:xfrm>
                  <a:off x="2299" y="129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2" name="Freeform 1144"/>
                <p:cNvSpPr>
                  <a:spLocks/>
                </p:cNvSpPr>
                <p:nvPr/>
              </p:nvSpPr>
              <p:spPr bwMode="auto">
                <a:xfrm>
                  <a:off x="2288" y="129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3" name="Freeform 1145"/>
                <p:cNvSpPr>
                  <a:spLocks/>
                </p:cNvSpPr>
                <p:nvPr/>
              </p:nvSpPr>
              <p:spPr bwMode="auto">
                <a:xfrm>
                  <a:off x="2288" y="129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4" name="Freeform 1146"/>
                <p:cNvSpPr>
                  <a:spLocks/>
                </p:cNvSpPr>
                <p:nvPr/>
              </p:nvSpPr>
              <p:spPr bwMode="auto">
                <a:xfrm>
                  <a:off x="2288" y="129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5" name="Freeform 1147"/>
                <p:cNvSpPr>
                  <a:spLocks/>
                </p:cNvSpPr>
                <p:nvPr/>
              </p:nvSpPr>
              <p:spPr bwMode="auto">
                <a:xfrm>
                  <a:off x="2288" y="129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6" name="Freeform 1148"/>
                <p:cNvSpPr>
                  <a:spLocks/>
                </p:cNvSpPr>
                <p:nvPr/>
              </p:nvSpPr>
              <p:spPr bwMode="auto">
                <a:xfrm>
                  <a:off x="2287" y="130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7" name="Freeform 1149"/>
                <p:cNvSpPr>
                  <a:spLocks/>
                </p:cNvSpPr>
                <p:nvPr/>
              </p:nvSpPr>
              <p:spPr bwMode="auto">
                <a:xfrm>
                  <a:off x="2287" y="130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8" name="Freeform 1150"/>
                <p:cNvSpPr>
                  <a:spLocks/>
                </p:cNvSpPr>
                <p:nvPr/>
              </p:nvSpPr>
              <p:spPr bwMode="auto">
                <a:xfrm>
                  <a:off x="2276" y="130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9" name="Freeform 1151"/>
                <p:cNvSpPr>
                  <a:spLocks/>
                </p:cNvSpPr>
                <p:nvPr/>
              </p:nvSpPr>
              <p:spPr bwMode="auto">
                <a:xfrm>
                  <a:off x="2276" y="130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0" name="Freeform 1152"/>
                <p:cNvSpPr>
                  <a:spLocks/>
                </p:cNvSpPr>
                <p:nvPr/>
              </p:nvSpPr>
              <p:spPr bwMode="auto">
                <a:xfrm>
                  <a:off x="2276" y="129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1" name="Freeform 1153"/>
                <p:cNvSpPr>
                  <a:spLocks/>
                </p:cNvSpPr>
                <p:nvPr/>
              </p:nvSpPr>
              <p:spPr bwMode="auto">
                <a:xfrm>
                  <a:off x="2276" y="129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2" name="Freeform 1154"/>
                <p:cNvSpPr>
                  <a:spLocks/>
                </p:cNvSpPr>
                <p:nvPr/>
              </p:nvSpPr>
              <p:spPr bwMode="auto">
                <a:xfrm>
                  <a:off x="2309" y="127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3" name="Freeform 1155"/>
                <p:cNvSpPr>
                  <a:spLocks/>
                </p:cNvSpPr>
                <p:nvPr/>
              </p:nvSpPr>
              <p:spPr bwMode="auto">
                <a:xfrm>
                  <a:off x="2309" y="127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4" name="Freeform 1156"/>
                <p:cNvSpPr>
                  <a:spLocks/>
                </p:cNvSpPr>
                <p:nvPr/>
              </p:nvSpPr>
              <p:spPr bwMode="auto">
                <a:xfrm>
                  <a:off x="2299" y="127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5" name="Freeform 1157"/>
                <p:cNvSpPr>
                  <a:spLocks/>
                </p:cNvSpPr>
                <p:nvPr/>
              </p:nvSpPr>
              <p:spPr bwMode="auto">
                <a:xfrm>
                  <a:off x="2299" y="127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6" name="Freeform 1158"/>
                <p:cNvSpPr>
                  <a:spLocks/>
                </p:cNvSpPr>
                <p:nvPr/>
              </p:nvSpPr>
              <p:spPr bwMode="auto">
                <a:xfrm>
                  <a:off x="2299" y="127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7" name="Freeform 1159"/>
                <p:cNvSpPr>
                  <a:spLocks/>
                </p:cNvSpPr>
                <p:nvPr/>
              </p:nvSpPr>
              <p:spPr bwMode="auto">
                <a:xfrm>
                  <a:off x="2299" y="127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8" name="Freeform 1160"/>
                <p:cNvSpPr>
                  <a:spLocks/>
                </p:cNvSpPr>
                <p:nvPr/>
              </p:nvSpPr>
              <p:spPr bwMode="auto">
                <a:xfrm>
                  <a:off x="2297" y="128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9" name="Freeform 1161"/>
                <p:cNvSpPr>
                  <a:spLocks/>
                </p:cNvSpPr>
                <p:nvPr/>
              </p:nvSpPr>
              <p:spPr bwMode="auto">
                <a:xfrm>
                  <a:off x="2297" y="128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0" name="Freeform 1162"/>
                <p:cNvSpPr>
                  <a:spLocks/>
                </p:cNvSpPr>
                <p:nvPr/>
              </p:nvSpPr>
              <p:spPr bwMode="auto">
                <a:xfrm>
                  <a:off x="2286" y="128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1" name="Freeform 1163"/>
                <p:cNvSpPr>
                  <a:spLocks/>
                </p:cNvSpPr>
                <p:nvPr/>
              </p:nvSpPr>
              <p:spPr bwMode="auto">
                <a:xfrm>
                  <a:off x="2286" y="128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2" name="Freeform 1164"/>
                <p:cNvSpPr>
                  <a:spLocks/>
                </p:cNvSpPr>
                <p:nvPr/>
              </p:nvSpPr>
              <p:spPr bwMode="auto">
                <a:xfrm>
                  <a:off x="2286" y="127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3" name="Freeform 1165"/>
                <p:cNvSpPr>
                  <a:spLocks/>
                </p:cNvSpPr>
                <p:nvPr/>
              </p:nvSpPr>
              <p:spPr bwMode="auto">
                <a:xfrm>
                  <a:off x="2286" y="127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4" name="Freeform 1166"/>
                <p:cNvSpPr>
                  <a:spLocks/>
                </p:cNvSpPr>
                <p:nvPr/>
              </p:nvSpPr>
              <p:spPr bwMode="auto">
                <a:xfrm>
                  <a:off x="2285" y="128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5" name="Freeform 1167"/>
                <p:cNvSpPr>
                  <a:spLocks/>
                </p:cNvSpPr>
                <p:nvPr/>
              </p:nvSpPr>
              <p:spPr bwMode="auto">
                <a:xfrm>
                  <a:off x="2285" y="128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6" name="Freeform 1168"/>
                <p:cNvSpPr>
                  <a:spLocks/>
                </p:cNvSpPr>
                <p:nvPr/>
              </p:nvSpPr>
              <p:spPr bwMode="auto">
                <a:xfrm>
                  <a:off x="2274" y="128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7" name="Freeform 1169"/>
                <p:cNvSpPr>
                  <a:spLocks/>
                </p:cNvSpPr>
                <p:nvPr/>
              </p:nvSpPr>
              <p:spPr bwMode="auto">
                <a:xfrm>
                  <a:off x="2274" y="128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8" name="Freeform 1170"/>
                <p:cNvSpPr>
                  <a:spLocks/>
                </p:cNvSpPr>
                <p:nvPr/>
              </p:nvSpPr>
              <p:spPr bwMode="auto">
                <a:xfrm>
                  <a:off x="2274" y="128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9" name="Freeform 1171"/>
                <p:cNvSpPr>
                  <a:spLocks/>
                </p:cNvSpPr>
                <p:nvPr/>
              </p:nvSpPr>
              <p:spPr bwMode="auto">
                <a:xfrm>
                  <a:off x="2274" y="128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</p:grpSp>
      </p:grpSp>
      <p:grpSp>
        <p:nvGrpSpPr>
          <p:cNvPr id="264340" name="Group 1172"/>
          <p:cNvGrpSpPr>
            <a:grpSpLocks/>
          </p:cNvGrpSpPr>
          <p:nvPr/>
        </p:nvGrpSpPr>
        <p:grpSpPr bwMode="auto">
          <a:xfrm>
            <a:off x="3087688" y="2101850"/>
            <a:ext cx="890587" cy="849313"/>
            <a:chOff x="3834" y="1053"/>
            <a:chExt cx="561" cy="535"/>
          </a:xfrm>
        </p:grpSpPr>
        <p:grpSp>
          <p:nvGrpSpPr>
            <p:cNvPr id="264341" name="Group 1173"/>
            <p:cNvGrpSpPr>
              <a:grpSpLocks/>
            </p:cNvGrpSpPr>
            <p:nvPr/>
          </p:nvGrpSpPr>
          <p:grpSpPr bwMode="auto">
            <a:xfrm>
              <a:off x="3834" y="1071"/>
              <a:ext cx="447" cy="517"/>
              <a:chOff x="3834" y="1071"/>
              <a:chExt cx="447" cy="517"/>
            </a:xfrm>
          </p:grpSpPr>
          <p:sp>
            <p:nvSpPr>
              <p:cNvPr id="264342" name="Freeform 1174"/>
              <p:cNvSpPr>
                <a:spLocks/>
              </p:cNvSpPr>
              <p:nvPr/>
            </p:nvSpPr>
            <p:spPr bwMode="auto">
              <a:xfrm>
                <a:off x="3840" y="1324"/>
                <a:ext cx="360" cy="210"/>
              </a:xfrm>
              <a:custGeom>
                <a:avLst/>
                <a:gdLst>
                  <a:gd name="T0" fmla="*/ 116 w 360"/>
                  <a:gd name="T1" fmla="*/ 209 h 210"/>
                  <a:gd name="T2" fmla="*/ 359 w 360"/>
                  <a:gd name="T3" fmla="*/ 137 h 210"/>
                  <a:gd name="T4" fmla="*/ 359 w 360"/>
                  <a:gd name="T5" fmla="*/ 103 h 210"/>
                  <a:gd name="T6" fmla="*/ 192 w 360"/>
                  <a:gd name="T7" fmla="*/ 0 h 210"/>
                  <a:gd name="T8" fmla="*/ 0 w 360"/>
                  <a:gd name="T9" fmla="*/ 122 h 210"/>
                  <a:gd name="T10" fmla="*/ 0 w 360"/>
                  <a:gd name="T11" fmla="*/ 138 h 210"/>
                  <a:gd name="T12" fmla="*/ 116 w 360"/>
                  <a:gd name="T13" fmla="*/ 20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210">
                    <a:moveTo>
                      <a:pt x="116" y="209"/>
                    </a:moveTo>
                    <a:lnTo>
                      <a:pt x="359" y="137"/>
                    </a:lnTo>
                    <a:lnTo>
                      <a:pt x="359" y="103"/>
                    </a:lnTo>
                    <a:lnTo>
                      <a:pt x="192" y="0"/>
                    </a:lnTo>
                    <a:lnTo>
                      <a:pt x="0" y="122"/>
                    </a:lnTo>
                    <a:lnTo>
                      <a:pt x="0" y="138"/>
                    </a:lnTo>
                    <a:lnTo>
                      <a:pt x="116" y="209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3" name="Freeform 1175"/>
              <p:cNvSpPr>
                <a:spLocks/>
              </p:cNvSpPr>
              <p:nvPr/>
            </p:nvSpPr>
            <p:spPr bwMode="auto">
              <a:xfrm>
                <a:off x="3834" y="1287"/>
                <a:ext cx="370" cy="224"/>
              </a:xfrm>
              <a:custGeom>
                <a:avLst/>
                <a:gdLst>
                  <a:gd name="T0" fmla="*/ 121 w 370"/>
                  <a:gd name="T1" fmla="*/ 223 h 224"/>
                  <a:gd name="T2" fmla="*/ 369 w 370"/>
                  <a:gd name="T3" fmla="*/ 151 h 224"/>
                  <a:gd name="T4" fmla="*/ 369 w 370"/>
                  <a:gd name="T5" fmla="*/ 62 h 224"/>
                  <a:gd name="T6" fmla="*/ 263 w 370"/>
                  <a:gd name="T7" fmla="*/ 0 h 224"/>
                  <a:gd name="T8" fmla="*/ 0 w 370"/>
                  <a:gd name="T9" fmla="*/ 73 h 224"/>
                  <a:gd name="T10" fmla="*/ 0 w 370"/>
                  <a:gd name="T11" fmla="*/ 149 h 224"/>
                  <a:gd name="T12" fmla="*/ 121 w 370"/>
                  <a:gd name="T13" fmla="*/ 223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224">
                    <a:moveTo>
                      <a:pt x="121" y="223"/>
                    </a:moveTo>
                    <a:lnTo>
                      <a:pt x="369" y="151"/>
                    </a:lnTo>
                    <a:lnTo>
                      <a:pt x="369" y="62"/>
                    </a:lnTo>
                    <a:lnTo>
                      <a:pt x="263" y="0"/>
                    </a:lnTo>
                    <a:lnTo>
                      <a:pt x="0" y="73"/>
                    </a:lnTo>
                    <a:lnTo>
                      <a:pt x="0" y="149"/>
                    </a:lnTo>
                    <a:lnTo>
                      <a:pt x="121" y="223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4" name="Freeform 1176"/>
              <p:cNvSpPr>
                <a:spLocks/>
              </p:cNvSpPr>
              <p:nvPr/>
            </p:nvSpPr>
            <p:spPr bwMode="auto">
              <a:xfrm>
                <a:off x="3838" y="1370"/>
                <a:ext cx="119" cy="133"/>
              </a:xfrm>
              <a:custGeom>
                <a:avLst/>
                <a:gdLst>
                  <a:gd name="T0" fmla="*/ 0 w 119"/>
                  <a:gd name="T1" fmla="*/ 64 h 133"/>
                  <a:gd name="T2" fmla="*/ 0 w 119"/>
                  <a:gd name="T3" fmla="*/ 0 h 133"/>
                  <a:gd name="T4" fmla="*/ 114 w 119"/>
                  <a:gd name="T5" fmla="*/ 59 h 133"/>
                  <a:gd name="T6" fmla="*/ 118 w 119"/>
                  <a:gd name="T7" fmla="*/ 132 h 133"/>
                  <a:gd name="T8" fmla="*/ 0 w 119"/>
                  <a:gd name="T9" fmla="*/ 64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33">
                    <a:moveTo>
                      <a:pt x="0" y="64"/>
                    </a:moveTo>
                    <a:lnTo>
                      <a:pt x="0" y="0"/>
                    </a:lnTo>
                    <a:lnTo>
                      <a:pt x="114" y="59"/>
                    </a:lnTo>
                    <a:lnTo>
                      <a:pt x="118" y="132"/>
                    </a:lnTo>
                    <a:lnTo>
                      <a:pt x="0" y="64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5" name="Freeform 1177"/>
              <p:cNvSpPr>
                <a:spLocks/>
              </p:cNvSpPr>
              <p:nvPr/>
            </p:nvSpPr>
            <p:spPr bwMode="auto">
              <a:xfrm>
                <a:off x="3966" y="1462"/>
                <a:ext cx="313" cy="126"/>
              </a:xfrm>
              <a:custGeom>
                <a:avLst/>
                <a:gdLst>
                  <a:gd name="T0" fmla="*/ 56 w 313"/>
                  <a:gd name="T1" fmla="*/ 125 h 126"/>
                  <a:gd name="T2" fmla="*/ 312 w 313"/>
                  <a:gd name="T3" fmla="*/ 52 h 126"/>
                  <a:gd name="T4" fmla="*/ 223 w 313"/>
                  <a:gd name="T5" fmla="*/ 0 h 126"/>
                  <a:gd name="T6" fmla="*/ 0 w 313"/>
                  <a:gd name="T7" fmla="*/ 58 h 126"/>
                  <a:gd name="T8" fmla="*/ 56 w 313"/>
                  <a:gd name="T9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126">
                    <a:moveTo>
                      <a:pt x="56" y="125"/>
                    </a:moveTo>
                    <a:lnTo>
                      <a:pt x="312" y="52"/>
                    </a:lnTo>
                    <a:lnTo>
                      <a:pt x="223" y="0"/>
                    </a:lnTo>
                    <a:lnTo>
                      <a:pt x="0" y="58"/>
                    </a:lnTo>
                    <a:lnTo>
                      <a:pt x="56" y="125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6" name="Freeform 1178"/>
              <p:cNvSpPr>
                <a:spLocks/>
              </p:cNvSpPr>
              <p:nvPr/>
            </p:nvSpPr>
            <p:spPr bwMode="auto">
              <a:xfrm>
                <a:off x="3969" y="1453"/>
                <a:ext cx="312" cy="128"/>
              </a:xfrm>
              <a:custGeom>
                <a:avLst/>
                <a:gdLst>
                  <a:gd name="T0" fmla="*/ 55 w 312"/>
                  <a:gd name="T1" fmla="*/ 127 h 128"/>
                  <a:gd name="T2" fmla="*/ 311 w 312"/>
                  <a:gd name="T3" fmla="*/ 53 h 128"/>
                  <a:gd name="T4" fmla="*/ 222 w 312"/>
                  <a:gd name="T5" fmla="*/ 0 h 128"/>
                  <a:gd name="T6" fmla="*/ 0 w 312"/>
                  <a:gd name="T7" fmla="*/ 61 h 128"/>
                  <a:gd name="T8" fmla="*/ 55 w 312"/>
                  <a:gd name="T9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128">
                    <a:moveTo>
                      <a:pt x="55" y="127"/>
                    </a:moveTo>
                    <a:lnTo>
                      <a:pt x="311" y="53"/>
                    </a:lnTo>
                    <a:lnTo>
                      <a:pt x="222" y="0"/>
                    </a:lnTo>
                    <a:lnTo>
                      <a:pt x="0" y="61"/>
                    </a:lnTo>
                    <a:lnTo>
                      <a:pt x="55" y="12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7" name="Line 1179"/>
              <p:cNvSpPr>
                <a:spLocks noChangeShapeType="1"/>
              </p:cNvSpPr>
              <p:nvPr/>
            </p:nvSpPr>
            <p:spPr bwMode="auto">
              <a:xfrm flipV="1">
                <a:off x="3977" y="1377"/>
                <a:ext cx="199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8" name="Freeform 1180"/>
              <p:cNvSpPr>
                <a:spLocks/>
              </p:cNvSpPr>
              <p:nvPr/>
            </p:nvSpPr>
            <p:spPr bwMode="auto">
              <a:xfrm>
                <a:off x="3977" y="1377"/>
                <a:ext cx="200" cy="58"/>
              </a:xfrm>
              <a:custGeom>
                <a:avLst/>
                <a:gdLst>
                  <a:gd name="T0" fmla="*/ 0 w 200"/>
                  <a:gd name="T1" fmla="*/ 57 h 58"/>
                  <a:gd name="T2" fmla="*/ 199 w 200"/>
                  <a:gd name="T3" fmla="*/ 0 h 58"/>
                  <a:gd name="T4" fmla="*/ 0 w 200"/>
                  <a:gd name="T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0" h="58">
                    <a:moveTo>
                      <a:pt x="0" y="57"/>
                    </a:moveTo>
                    <a:lnTo>
                      <a:pt x="199" y="0"/>
                    </a:lnTo>
                    <a:lnTo>
                      <a:pt x="0" y="57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9" name="Freeform 1181"/>
              <p:cNvSpPr>
                <a:spLocks/>
              </p:cNvSpPr>
              <p:nvPr/>
            </p:nvSpPr>
            <p:spPr bwMode="auto">
              <a:xfrm>
                <a:off x="3988" y="1421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0" name="Freeform 1182"/>
              <p:cNvSpPr>
                <a:spLocks/>
              </p:cNvSpPr>
              <p:nvPr/>
            </p:nvSpPr>
            <p:spPr bwMode="auto">
              <a:xfrm>
                <a:off x="3988" y="1421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1" name="Freeform 1183"/>
              <p:cNvSpPr>
                <a:spLocks/>
              </p:cNvSpPr>
              <p:nvPr/>
            </p:nvSpPr>
            <p:spPr bwMode="auto">
              <a:xfrm>
                <a:off x="4045" y="1405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2" name="Freeform 1184"/>
              <p:cNvSpPr>
                <a:spLocks/>
              </p:cNvSpPr>
              <p:nvPr/>
            </p:nvSpPr>
            <p:spPr bwMode="auto">
              <a:xfrm>
                <a:off x="4045" y="1405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3" name="Freeform 1185"/>
              <p:cNvSpPr>
                <a:spLocks/>
              </p:cNvSpPr>
              <p:nvPr/>
            </p:nvSpPr>
            <p:spPr bwMode="auto">
              <a:xfrm>
                <a:off x="3851" y="1111"/>
                <a:ext cx="341" cy="305"/>
              </a:xfrm>
              <a:custGeom>
                <a:avLst/>
                <a:gdLst>
                  <a:gd name="T0" fmla="*/ 98 w 341"/>
                  <a:gd name="T1" fmla="*/ 304 h 305"/>
                  <a:gd name="T2" fmla="*/ 340 w 341"/>
                  <a:gd name="T3" fmla="*/ 237 h 305"/>
                  <a:gd name="T4" fmla="*/ 332 w 341"/>
                  <a:gd name="T5" fmla="*/ 13 h 305"/>
                  <a:gd name="T6" fmla="*/ 317 w 341"/>
                  <a:gd name="T7" fmla="*/ 0 h 305"/>
                  <a:gd name="T8" fmla="*/ 98 w 341"/>
                  <a:gd name="T9" fmla="*/ 61 h 305"/>
                  <a:gd name="T10" fmla="*/ 47 w 341"/>
                  <a:gd name="T11" fmla="*/ 32 h 305"/>
                  <a:gd name="T12" fmla="*/ 0 w 341"/>
                  <a:gd name="T13" fmla="*/ 62 h 305"/>
                  <a:gd name="T14" fmla="*/ 21 w 341"/>
                  <a:gd name="T15" fmla="*/ 241 h 305"/>
                  <a:gd name="T16" fmla="*/ 98 w 341"/>
                  <a:gd name="T17" fmla="*/ 304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305">
                    <a:moveTo>
                      <a:pt x="98" y="304"/>
                    </a:moveTo>
                    <a:lnTo>
                      <a:pt x="340" y="237"/>
                    </a:lnTo>
                    <a:lnTo>
                      <a:pt x="332" y="13"/>
                    </a:lnTo>
                    <a:lnTo>
                      <a:pt x="317" y="0"/>
                    </a:lnTo>
                    <a:lnTo>
                      <a:pt x="98" y="61"/>
                    </a:lnTo>
                    <a:lnTo>
                      <a:pt x="47" y="32"/>
                    </a:lnTo>
                    <a:lnTo>
                      <a:pt x="0" y="62"/>
                    </a:lnTo>
                    <a:lnTo>
                      <a:pt x="21" y="241"/>
                    </a:lnTo>
                    <a:lnTo>
                      <a:pt x="98" y="304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4" name="Freeform 1186"/>
              <p:cNvSpPr>
                <a:spLocks/>
              </p:cNvSpPr>
              <p:nvPr/>
            </p:nvSpPr>
            <p:spPr bwMode="auto">
              <a:xfrm>
                <a:off x="3846" y="1099"/>
                <a:ext cx="351" cy="311"/>
              </a:xfrm>
              <a:custGeom>
                <a:avLst/>
                <a:gdLst>
                  <a:gd name="T0" fmla="*/ 60 w 351"/>
                  <a:gd name="T1" fmla="*/ 277 h 311"/>
                  <a:gd name="T2" fmla="*/ 109 w 351"/>
                  <a:gd name="T3" fmla="*/ 310 h 311"/>
                  <a:gd name="T4" fmla="*/ 350 w 351"/>
                  <a:gd name="T5" fmla="*/ 238 h 311"/>
                  <a:gd name="T6" fmla="*/ 342 w 351"/>
                  <a:gd name="T7" fmla="*/ 13 h 311"/>
                  <a:gd name="T8" fmla="*/ 327 w 351"/>
                  <a:gd name="T9" fmla="*/ 0 h 311"/>
                  <a:gd name="T10" fmla="*/ 107 w 351"/>
                  <a:gd name="T11" fmla="*/ 61 h 311"/>
                  <a:gd name="T12" fmla="*/ 56 w 351"/>
                  <a:gd name="T13" fmla="*/ 33 h 311"/>
                  <a:gd name="T14" fmla="*/ 7 w 351"/>
                  <a:gd name="T15" fmla="*/ 54 h 311"/>
                  <a:gd name="T16" fmla="*/ 0 w 351"/>
                  <a:gd name="T17" fmla="*/ 61 h 311"/>
                  <a:gd name="T18" fmla="*/ 0 w 351"/>
                  <a:gd name="T19" fmla="*/ 215 h 311"/>
                  <a:gd name="T20" fmla="*/ 60 w 351"/>
                  <a:gd name="T21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1" h="311">
                    <a:moveTo>
                      <a:pt x="60" y="277"/>
                    </a:moveTo>
                    <a:lnTo>
                      <a:pt x="109" y="310"/>
                    </a:lnTo>
                    <a:lnTo>
                      <a:pt x="350" y="238"/>
                    </a:lnTo>
                    <a:lnTo>
                      <a:pt x="342" y="13"/>
                    </a:lnTo>
                    <a:lnTo>
                      <a:pt x="327" y="0"/>
                    </a:lnTo>
                    <a:lnTo>
                      <a:pt x="107" y="61"/>
                    </a:lnTo>
                    <a:lnTo>
                      <a:pt x="56" y="33"/>
                    </a:lnTo>
                    <a:lnTo>
                      <a:pt x="7" y="54"/>
                    </a:lnTo>
                    <a:lnTo>
                      <a:pt x="0" y="61"/>
                    </a:lnTo>
                    <a:lnTo>
                      <a:pt x="0" y="215"/>
                    </a:lnTo>
                    <a:lnTo>
                      <a:pt x="60" y="27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5" name="Freeform 1187"/>
              <p:cNvSpPr>
                <a:spLocks/>
              </p:cNvSpPr>
              <p:nvPr/>
            </p:nvSpPr>
            <p:spPr bwMode="auto">
              <a:xfrm>
                <a:off x="3851" y="1142"/>
                <a:ext cx="46" cy="211"/>
              </a:xfrm>
              <a:custGeom>
                <a:avLst/>
                <a:gdLst>
                  <a:gd name="T0" fmla="*/ 0 w 46"/>
                  <a:gd name="T1" fmla="*/ 163 h 211"/>
                  <a:gd name="T2" fmla="*/ 1 w 46"/>
                  <a:gd name="T3" fmla="*/ 20 h 211"/>
                  <a:gd name="T4" fmla="*/ 45 w 46"/>
                  <a:gd name="T5" fmla="*/ 0 h 211"/>
                  <a:gd name="T6" fmla="*/ 44 w 46"/>
                  <a:gd name="T7" fmla="*/ 210 h 211"/>
                  <a:gd name="T8" fmla="*/ 0 w 46"/>
                  <a:gd name="T9" fmla="*/ 16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211">
                    <a:moveTo>
                      <a:pt x="0" y="163"/>
                    </a:moveTo>
                    <a:lnTo>
                      <a:pt x="1" y="20"/>
                    </a:lnTo>
                    <a:lnTo>
                      <a:pt x="45" y="0"/>
                    </a:lnTo>
                    <a:lnTo>
                      <a:pt x="44" y="210"/>
                    </a:lnTo>
                    <a:lnTo>
                      <a:pt x="0" y="163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6" name="Freeform 1188"/>
              <p:cNvSpPr>
                <a:spLocks/>
              </p:cNvSpPr>
              <p:nvPr/>
            </p:nvSpPr>
            <p:spPr bwMode="auto">
              <a:xfrm>
                <a:off x="3910" y="1148"/>
                <a:ext cx="40" cy="246"/>
              </a:xfrm>
              <a:custGeom>
                <a:avLst/>
                <a:gdLst>
                  <a:gd name="T0" fmla="*/ 0 w 40"/>
                  <a:gd name="T1" fmla="*/ 220 h 246"/>
                  <a:gd name="T2" fmla="*/ 39 w 40"/>
                  <a:gd name="T3" fmla="*/ 245 h 246"/>
                  <a:gd name="T4" fmla="*/ 39 w 40"/>
                  <a:gd name="T5" fmla="*/ 22 h 246"/>
                  <a:gd name="T6" fmla="*/ 2 w 40"/>
                  <a:gd name="T7" fmla="*/ 0 h 246"/>
                  <a:gd name="T8" fmla="*/ 0 w 40"/>
                  <a:gd name="T9" fmla="*/ 22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46">
                    <a:moveTo>
                      <a:pt x="0" y="220"/>
                    </a:moveTo>
                    <a:lnTo>
                      <a:pt x="39" y="245"/>
                    </a:lnTo>
                    <a:lnTo>
                      <a:pt x="39" y="22"/>
                    </a:lnTo>
                    <a:lnTo>
                      <a:pt x="2" y="0"/>
                    </a:lnTo>
                    <a:lnTo>
                      <a:pt x="0" y="22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7" name="Freeform 1189"/>
              <p:cNvSpPr>
                <a:spLocks/>
              </p:cNvSpPr>
              <p:nvPr/>
            </p:nvSpPr>
            <p:spPr bwMode="auto">
              <a:xfrm>
                <a:off x="3990" y="1136"/>
                <a:ext cx="175" cy="232"/>
              </a:xfrm>
              <a:custGeom>
                <a:avLst/>
                <a:gdLst>
                  <a:gd name="T0" fmla="*/ 174 w 175"/>
                  <a:gd name="T1" fmla="*/ 181 h 232"/>
                  <a:gd name="T2" fmla="*/ 0 w 175"/>
                  <a:gd name="T3" fmla="*/ 231 h 232"/>
                  <a:gd name="T4" fmla="*/ 0 w 175"/>
                  <a:gd name="T5" fmla="*/ 49 h 232"/>
                  <a:gd name="T6" fmla="*/ 168 w 175"/>
                  <a:gd name="T7" fmla="*/ 0 h 232"/>
                  <a:gd name="T8" fmla="*/ 174 w 175"/>
                  <a:gd name="T9" fmla="*/ 18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32">
                    <a:moveTo>
                      <a:pt x="174" y="181"/>
                    </a:moveTo>
                    <a:lnTo>
                      <a:pt x="0" y="231"/>
                    </a:lnTo>
                    <a:lnTo>
                      <a:pt x="0" y="49"/>
                    </a:lnTo>
                    <a:lnTo>
                      <a:pt x="168" y="0"/>
                    </a:lnTo>
                    <a:lnTo>
                      <a:pt x="174" y="181"/>
                    </a:lnTo>
                  </a:path>
                </a:pathLst>
              </a:custGeom>
              <a:solidFill>
                <a:srgbClr val="0328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8" name="Freeform 1190"/>
              <p:cNvSpPr>
                <a:spLocks/>
              </p:cNvSpPr>
              <p:nvPr/>
            </p:nvSpPr>
            <p:spPr bwMode="auto">
              <a:xfrm>
                <a:off x="3902" y="1071"/>
                <a:ext cx="272" cy="91"/>
              </a:xfrm>
              <a:custGeom>
                <a:avLst/>
                <a:gdLst>
                  <a:gd name="T0" fmla="*/ 219 w 272"/>
                  <a:gd name="T1" fmla="*/ 0 h 91"/>
                  <a:gd name="T2" fmla="*/ 271 w 272"/>
                  <a:gd name="T3" fmla="*/ 28 h 91"/>
                  <a:gd name="T4" fmla="*/ 51 w 272"/>
                  <a:gd name="T5" fmla="*/ 90 h 91"/>
                  <a:gd name="T6" fmla="*/ 0 w 272"/>
                  <a:gd name="T7" fmla="*/ 62 h 91"/>
                  <a:gd name="T8" fmla="*/ 219 w 27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91">
                    <a:moveTo>
                      <a:pt x="219" y="0"/>
                    </a:moveTo>
                    <a:lnTo>
                      <a:pt x="271" y="28"/>
                    </a:lnTo>
                    <a:lnTo>
                      <a:pt x="51" y="90"/>
                    </a:lnTo>
                    <a:lnTo>
                      <a:pt x="0" y="62"/>
                    </a:lnTo>
                    <a:lnTo>
                      <a:pt x="219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64359" name="Freeform 1191"/>
            <p:cNvSpPr>
              <a:spLocks/>
            </p:cNvSpPr>
            <p:nvPr/>
          </p:nvSpPr>
          <p:spPr bwMode="auto">
            <a:xfrm>
              <a:off x="4024" y="1053"/>
              <a:ext cx="371" cy="348"/>
            </a:xfrm>
            <a:custGeom>
              <a:avLst/>
              <a:gdLst>
                <a:gd name="T0" fmla="*/ 0 w 371"/>
                <a:gd name="T1" fmla="*/ 178 h 348"/>
                <a:gd name="T2" fmla="*/ 128 w 371"/>
                <a:gd name="T3" fmla="*/ 38 h 348"/>
                <a:gd name="T4" fmla="*/ 324 w 371"/>
                <a:gd name="T5" fmla="*/ 0 h 348"/>
                <a:gd name="T6" fmla="*/ 370 w 371"/>
                <a:gd name="T7" fmla="*/ 275 h 348"/>
                <a:gd name="T8" fmla="*/ 353 w 371"/>
                <a:gd name="T9" fmla="*/ 278 h 348"/>
                <a:gd name="T10" fmla="*/ 357 w 371"/>
                <a:gd name="T11" fmla="*/ 292 h 348"/>
                <a:gd name="T12" fmla="*/ 340 w 371"/>
                <a:gd name="T13" fmla="*/ 295 h 348"/>
                <a:gd name="T14" fmla="*/ 150 w 371"/>
                <a:gd name="T15" fmla="*/ 347 h 348"/>
                <a:gd name="T16" fmla="*/ 2 w 371"/>
                <a:gd name="T17" fmla="*/ 259 h 348"/>
                <a:gd name="T18" fmla="*/ 0 w 371"/>
                <a:gd name="T19" fmla="*/ 17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48">
                  <a:moveTo>
                    <a:pt x="0" y="178"/>
                  </a:moveTo>
                  <a:lnTo>
                    <a:pt x="128" y="38"/>
                  </a:lnTo>
                  <a:lnTo>
                    <a:pt x="324" y="0"/>
                  </a:lnTo>
                  <a:lnTo>
                    <a:pt x="370" y="275"/>
                  </a:lnTo>
                  <a:lnTo>
                    <a:pt x="353" y="278"/>
                  </a:lnTo>
                  <a:lnTo>
                    <a:pt x="357" y="292"/>
                  </a:lnTo>
                  <a:lnTo>
                    <a:pt x="340" y="295"/>
                  </a:lnTo>
                  <a:lnTo>
                    <a:pt x="150" y="347"/>
                  </a:lnTo>
                  <a:lnTo>
                    <a:pt x="2" y="259"/>
                  </a:lnTo>
                  <a:lnTo>
                    <a:pt x="0" y="178"/>
                  </a:lnTo>
                </a:path>
              </a:pathLst>
            </a:cu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360" name="Line 1192"/>
            <p:cNvSpPr>
              <a:spLocks noChangeShapeType="1"/>
            </p:cNvSpPr>
            <p:nvPr/>
          </p:nvSpPr>
          <p:spPr bwMode="auto">
            <a:xfrm flipH="1">
              <a:off x="4233" y="1136"/>
              <a:ext cx="71" cy="10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361" name="Line 1193"/>
            <p:cNvSpPr>
              <a:spLocks noChangeShapeType="1"/>
            </p:cNvSpPr>
            <p:nvPr/>
          </p:nvSpPr>
          <p:spPr bwMode="auto">
            <a:xfrm flipH="1">
              <a:off x="4242" y="1118"/>
              <a:ext cx="86" cy="1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362" name="Line 1194"/>
            <p:cNvSpPr>
              <a:spLocks noChangeShapeType="1"/>
            </p:cNvSpPr>
            <p:nvPr/>
          </p:nvSpPr>
          <p:spPr bwMode="auto">
            <a:xfrm flipH="1">
              <a:off x="4240" y="1170"/>
              <a:ext cx="70" cy="1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363" name="Freeform 1195"/>
            <p:cNvSpPr>
              <a:spLocks/>
            </p:cNvSpPr>
            <p:nvPr/>
          </p:nvSpPr>
          <p:spPr bwMode="auto">
            <a:xfrm>
              <a:off x="4143" y="1078"/>
              <a:ext cx="235" cy="301"/>
            </a:xfrm>
            <a:custGeom>
              <a:avLst/>
              <a:gdLst>
                <a:gd name="T0" fmla="*/ 196 w 235"/>
                <a:gd name="T1" fmla="*/ 0 h 301"/>
                <a:gd name="T2" fmla="*/ 234 w 235"/>
                <a:gd name="T3" fmla="*/ 256 h 301"/>
                <a:gd name="T4" fmla="*/ 37 w 235"/>
                <a:gd name="T5" fmla="*/ 300 h 301"/>
                <a:gd name="T6" fmla="*/ 0 w 235"/>
                <a:gd name="T7" fmla="*/ 36 h 301"/>
                <a:gd name="T8" fmla="*/ 196 w 235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01">
                  <a:moveTo>
                    <a:pt x="196" y="0"/>
                  </a:moveTo>
                  <a:lnTo>
                    <a:pt x="234" y="256"/>
                  </a:lnTo>
                  <a:lnTo>
                    <a:pt x="37" y="300"/>
                  </a:lnTo>
                  <a:lnTo>
                    <a:pt x="0" y="36"/>
                  </a:lnTo>
                  <a:lnTo>
                    <a:pt x="196" y="0"/>
                  </a:lnTo>
                </a:path>
              </a:pathLst>
            </a:cu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264364" name="Group 1196"/>
            <p:cNvGrpSpPr>
              <a:grpSpLocks/>
            </p:cNvGrpSpPr>
            <p:nvPr/>
          </p:nvGrpSpPr>
          <p:grpSpPr bwMode="auto">
            <a:xfrm>
              <a:off x="4160" y="1100"/>
              <a:ext cx="207" cy="249"/>
              <a:chOff x="4160" y="1100"/>
              <a:chExt cx="207" cy="249"/>
            </a:xfrm>
          </p:grpSpPr>
          <p:grpSp>
            <p:nvGrpSpPr>
              <p:cNvPr id="264365" name="Group 1197"/>
              <p:cNvGrpSpPr>
                <a:grpSpLocks/>
              </p:cNvGrpSpPr>
              <p:nvPr/>
            </p:nvGrpSpPr>
            <p:grpSpPr bwMode="auto">
              <a:xfrm>
                <a:off x="4160" y="1100"/>
                <a:ext cx="207" cy="249"/>
                <a:chOff x="4160" y="1100"/>
                <a:chExt cx="207" cy="249"/>
              </a:xfrm>
            </p:grpSpPr>
            <p:sp>
              <p:nvSpPr>
                <p:cNvPr id="264366" name="Freeform 1198"/>
                <p:cNvSpPr>
                  <a:spLocks/>
                </p:cNvSpPr>
                <p:nvPr/>
              </p:nvSpPr>
              <p:spPr bwMode="auto">
                <a:xfrm>
                  <a:off x="4161" y="1153"/>
                  <a:ext cx="89" cy="196"/>
                </a:xfrm>
                <a:custGeom>
                  <a:avLst/>
                  <a:gdLst>
                    <a:gd name="T0" fmla="*/ 0 w 89"/>
                    <a:gd name="T1" fmla="*/ 0 h 196"/>
                    <a:gd name="T2" fmla="*/ 23 w 89"/>
                    <a:gd name="T3" fmla="*/ 168 h 196"/>
                    <a:gd name="T4" fmla="*/ 88 w 89"/>
                    <a:gd name="T5" fmla="*/ 195 h 196"/>
                    <a:gd name="T6" fmla="*/ 64 w 89"/>
                    <a:gd name="T7" fmla="*/ 26 h 196"/>
                    <a:gd name="T8" fmla="*/ 0 w 89"/>
                    <a:gd name="T9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196">
                      <a:moveTo>
                        <a:pt x="0" y="0"/>
                      </a:moveTo>
                      <a:lnTo>
                        <a:pt x="23" y="168"/>
                      </a:lnTo>
                      <a:lnTo>
                        <a:pt x="88" y="195"/>
                      </a:lnTo>
                      <a:lnTo>
                        <a:pt x="64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67" name="Freeform 1199"/>
                <p:cNvSpPr>
                  <a:spLocks/>
                </p:cNvSpPr>
                <p:nvPr/>
              </p:nvSpPr>
              <p:spPr bwMode="auto">
                <a:xfrm>
                  <a:off x="4225" y="1126"/>
                  <a:ext cx="142" cy="223"/>
                </a:xfrm>
                <a:custGeom>
                  <a:avLst/>
                  <a:gdLst>
                    <a:gd name="T0" fmla="*/ 117 w 142"/>
                    <a:gd name="T1" fmla="*/ 0 h 223"/>
                    <a:gd name="T2" fmla="*/ 141 w 142"/>
                    <a:gd name="T3" fmla="*/ 169 h 223"/>
                    <a:gd name="T4" fmla="*/ 23 w 142"/>
                    <a:gd name="T5" fmla="*/ 222 h 223"/>
                    <a:gd name="T6" fmla="*/ 0 w 142"/>
                    <a:gd name="T7" fmla="*/ 51 h 223"/>
                    <a:gd name="T8" fmla="*/ 117 w 142"/>
                    <a:gd name="T9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223">
                      <a:moveTo>
                        <a:pt x="117" y="0"/>
                      </a:moveTo>
                      <a:lnTo>
                        <a:pt x="141" y="169"/>
                      </a:lnTo>
                      <a:lnTo>
                        <a:pt x="23" y="222"/>
                      </a:lnTo>
                      <a:lnTo>
                        <a:pt x="0" y="51"/>
                      </a:lnTo>
                      <a:lnTo>
                        <a:pt x="117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68" name="Freeform 1200"/>
                <p:cNvSpPr>
                  <a:spLocks/>
                </p:cNvSpPr>
                <p:nvPr/>
              </p:nvSpPr>
              <p:spPr bwMode="auto">
                <a:xfrm>
                  <a:off x="4161" y="1100"/>
                  <a:ext cx="183" cy="79"/>
                </a:xfrm>
                <a:custGeom>
                  <a:avLst/>
                  <a:gdLst>
                    <a:gd name="T0" fmla="*/ 0 w 183"/>
                    <a:gd name="T1" fmla="*/ 52 h 79"/>
                    <a:gd name="T2" fmla="*/ 121 w 183"/>
                    <a:gd name="T3" fmla="*/ 0 h 79"/>
                    <a:gd name="T4" fmla="*/ 182 w 183"/>
                    <a:gd name="T5" fmla="*/ 26 h 79"/>
                    <a:gd name="T6" fmla="*/ 63 w 183"/>
                    <a:gd name="T7" fmla="*/ 78 h 79"/>
                    <a:gd name="T8" fmla="*/ 0 w 183"/>
                    <a:gd name="T9" fmla="*/ 52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79">
                      <a:moveTo>
                        <a:pt x="0" y="52"/>
                      </a:moveTo>
                      <a:lnTo>
                        <a:pt x="121" y="0"/>
                      </a:lnTo>
                      <a:lnTo>
                        <a:pt x="182" y="26"/>
                      </a:lnTo>
                      <a:lnTo>
                        <a:pt x="63" y="78"/>
                      </a:lnTo>
                      <a:lnTo>
                        <a:pt x="0" y="52"/>
                      </a:lnTo>
                    </a:path>
                  </a:pathLst>
                </a:custGeom>
                <a:solidFill>
                  <a:srgbClr val="FF7C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69" name="Freeform 1201"/>
                <p:cNvSpPr>
                  <a:spLocks/>
                </p:cNvSpPr>
                <p:nvPr/>
              </p:nvSpPr>
              <p:spPr bwMode="auto">
                <a:xfrm>
                  <a:off x="4194" y="1112"/>
                  <a:ext cx="120" cy="53"/>
                </a:xfrm>
                <a:custGeom>
                  <a:avLst/>
                  <a:gdLst>
                    <a:gd name="T0" fmla="*/ 0 w 120"/>
                    <a:gd name="T1" fmla="*/ 49 h 53"/>
                    <a:gd name="T2" fmla="*/ 114 w 120"/>
                    <a:gd name="T3" fmla="*/ 0 h 53"/>
                    <a:gd name="T4" fmla="*/ 119 w 120"/>
                    <a:gd name="T5" fmla="*/ 2 h 53"/>
                    <a:gd name="T6" fmla="*/ 4 w 120"/>
                    <a:gd name="T7" fmla="*/ 52 h 53"/>
                    <a:gd name="T8" fmla="*/ 0 w 120"/>
                    <a:gd name="T9" fmla="*/ 4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53">
                      <a:moveTo>
                        <a:pt x="0" y="49"/>
                      </a:moveTo>
                      <a:lnTo>
                        <a:pt x="114" y="0"/>
                      </a:lnTo>
                      <a:lnTo>
                        <a:pt x="119" y="2"/>
                      </a:lnTo>
                      <a:lnTo>
                        <a:pt x="4" y="52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0" name="Freeform 1202"/>
                <p:cNvSpPr>
                  <a:spLocks/>
                </p:cNvSpPr>
                <p:nvPr/>
              </p:nvSpPr>
              <p:spPr bwMode="auto">
                <a:xfrm>
                  <a:off x="4160" y="1152"/>
                  <a:ext cx="66" cy="28"/>
                </a:xfrm>
                <a:custGeom>
                  <a:avLst/>
                  <a:gdLst>
                    <a:gd name="T0" fmla="*/ 0 w 66"/>
                    <a:gd name="T1" fmla="*/ 1 h 28"/>
                    <a:gd name="T2" fmla="*/ 59 w 66"/>
                    <a:gd name="T3" fmla="*/ 0 h 28"/>
                    <a:gd name="T4" fmla="*/ 65 w 66"/>
                    <a:gd name="T5" fmla="*/ 27 h 28"/>
                    <a:gd name="T6" fmla="*/ 0 w 66"/>
                    <a:gd name="T7" fmla="*/ 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8">
                      <a:moveTo>
                        <a:pt x="0" y="1"/>
                      </a:moveTo>
                      <a:lnTo>
                        <a:pt x="59" y="0"/>
                      </a:lnTo>
                      <a:lnTo>
                        <a:pt x="65" y="27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1" name="Freeform 1203"/>
                <p:cNvSpPr>
                  <a:spLocks/>
                </p:cNvSpPr>
                <p:nvPr/>
              </p:nvSpPr>
              <p:spPr bwMode="auto">
                <a:xfrm>
                  <a:off x="4282" y="1100"/>
                  <a:ext cx="61" cy="27"/>
                </a:xfrm>
                <a:custGeom>
                  <a:avLst/>
                  <a:gdLst>
                    <a:gd name="T0" fmla="*/ 0 w 61"/>
                    <a:gd name="T1" fmla="*/ 0 h 27"/>
                    <a:gd name="T2" fmla="*/ 6 w 61"/>
                    <a:gd name="T3" fmla="*/ 22 h 27"/>
                    <a:gd name="T4" fmla="*/ 60 w 61"/>
                    <a:gd name="T5" fmla="*/ 26 h 27"/>
                    <a:gd name="T6" fmla="*/ 0 w 61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27">
                      <a:moveTo>
                        <a:pt x="0" y="0"/>
                      </a:moveTo>
                      <a:lnTo>
                        <a:pt x="6" y="22"/>
                      </a:lnTo>
                      <a:lnTo>
                        <a:pt x="60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2" name="Oval 1204"/>
                <p:cNvSpPr>
                  <a:spLocks noChangeArrowheads="1"/>
                </p:cNvSpPr>
                <p:nvPr/>
              </p:nvSpPr>
              <p:spPr bwMode="auto">
                <a:xfrm rot="12720000">
                  <a:off x="4242" y="1177"/>
                  <a:ext cx="103" cy="1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R"/>
                </a:p>
              </p:txBody>
            </p:sp>
            <p:sp>
              <p:nvSpPr>
                <p:cNvPr id="264373" name="Freeform 1205"/>
                <p:cNvSpPr>
                  <a:spLocks/>
                </p:cNvSpPr>
                <p:nvPr/>
              </p:nvSpPr>
              <p:spPr bwMode="auto">
                <a:xfrm>
                  <a:off x="4245" y="1176"/>
                  <a:ext cx="100" cy="122"/>
                </a:xfrm>
                <a:custGeom>
                  <a:avLst/>
                  <a:gdLst>
                    <a:gd name="T0" fmla="*/ 67 w 100"/>
                    <a:gd name="T1" fmla="*/ 112 h 122"/>
                    <a:gd name="T2" fmla="*/ 76 w 100"/>
                    <a:gd name="T3" fmla="*/ 104 h 122"/>
                    <a:gd name="T4" fmla="*/ 83 w 100"/>
                    <a:gd name="T5" fmla="*/ 95 h 122"/>
                    <a:gd name="T6" fmla="*/ 90 w 100"/>
                    <a:gd name="T7" fmla="*/ 85 h 122"/>
                    <a:gd name="T8" fmla="*/ 94 w 100"/>
                    <a:gd name="T9" fmla="*/ 74 h 122"/>
                    <a:gd name="T10" fmla="*/ 97 w 100"/>
                    <a:gd name="T11" fmla="*/ 63 h 122"/>
                    <a:gd name="T12" fmla="*/ 99 w 100"/>
                    <a:gd name="T13" fmla="*/ 51 h 122"/>
                    <a:gd name="T14" fmla="*/ 98 w 100"/>
                    <a:gd name="T15" fmla="*/ 39 h 122"/>
                    <a:gd name="T16" fmla="*/ 95 w 100"/>
                    <a:gd name="T17" fmla="*/ 28 h 122"/>
                    <a:gd name="T18" fmla="*/ 91 w 100"/>
                    <a:gd name="T19" fmla="*/ 19 h 122"/>
                    <a:gd name="T20" fmla="*/ 85 w 100"/>
                    <a:gd name="T21" fmla="*/ 11 h 122"/>
                    <a:gd name="T22" fmla="*/ 77 w 100"/>
                    <a:gd name="T23" fmla="*/ 5 h 122"/>
                    <a:gd name="T24" fmla="*/ 69 w 100"/>
                    <a:gd name="T25" fmla="*/ 1 h 122"/>
                    <a:gd name="T26" fmla="*/ 60 w 100"/>
                    <a:gd name="T27" fmla="*/ 0 h 122"/>
                    <a:gd name="T28" fmla="*/ 51 w 100"/>
                    <a:gd name="T29" fmla="*/ 0 h 122"/>
                    <a:gd name="T30" fmla="*/ 41 w 100"/>
                    <a:gd name="T31" fmla="*/ 3 h 122"/>
                    <a:gd name="T32" fmla="*/ 31 w 100"/>
                    <a:gd name="T33" fmla="*/ 8 h 122"/>
                    <a:gd name="T34" fmla="*/ 22 w 100"/>
                    <a:gd name="T35" fmla="*/ 16 h 122"/>
                    <a:gd name="T36" fmla="*/ 15 w 100"/>
                    <a:gd name="T37" fmla="*/ 25 h 122"/>
                    <a:gd name="T38" fmla="*/ 8 w 100"/>
                    <a:gd name="T39" fmla="*/ 35 h 122"/>
                    <a:gd name="T40" fmla="*/ 4 w 100"/>
                    <a:gd name="T41" fmla="*/ 46 h 122"/>
                    <a:gd name="T42" fmla="*/ 1 w 100"/>
                    <a:gd name="T43" fmla="*/ 57 h 122"/>
                    <a:gd name="T44" fmla="*/ 0 w 100"/>
                    <a:gd name="T45" fmla="*/ 69 h 122"/>
                    <a:gd name="T46" fmla="*/ 0 w 100"/>
                    <a:gd name="T47" fmla="*/ 80 h 122"/>
                    <a:gd name="T48" fmla="*/ 3 w 100"/>
                    <a:gd name="T49" fmla="*/ 92 h 122"/>
                    <a:gd name="T50" fmla="*/ 7 w 100"/>
                    <a:gd name="T51" fmla="*/ 101 h 122"/>
                    <a:gd name="T52" fmla="*/ 13 w 100"/>
                    <a:gd name="T53" fmla="*/ 109 h 122"/>
                    <a:gd name="T54" fmla="*/ 21 w 100"/>
                    <a:gd name="T55" fmla="*/ 115 h 122"/>
                    <a:gd name="T56" fmla="*/ 29 w 100"/>
                    <a:gd name="T57" fmla="*/ 119 h 122"/>
                    <a:gd name="T58" fmla="*/ 38 w 100"/>
                    <a:gd name="T59" fmla="*/ 121 h 122"/>
                    <a:gd name="T60" fmla="*/ 47 w 100"/>
                    <a:gd name="T61" fmla="*/ 120 h 122"/>
                    <a:gd name="T62" fmla="*/ 57 w 100"/>
                    <a:gd name="T63" fmla="*/ 117 h 122"/>
                    <a:gd name="T64" fmla="*/ 67 w 100"/>
                    <a:gd name="T65" fmla="*/ 1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" h="122">
                      <a:moveTo>
                        <a:pt x="67" y="112"/>
                      </a:moveTo>
                      <a:lnTo>
                        <a:pt x="76" y="104"/>
                      </a:lnTo>
                      <a:lnTo>
                        <a:pt x="83" y="95"/>
                      </a:lnTo>
                      <a:lnTo>
                        <a:pt x="90" y="85"/>
                      </a:lnTo>
                      <a:lnTo>
                        <a:pt x="94" y="74"/>
                      </a:lnTo>
                      <a:lnTo>
                        <a:pt x="97" y="63"/>
                      </a:lnTo>
                      <a:lnTo>
                        <a:pt x="99" y="51"/>
                      </a:lnTo>
                      <a:lnTo>
                        <a:pt x="98" y="39"/>
                      </a:lnTo>
                      <a:lnTo>
                        <a:pt x="95" y="28"/>
                      </a:lnTo>
                      <a:lnTo>
                        <a:pt x="91" y="19"/>
                      </a:lnTo>
                      <a:lnTo>
                        <a:pt x="85" y="11"/>
                      </a:lnTo>
                      <a:lnTo>
                        <a:pt x="77" y="5"/>
                      </a:lnTo>
                      <a:lnTo>
                        <a:pt x="69" y="1"/>
                      </a:lnTo>
                      <a:lnTo>
                        <a:pt x="60" y="0"/>
                      </a:lnTo>
                      <a:lnTo>
                        <a:pt x="51" y="0"/>
                      </a:lnTo>
                      <a:lnTo>
                        <a:pt x="41" y="3"/>
                      </a:lnTo>
                      <a:lnTo>
                        <a:pt x="31" y="8"/>
                      </a:lnTo>
                      <a:lnTo>
                        <a:pt x="22" y="16"/>
                      </a:lnTo>
                      <a:lnTo>
                        <a:pt x="15" y="25"/>
                      </a:lnTo>
                      <a:lnTo>
                        <a:pt x="8" y="35"/>
                      </a:lnTo>
                      <a:lnTo>
                        <a:pt x="4" y="46"/>
                      </a:lnTo>
                      <a:lnTo>
                        <a:pt x="1" y="57"/>
                      </a:lnTo>
                      <a:lnTo>
                        <a:pt x="0" y="69"/>
                      </a:lnTo>
                      <a:lnTo>
                        <a:pt x="0" y="80"/>
                      </a:lnTo>
                      <a:lnTo>
                        <a:pt x="3" y="92"/>
                      </a:lnTo>
                      <a:lnTo>
                        <a:pt x="7" y="101"/>
                      </a:lnTo>
                      <a:lnTo>
                        <a:pt x="13" y="109"/>
                      </a:lnTo>
                      <a:lnTo>
                        <a:pt x="21" y="115"/>
                      </a:lnTo>
                      <a:lnTo>
                        <a:pt x="29" y="119"/>
                      </a:lnTo>
                      <a:lnTo>
                        <a:pt x="38" y="121"/>
                      </a:lnTo>
                      <a:lnTo>
                        <a:pt x="47" y="120"/>
                      </a:lnTo>
                      <a:lnTo>
                        <a:pt x="57" y="117"/>
                      </a:lnTo>
                      <a:lnTo>
                        <a:pt x="67" y="1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grpSp>
            <p:nvGrpSpPr>
              <p:cNvPr id="264374" name="Group 1206"/>
              <p:cNvGrpSpPr>
                <a:grpSpLocks/>
              </p:cNvGrpSpPr>
              <p:nvPr/>
            </p:nvGrpSpPr>
            <p:grpSpPr bwMode="auto">
              <a:xfrm>
                <a:off x="4256" y="1203"/>
                <a:ext cx="78" cy="72"/>
                <a:chOff x="4256" y="1203"/>
                <a:chExt cx="78" cy="72"/>
              </a:xfrm>
            </p:grpSpPr>
            <p:sp>
              <p:nvSpPr>
                <p:cNvPr id="264375" name="Freeform 1207"/>
                <p:cNvSpPr>
                  <a:spLocks/>
                </p:cNvSpPr>
                <p:nvPr/>
              </p:nvSpPr>
              <p:spPr bwMode="auto">
                <a:xfrm>
                  <a:off x="4295" y="123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6" name="Freeform 1208"/>
                <p:cNvSpPr>
                  <a:spLocks/>
                </p:cNvSpPr>
                <p:nvPr/>
              </p:nvSpPr>
              <p:spPr bwMode="auto">
                <a:xfrm>
                  <a:off x="4295" y="123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7" name="Freeform 1209"/>
                <p:cNvSpPr>
                  <a:spLocks/>
                </p:cNvSpPr>
                <p:nvPr/>
              </p:nvSpPr>
              <p:spPr bwMode="auto">
                <a:xfrm>
                  <a:off x="4284" y="123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8" name="Freeform 1210"/>
                <p:cNvSpPr>
                  <a:spLocks/>
                </p:cNvSpPr>
                <p:nvPr/>
              </p:nvSpPr>
              <p:spPr bwMode="auto">
                <a:xfrm>
                  <a:off x="4284" y="123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9" name="Freeform 1211"/>
                <p:cNvSpPr>
                  <a:spLocks/>
                </p:cNvSpPr>
                <p:nvPr/>
              </p:nvSpPr>
              <p:spPr bwMode="auto">
                <a:xfrm>
                  <a:off x="4284" y="123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0" name="Freeform 1212"/>
                <p:cNvSpPr>
                  <a:spLocks/>
                </p:cNvSpPr>
                <p:nvPr/>
              </p:nvSpPr>
              <p:spPr bwMode="auto">
                <a:xfrm>
                  <a:off x="4284" y="123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1" name="Freeform 1213"/>
                <p:cNvSpPr>
                  <a:spLocks/>
                </p:cNvSpPr>
                <p:nvPr/>
              </p:nvSpPr>
              <p:spPr bwMode="auto">
                <a:xfrm>
                  <a:off x="4283" y="124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2" name="Freeform 1214"/>
                <p:cNvSpPr>
                  <a:spLocks/>
                </p:cNvSpPr>
                <p:nvPr/>
              </p:nvSpPr>
              <p:spPr bwMode="auto">
                <a:xfrm>
                  <a:off x="4283" y="124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3" name="Freeform 1215"/>
                <p:cNvSpPr>
                  <a:spLocks/>
                </p:cNvSpPr>
                <p:nvPr/>
              </p:nvSpPr>
              <p:spPr bwMode="auto">
                <a:xfrm>
                  <a:off x="4272" y="124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4" name="Freeform 1216"/>
                <p:cNvSpPr>
                  <a:spLocks/>
                </p:cNvSpPr>
                <p:nvPr/>
              </p:nvSpPr>
              <p:spPr bwMode="auto">
                <a:xfrm>
                  <a:off x="4272" y="124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5" name="Freeform 1217"/>
                <p:cNvSpPr>
                  <a:spLocks/>
                </p:cNvSpPr>
                <p:nvPr/>
              </p:nvSpPr>
              <p:spPr bwMode="auto">
                <a:xfrm>
                  <a:off x="4272" y="123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6" name="Freeform 1218"/>
                <p:cNvSpPr>
                  <a:spLocks/>
                </p:cNvSpPr>
                <p:nvPr/>
              </p:nvSpPr>
              <p:spPr bwMode="auto">
                <a:xfrm>
                  <a:off x="4272" y="123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7" name="Freeform 1219"/>
                <p:cNvSpPr>
                  <a:spLocks/>
                </p:cNvSpPr>
                <p:nvPr/>
              </p:nvSpPr>
              <p:spPr bwMode="auto">
                <a:xfrm>
                  <a:off x="4271" y="124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8" name="Freeform 1220"/>
                <p:cNvSpPr>
                  <a:spLocks/>
                </p:cNvSpPr>
                <p:nvPr/>
              </p:nvSpPr>
              <p:spPr bwMode="auto">
                <a:xfrm>
                  <a:off x="4271" y="124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9" name="Freeform 1221"/>
                <p:cNvSpPr>
                  <a:spLocks/>
                </p:cNvSpPr>
                <p:nvPr/>
              </p:nvSpPr>
              <p:spPr bwMode="auto">
                <a:xfrm>
                  <a:off x="4260" y="124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0" name="Freeform 1222"/>
                <p:cNvSpPr>
                  <a:spLocks/>
                </p:cNvSpPr>
                <p:nvPr/>
              </p:nvSpPr>
              <p:spPr bwMode="auto">
                <a:xfrm>
                  <a:off x="4260" y="124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1" name="Freeform 1223"/>
                <p:cNvSpPr>
                  <a:spLocks/>
                </p:cNvSpPr>
                <p:nvPr/>
              </p:nvSpPr>
              <p:spPr bwMode="auto">
                <a:xfrm>
                  <a:off x="4260" y="124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2" name="Freeform 1224"/>
                <p:cNvSpPr>
                  <a:spLocks/>
                </p:cNvSpPr>
                <p:nvPr/>
              </p:nvSpPr>
              <p:spPr bwMode="auto">
                <a:xfrm>
                  <a:off x="4260" y="124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3" name="Freeform 1225"/>
                <p:cNvSpPr>
                  <a:spLocks/>
                </p:cNvSpPr>
                <p:nvPr/>
              </p:nvSpPr>
              <p:spPr bwMode="auto">
                <a:xfrm>
                  <a:off x="4293" y="122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4" name="Freeform 1226"/>
                <p:cNvSpPr>
                  <a:spLocks/>
                </p:cNvSpPr>
                <p:nvPr/>
              </p:nvSpPr>
              <p:spPr bwMode="auto">
                <a:xfrm>
                  <a:off x="4293" y="122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5" name="Freeform 1227"/>
                <p:cNvSpPr>
                  <a:spLocks/>
                </p:cNvSpPr>
                <p:nvPr/>
              </p:nvSpPr>
              <p:spPr bwMode="auto">
                <a:xfrm>
                  <a:off x="4282" y="122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6" name="Freeform 1228"/>
                <p:cNvSpPr>
                  <a:spLocks/>
                </p:cNvSpPr>
                <p:nvPr/>
              </p:nvSpPr>
              <p:spPr bwMode="auto">
                <a:xfrm>
                  <a:off x="4282" y="122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7" name="Freeform 1229"/>
                <p:cNvSpPr>
                  <a:spLocks/>
                </p:cNvSpPr>
                <p:nvPr/>
              </p:nvSpPr>
              <p:spPr bwMode="auto">
                <a:xfrm>
                  <a:off x="4282" y="121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8" name="Freeform 1230"/>
                <p:cNvSpPr>
                  <a:spLocks/>
                </p:cNvSpPr>
                <p:nvPr/>
              </p:nvSpPr>
              <p:spPr bwMode="auto">
                <a:xfrm>
                  <a:off x="4282" y="121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9" name="Freeform 1231"/>
                <p:cNvSpPr>
                  <a:spLocks/>
                </p:cNvSpPr>
                <p:nvPr/>
              </p:nvSpPr>
              <p:spPr bwMode="auto">
                <a:xfrm>
                  <a:off x="4281" y="122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0" name="Freeform 1232"/>
                <p:cNvSpPr>
                  <a:spLocks/>
                </p:cNvSpPr>
                <p:nvPr/>
              </p:nvSpPr>
              <p:spPr bwMode="auto">
                <a:xfrm>
                  <a:off x="4281" y="122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1" name="Freeform 1233"/>
                <p:cNvSpPr>
                  <a:spLocks/>
                </p:cNvSpPr>
                <p:nvPr/>
              </p:nvSpPr>
              <p:spPr bwMode="auto">
                <a:xfrm>
                  <a:off x="4270" y="122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2" name="Freeform 1234"/>
                <p:cNvSpPr>
                  <a:spLocks/>
                </p:cNvSpPr>
                <p:nvPr/>
              </p:nvSpPr>
              <p:spPr bwMode="auto">
                <a:xfrm>
                  <a:off x="4270" y="122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3" name="Freeform 1235"/>
                <p:cNvSpPr>
                  <a:spLocks/>
                </p:cNvSpPr>
                <p:nvPr/>
              </p:nvSpPr>
              <p:spPr bwMode="auto">
                <a:xfrm>
                  <a:off x="4270" y="122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4" name="Freeform 1236"/>
                <p:cNvSpPr>
                  <a:spLocks/>
                </p:cNvSpPr>
                <p:nvPr/>
              </p:nvSpPr>
              <p:spPr bwMode="auto">
                <a:xfrm>
                  <a:off x="4270" y="122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5" name="Freeform 1237"/>
                <p:cNvSpPr>
                  <a:spLocks/>
                </p:cNvSpPr>
                <p:nvPr/>
              </p:nvSpPr>
              <p:spPr bwMode="auto">
                <a:xfrm>
                  <a:off x="4269" y="123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6" name="Freeform 1238"/>
                <p:cNvSpPr>
                  <a:spLocks/>
                </p:cNvSpPr>
                <p:nvPr/>
              </p:nvSpPr>
              <p:spPr bwMode="auto">
                <a:xfrm>
                  <a:off x="4269" y="123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7" name="Freeform 1239"/>
                <p:cNvSpPr>
                  <a:spLocks/>
                </p:cNvSpPr>
                <p:nvPr/>
              </p:nvSpPr>
              <p:spPr bwMode="auto">
                <a:xfrm>
                  <a:off x="4258" y="123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8" name="Freeform 1240"/>
                <p:cNvSpPr>
                  <a:spLocks/>
                </p:cNvSpPr>
                <p:nvPr/>
              </p:nvSpPr>
              <p:spPr bwMode="auto">
                <a:xfrm>
                  <a:off x="4258" y="123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9" name="Freeform 1241"/>
                <p:cNvSpPr>
                  <a:spLocks/>
                </p:cNvSpPr>
                <p:nvPr/>
              </p:nvSpPr>
              <p:spPr bwMode="auto">
                <a:xfrm>
                  <a:off x="4258" y="122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0" name="Freeform 1242"/>
                <p:cNvSpPr>
                  <a:spLocks/>
                </p:cNvSpPr>
                <p:nvPr/>
              </p:nvSpPr>
              <p:spPr bwMode="auto">
                <a:xfrm>
                  <a:off x="4258" y="122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1" name="Freeform 1243"/>
                <p:cNvSpPr>
                  <a:spLocks/>
                </p:cNvSpPr>
                <p:nvPr/>
              </p:nvSpPr>
              <p:spPr bwMode="auto">
                <a:xfrm>
                  <a:off x="4291" y="120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2" name="Freeform 1244"/>
                <p:cNvSpPr>
                  <a:spLocks/>
                </p:cNvSpPr>
                <p:nvPr/>
              </p:nvSpPr>
              <p:spPr bwMode="auto">
                <a:xfrm>
                  <a:off x="4291" y="120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3" name="Freeform 1245"/>
                <p:cNvSpPr>
                  <a:spLocks/>
                </p:cNvSpPr>
                <p:nvPr/>
              </p:nvSpPr>
              <p:spPr bwMode="auto">
                <a:xfrm>
                  <a:off x="4280" y="120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4" name="Freeform 1246"/>
                <p:cNvSpPr>
                  <a:spLocks/>
                </p:cNvSpPr>
                <p:nvPr/>
              </p:nvSpPr>
              <p:spPr bwMode="auto">
                <a:xfrm>
                  <a:off x="4280" y="120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5" name="Freeform 1247"/>
                <p:cNvSpPr>
                  <a:spLocks/>
                </p:cNvSpPr>
                <p:nvPr/>
              </p:nvSpPr>
              <p:spPr bwMode="auto">
                <a:xfrm>
                  <a:off x="4280" y="1203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6" name="Freeform 1248"/>
                <p:cNvSpPr>
                  <a:spLocks/>
                </p:cNvSpPr>
                <p:nvPr/>
              </p:nvSpPr>
              <p:spPr bwMode="auto">
                <a:xfrm>
                  <a:off x="4280" y="1203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7" name="Freeform 1249"/>
                <p:cNvSpPr>
                  <a:spLocks/>
                </p:cNvSpPr>
                <p:nvPr/>
              </p:nvSpPr>
              <p:spPr bwMode="auto">
                <a:xfrm>
                  <a:off x="4279" y="121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8" name="Freeform 1250"/>
                <p:cNvSpPr>
                  <a:spLocks/>
                </p:cNvSpPr>
                <p:nvPr/>
              </p:nvSpPr>
              <p:spPr bwMode="auto">
                <a:xfrm>
                  <a:off x="4279" y="121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9" name="Freeform 1251"/>
                <p:cNvSpPr>
                  <a:spLocks/>
                </p:cNvSpPr>
                <p:nvPr/>
              </p:nvSpPr>
              <p:spPr bwMode="auto">
                <a:xfrm>
                  <a:off x="4268" y="121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0" name="Freeform 1252"/>
                <p:cNvSpPr>
                  <a:spLocks/>
                </p:cNvSpPr>
                <p:nvPr/>
              </p:nvSpPr>
              <p:spPr bwMode="auto">
                <a:xfrm>
                  <a:off x="4268" y="121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1" name="Freeform 1253"/>
                <p:cNvSpPr>
                  <a:spLocks/>
                </p:cNvSpPr>
                <p:nvPr/>
              </p:nvSpPr>
              <p:spPr bwMode="auto">
                <a:xfrm>
                  <a:off x="4268" y="120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2" name="Freeform 1254"/>
                <p:cNvSpPr>
                  <a:spLocks/>
                </p:cNvSpPr>
                <p:nvPr/>
              </p:nvSpPr>
              <p:spPr bwMode="auto">
                <a:xfrm>
                  <a:off x="4268" y="120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3" name="Freeform 1255"/>
                <p:cNvSpPr>
                  <a:spLocks/>
                </p:cNvSpPr>
                <p:nvPr/>
              </p:nvSpPr>
              <p:spPr bwMode="auto">
                <a:xfrm>
                  <a:off x="4267" y="121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4" name="Freeform 1256"/>
                <p:cNvSpPr>
                  <a:spLocks/>
                </p:cNvSpPr>
                <p:nvPr/>
              </p:nvSpPr>
              <p:spPr bwMode="auto">
                <a:xfrm>
                  <a:off x="4267" y="121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5" name="Freeform 1257"/>
                <p:cNvSpPr>
                  <a:spLocks/>
                </p:cNvSpPr>
                <p:nvPr/>
              </p:nvSpPr>
              <p:spPr bwMode="auto">
                <a:xfrm>
                  <a:off x="4256" y="121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6" name="Freeform 1258"/>
                <p:cNvSpPr>
                  <a:spLocks/>
                </p:cNvSpPr>
                <p:nvPr/>
              </p:nvSpPr>
              <p:spPr bwMode="auto">
                <a:xfrm>
                  <a:off x="4256" y="121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7" name="Freeform 1259"/>
                <p:cNvSpPr>
                  <a:spLocks/>
                </p:cNvSpPr>
                <p:nvPr/>
              </p:nvSpPr>
              <p:spPr bwMode="auto">
                <a:xfrm>
                  <a:off x="4256" y="121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8" name="Freeform 1260"/>
                <p:cNvSpPr>
                  <a:spLocks/>
                </p:cNvSpPr>
                <p:nvPr/>
              </p:nvSpPr>
              <p:spPr bwMode="auto">
                <a:xfrm>
                  <a:off x="4256" y="121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9" name="Freeform 1261"/>
                <p:cNvSpPr>
                  <a:spLocks/>
                </p:cNvSpPr>
                <p:nvPr/>
              </p:nvSpPr>
              <p:spPr bwMode="auto">
                <a:xfrm>
                  <a:off x="4306" y="124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0" name="Freeform 1262"/>
                <p:cNvSpPr>
                  <a:spLocks/>
                </p:cNvSpPr>
                <p:nvPr/>
              </p:nvSpPr>
              <p:spPr bwMode="auto">
                <a:xfrm>
                  <a:off x="4306" y="124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1" name="Freeform 1263"/>
                <p:cNvSpPr>
                  <a:spLocks/>
                </p:cNvSpPr>
                <p:nvPr/>
              </p:nvSpPr>
              <p:spPr bwMode="auto">
                <a:xfrm>
                  <a:off x="4296" y="124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2" name="Freeform 1264"/>
                <p:cNvSpPr>
                  <a:spLocks/>
                </p:cNvSpPr>
                <p:nvPr/>
              </p:nvSpPr>
              <p:spPr bwMode="auto">
                <a:xfrm>
                  <a:off x="4296" y="124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3" name="Freeform 1265"/>
                <p:cNvSpPr>
                  <a:spLocks/>
                </p:cNvSpPr>
                <p:nvPr/>
              </p:nvSpPr>
              <p:spPr bwMode="auto">
                <a:xfrm>
                  <a:off x="4295" y="123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4" name="Freeform 1266"/>
                <p:cNvSpPr>
                  <a:spLocks/>
                </p:cNvSpPr>
                <p:nvPr/>
              </p:nvSpPr>
              <p:spPr bwMode="auto">
                <a:xfrm>
                  <a:off x="4295" y="123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5" name="Freeform 1267"/>
                <p:cNvSpPr>
                  <a:spLocks/>
                </p:cNvSpPr>
                <p:nvPr/>
              </p:nvSpPr>
              <p:spPr bwMode="auto">
                <a:xfrm>
                  <a:off x="4294" y="124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6" name="Freeform 1268"/>
                <p:cNvSpPr>
                  <a:spLocks/>
                </p:cNvSpPr>
                <p:nvPr/>
              </p:nvSpPr>
              <p:spPr bwMode="auto">
                <a:xfrm>
                  <a:off x="4294" y="124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7" name="Freeform 1269"/>
                <p:cNvSpPr>
                  <a:spLocks/>
                </p:cNvSpPr>
                <p:nvPr/>
              </p:nvSpPr>
              <p:spPr bwMode="auto">
                <a:xfrm>
                  <a:off x="4283" y="124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8" name="Freeform 1270"/>
                <p:cNvSpPr>
                  <a:spLocks/>
                </p:cNvSpPr>
                <p:nvPr/>
              </p:nvSpPr>
              <p:spPr bwMode="auto">
                <a:xfrm>
                  <a:off x="4283" y="124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9" name="Freeform 1271"/>
                <p:cNvSpPr>
                  <a:spLocks/>
                </p:cNvSpPr>
                <p:nvPr/>
              </p:nvSpPr>
              <p:spPr bwMode="auto">
                <a:xfrm>
                  <a:off x="4283" y="124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0" name="Freeform 1272"/>
                <p:cNvSpPr>
                  <a:spLocks/>
                </p:cNvSpPr>
                <p:nvPr/>
              </p:nvSpPr>
              <p:spPr bwMode="auto">
                <a:xfrm>
                  <a:off x="4283" y="124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1" name="Freeform 1273"/>
                <p:cNvSpPr>
                  <a:spLocks/>
                </p:cNvSpPr>
                <p:nvPr/>
              </p:nvSpPr>
              <p:spPr bwMode="auto">
                <a:xfrm>
                  <a:off x="4282" y="125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2" name="Freeform 1274"/>
                <p:cNvSpPr>
                  <a:spLocks/>
                </p:cNvSpPr>
                <p:nvPr/>
              </p:nvSpPr>
              <p:spPr bwMode="auto">
                <a:xfrm>
                  <a:off x="4282" y="125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3" name="Freeform 1275"/>
                <p:cNvSpPr>
                  <a:spLocks/>
                </p:cNvSpPr>
                <p:nvPr/>
              </p:nvSpPr>
              <p:spPr bwMode="auto">
                <a:xfrm>
                  <a:off x="4271" y="125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4" name="Freeform 1276"/>
                <p:cNvSpPr>
                  <a:spLocks/>
                </p:cNvSpPr>
                <p:nvPr/>
              </p:nvSpPr>
              <p:spPr bwMode="auto">
                <a:xfrm>
                  <a:off x="4271" y="125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5" name="Freeform 1277"/>
                <p:cNvSpPr>
                  <a:spLocks/>
                </p:cNvSpPr>
                <p:nvPr/>
              </p:nvSpPr>
              <p:spPr bwMode="auto">
                <a:xfrm>
                  <a:off x="4271" y="124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6" name="Freeform 1278"/>
                <p:cNvSpPr>
                  <a:spLocks/>
                </p:cNvSpPr>
                <p:nvPr/>
              </p:nvSpPr>
              <p:spPr bwMode="auto">
                <a:xfrm>
                  <a:off x="4271" y="124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7" name="Freeform 1279"/>
                <p:cNvSpPr>
                  <a:spLocks/>
                </p:cNvSpPr>
                <p:nvPr/>
              </p:nvSpPr>
              <p:spPr bwMode="auto">
                <a:xfrm>
                  <a:off x="4304" y="122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8" name="Freeform 1280"/>
                <p:cNvSpPr>
                  <a:spLocks/>
                </p:cNvSpPr>
                <p:nvPr/>
              </p:nvSpPr>
              <p:spPr bwMode="auto">
                <a:xfrm>
                  <a:off x="4304" y="122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9" name="Freeform 1281"/>
                <p:cNvSpPr>
                  <a:spLocks/>
                </p:cNvSpPr>
                <p:nvPr/>
              </p:nvSpPr>
              <p:spPr bwMode="auto">
                <a:xfrm>
                  <a:off x="4293" y="122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0" name="Freeform 1282"/>
                <p:cNvSpPr>
                  <a:spLocks/>
                </p:cNvSpPr>
                <p:nvPr/>
              </p:nvSpPr>
              <p:spPr bwMode="auto">
                <a:xfrm>
                  <a:off x="4293" y="122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1" name="Freeform 1283"/>
                <p:cNvSpPr>
                  <a:spLocks/>
                </p:cNvSpPr>
                <p:nvPr/>
              </p:nvSpPr>
              <p:spPr bwMode="auto">
                <a:xfrm>
                  <a:off x="4293" y="122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2" name="Freeform 1284"/>
                <p:cNvSpPr>
                  <a:spLocks/>
                </p:cNvSpPr>
                <p:nvPr/>
              </p:nvSpPr>
              <p:spPr bwMode="auto">
                <a:xfrm>
                  <a:off x="4293" y="122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3" name="Freeform 1285"/>
                <p:cNvSpPr>
                  <a:spLocks/>
                </p:cNvSpPr>
                <p:nvPr/>
              </p:nvSpPr>
              <p:spPr bwMode="auto">
                <a:xfrm>
                  <a:off x="4292" y="123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4" name="Freeform 1286"/>
                <p:cNvSpPr>
                  <a:spLocks/>
                </p:cNvSpPr>
                <p:nvPr/>
              </p:nvSpPr>
              <p:spPr bwMode="auto">
                <a:xfrm>
                  <a:off x="4292" y="123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5" name="Freeform 1287"/>
                <p:cNvSpPr>
                  <a:spLocks/>
                </p:cNvSpPr>
                <p:nvPr/>
              </p:nvSpPr>
              <p:spPr bwMode="auto">
                <a:xfrm>
                  <a:off x="4281" y="123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6" name="Freeform 1288"/>
                <p:cNvSpPr>
                  <a:spLocks/>
                </p:cNvSpPr>
                <p:nvPr/>
              </p:nvSpPr>
              <p:spPr bwMode="auto">
                <a:xfrm>
                  <a:off x="4281" y="123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7" name="Freeform 1289"/>
                <p:cNvSpPr>
                  <a:spLocks/>
                </p:cNvSpPr>
                <p:nvPr/>
              </p:nvSpPr>
              <p:spPr bwMode="auto">
                <a:xfrm>
                  <a:off x="4281" y="122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8" name="Freeform 1290"/>
                <p:cNvSpPr>
                  <a:spLocks/>
                </p:cNvSpPr>
                <p:nvPr/>
              </p:nvSpPr>
              <p:spPr bwMode="auto">
                <a:xfrm>
                  <a:off x="4281" y="122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9" name="Freeform 1291"/>
                <p:cNvSpPr>
                  <a:spLocks/>
                </p:cNvSpPr>
                <p:nvPr/>
              </p:nvSpPr>
              <p:spPr bwMode="auto">
                <a:xfrm>
                  <a:off x="4280" y="123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0" name="Freeform 1292"/>
                <p:cNvSpPr>
                  <a:spLocks/>
                </p:cNvSpPr>
                <p:nvPr/>
              </p:nvSpPr>
              <p:spPr bwMode="auto">
                <a:xfrm>
                  <a:off x="4280" y="123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1" name="Freeform 1293"/>
                <p:cNvSpPr>
                  <a:spLocks/>
                </p:cNvSpPr>
                <p:nvPr/>
              </p:nvSpPr>
              <p:spPr bwMode="auto">
                <a:xfrm>
                  <a:off x="4269" y="123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2" name="Freeform 1294"/>
                <p:cNvSpPr>
                  <a:spLocks/>
                </p:cNvSpPr>
                <p:nvPr/>
              </p:nvSpPr>
              <p:spPr bwMode="auto">
                <a:xfrm>
                  <a:off x="4269" y="123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3" name="Freeform 1295"/>
                <p:cNvSpPr>
                  <a:spLocks/>
                </p:cNvSpPr>
                <p:nvPr/>
              </p:nvSpPr>
              <p:spPr bwMode="auto">
                <a:xfrm>
                  <a:off x="4269" y="1231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4" name="Freeform 1296"/>
                <p:cNvSpPr>
                  <a:spLocks/>
                </p:cNvSpPr>
                <p:nvPr/>
              </p:nvSpPr>
              <p:spPr bwMode="auto">
                <a:xfrm>
                  <a:off x="4269" y="1231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5" name="Freeform 1297"/>
                <p:cNvSpPr>
                  <a:spLocks/>
                </p:cNvSpPr>
                <p:nvPr/>
              </p:nvSpPr>
              <p:spPr bwMode="auto">
                <a:xfrm>
                  <a:off x="4302" y="121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6" name="Freeform 1298"/>
                <p:cNvSpPr>
                  <a:spLocks/>
                </p:cNvSpPr>
                <p:nvPr/>
              </p:nvSpPr>
              <p:spPr bwMode="auto">
                <a:xfrm>
                  <a:off x="4302" y="121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7" name="Freeform 1299"/>
                <p:cNvSpPr>
                  <a:spLocks/>
                </p:cNvSpPr>
                <p:nvPr/>
              </p:nvSpPr>
              <p:spPr bwMode="auto">
                <a:xfrm>
                  <a:off x="4291" y="121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8" name="Freeform 1300"/>
                <p:cNvSpPr>
                  <a:spLocks/>
                </p:cNvSpPr>
                <p:nvPr/>
              </p:nvSpPr>
              <p:spPr bwMode="auto">
                <a:xfrm>
                  <a:off x="4291" y="121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9" name="Freeform 1301"/>
                <p:cNvSpPr>
                  <a:spLocks/>
                </p:cNvSpPr>
                <p:nvPr/>
              </p:nvSpPr>
              <p:spPr bwMode="auto">
                <a:xfrm>
                  <a:off x="4291" y="120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0" name="Freeform 1302"/>
                <p:cNvSpPr>
                  <a:spLocks/>
                </p:cNvSpPr>
                <p:nvPr/>
              </p:nvSpPr>
              <p:spPr bwMode="auto">
                <a:xfrm>
                  <a:off x="4291" y="120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1" name="Freeform 1303"/>
                <p:cNvSpPr>
                  <a:spLocks/>
                </p:cNvSpPr>
                <p:nvPr/>
              </p:nvSpPr>
              <p:spPr bwMode="auto">
                <a:xfrm>
                  <a:off x="4290" y="121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2" name="Freeform 1304"/>
                <p:cNvSpPr>
                  <a:spLocks/>
                </p:cNvSpPr>
                <p:nvPr/>
              </p:nvSpPr>
              <p:spPr bwMode="auto">
                <a:xfrm>
                  <a:off x="4290" y="121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3" name="Freeform 1305"/>
                <p:cNvSpPr>
                  <a:spLocks/>
                </p:cNvSpPr>
                <p:nvPr/>
              </p:nvSpPr>
              <p:spPr bwMode="auto">
                <a:xfrm>
                  <a:off x="4279" y="121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4" name="Freeform 1306"/>
                <p:cNvSpPr>
                  <a:spLocks/>
                </p:cNvSpPr>
                <p:nvPr/>
              </p:nvSpPr>
              <p:spPr bwMode="auto">
                <a:xfrm>
                  <a:off x="4279" y="121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5" name="Freeform 1307"/>
                <p:cNvSpPr>
                  <a:spLocks/>
                </p:cNvSpPr>
                <p:nvPr/>
              </p:nvSpPr>
              <p:spPr bwMode="auto">
                <a:xfrm>
                  <a:off x="4279" y="121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6" name="Freeform 1308"/>
                <p:cNvSpPr>
                  <a:spLocks/>
                </p:cNvSpPr>
                <p:nvPr/>
              </p:nvSpPr>
              <p:spPr bwMode="auto">
                <a:xfrm>
                  <a:off x="4279" y="121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7" name="Freeform 1309"/>
                <p:cNvSpPr>
                  <a:spLocks/>
                </p:cNvSpPr>
                <p:nvPr/>
              </p:nvSpPr>
              <p:spPr bwMode="auto">
                <a:xfrm>
                  <a:off x="4278" y="122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8" name="Freeform 1310"/>
                <p:cNvSpPr>
                  <a:spLocks/>
                </p:cNvSpPr>
                <p:nvPr/>
              </p:nvSpPr>
              <p:spPr bwMode="auto">
                <a:xfrm>
                  <a:off x="4278" y="122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9" name="Freeform 1311"/>
                <p:cNvSpPr>
                  <a:spLocks/>
                </p:cNvSpPr>
                <p:nvPr/>
              </p:nvSpPr>
              <p:spPr bwMode="auto">
                <a:xfrm>
                  <a:off x="4267" y="122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0" name="Freeform 1312"/>
                <p:cNvSpPr>
                  <a:spLocks/>
                </p:cNvSpPr>
                <p:nvPr/>
              </p:nvSpPr>
              <p:spPr bwMode="auto">
                <a:xfrm>
                  <a:off x="4267" y="122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1" name="Freeform 1313"/>
                <p:cNvSpPr>
                  <a:spLocks/>
                </p:cNvSpPr>
                <p:nvPr/>
              </p:nvSpPr>
              <p:spPr bwMode="auto">
                <a:xfrm>
                  <a:off x="4267" y="121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2" name="Freeform 1314"/>
                <p:cNvSpPr>
                  <a:spLocks/>
                </p:cNvSpPr>
                <p:nvPr/>
              </p:nvSpPr>
              <p:spPr bwMode="auto">
                <a:xfrm>
                  <a:off x="4267" y="121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3" name="Freeform 1315"/>
                <p:cNvSpPr>
                  <a:spLocks/>
                </p:cNvSpPr>
                <p:nvPr/>
              </p:nvSpPr>
              <p:spPr bwMode="auto">
                <a:xfrm>
                  <a:off x="4317" y="124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4" name="Freeform 1316"/>
                <p:cNvSpPr>
                  <a:spLocks/>
                </p:cNvSpPr>
                <p:nvPr/>
              </p:nvSpPr>
              <p:spPr bwMode="auto">
                <a:xfrm>
                  <a:off x="4317" y="124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5" name="Freeform 1317"/>
                <p:cNvSpPr>
                  <a:spLocks/>
                </p:cNvSpPr>
                <p:nvPr/>
              </p:nvSpPr>
              <p:spPr bwMode="auto">
                <a:xfrm>
                  <a:off x="4307" y="124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6" name="Freeform 1318"/>
                <p:cNvSpPr>
                  <a:spLocks/>
                </p:cNvSpPr>
                <p:nvPr/>
              </p:nvSpPr>
              <p:spPr bwMode="auto">
                <a:xfrm>
                  <a:off x="4307" y="124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7" name="Freeform 1319"/>
                <p:cNvSpPr>
                  <a:spLocks/>
                </p:cNvSpPr>
                <p:nvPr/>
              </p:nvSpPr>
              <p:spPr bwMode="auto">
                <a:xfrm>
                  <a:off x="4307" y="124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8" name="Freeform 1320"/>
                <p:cNvSpPr>
                  <a:spLocks/>
                </p:cNvSpPr>
                <p:nvPr/>
              </p:nvSpPr>
              <p:spPr bwMode="auto">
                <a:xfrm>
                  <a:off x="4307" y="124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9" name="Freeform 1321"/>
                <p:cNvSpPr>
                  <a:spLocks/>
                </p:cNvSpPr>
                <p:nvPr/>
              </p:nvSpPr>
              <p:spPr bwMode="auto">
                <a:xfrm>
                  <a:off x="4305" y="124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0" name="Freeform 1322"/>
                <p:cNvSpPr>
                  <a:spLocks/>
                </p:cNvSpPr>
                <p:nvPr/>
              </p:nvSpPr>
              <p:spPr bwMode="auto">
                <a:xfrm>
                  <a:off x="4305" y="124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1" name="Freeform 1323"/>
                <p:cNvSpPr>
                  <a:spLocks/>
                </p:cNvSpPr>
                <p:nvPr/>
              </p:nvSpPr>
              <p:spPr bwMode="auto">
                <a:xfrm>
                  <a:off x="4294" y="125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2" name="Freeform 1324"/>
                <p:cNvSpPr>
                  <a:spLocks/>
                </p:cNvSpPr>
                <p:nvPr/>
              </p:nvSpPr>
              <p:spPr bwMode="auto">
                <a:xfrm>
                  <a:off x="4294" y="125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3" name="Freeform 1325"/>
                <p:cNvSpPr>
                  <a:spLocks/>
                </p:cNvSpPr>
                <p:nvPr/>
              </p:nvSpPr>
              <p:spPr bwMode="auto">
                <a:xfrm>
                  <a:off x="4294" y="124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4" name="Freeform 1326"/>
                <p:cNvSpPr>
                  <a:spLocks/>
                </p:cNvSpPr>
                <p:nvPr/>
              </p:nvSpPr>
              <p:spPr bwMode="auto">
                <a:xfrm>
                  <a:off x="4294" y="124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5" name="Freeform 1327"/>
                <p:cNvSpPr>
                  <a:spLocks/>
                </p:cNvSpPr>
                <p:nvPr/>
              </p:nvSpPr>
              <p:spPr bwMode="auto">
                <a:xfrm>
                  <a:off x="4293" y="1254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6" name="Freeform 1328"/>
                <p:cNvSpPr>
                  <a:spLocks/>
                </p:cNvSpPr>
                <p:nvPr/>
              </p:nvSpPr>
              <p:spPr bwMode="auto">
                <a:xfrm>
                  <a:off x="4293" y="1254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7" name="Freeform 1329"/>
                <p:cNvSpPr>
                  <a:spLocks/>
                </p:cNvSpPr>
                <p:nvPr/>
              </p:nvSpPr>
              <p:spPr bwMode="auto">
                <a:xfrm>
                  <a:off x="4282" y="1255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8" name="Freeform 1330"/>
                <p:cNvSpPr>
                  <a:spLocks/>
                </p:cNvSpPr>
                <p:nvPr/>
              </p:nvSpPr>
              <p:spPr bwMode="auto">
                <a:xfrm>
                  <a:off x="4282" y="1255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9" name="Freeform 1331"/>
                <p:cNvSpPr>
                  <a:spLocks/>
                </p:cNvSpPr>
                <p:nvPr/>
              </p:nvSpPr>
              <p:spPr bwMode="auto">
                <a:xfrm>
                  <a:off x="4282" y="125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0" name="Freeform 1332"/>
                <p:cNvSpPr>
                  <a:spLocks/>
                </p:cNvSpPr>
                <p:nvPr/>
              </p:nvSpPr>
              <p:spPr bwMode="auto">
                <a:xfrm>
                  <a:off x="4282" y="125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1" name="Freeform 1333"/>
                <p:cNvSpPr>
                  <a:spLocks/>
                </p:cNvSpPr>
                <p:nvPr/>
              </p:nvSpPr>
              <p:spPr bwMode="auto">
                <a:xfrm>
                  <a:off x="4315" y="123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2" name="Freeform 1334"/>
                <p:cNvSpPr>
                  <a:spLocks/>
                </p:cNvSpPr>
                <p:nvPr/>
              </p:nvSpPr>
              <p:spPr bwMode="auto">
                <a:xfrm>
                  <a:off x="4315" y="123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3" name="Freeform 1335"/>
                <p:cNvSpPr>
                  <a:spLocks/>
                </p:cNvSpPr>
                <p:nvPr/>
              </p:nvSpPr>
              <p:spPr bwMode="auto">
                <a:xfrm>
                  <a:off x="4304" y="123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4" name="Freeform 1336"/>
                <p:cNvSpPr>
                  <a:spLocks/>
                </p:cNvSpPr>
                <p:nvPr/>
              </p:nvSpPr>
              <p:spPr bwMode="auto">
                <a:xfrm>
                  <a:off x="4304" y="123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5" name="Freeform 1337"/>
                <p:cNvSpPr>
                  <a:spLocks/>
                </p:cNvSpPr>
                <p:nvPr/>
              </p:nvSpPr>
              <p:spPr bwMode="auto">
                <a:xfrm>
                  <a:off x="4305" y="122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6" name="Freeform 1338"/>
                <p:cNvSpPr>
                  <a:spLocks/>
                </p:cNvSpPr>
                <p:nvPr/>
              </p:nvSpPr>
              <p:spPr bwMode="auto">
                <a:xfrm>
                  <a:off x="4305" y="122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7" name="Freeform 1339"/>
                <p:cNvSpPr>
                  <a:spLocks/>
                </p:cNvSpPr>
                <p:nvPr/>
              </p:nvSpPr>
              <p:spPr bwMode="auto">
                <a:xfrm>
                  <a:off x="4303" y="123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8" name="Freeform 1340"/>
                <p:cNvSpPr>
                  <a:spLocks/>
                </p:cNvSpPr>
                <p:nvPr/>
              </p:nvSpPr>
              <p:spPr bwMode="auto">
                <a:xfrm>
                  <a:off x="4303" y="123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9" name="Freeform 1341"/>
                <p:cNvSpPr>
                  <a:spLocks/>
                </p:cNvSpPr>
                <p:nvPr/>
              </p:nvSpPr>
              <p:spPr bwMode="auto">
                <a:xfrm>
                  <a:off x="4292" y="123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0" name="Freeform 1342"/>
                <p:cNvSpPr>
                  <a:spLocks/>
                </p:cNvSpPr>
                <p:nvPr/>
              </p:nvSpPr>
              <p:spPr bwMode="auto">
                <a:xfrm>
                  <a:off x="4292" y="123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1" name="Freeform 1343"/>
                <p:cNvSpPr>
                  <a:spLocks/>
                </p:cNvSpPr>
                <p:nvPr/>
              </p:nvSpPr>
              <p:spPr bwMode="auto">
                <a:xfrm>
                  <a:off x="4292" y="123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2" name="Freeform 1344"/>
                <p:cNvSpPr>
                  <a:spLocks/>
                </p:cNvSpPr>
                <p:nvPr/>
              </p:nvSpPr>
              <p:spPr bwMode="auto">
                <a:xfrm>
                  <a:off x="4292" y="123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3" name="Freeform 1345"/>
                <p:cNvSpPr>
                  <a:spLocks/>
                </p:cNvSpPr>
                <p:nvPr/>
              </p:nvSpPr>
              <p:spPr bwMode="auto">
                <a:xfrm>
                  <a:off x="4291" y="124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4" name="Freeform 1346"/>
                <p:cNvSpPr>
                  <a:spLocks/>
                </p:cNvSpPr>
                <p:nvPr/>
              </p:nvSpPr>
              <p:spPr bwMode="auto">
                <a:xfrm>
                  <a:off x="4291" y="124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5" name="Freeform 1347"/>
                <p:cNvSpPr>
                  <a:spLocks/>
                </p:cNvSpPr>
                <p:nvPr/>
              </p:nvSpPr>
              <p:spPr bwMode="auto">
                <a:xfrm>
                  <a:off x="4280" y="124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6" name="Freeform 1348"/>
                <p:cNvSpPr>
                  <a:spLocks/>
                </p:cNvSpPr>
                <p:nvPr/>
              </p:nvSpPr>
              <p:spPr bwMode="auto">
                <a:xfrm>
                  <a:off x="4280" y="124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7" name="Freeform 1349"/>
                <p:cNvSpPr>
                  <a:spLocks/>
                </p:cNvSpPr>
                <p:nvPr/>
              </p:nvSpPr>
              <p:spPr bwMode="auto">
                <a:xfrm>
                  <a:off x="4280" y="123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8" name="Freeform 1350"/>
                <p:cNvSpPr>
                  <a:spLocks/>
                </p:cNvSpPr>
                <p:nvPr/>
              </p:nvSpPr>
              <p:spPr bwMode="auto">
                <a:xfrm>
                  <a:off x="4280" y="123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9" name="Freeform 1351"/>
                <p:cNvSpPr>
                  <a:spLocks/>
                </p:cNvSpPr>
                <p:nvPr/>
              </p:nvSpPr>
              <p:spPr bwMode="auto">
                <a:xfrm>
                  <a:off x="4313" y="121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0" name="Freeform 1352"/>
                <p:cNvSpPr>
                  <a:spLocks/>
                </p:cNvSpPr>
                <p:nvPr/>
              </p:nvSpPr>
              <p:spPr bwMode="auto">
                <a:xfrm>
                  <a:off x="4313" y="121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1" name="Freeform 1353"/>
                <p:cNvSpPr>
                  <a:spLocks/>
                </p:cNvSpPr>
                <p:nvPr/>
              </p:nvSpPr>
              <p:spPr bwMode="auto">
                <a:xfrm>
                  <a:off x="4303" y="121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2" name="Freeform 1354"/>
                <p:cNvSpPr>
                  <a:spLocks/>
                </p:cNvSpPr>
                <p:nvPr/>
              </p:nvSpPr>
              <p:spPr bwMode="auto">
                <a:xfrm>
                  <a:off x="4303" y="121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3" name="Freeform 1355"/>
                <p:cNvSpPr>
                  <a:spLocks/>
                </p:cNvSpPr>
                <p:nvPr/>
              </p:nvSpPr>
              <p:spPr bwMode="auto">
                <a:xfrm>
                  <a:off x="4303" y="121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4" name="Freeform 1356"/>
                <p:cNvSpPr>
                  <a:spLocks/>
                </p:cNvSpPr>
                <p:nvPr/>
              </p:nvSpPr>
              <p:spPr bwMode="auto">
                <a:xfrm>
                  <a:off x="4303" y="121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5" name="Freeform 1357"/>
                <p:cNvSpPr>
                  <a:spLocks/>
                </p:cNvSpPr>
                <p:nvPr/>
              </p:nvSpPr>
              <p:spPr bwMode="auto">
                <a:xfrm>
                  <a:off x="4301" y="122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6" name="Freeform 1358"/>
                <p:cNvSpPr>
                  <a:spLocks/>
                </p:cNvSpPr>
                <p:nvPr/>
              </p:nvSpPr>
              <p:spPr bwMode="auto">
                <a:xfrm>
                  <a:off x="4301" y="122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7" name="Freeform 1359"/>
                <p:cNvSpPr>
                  <a:spLocks/>
                </p:cNvSpPr>
                <p:nvPr/>
              </p:nvSpPr>
              <p:spPr bwMode="auto">
                <a:xfrm>
                  <a:off x="4290" y="122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8" name="Freeform 1360"/>
                <p:cNvSpPr>
                  <a:spLocks/>
                </p:cNvSpPr>
                <p:nvPr/>
              </p:nvSpPr>
              <p:spPr bwMode="auto">
                <a:xfrm>
                  <a:off x="4290" y="122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9" name="Freeform 1361"/>
                <p:cNvSpPr>
                  <a:spLocks/>
                </p:cNvSpPr>
                <p:nvPr/>
              </p:nvSpPr>
              <p:spPr bwMode="auto">
                <a:xfrm>
                  <a:off x="4290" y="121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0" name="Freeform 1362"/>
                <p:cNvSpPr>
                  <a:spLocks/>
                </p:cNvSpPr>
                <p:nvPr/>
              </p:nvSpPr>
              <p:spPr bwMode="auto">
                <a:xfrm>
                  <a:off x="4290" y="121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1" name="Freeform 1363"/>
                <p:cNvSpPr>
                  <a:spLocks/>
                </p:cNvSpPr>
                <p:nvPr/>
              </p:nvSpPr>
              <p:spPr bwMode="auto">
                <a:xfrm>
                  <a:off x="4289" y="122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2" name="Freeform 1364"/>
                <p:cNvSpPr>
                  <a:spLocks/>
                </p:cNvSpPr>
                <p:nvPr/>
              </p:nvSpPr>
              <p:spPr bwMode="auto">
                <a:xfrm>
                  <a:off x="4289" y="122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3" name="Freeform 1365"/>
                <p:cNvSpPr>
                  <a:spLocks/>
                </p:cNvSpPr>
                <p:nvPr/>
              </p:nvSpPr>
              <p:spPr bwMode="auto">
                <a:xfrm>
                  <a:off x="4278" y="122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4" name="Freeform 1366"/>
                <p:cNvSpPr>
                  <a:spLocks/>
                </p:cNvSpPr>
                <p:nvPr/>
              </p:nvSpPr>
              <p:spPr bwMode="auto">
                <a:xfrm>
                  <a:off x="4278" y="122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5" name="Freeform 1367"/>
                <p:cNvSpPr>
                  <a:spLocks/>
                </p:cNvSpPr>
                <p:nvPr/>
              </p:nvSpPr>
              <p:spPr bwMode="auto">
                <a:xfrm>
                  <a:off x="4278" y="122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6" name="Freeform 1368"/>
                <p:cNvSpPr>
                  <a:spLocks/>
                </p:cNvSpPr>
                <p:nvPr/>
              </p:nvSpPr>
              <p:spPr bwMode="auto">
                <a:xfrm>
                  <a:off x="4278" y="122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</p:grpSp>
      </p:grpSp>
      <p:sp>
        <p:nvSpPr>
          <p:cNvPr id="264537" name="Text Box 1369"/>
          <p:cNvSpPr txBox="1">
            <a:spLocks noChangeArrowheads="1"/>
          </p:cNvSpPr>
          <p:nvPr/>
        </p:nvSpPr>
        <p:spPr bwMode="auto">
          <a:xfrm rot="-5376373">
            <a:off x="7154863" y="3406775"/>
            <a:ext cx="1296987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Cliente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264538" name="Text Box 1370"/>
          <p:cNvSpPr txBox="1">
            <a:spLocks noChangeArrowheads="1"/>
          </p:cNvSpPr>
          <p:nvPr/>
        </p:nvSpPr>
        <p:spPr bwMode="auto">
          <a:xfrm rot="-5376373">
            <a:off x="7098507" y="5638006"/>
            <a:ext cx="14097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Servidor</a:t>
            </a:r>
            <a:endParaRPr lang="es-ES" altLang="es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157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988" y="203623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/>
              <a:t>ROLAP y MOLAP</a:t>
            </a:r>
            <a:endParaRPr lang="es-ES_tradnl" altLang="es-ES"/>
          </a:p>
        </p:txBody>
      </p:sp>
      <p:sp>
        <p:nvSpPr>
          <p:cNvPr id="266254" name="Text Box 1038"/>
          <p:cNvSpPr txBox="1">
            <a:spLocks noChangeArrowheads="1"/>
          </p:cNvSpPr>
          <p:nvPr/>
        </p:nvSpPr>
        <p:spPr bwMode="auto">
          <a:xfrm>
            <a:off x="1042988" y="1495425"/>
            <a:ext cx="71628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>
                <a:latin typeface="Arial" panose="020B0604020202020204" pitchFamily="34" charset="0"/>
              </a:rPr>
              <a:t>ROLAP/MOLAP: Ventajas e Inconvenientes: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>
                <a:solidFill>
                  <a:srgbClr val="000099"/>
                </a:solidFill>
                <a:latin typeface="Arial" panose="020B0604020202020204" pitchFamily="34" charset="0"/>
              </a:rPr>
              <a:t>ROLAP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>
                <a:latin typeface="Arial" panose="020B0604020202020204" pitchFamily="34" charset="0"/>
              </a:rPr>
              <a:t>pueden aprovechar la tecnología relacional.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>
                <a:latin typeface="Arial" panose="020B0604020202020204" pitchFamily="34" charset="0"/>
              </a:rPr>
              <a:t>pueden utilizarse sistemas relacionales genéricos (más baratos o incluso gratuitos).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>
                <a:latin typeface="Arial" panose="020B0604020202020204" pitchFamily="34" charset="0"/>
              </a:rPr>
              <a:t>el diseño lógico corresponde al físico si se utiliza el diseño de Kimball.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>
                <a:solidFill>
                  <a:srgbClr val="000099"/>
                </a:solidFill>
                <a:latin typeface="Arial" panose="020B0604020202020204" pitchFamily="34" charset="0"/>
              </a:rPr>
              <a:t>MOLAP: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>
                <a:latin typeface="Arial" panose="020B0604020202020204" pitchFamily="34" charset="0"/>
              </a:rPr>
              <a:t>generalmente más eficientes que los ROLAP.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>
                <a:latin typeface="Arial" panose="020B0604020202020204" pitchFamily="34" charset="0"/>
              </a:rPr>
              <a:t>el coste de los cambios en la visión de los datos.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>
                <a:latin typeface="Arial" panose="020B0604020202020204" pitchFamily="34" charset="0"/>
              </a:rPr>
              <a:t>la construcción de las estructuras multidimensionales.</a:t>
            </a:r>
            <a:endParaRPr lang="es-ES" altLang="es-E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96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Tarea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Realizaran una investigación sobre los 2 tipos de modelos de depósitos de datos (Kimball -</a:t>
            </a:r>
            <a:r>
              <a:rPr lang="es-ES" dirty="0"/>
              <a:t> Inmon</a:t>
            </a:r>
            <a:r>
              <a:rPr lang="es-CR" dirty="0"/>
              <a:t>)</a:t>
            </a:r>
          </a:p>
          <a:p>
            <a:pPr lvl="1"/>
            <a:r>
              <a:rPr lang="es-CR" sz="2000" dirty="0"/>
              <a:t>Portada</a:t>
            </a:r>
          </a:p>
          <a:p>
            <a:pPr lvl="1"/>
            <a:r>
              <a:rPr lang="es-CR" sz="2000" dirty="0"/>
              <a:t>Índice</a:t>
            </a:r>
          </a:p>
          <a:p>
            <a:pPr lvl="1"/>
            <a:r>
              <a:rPr lang="es-CR" sz="2000" dirty="0"/>
              <a:t>Historia</a:t>
            </a:r>
          </a:p>
          <a:p>
            <a:pPr lvl="1"/>
            <a:r>
              <a:rPr lang="es-CR" sz="2000" dirty="0"/>
              <a:t>Desarrollo</a:t>
            </a:r>
          </a:p>
          <a:p>
            <a:pPr lvl="1"/>
            <a:r>
              <a:rPr lang="es-CR" sz="2000" dirty="0"/>
              <a:t>Ventajas</a:t>
            </a:r>
          </a:p>
          <a:p>
            <a:pPr lvl="1"/>
            <a:r>
              <a:rPr lang="es-CR" sz="2000" dirty="0"/>
              <a:t>Desventajas</a:t>
            </a:r>
          </a:p>
          <a:p>
            <a:pPr lvl="1"/>
            <a:r>
              <a:rPr lang="es-CR" sz="2000" dirty="0"/>
              <a:t>Conclusión </a:t>
            </a:r>
          </a:p>
        </p:txBody>
      </p:sp>
    </p:spTree>
    <p:extLst>
      <p:ext uri="{BB962C8B-B14F-4D97-AF65-F5344CB8AC3E}">
        <p14:creationId xmlns:p14="http://schemas.microsoft.com/office/powerpoint/2010/main" val="15113923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Bibliografía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i="1" dirty="0"/>
              <a:t>Inmon, W.H. "</a:t>
            </a:r>
            <a:r>
              <a:rPr lang="es-ES" sz="2000" i="1" dirty="0" err="1"/>
              <a:t>Building</a:t>
            </a:r>
            <a:r>
              <a:rPr lang="es-ES" sz="2000" i="1" dirty="0"/>
              <a:t> </a:t>
            </a:r>
            <a:r>
              <a:rPr lang="es-ES" sz="2000" i="1" dirty="0" err="1"/>
              <a:t>the</a:t>
            </a:r>
            <a:r>
              <a:rPr lang="es-ES" sz="2000" i="1" dirty="0"/>
              <a:t> Data </a:t>
            </a:r>
            <a:r>
              <a:rPr lang="es-ES" sz="2000" i="1" dirty="0" err="1"/>
              <a:t>Warehouse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1992 </a:t>
            </a:r>
          </a:p>
          <a:p>
            <a:r>
              <a:rPr lang="es-ES" sz="2000" i="1" dirty="0"/>
              <a:t>Inmon, W.H. et al. "</a:t>
            </a:r>
            <a:r>
              <a:rPr lang="es-ES" sz="2000" i="1" dirty="0" err="1"/>
              <a:t>Managing</a:t>
            </a:r>
            <a:r>
              <a:rPr lang="es-ES" sz="2000" i="1" dirty="0"/>
              <a:t> </a:t>
            </a:r>
            <a:r>
              <a:rPr lang="es-ES" sz="2000" i="1" dirty="0" err="1"/>
              <a:t>the</a:t>
            </a:r>
            <a:r>
              <a:rPr lang="es-ES" sz="2000" i="1" dirty="0"/>
              <a:t> Data </a:t>
            </a:r>
            <a:r>
              <a:rPr lang="es-ES" sz="2000" i="1" dirty="0" err="1"/>
              <a:t>Warehouse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1997 </a:t>
            </a:r>
          </a:p>
          <a:p>
            <a:r>
              <a:rPr lang="es-ES" sz="2000" i="1" dirty="0"/>
              <a:t>Inmon, W.H. et al. "Data </a:t>
            </a:r>
            <a:r>
              <a:rPr lang="es-ES" sz="2000" i="1" dirty="0" err="1"/>
              <a:t>Warehouse</a:t>
            </a:r>
            <a:r>
              <a:rPr lang="es-ES" sz="2000" i="1" dirty="0"/>
              <a:t> Performance", John </a:t>
            </a:r>
            <a:r>
              <a:rPr lang="es-ES" sz="2000" i="1" dirty="0" err="1"/>
              <a:t>Wiley</a:t>
            </a:r>
            <a:r>
              <a:rPr lang="es-ES" sz="2000" i="1" dirty="0"/>
              <a:t>, 1999 </a:t>
            </a:r>
          </a:p>
          <a:p>
            <a:r>
              <a:rPr lang="es-ES" sz="2000" i="1" dirty="0" err="1"/>
              <a:t>Kimball</a:t>
            </a:r>
            <a:r>
              <a:rPr lang="es-ES" sz="2000" i="1" dirty="0"/>
              <a:t>, R. "The Data </a:t>
            </a:r>
            <a:r>
              <a:rPr lang="es-ES" sz="2000" i="1" dirty="0" err="1"/>
              <a:t>Warehouse</a:t>
            </a:r>
            <a:r>
              <a:rPr lang="es-ES" sz="2000" i="1" dirty="0"/>
              <a:t> </a:t>
            </a:r>
            <a:r>
              <a:rPr lang="es-ES" sz="2000" i="1" dirty="0" err="1"/>
              <a:t>Toolkit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1996</a:t>
            </a:r>
          </a:p>
          <a:p>
            <a:r>
              <a:rPr lang="es-ES" sz="2000" i="1" dirty="0" err="1"/>
              <a:t>Kimball</a:t>
            </a:r>
            <a:r>
              <a:rPr lang="es-ES" sz="2000" i="1" dirty="0"/>
              <a:t>, R et al. "The Data </a:t>
            </a:r>
            <a:r>
              <a:rPr lang="es-ES" sz="2000" i="1" dirty="0" err="1"/>
              <a:t>Warehouse</a:t>
            </a:r>
            <a:r>
              <a:rPr lang="es-ES" sz="2000" i="1" dirty="0"/>
              <a:t> Lifecycle </a:t>
            </a:r>
            <a:r>
              <a:rPr lang="es-ES" sz="2000" i="1" dirty="0" err="1"/>
              <a:t>Toolkit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1998 </a:t>
            </a:r>
          </a:p>
          <a:p>
            <a:r>
              <a:rPr lang="es-ES" sz="2000" i="1" dirty="0" err="1"/>
              <a:t>Giovinazzo</a:t>
            </a:r>
            <a:r>
              <a:rPr lang="es-ES" sz="2000" i="1" dirty="0"/>
              <a:t>, W. "</a:t>
            </a:r>
            <a:r>
              <a:rPr lang="es-ES" sz="2000" i="1" dirty="0" err="1"/>
              <a:t>Object-Oriented</a:t>
            </a:r>
            <a:r>
              <a:rPr lang="es-ES" sz="2000" i="1" dirty="0"/>
              <a:t> Data </a:t>
            </a:r>
            <a:r>
              <a:rPr lang="es-ES" sz="2000" i="1" dirty="0" err="1"/>
              <a:t>Warehouse</a:t>
            </a:r>
            <a:r>
              <a:rPr lang="es-ES" sz="2000" i="1" dirty="0"/>
              <a:t> </a:t>
            </a:r>
            <a:r>
              <a:rPr lang="es-ES" sz="2000" i="1" dirty="0" err="1"/>
              <a:t>Design</a:t>
            </a:r>
            <a:r>
              <a:rPr lang="es-ES" sz="2000" i="1" dirty="0"/>
              <a:t>", Prentice-Hall, 2000. </a:t>
            </a:r>
          </a:p>
          <a:p>
            <a:r>
              <a:rPr lang="es-ES" sz="2000" i="1" dirty="0" err="1"/>
              <a:t>Jarke</a:t>
            </a:r>
            <a:r>
              <a:rPr lang="es-ES" sz="2000" i="1" dirty="0"/>
              <a:t>, M. et al. "Fundamentals of Data Warehouses", </a:t>
            </a:r>
            <a:r>
              <a:rPr lang="es-ES" sz="2000" i="1" dirty="0" err="1"/>
              <a:t>Springer</a:t>
            </a:r>
            <a:r>
              <a:rPr lang="es-ES" sz="2000" i="1" dirty="0"/>
              <a:t>, 2000.</a:t>
            </a:r>
            <a:endParaRPr lang="es-CR" sz="2000" i="1" dirty="0"/>
          </a:p>
        </p:txBody>
      </p:sp>
    </p:spTree>
    <p:extLst>
      <p:ext uri="{BB962C8B-B14F-4D97-AF65-F5344CB8AC3E}">
        <p14:creationId xmlns:p14="http://schemas.microsoft.com/office/powerpoint/2010/main" val="97602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51715"/>
            <a:ext cx="6794400" cy="617700"/>
          </a:xfrm>
        </p:spPr>
        <p:txBody>
          <a:bodyPr/>
          <a:lstStyle/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000" dirty="0"/>
          </a:p>
          <a:p>
            <a:r>
              <a:rPr lang="es-ES" sz="2000" dirty="0"/>
              <a:t>Se desea operar eficientemente con esos datos...</a:t>
            </a:r>
          </a:p>
          <a:p>
            <a:pPr lvl="1"/>
            <a:r>
              <a:rPr lang="es-ES" sz="1600" dirty="0"/>
              <a:t>Los costes de almacenamiento masivo y conectividad se han reducido drásticamente en los últimos años.</a:t>
            </a:r>
          </a:p>
          <a:p>
            <a:pPr lvl="1"/>
            <a:endParaRPr lang="es-ES" sz="1600" dirty="0"/>
          </a:p>
          <a:p>
            <a:r>
              <a:rPr lang="es-ES" sz="2000" dirty="0"/>
              <a:t>Parece razonable recoger los datos (información histórica) en un sistema separado y específico.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Data warehouses (Almacenes o Bodegas de Datos)</a:t>
            </a:r>
          </a:p>
          <a:p>
            <a:endParaRPr lang="es-ES" sz="2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55031" y="4227235"/>
            <a:ext cx="4833938" cy="466725"/>
          </a:xfrm>
          <a:prstGeom prst="rect">
            <a:avLst/>
          </a:prstGeom>
          <a:noFill/>
          <a:ln w="9525">
            <a:solidFill>
              <a:srgbClr val="3AA53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s-ES_tradnl" altLang="es-ES" dirty="0">
                <a:latin typeface="Arial" panose="020B0604020202020204" pitchFamily="34" charset="0"/>
              </a:rPr>
              <a:t>NACE EL </a:t>
            </a:r>
            <a:r>
              <a:rPr lang="es-ES_tradnl" altLang="es-ES" dirty="0">
                <a:solidFill>
                  <a:srgbClr val="FF0000"/>
                </a:solidFill>
                <a:latin typeface="Arial" panose="020B0604020202020204" pitchFamily="34" charset="0"/>
              </a:rPr>
              <a:t>DATA-WAREHOUSING</a:t>
            </a:r>
            <a:endParaRPr lang="es-ES" altLang="es-E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96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2710695" y="1536700"/>
            <a:ext cx="41606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b="1" dirty="0">
                <a:latin typeface="Arial" panose="020B0604020202020204" pitchFamily="34" charset="0"/>
              </a:rPr>
              <a:t>Almacenes de Datos (AD)</a:t>
            </a:r>
            <a:r>
              <a:rPr lang="es-ES_tradnl" altLang="es-ES" b="1" dirty="0">
                <a:solidFill>
                  <a:srgbClr val="0033CC"/>
                </a:solidFill>
                <a:latin typeface="Arial" panose="020B0604020202020204" pitchFamily="34" charset="0"/>
              </a:rPr>
              <a:t>   </a:t>
            </a:r>
            <a:r>
              <a:rPr lang="es-ES_tradnl" altLang="es-ES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(data </a:t>
            </a:r>
            <a:r>
              <a:rPr lang="es-ES_tradnl" altLang="es-ES" sz="16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warehouse</a:t>
            </a:r>
            <a:r>
              <a:rPr lang="es-ES_tradnl" altLang="es-ES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)</a:t>
            </a:r>
            <a:endParaRPr lang="es-ES_tradnl" altLang="es-ES" b="1" dirty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2643982" y="2441575"/>
            <a:ext cx="33194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 dirty="0">
                <a:latin typeface="Arial" panose="020B0604020202020204" pitchFamily="34" charset="0"/>
              </a:rPr>
              <a:t>disponer de Sistemas de Información de apoyo a la toma de decisiones*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1258888" y="3933825"/>
            <a:ext cx="6977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 dirty="0">
                <a:latin typeface="Arial" panose="020B0604020202020204" pitchFamily="34" charset="0"/>
              </a:rPr>
              <a:t>disponer de</a:t>
            </a:r>
            <a:r>
              <a:rPr lang="es-ES_tradnl" altLang="es-ES" sz="1800" dirty="0">
                <a:solidFill>
                  <a:srgbClr val="0033CC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i="1" dirty="0">
                <a:solidFill>
                  <a:schemeClr val="accent2"/>
                </a:solidFill>
                <a:latin typeface="Arial" panose="020B0604020202020204" pitchFamily="34" charset="0"/>
              </a:rPr>
              <a:t>bases de datos</a:t>
            </a:r>
            <a:r>
              <a:rPr lang="es-ES_tradnl" altLang="es-ES" sz="1800" dirty="0">
                <a:solidFill>
                  <a:srgbClr val="0033CC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dirty="0">
                <a:latin typeface="Arial" panose="020B0604020202020204" pitchFamily="34" charset="0"/>
              </a:rPr>
              <a:t>que permitan</a:t>
            </a:r>
            <a:r>
              <a:rPr lang="es-ES_tradnl" altLang="es-ES" sz="1800" dirty="0">
                <a:solidFill>
                  <a:srgbClr val="0033CC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i="1" dirty="0">
                <a:solidFill>
                  <a:schemeClr val="accent2"/>
                </a:solidFill>
                <a:latin typeface="Arial" panose="020B0604020202020204" pitchFamily="34" charset="0"/>
              </a:rPr>
              <a:t>extraer conocimiento</a:t>
            </a:r>
            <a:r>
              <a:rPr lang="es-ES_tradnl" altLang="es-ES" sz="1800" dirty="0">
                <a:solidFill>
                  <a:srgbClr val="0033CC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dirty="0">
                <a:latin typeface="Arial" panose="020B0604020202020204" pitchFamily="34" charset="0"/>
              </a:rPr>
              <a:t>de la información histórica almacenada en la organización</a:t>
            </a:r>
          </a:p>
        </p:txBody>
      </p:sp>
      <p:sp>
        <p:nvSpPr>
          <p:cNvPr id="131081" name="AutoShape 9"/>
          <p:cNvSpPr>
            <a:spLocks noChangeArrowheads="1"/>
          </p:cNvSpPr>
          <p:nvPr/>
        </p:nvSpPr>
        <p:spPr bwMode="auto">
          <a:xfrm>
            <a:off x="4128293" y="1981617"/>
            <a:ext cx="201613" cy="433387"/>
          </a:xfrm>
          <a:prstGeom prst="downArrow">
            <a:avLst>
              <a:gd name="adj1" fmla="val 50000"/>
              <a:gd name="adj2" fmla="val 53740"/>
            </a:avLst>
          </a:prstGeom>
          <a:solidFill>
            <a:srgbClr val="DA1E4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4403725" y="1885950"/>
            <a:ext cx="1412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 dirty="0">
                <a:solidFill>
                  <a:srgbClr val="DA1E4F"/>
                </a:solidFill>
                <a:latin typeface="Helvetica-Narrow" pitchFamily="34" charset="0"/>
              </a:rPr>
              <a:t>motivación</a:t>
            </a:r>
          </a:p>
        </p:txBody>
      </p:sp>
      <p:sp>
        <p:nvSpPr>
          <p:cNvPr id="131083" name="Line 11"/>
          <p:cNvSpPr>
            <a:spLocks noChangeShapeType="1"/>
          </p:cNvSpPr>
          <p:nvPr/>
        </p:nvSpPr>
        <p:spPr bwMode="auto">
          <a:xfrm>
            <a:off x="4216400" y="3314700"/>
            <a:ext cx="0" cy="5191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1641475" y="5259388"/>
            <a:ext cx="1735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análisis de la organización </a:t>
            </a:r>
          </a:p>
        </p:txBody>
      </p:sp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3678238" y="5297488"/>
            <a:ext cx="1760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previsiones de evolución</a:t>
            </a:r>
          </a:p>
        </p:txBody>
      </p:sp>
      <p:sp>
        <p:nvSpPr>
          <p:cNvPr id="131086" name="Text Box 14"/>
          <p:cNvSpPr txBox="1">
            <a:spLocks noChangeArrowheads="1"/>
          </p:cNvSpPr>
          <p:nvPr/>
        </p:nvSpPr>
        <p:spPr bwMode="auto">
          <a:xfrm>
            <a:off x="5816600" y="5306997"/>
            <a:ext cx="1931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 dirty="0">
                <a:latin typeface="Arial" panose="020B0604020202020204" pitchFamily="34" charset="0"/>
              </a:rPr>
              <a:t>diseño de estrategias</a:t>
            </a:r>
          </a:p>
        </p:txBody>
      </p:sp>
      <p:sp>
        <p:nvSpPr>
          <p:cNvPr id="131087" name="Line 15"/>
          <p:cNvSpPr>
            <a:spLocks noChangeShapeType="1"/>
          </p:cNvSpPr>
          <p:nvPr/>
        </p:nvSpPr>
        <p:spPr bwMode="auto">
          <a:xfrm flipH="1">
            <a:off x="2700338" y="4756150"/>
            <a:ext cx="1543050" cy="442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1088" name="Line 16"/>
          <p:cNvSpPr>
            <a:spLocks noChangeShapeType="1"/>
          </p:cNvSpPr>
          <p:nvPr/>
        </p:nvSpPr>
        <p:spPr bwMode="auto">
          <a:xfrm>
            <a:off x="4229100" y="4751388"/>
            <a:ext cx="0" cy="5064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1089" name="Line 17"/>
          <p:cNvSpPr>
            <a:spLocks noChangeShapeType="1"/>
          </p:cNvSpPr>
          <p:nvPr/>
        </p:nvSpPr>
        <p:spPr bwMode="auto">
          <a:xfrm>
            <a:off x="4229100" y="4767263"/>
            <a:ext cx="1789113" cy="3603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4273550" y="4854575"/>
            <a:ext cx="1543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rgbClr val="DA1E4F"/>
                </a:solidFill>
                <a:latin typeface="Helvetica-Narrow" pitchFamily="34" charset="0"/>
              </a:rPr>
              <a:t>objetivos</a:t>
            </a:r>
            <a:endParaRPr lang="es-ES_tradnl" altLang="es-ES" sz="1600" b="1">
              <a:solidFill>
                <a:srgbClr val="DA1E4F"/>
              </a:solidFill>
              <a:latin typeface="Arial" panose="020B0604020202020204" pitchFamily="34" charset="0"/>
            </a:endParaRP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700088" y="6067425"/>
            <a:ext cx="7175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4FCD8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* DSS: Decision Support Systems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7606" y="237663"/>
            <a:ext cx="6961800" cy="694200"/>
          </a:xfrm>
        </p:spPr>
        <p:txBody>
          <a:bodyPr/>
          <a:lstStyle/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254320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23" name="Text Box 27"/>
          <p:cNvSpPr txBox="1">
            <a:spLocks noChangeArrowheads="1"/>
          </p:cNvSpPr>
          <p:nvPr/>
        </p:nvSpPr>
        <p:spPr bwMode="auto">
          <a:xfrm>
            <a:off x="1476375" y="1628775"/>
            <a:ext cx="471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s-ES" altLang="es-ES" sz="2000">
              <a:latin typeface="Arial" panose="020B0604020202020204" pitchFamily="34" charset="0"/>
            </a:endParaRPr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2624138" y="1562100"/>
            <a:ext cx="379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800" b="1">
                <a:solidFill>
                  <a:srgbClr val="0033CC"/>
                </a:solidFill>
                <a:latin typeface="Arial" panose="020B0604020202020204" pitchFamily="34" charset="0"/>
              </a:rPr>
              <a:t>Almacenes de datos</a:t>
            </a:r>
          </a:p>
        </p:txBody>
      </p:sp>
      <p:sp>
        <p:nvSpPr>
          <p:cNvPr id="132125" name="AutoShape 29"/>
          <p:cNvSpPr>
            <a:spLocks noChangeArrowheads="1"/>
          </p:cNvSpPr>
          <p:nvPr/>
        </p:nvSpPr>
        <p:spPr bwMode="auto">
          <a:xfrm>
            <a:off x="4418806" y="2087563"/>
            <a:ext cx="201613" cy="433387"/>
          </a:xfrm>
          <a:prstGeom prst="downArrow">
            <a:avLst>
              <a:gd name="adj1" fmla="val 50000"/>
              <a:gd name="adj2" fmla="val 53740"/>
            </a:avLst>
          </a:prstGeom>
          <a:solidFill>
            <a:srgbClr val="DA1E4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2126" name="Text Box 30"/>
          <p:cNvSpPr txBox="1">
            <a:spLocks noChangeArrowheads="1"/>
          </p:cNvSpPr>
          <p:nvPr/>
        </p:nvSpPr>
        <p:spPr bwMode="auto">
          <a:xfrm>
            <a:off x="2174875" y="2633663"/>
            <a:ext cx="49403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 dirty="0">
                <a:latin typeface="Arial" panose="020B0604020202020204" pitchFamily="34" charset="0"/>
              </a:rPr>
              <a:t>Base de Datos diseñada con un objetivo de explotación distinto que el de las bases de datos de los sistemas operacionales.</a:t>
            </a:r>
            <a:endParaRPr lang="es-ES" altLang="es-ES" sz="1800" dirty="0">
              <a:latin typeface="Arial" panose="020B0604020202020204" pitchFamily="34" charset="0"/>
            </a:endParaRPr>
          </a:p>
        </p:txBody>
      </p:sp>
      <p:sp>
        <p:nvSpPr>
          <p:cNvPr id="132127" name="Text Box 31"/>
          <p:cNvSpPr txBox="1">
            <a:spLocks noChangeArrowheads="1"/>
          </p:cNvSpPr>
          <p:nvPr/>
        </p:nvSpPr>
        <p:spPr bwMode="auto">
          <a:xfrm>
            <a:off x="1146175" y="4068763"/>
            <a:ext cx="2359025" cy="779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Sistema Operacional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(OLTP)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32128" name="Text Box 32"/>
          <p:cNvSpPr txBox="1">
            <a:spLocks noChangeArrowheads="1"/>
          </p:cNvSpPr>
          <p:nvPr/>
        </p:nvSpPr>
        <p:spPr bwMode="auto">
          <a:xfrm>
            <a:off x="1146175" y="5224463"/>
            <a:ext cx="2349500" cy="10541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Sistema de Almacén de Datos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(DW)</a:t>
            </a:r>
          </a:p>
        </p:txBody>
      </p:sp>
      <p:sp>
        <p:nvSpPr>
          <p:cNvPr id="132129" name="Text Box 33"/>
          <p:cNvSpPr txBox="1">
            <a:spLocks noChangeArrowheads="1"/>
          </p:cNvSpPr>
          <p:nvPr/>
        </p:nvSpPr>
        <p:spPr bwMode="auto">
          <a:xfrm>
            <a:off x="5464175" y="4106863"/>
            <a:ext cx="1828800" cy="6413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BD orientada al proceso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32130" name="Text Box 34"/>
          <p:cNvSpPr txBox="1">
            <a:spLocks noChangeArrowheads="1"/>
          </p:cNvSpPr>
          <p:nvPr/>
        </p:nvSpPr>
        <p:spPr bwMode="auto">
          <a:xfrm>
            <a:off x="5451475" y="5287963"/>
            <a:ext cx="1892300" cy="6413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BD orientada al análisis 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32131" name="AutoShape 35"/>
          <p:cNvSpPr>
            <a:spLocks noChangeArrowheads="1"/>
          </p:cNvSpPr>
          <p:nvPr/>
        </p:nvSpPr>
        <p:spPr bwMode="auto">
          <a:xfrm>
            <a:off x="4105275" y="4271963"/>
            <a:ext cx="698500" cy="304800"/>
          </a:xfrm>
          <a:prstGeom prst="rightArrow">
            <a:avLst>
              <a:gd name="adj1" fmla="val 50000"/>
              <a:gd name="adj2" fmla="val 57292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32132" name="AutoShape 36"/>
          <p:cNvSpPr>
            <a:spLocks noChangeArrowheads="1"/>
          </p:cNvSpPr>
          <p:nvPr/>
        </p:nvSpPr>
        <p:spPr bwMode="auto">
          <a:xfrm>
            <a:off x="4105275" y="5541963"/>
            <a:ext cx="698500" cy="304800"/>
          </a:xfrm>
          <a:prstGeom prst="rightArrow">
            <a:avLst>
              <a:gd name="adj1" fmla="val 50000"/>
              <a:gd name="adj2" fmla="val 57292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2293320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3626</Words>
  <Application>Microsoft Office PowerPoint</Application>
  <PresentationFormat>Presentación en pantalla (4:3)</PresentationFormat>
  <Paragraphs>927</Paragraphs>
  <Slides>64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64</vt:i4>
      </vt:variant>
    </vt:vector>
  </HeadingPairs>
  <TitlesOfParts>
    <vt:vector size="75" baseType="lpstr">
      <vt:lpstr>Arial</vt:lpstr>
      <vt:lpstr>Arial Narrow</vt:lpstr>
      <vt:lpstr>Batang</vt:lpstr>
      <vt:lpstr>Calibri</vt:lpstr>
      <vt:lpstr>굴림</vt:lpstr>
      <vt:lpstr>Helvetica-Narrow</vt:lpstr>
      <vt:lpstr>Monotype Sorts</vt:lpstr>
      <vt:lpstr>Symbol</vt:lpstr>
      <vt:lpstr>Times New Roman</vt:lpstr>
      <vt:lpstr>Wingdings</vt:lpstr>
      <vt:lpstr>Tema de Office</vt:lpstr>
      <vt:lpstr>MINERÍA DE DATOS ISW­-911 </vt:lpstr>
      <vt:lpstr>Agenda</vt:lpstr>
      <vt:lpstr>Objetivos</vt:lpstr>
      <vt:lpstr>Introducción a los Almacenes de Datos</vt:lpstr>
      <vt:lpstr>Introducción a los Almacenes de Datos</vt:lpstr>
      <vt:lpstr>Introducción a los Almacenes de Datos</vt:lpstr>
      <vt:lpstr>Introducción a los Almacenes de Datos</vt:lpstr>
      <vt:lpstr>Introducción a los Almacenes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Presentación de PowerPoint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ROLAP y MOLAP</vt:lpstr>
      <vt:lpstr>Presentación de PowerPoint</vt:lpstr>
      <vt:lpstr>ROLAP y MOLAP</vt:lpstr>
      <vt:lpstr>ROLAP y MOLAP</vt:lpstr>
      <vt:lpstr>ROLAP y MOLAP</vt:lpstr>
      <vt:lpstr>ROLAP y MOLAP</vt:lpstr>
      <vt:lpstr>ROLAP y MOLAP</vt:lpstr>
      <vt:lpstr>ROLAP y MOLAP</vt:lpstr>
      <vt:lpstr>Tarea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AMBIENTE WEB II</dc:title>
  <dc:creator>Efren</dc:creator>
  <cp:lastModifiedBy>Efren</cp:lastModifiedBy>
  <cp:revision>61</cp:revision>
  <dcterms:modified xsi:type="dcterms:W3CDTF">2016-09-15T03:29:06Z</dcterms:modified>
</cp:coreProperties>
</file>