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67"/>
  </p:notesMasterIdLst>
  <p:sldIdLst>
    <p:sldId id="256" r:id="rId2"/>
    <p:sldId id="271" r:id="rId3"/>
    <p:sldId id="272" r:id="rId4"/>
    <p:sldId id="350" r:id="rId5"/>
    <p:sldId id="351" r:id="rId6"/>
    <p:sldId id="352" r:id="rId7"/>
    <p:sldId id="353" r:id="rId8"/>
    <p:sldId id="354" r:id="rId9"/>
    <p:sldId id="355" r:id="rId10"/>
    <p:sldId id="356" r:id="rId11"/>
    <p:sldId id="357" r:id="rId12"/>
    <p:sldId id="358" r:id="rId13"/>
    <p:sldId id="359" r:id="rId14"/>
    <p:sldId id="360" r:id="rId15"/>
    <p:sldId id="361" r:id="rId16"/>
    <p:sldId id="362" r:id="rId17"/>
    <p:sldId id="363" r:id="rId18"/>
    <p:sldId id="364" r:id="rId19"/>
    <p:sldId id="365" r:id="rId20"/>
    <p:sldId id="366" r:id="rId21"/>
    <p:sldId id="367" r:id="rId22"/>
    <p:sldId id="368" r:id="rId23"/>
    <p:sldId id="369" r:id="rId24"/>
    <p:sldId id="370" r:id="rId25"/>
    <p:sldId id="371" r:id="rId26"/>
    <p:sldId id="372" r:id="rId27"/>
    <p:sldId id="373" r:id="rId28"/>
    <p:sldId id="374" r:id="rId29"/>
    <p:sldId id="375" r:id="rId30"/>
    <p:sldId id="376" r:id="rId31"/>
    <p:sldId id="377" r:id="rId32"/>
    <p:sldId id="378" r:id="rId33"/>
    <p:sldId id="379" r:id="rId34"/>
    <p:sldId id="380" r:id="rId35"/>
    <p:sldId id="381" r:id="rId36"/>
    <p:sldId id="382" r:id="rId37"/>
    <p:sldId id="383" r:id="rId38"/>
    <p:sldId id="384" r:id="rId39"/>
    <p:sldId id="385" r:id="rId40"/>
    <p:sldId id="386" r:id="rId41"/>
    <p:sldId id="387" r:id="rId42"/>
    <p:sldId id="388" r:id="rId43"/>
    <p:sldId id="389" r:id="rId44"/>
    <p:sldId id="390" r:id="rId45"/>
    <p:sldId id="391" r:id="rId46"/>
    <p:sldId id="392" r:id="rId47"/>
    <p:sldId id="393" r:id="rId48"/>
    <p:sldId id="394" r:id="rId49"/>
    <p:sldId id="395" r:id="rId50"/>
    <p:sldId id="396" r:id="rId51"/>
    <p:sldId id="397" r:id="rId52"/>
    <p:sldId id="398" r:id="rId53"/>
    <p:sldId id="399" r:id="rId54"/>
    <p:sldId id="400" r:id="rId55"/>
    <p:sldId id="401" r:id="rId56"/>
    <p:sldId id="402" r:id="rId57"/>
    <p:sldId id="403" r:id="rId58"/>
    <p:sldId id="404" r:id="rId59"/>
    <p:sldId id="405" r:id="rId60"/>
    <p:sldId id="406" r:id="rId61"/>
    <p:sldId id="407" r:id="rId62"/>
    <p:sldId id="408" r:id="rId63"/>
    <p:sldId id="409" r:id="rId64"/>
    <p:sldId id="348" r:id="rId65"/>
    <p:sldId id="270" r:id="rId6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3" autoAdjust="0"/>
    <p:restoredTop sz="94262" autoAdjust="0"/>
  </p:normalViewPr>
  <p:slideViewPr>
    <p:cSldViewPr snapToGrid="0">
      <p:cViewPr varScale="1">
        <p:scale>
          <a:sx n="108" d="100"/>
          <a:sy n="108" d="100"/>
        </p:scale>
        <p:origin x="1752"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‹Nº›</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74" name="Shape 74"/>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685800" y="2130425"/>
            <a:ext cx="7772400" cy="1470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7" name="Shape 17"/>
          <p:cNvSpPr txBox="1">
            <a:spLocks noGrp="1"/>
          </p:cNvSpPr>
          <p:nvPr>
            <p:ph type="subTitle" idx="1"/>
          </p:nvPr>
        </p:nvSpPr>
        <p:spPr>
          <a:xfrm>
            <a:off x="1371600" y="3886200"/>
            <a:ext cx="6400800" cy="1752600"/>
          </a:xfrm>
          <a:prstGeom prst="rect">
            <a:avLst/>
          </a:prstGeom>
          <a:noFill/>
          <a:ln>
            <a:noFill/>
          </a:ln>
        </p:spPr>
        <p:txBody>
          <a:bodyPr lIns="91425" tIns="91425" rIns="91425" bIns="91425" anchor="t" anchorCtr="0"/>
          <a:lstStyle>
            <a:lvl1pPr marL="0" marR="0" lvl="0" indent="0" algn="ctr"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815825" y="198449"/>
            <a:ext cx="6794400" cy="617700"/>
          </a:xfrm>
          <a:prstGeom prst="rect">
            <a:avLst/>
          </a:prstGeom>
          <a:noFill/>
          <a:ln>
            <a:noFill/>
          </a:ln>
        </p:spPr>
        <p:txBody>
          <a:bodyPr lIns="91425" tIns="91425" rIns="91425" bIns="91425" anchor="ctr" anchorCtr="0"/>
          <a:lstStyle>
            <a:lvl1pPr marL="0" marR="0" lvl="0" indent="0" algn="ctr" rtl="0">
              <a:spcBef>
                <a:spcPts val="0"/>
              </a:spcBef>
              <a:buClr>
                <a:srgbClr val="FFFFFF"/>
              </a:buClr>
              <a:buFont typeface="Calibri"/>
              <a:buNone/>
              <a:defRPr sz="4400" b="0" i="0" u="none" strike="noStrike" cap="none">
                <a:solidFill>
                  <a:srgbClr val="FFFFFF"/>
                </a:solidFill>
                <a:latin typeface="Calibri"/>
                <a:ea typeface="Calibri"/>
                <a:cs typeface="Calibri"/>
                <a:sym typeface="Calibri"/>
              </a:defRPr>
            </a:lvl1pPr>
            <a:lvl2pPr lvl="1" indent="0" rtl="0">
              <a:spcBef>
                <a:spcPts val="0"/>
              </a:spcBef>
              <a:buClr>
                <a:srgbClr val="FFFFFF"/>
              </a:buClr>
              <a:buNone/>
              <a:defRPr sz="1800">
                <a:solidFill>
                  <a:srgbClr val="FFFFFF"/>
                </a:solidFill>
              </a:defRPr>
            </a:lvl2pPr>
            <a:lvl3pPr lvl="2" indent="0" rtl="0">
              <a:spcBef>
                <a:spcPts val="0"/>
              </a:spcBef>
              <a:buClr>
                <a:srgbClr val="FFFFFF"/>
              </a:buClr>
              <a:buNone/>
              <a:defRPr sz="1800">
                <a:solidFill>
                  <a:srgbClr val="FFFFFF"/>
                </a:solidFill>
              </a:defRPr>
            </a:lvl3pPr>
            <a:lvl4pPr lvl="3" indent="0" rtl="0">
              <a:spcBef>
                <a:spcPts val="0"/>
              </a:spcBef>
              <a:buClr>
                <a:srgbClr val="FFFFFF"/>
              </a:buClr>
              <a:buNone/>
              <a:defRPr sz="1800">
                <a:solidFill>
                  <a:srgbClr val="FFFFFF"/>
                </a:solidFill>
              </a:defRPr>
            </a:lvl4pPr>
            <a:lvl5pPr lvl="4" indent="0" rtl="0">
              <a:spcBef>
                <a:spcPts val="0"/>
              </a:spcBef>
              <a:buClr>
                <a:srgbClr val="FFFFFF"/>
              </a:buClr>
              <a:buNone/>
              <a:defRPr sz="1800">
                <a:solidFill>
                  <a:srgbClr val="FFFFFF"/>
                </a:solidFill>
              </a:defRPr>
            </a:lvl5pPr>
            <a:lvl6pPr lvl="5" indent="0" rtl="0">
              <a:spcBef>
                <a:spcPts val="0"/>
              </a:spcBef>
              <a:buClr>
                <a:srgbClr val="FFFFFF"/>
              </a:buClr>
              <a:buNone/>
              <a:defRPr sz="1800">
                <a:solidFill>
                  <a:srgbClr val="FFFFFF"/>
                </a:solidFill>
              </a:defRPr>
            </a:lvl6pPr>
            <a:lvl7pPr lvl="6" indent="0" rtl="0">
              <a:spcBef>
                <a:spcPts val="0"/>
              </a:spcBef>
              <a:buClr>
                <a:srgbClr val="FFFFFF"/>
              </a:buClr>
              <a:buNone/>
              <a:defRPr sz="1800">
                <a:solidFill>
                  <a:srgbClr val="FFFFFF"/>
                </a:solidFill>
              </a:defRPr>
            </a:lvl7pPr>
            <a:lvl8pPr lvl="7" indent="0" rtl="0">
              <a:spcBef>
                <a:spcPts val="0"/>
              </a:spcBef>
              <a:buClr>
                <a:srgbClr val="FFFFFF"/>
              </a:buClr>
              <a:buNone/>
              <a:defRPr sz="1800">
                <a:solidFill>
                  <a:srgbClr val="FFFFFF"/>
                </a:solidFill>
              </a:defRPr>
            </a:lvl8pPr>
            <a:lvl9pPr lvl="8" indent="0" rtl="0">
              <a:spcBef>
                <a:spcPts val="0"/>
              </a:spcBef>
              <a:buClr>
                <a:srgbClr val="FFFFFF"/>
              </a:buClr>
              <a:buNone/>
              <a:defRPr sz="1800">
                <a:solidFill>
                  <a:srgbClr val="FFFFFF"/>
                </a:solidFill>
              </a:defRPr>
            </a:lvl9pPr>
          </a:lstStyle>
          <a:p>
            <a:endParaRPr/>
          </a:p>
        </p:txBody>
      </p:sp>
      <p:sp>
        <p:nvSpPr>
          <p:cNvPr id="23" name="Shape 23"/>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722312" y="4406900"/>
            <a:ext cx="7772400" cy="13620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000" b="1"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29" name="Shape 29"/>
          <p:cNvSpPr txBox="1">
            <a:spLocks noGrp="1"/>
          </p:cNvSpPr>
          <p:nvPr>
            <p:ph type="body" idx="1"/>
          </p:nvPr>
        </p:nvSpPr>
        <p:spPr>
          <a:xfrm>
            <a:off x="722312" y="2906713"/>
            <a:ext cx="7772400" cy="1500300"/>
          </a:xfrm>
          <a:prstGeom prst="rect">
            <a:avLst/>
          </a:prstGeom>
          <a:noFill/>
          <a:ln>
            <a:noFill/>
          </a:ln>
        </p:spPr>
        <p:txBody>
          <a:bodyPr lIns="91425" tIns="91425" rIns="91425" bIns="91425" anchor="b" anchorCtr="0"/>
          <a:lstStyle>
            <a:lvl1pPr marL="0" marR="0" lvl="0" indent="0" algn="l"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1pPr>
            <a:lvl2pPr marL="457200" marR="0" lvl="1" indent="0" algn="l" rtl="0">
              <a:spcBef>
                <a:spcPts val="360"/>
              </a:spcBef>
              <a:buClr>
                <a:srgbClr val="888888"/>
              </a:buClr>
              <a:buFont typeface="Arial"/>
              <a:buNone/>
              <a:defRPr sz="1800" b="0" i="0" u="none" strike="noStrike" cap="none">
                <a:solidFill>
                  <a:srgbClr val="888888"/>
                </a:solidFill>
                <a:latin typeface="Calibri"/>
                <a:ea typeface="Calibri"/>
                <a:cs typeface="Calibri"/>
                <a:sym typeface="Calibri"/>
              </a:defRPr>
            </a:lvl2pPr>
            <a:lvl3pPr marL="914400" marR="0" lvl="2" indent="0" algn="l" rtl="0">
              <a:spcBef>
                <a:spcPts val="320"/>
              </a:spcBef>
              <a:buClr>
                <a:srgbClr val="888888"/>
              </a:buClr>
              <a:buFont typeface="Arial"/>
              <a:buNone/>
              <a:defRPr sz="1600" b="0" i="0" u="none" strike="noStrike" cap="none">
                <a:solidFill>
                  <a:srgbClr val="888888"/>
                </a:solidFill>
                <a:latin typeface="Calibri"/>
                <a:ea typeface="Calibri"/>
                <a:cs typeface="Calibri"/>
                <a:sym typeface="Calibri"/>
              </a:defRPr>
            </a:lvl3pPr>
            <a:lvl4pPr marL="1371600" marR="0" lvl="3"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4pPr>
            <a:lvl5pPr marL="1828800" marR="0" lvl="4"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57200" y="274645"/>
            <a:ext cx="6961800" cy="694200"/>
          </a:xfrm>
          <a:prstGeom prst="rect">
            <a:avLst/>
          </a:prstGeom>
          <a:noFill/>
          <a:ln>
            <a:noFill/>
          </a:ln>
        </p:spPr>
        <p:txBody>
          <a:bodyPr lIns="91425" tIns="91425" rIns="91425" bIns="91425" anchor="ctr" anchorCtr="0"/>
          <a:lstStyle>
            <a:lvl1pPr marL="0" marR="0" lvl="0" indent="0" algn="ctr" rtl="0">
              <a:spcBef>
                <a:spcPts val="0"/>
              </a:spcBef>
              <a:buFont typeface="Calibri"/>
              <a:buNone/>
              <a:defRPr sz="4400" b="0" i="0" u="none" strike="noStrike" cap="none">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35" name="Shape 35"/>
          <p:cNvSpPr txBox="1">
            <a:spLocks noGrp="1"/>
          </p:cNvSpPr>
          <p:nvPr>
            <p:ph type="body" idx="1"/>
          </p:nvPr>
        </p:nvSpPr>
        <p:spPr>
          <a:xfrm>
            <a:off x="457200" y="1600200"/>
            <a:ext cx="4038600" cy="4526100"/>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2"/>
          </p:nvPr>
        </p:nvSpPr>
        <p:spPr>
          <a:xfrm>
            <a:off x="4648200" y="1600200"/>
            <a:ext cx="4038600" cy="4526100"/>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45"/>
            <a:ext cx="6961800" cy="6942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42" name="Shape 42"/>
          <p:cNvSpPr txBox="1">
            <a:spLocks noGrp="1"/>
          </p:cNvSpPr>
          <p:nvPr>
            <p:ph type="body" idx="1"/>
          </p:nvPr>
        </p:nvSpPr>
        <p:spPr>
          <a:xfrm>
            <a:off x="457200" y="1535112"/>
            <a:ext cx="4040100" cy="639899"/>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457200" y="2174875"/>
            <a:ext cx="4040100" cy="3951300"/>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3"/>
          </p:nvPr>
        </p:nvSpPr>
        <p:spPr>
          <a:xfrm>
            <a:off x="4645025" y="1535112"/>
            <a:ext cx="4041900" cy="639899"/>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4"/>
          </p:nvPr>
        </p:nvSpPr>
        <p:spPr>
          <a:xfrm>
            <a:off x="4645025" y="2174875"/>
            <a:ext cx="4041900" cy="3951300"/>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31750"/>
            <a:ext cx="3851400" cy="1161900"/>
          </a:xfrm>
          <a:prstGeom prst="rect">
            <a:avLst/>
          </a:prstGeom>
          <a:noFill/>
          <a:ln>
            <a:noFill/>
          </a:ln>
        </p:spPr>
        <p:txBody>
          <a:bodyPr lIns="91425" tIns="91425" rIns="91425" bIns="91425" anchor="b" anchorCtr="0"/>
          <a:lstStyle>
            <a:lvl1pPr marL="0" marR="0" lvl="0" indent="0" algn="l" rtl="0">
              <a:spcBef>
                <a:spcPts val="0"/>
              </a:spcBef>
              <a:buFont typeface="Calibri"/>
              <a:buNone/>
              <a:defRPr sz="2000" b="1" i="0" u="none" strike="noStrike" cap="none">
                <a:latin typeface="Calibri"/>
                <a:ea typeface="Calibri"/>
                <a:cs typeface="Calibri"/>
                <a:sym typeface="Calibri"/>
              </a:defRPr>
            </a:lvl1pPr>
            <a:lvl2pPr lvl="1" indent="0" rtl="0">
              <a:spcBef>
                <a:spcPts val="0"/>
              </a:spcBef>
              <a:buClr>
                <a:srgbClr val="FFFFFF"/>
              </a:buClr>
              <a:buNone/>
              <a:defRPr sz="1800">
                <a:solidFill>
                  <a:srgbClr val="FFFFFF"/>
                </a:solidFill>
              </a:defRPr>
            </a:lvl2pPr>
            <a:lvl3pPr lvl="2" indent="0" rtl="0">
              <a:spcBef>
                <a:spcPts val="0"/>
              </a:spcBef>
              <a:buClr>
                <a:srgbClr val="FFFFFF"/>
              </a:buClr>
              <a:buNone/>
              <a:defRPr sz="1800">
                <a:solidFill>
                  <a:srgbClr val="FFFFFF"/>
                </a:solidFill>
              </a:defRPr>
            </a:lvl3pPr>
            <a:lvl4pPr lvl="3" indent="0" rtl="0">
              <a:spcBef>
                <a:spcPts val="0"/>
              </a:spcBef>
              <a:buClr>
                <a:srgbClr val="FFFFFF"/>
              </a:buClr>
              <a:buNone/>
              <a:defRPr sz="1800">
                <a:solidFill>
                  <a:srgbClr val="FFFFFF"/>
                </a:solidFill>
              </a:defRPr>
            </a:lvl4pPr>
            <a:lvl5pPr lvl="4" indent="0" rtl="0">
              <a:spcBef>
                <a:spcPts val="0"/>
              </a:spcBef>
              <a:buClr>
                <a:srgbClr val="FFFFFF"/>
              </a:buClr>
              <a:buNone/>
              <a:defRPr sz="1800">
                <a:solidFill>
                  <a:srgbClr val="FFFFFF"/>
                </a:solidFill>
              </a:defRPr>
            </a:lvl5pPr>
            <a:lvl6pPr lvl="5" indent="0" rtl="0">
              <a:spcBef>
                <a:spcPts val="0"/>
              </a:spcBef>
              <a:buClr>
                <a:srgbClr val="FFFFFF"/>
              </a:buClr>
              <a:buNone/>
              <a:defRPr sz="1800">
                <a:solidFill>
                  <a:srgbClr val="FFFFFF"/>
                </a:solidFill>
              </a:defRPr>
            </a:lvl6pPr>
            <a:lvl7pPr lvl="6" indent="0" rtl="0">
              <a:spcBef>
                <a:spcPts val="0"/>
              </a:spcBef>
              <a:buClr>
                <a:srgbClr val="FFFFFF"/>
              </a:buClr>
              <a:buNone/>
              <a:defRPr sz="1800">
                <a:solidFill>
                  <a:srgbClr val="FFFFFF"/>
                </a:solidFill>
              </a:defRPr>
            </a:lvl7pPr>
            <a:lvl8pPr lvl="7" indent="0" rtl="0">
              <a:spcBef>
                <a:spcPts val="0"/>
              </a:spcBef>
              <a:buClr>
                <a:srgbClr val="FFFFFF"/>
              </a:buClr>
              <a:buNone/>
              <a:defRPr sz="1800">
                <a:solidFill>
                  <a:srgbClr val="FFFFFF"/>
                </a:solidFill>
              </a:defRPr>
            </a:lvl8pPr>
            <a:lvl9pPr lvl="8" indent="0" rtl="0">
              <a:spcBef>
                <a:spcPts val="0"/>
              </a:spcBef>
              <a:buClr>
                <a:srgbClr val="FFFFFF"/>
              </a:buClr>
              <a:buNone/>
              <a:defRPr sz="1800">
                <a:solidFill>
                  <a:srgbClr val="FFFFFF"/>
                </a:solidFill>
              </a:defRPr>
            </a:lvl9pPr>
          </a:lstStyle>
          <a:p>
            <a:endParaRPr/>
          </a:p>
        </p:txBody>
      </p:sp>
      <p:sp>
        <p:nvSpPr>
          <p:cNvPr id="60" name="Shape 60"/>
          <p:cNvSpPr txBox="1">
            <a:spLocks noGrp="1"/>
          </p:cNvSpPr>
          <p:nvPr>
            <p:ph type="body" idx="1"/>
          </p:nvPr>
        </p:nvSpPr>
        <p:spPr>
          <a:xfrm>
            <a:off x="3498850" y="1339850"/>
            <a:ext cx="5111700" cy="5478900"/>
          </a:xfrm>
          <a:prstGeom prst="rect">
            <a:avLst/>
          </a:prstGeom>
          <a:noFill/>
          <a:ln>
            <a:noFill/>
          </a:ln>
        </p:spPr>
        <p:txBody>
          <a:bodyPr lIns="91425" tIns="91425" rIns="91425" bIns="91425" anchor="t" anchorCtr="0"/>
          <a:lstStyle>
            <a:lvl1pPr marL="342900" marR="0" lvl="0" indent="-139700" algn="l" rtl="0">
              <a:spcBef>
                <a:spcPts val="640"/>
              </a:spcBef>
              <a:buClr>
                <a:srgbClr val="666666"/>
              </a:buClr>
              <a:buSzPct val="100000"/>
              <a:buFont typeface="Arial"/>
              <a:buChar char="•"/>
              <a:defRPr sz="3200" b="0" i="0" u="none" strike="noStrike" cap="none">
                <a:solidFill>
                  <a:srgbClr val="666666"/>
                </a:solidFill>
                <a:latin typeface="Calibri"/>
                <a:ea typeface="Calibri"/>
                <a:cs typeface="Calibri"/>
                <a:sym typeface="Calibri"/>
              </a:defRPr>
            </a:lvl1pPr>
            <a:lvl2pPr marL="742950" marR="0" lvl="1" indent="-107950" algn="l" rtl="0">
              <a:spcBef>
                <a:spcPts val="560"/>
              </a:spcBef>
              <a:buClr>
                <a:srgbClr val="666666"/>
              </a:buClr>
              <a:buSzPct val="100000"/>
              <a:buFont typeface="Arial"/>
              <a:buChar char="–"/>
              <a:defRPr sz="2800" b="0" i="0" u="none" strike="noStrike" cap="none">
                <a:solidFill>
                  <a:srgbClr val="666666"/>
                </a:solidFill>
                <a:latin typeface="Calibri"/>
                <a:ea typeface="Calibri"/>
                <a:cs typeface="Calibri"/>
                <a:sym typeface="Calibri"/>
              </a:defRPr>
            </a:lvl2pPr>
            <a:lvl3pPr marL="1143000" marR="0" lvl="2" indent="-76200" algn="l" rtl="0">
              <a:spcBef>
                <a:spcPts val="480"/>
              </a:spcBef>
              <a:buClr>
                <a:srgbClr val="666666"/>
              </a:buClr>
              <a:buSzPct val="100000"/>
              <a:buFont typeface="Arial"/>
              <a:buChar char="•"/>
              <a:defRPr sz="2400" b="0" i="0" u="none" strike="noStrike" cap="none">
                <a:solidFill>
                  <a:srgbClr val="666666"/>
                </a:solidFill>
                <a:latin typeface="Calibri"/>
                <a:ea typeface="Calibri"/>
                <a:cs typeface="Calibri"/>
                <a:sym typeface="Calibri"/>
              </a:defRPr>
            </a:lvl3pPr>
            <a:lvl4pPr marL="1600200" marR="0" lvl="3"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4pPr>
            <a:lvl5pPr marL="2057400" marR="0" lvl="4"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5pPr>
            <a:lvl6pPr marL="2514600" marR="0" lvl="5"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6pPr>
            <a:lvl7pPr marL="2971800" marR="0" lvl="6"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7pPr>
            <a:lvl8pPr marL="3429000" marR="0" lvl="7"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8pPr>
            <a:lvl9pPr marL="3886200" marR="0" lvl="8"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457200" y="1435100"/>
            <a:ext cx="3008400" cy="4691100"/>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cSld name="UT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457200" y="274645"/>
            <a:ext cx="6961800" cy="694200"/>
          </a:xfrm>
          <a:prstGeom prst="rect">
            <a:avLst/>
          </a:prstGeom>
          <a:noFill/>
          <a:ln>
            <a:noFill/>
          </a:ln>
        </p:spPr>
        <p:txBody>
          <a:bodyPr lIns="91425" tIns="91425" rIns="91425" bIns="91425" anchor="ctr" anchorCtr="0"/>
          <a:lstStyle>
            <a:lvl1pPr marL="0" marR="0" lvl="0" indent="0" algn="ctr" rtl="0">
              <a:spcBef>
                <a:spcPts val="0"/>
              </a:spcBef>
              <a:buFont typeface="Calibri"/>
              <a:buNone/>
              <a:defRPr sz="4400" b="0" i="0" u="none" strike="noStrike" cap="none">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67" name="Shape 67"/>
          <p:cNvSpPr txBox="1">
            <a:spLocks noGrp="1"/>
          </p:cNvSpPr>
          <p:nvPr>
            <p:ph type="body" idx="1"/>
          </p:nvPr>
        </p:nvSpPr>
        <p:spPr>
          <a:xfrm rot="5400000">
            <a:off x="2308950" y="-251550"/>
            <a:ext cx="4526100" cy="82296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R"/>
          </a:p>
        </p:txBody>
      </p:sp>
      <p:sp>
        <p:nvSpPr>
          <p:cNvPr id="3" name="Marcador de fecha 2"/>
          <p:cNvSpPr>
            <a:spLocks noGrp="1"/>
          </p:cNvSpPr>
          <p:nvPr>
            <p:ph type="dt" sz="half" idx="10"/>
          </p:nvPr>
        </p:nvSpPr>
        <p:spPr/>
        <p:txBody>
          <a:bodyPr/>
          <a:lstStyle>
            <a:lvl1pPr>
              <a:defRPr/>
            </a:lvl1pPr>
          </a:lstStyle>
          <a:p>
            <a:endParaRPr lang="en-US" altLang="es-ES"/>
          </a:p>
        </p:txBody>
      </p:sp>
      <p:sp>
        <p:nvSpPr>
          <p:cNvPr id="4" name="Marcador de pie de página 3"/>
          <p:cNvSpPr>
            <a:spLocks noGrp="1"/>
          </p:cNvSpPr>
          <p:nvPr>
            <p:ph type="ftr" sz="quarter" idx="11"/>
          </p:nvPr>
        </p:nvSpPr>
        <p:spPr/>
        <p:txBody>
          <a:bodyPr/>
          <a:lstStyle>
            <a:lvl1pPr>
              <a:defRPr/>
            </a:lvl1pPr>
          </a:lstStyle>
          <a:p>
            <a:endParaRPr lang="en-US" altLang="es-ES"/>
          </a:p>
        </p:txBody>
      </p:sp>
      <p:sp>
        <p:nvSpPr>
          <p:cNvPr id="5" name="Marcador de número de diapositiva 4"/>
          <p:cNvSpPr>
            <a:spLocks noGrp="1"/>
          </p:cNvSpPr>
          <p:nvPr>
            <p:ph type="sldNum" sz="quarter" idx="12"/>
          </p:nvPr>
        </p:nvSpPr>
        <p:spPr/>
        <p:txBody>
          <a:bodyPr/>
          <a:lstStyle>
            <a:lvl1pPr>
              <a:defRPr/>
            </a:lvl1pPr>
          </a:lstStyle>
          <a:p>
            <a:fld id="{4D5B2FBF-846A-43A9-8CD0-59DC1B96DBD5}" type="slidenum">
              <a:rPr lang="en-US" altLang="es-ES"/>
              <a:pPr/>
              <a:t>‹Nº›</a:t>
            </a:fld>
            <a:endParaRPr lang="en-US" altLang="es-ES"/>
          </a:p>
        </p:txBody>
      </p:sp>
    </p:spTree>
    <p:extLst>
      <p:ext uri="{BB962C8B-B14F-4D97-AF65-F5344CB8AC3E}">
        <p14:creationId xmlns:p14="http://schemas.microsoft.com/office/powerpoint/2010/main" val="508072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1">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45"/>
            <a:ext cx="6961800" cy="694200"/>
          </a:xfrm>
          <a:prstGeom prst="rect">
            <a:avLst/>
          </a:prstGeom>
          <a:noFill/>
          <a:ln>
            <a:noFill/>
          </a:ln>
        </p:spPr>
        <p:txBody>
          <a:bodyPr lIns="91425" tIns="91425" rIns="91425" bIns="91425" anchor="ctr" anchorCtr="0"/>
          <a:lstStyle>
            <a:lvl1pPr marL="0" marR="0" lvl="0" indent="0" algn="ctr" rtl="0">
              <a:spcBef>
                <a:spcPts val="0"/>
              </a:spcBef>
              <a:buClr>
                <a:srgbClr val="FFFFFF"/>
              </a:buClr>
              <a:buFont typeface="Calibri"/>
              <a:buNone/>
              <a:defRPr sz="4400" b="0" i="0" u="none" strike="noStrike" cap="none">
                <a:solidFill>
                  <a:srgbClr val="FFFFFF"/>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1" name="Shape 11"/>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ctrTitle"/>
          </p:nvPr>
        </p:nvSpPr>
        <p:spPr>
          <a:xfrm>
            <a:off x="685800" y="2068282"/>
            <a:ext cx="7772400" cy="1470000"/>
          </a:xfrm>
          <a:prstGeom prst="rect">
            <a:avLst/>
          </a:prstGeom>
        </p:spPr>
        <p:txBody>
          <a:bodyPr lIns="91425" tIns="91425" rIns="91425" bIns="91425" anchor="ctr" anchorCtr="0">
            <a:noAutofit/>
          </a:bodyPr>
          <a:lstStyle/>
          <a:p>
            <a:r>
              <a:rPr lang="es-MX" b="1" dirty="0"/>
              <a:t>MINERÍA DE DATOS</a:t>
            </a:r>
            <a:br>
              <a:rPr lang="es-MX" b="1" dirty="0"/>
            </a:br>
            <a:r>
              <a:rPr lang="es-ES" dirty="0"/>
              <a:t>ISW­-911 </a:t>
            </a:r>
            <a:endParaRPr lang="es-MX" b="1" dirty="0"/>
          </a:p>
        </p:txBody>
      </p:sp>
      <p:sp>
        <p:nvSpPr>
          <p:cNvPr id="77" name="Shape 77"/>
          <p:cNvSpPr txBox="1">
            <a:spLocks noGrp="1"/>
          </p:cNvSpPr>
          <p:nvPr>
            <p:ph type="subTitle" idx="1"/>
          </p:nvPr>
        </p:nvSpPr>
        <p:spPr>
          <a:xfrm>
            <a:off x="1371600" y="3886200"/>
            <a:ext cx="6400800" cy="1752600"/>
          </a:xfrm>
          <a:prstGeom prst="rect">
            <a:avLst/>
          </a:prstGeom>
        </p:spPr>
        <p:txBody>
          <a:bodyPr lIns="91425" tIns="91425" rIns="91425" bIns="91425" anchor="t" anchorCtr="0">
            <a:noAutofit/>
          </a:bodyPr>
          <a:lstStyle/>
          <a:p>
            <a:pPr lvl="0">
              <a:spcBef>
                <a:spcPts val="0"/>
              </a:spcBef>
              <a:buNone/>
            </a:pPr>
            <a:r>
              <a:rPr lang="es-CR" sz="2400" dirty="0"/>
              <a:t>Universidad Técnica Nacional</a:t>
            </a:r>
          </a:p>
          <a:p>
            <a:pPr lvl="0">
              <a:spcBef>
                <a:spcPts val="0"/>
              </a:spcBef>
              <a:buNone/>
            </a:pPr>
            <a:r>
              <a:rPr lang="es-CR" sz="2400" dirty="0"/>
              <a:t>Por: Efrén Jiménez Delgado</a:t>
            </a:r>
          </a:p>
          <a:p>
            <a:pPr lvl="0">
              <a:spcBef>
                <a:spcPts val="0"/>
              </a:spcBef>
              <a:buNone/>
            </a:pPr>
            <a:r>
              <a:rPr lang="es-CR" sz="2400" dirty="0"/>
              <a:t>2016</a:t>
            </a:r>
            <a:endParaRPr sz="2400" dirty="0"/>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1" name="Rectangle 3"/>
          <p:cNvSpPr>
            <a:spLocks noChangeArrowheads="1"/>
          </p:cNvSpPr>
          <p:nvPr/>
        </p:nvSpPr>
        <p:spPr bwMode="auto">
          <a:xfrm>
            <a:off x="771525" y="1409700"/>
            <a:ext cx="7299325"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s-ES" altLang="es-ES" b="1">
              <a:solidFill>
                <a:srgbClr val="A41512"/>
              </a:solidFill>
              <a:latin typeface="Helvetica-Narrow" pitchFamily="34" charset="0"/>
            </a:endParaRPr>
          </a:p>
        </p:txBody>
      </p:sp>
      <p:sp>
        <p:nvSpPr>
          <p:cNvPr id="278532" name="Rectangle 4"/>
          <p:cNvSpPr>
            <a:spLocks noChangeArrowheads="1"/>
          </p:cNvSpPr>
          <p:nvPr/>
        </p:nvSpPr>
        <p:spPr bwMode="auto">
          <a:xfrm>
            <a:off x="706438" y="2555875"/>
            <a:ext cx="7986712" cy="402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346075">
              <a:tabLst>
                <a:tab pos="576263" algn="l"/>
              </a:tabLst>
              <a:defRPr sz="2400">
                <a:solidFill>
                  <a:schemeClr val="tx1"/>
                </a:solidFill>
                <a:latin typeface="Times New Roman" panose="02020603050405020304" pitchFamily="18" charset="0"/>
              </a:defRPr>
            </a:lvl1pPr>
            <a:lvl2pPr marL="341313" indent="-227013" defTabSz="346075">
              <a:tabLst>
                <a:tab pos="576263" algn="l"/>
              </a:tabLst>
              <a:defRPr sz="2400">
                <a:solidFill>
                  <a:schemeClr val="tx1"/>
                </a:solidFill>
                <a:latin typeface="Times New Roman" panose="02020603050405020304" pitchFamily="18" charset="0"/>
              </a:defRPr>
            </a:lvl2pPr>
            <a:lvl3pPr marL="741363" indent="-285750" defTabSz="346075">
              <a:tabLst>
                <a:tab pos="576263" algn="l"/>
              </a:tabLst>
              <a:defRPr sz="2400">
                <a:solidFill>
                  <a:schemeClr val="tx1"/>
                </a:solidFill>
                <a:latin typeface="Times New Roman" panose="02020603050405020304" pitchFamily="18" charset="0"/>
              </a:defRPr>
            </a:lvl3pPr>
            <a:lvl4pPr marL="1600200" indent="-228600" defTabSz="346075">
              <a:tabLst>
                <a:tab pos="576263" algn="l"/>
              </a:tabLst>
              <a:defRPr sz="2400">
                <a:solidFill>
                  <a:schemeClr val="tx1"/>
                </a:solidFill>
                <a:latin typeface="Times New Roman" panose="02020603050405020304" pitchFamily="18" charset="0"/>
              </a:defRPr>
            </a:lvl4pPr>
            <a:lvl5pPr marL="2057400" indent="-228600" defTabSz="346075">
              <a:tabLst>
                <a:tab pos="576263" algn="l"/>
              </a:tabLst>
              <a:defRPr sz="2400">
                <a:solidFill>
                  <a:schemeClr val="tx1"/>
                </a:solidFill>
                <a:latin typeface="Times New Roman" panose="02020603050405020304" pitchFamily="18" charset="0"/>
              </a:defRPr>
            </a:lvl5pPr>
            <a:lvl6pPr marL="25146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6pPr>
            <a:lvl7pPr marL="29718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7pPr>
            <a:lvl8pPr marL="34290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8pPr>
            <a:lvl9pPr marL="38862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9pPr>
          </a:lstStyle>
          <a:p>
            <a:pPr lvl="1" eaLnBrk="1" hangingPunct="1">
              <a:spcBef>
                <a:spcPct val="20000"/>
              </a:spcBef>
              <a:buClr>
                <a:schemeClr val="accent1"/>
              </a:buClr>
            </a:pPr>
            <a:r>
              <a:rPr lang="es-ES_tradnl" altLang="es-ES" dirty="0">
                <a:solidFill>
                  <a:srgbClr val="A41512"/>
                </a:solidFill>
                <a:latin typeface="Arial" panose="020B0604020202020204" pitchFamily="34" charset="0"/>
              </a:rPr>
              <a:t>Identificación de Cambios.</a:t>
            </a:r>
            <a:endParaRPr lang="es-ES_tradnl" altLang="es-ES" sz="2000" dirty="0">
              <a:latin typeface="Arial" panose="020B0604020202020204" pitchFamily="34" charset="0"/>
            </a:endParaRPr>
          </a:p>
          <a:p>
            <a:pPr lvl="1" eaLnBrk="1" hangingPunct="1">
              <a:spcBef>
                <a:spcPct val="20000"/>
              </a:spcBef>
              <a:buClr>
                <a:schemeClr val="accent1"/>
              </a:buClr>
              <a:buFontTx/>
              <a:buChar char="–"/>
            </a:pPr>
            <a:r>
              <a:rPr lang="es-ES_tradnl" altLang="es-ES" sz="2000" dirty="0">
                <a:latin typeface="Arial" panose="020B0604020202020204" pitchFamily="34" charset="0"/>
              </a:rPr>
              <a:t>Identificar los datos operacionales (relevantes) que han sufrido una modificación desde la fecha del último mantenimiento.</a:t>
            </a:r>
          </a:p>
          <a:p>
            <a:pPr lvl="1" eaLnBrk="1" hangingPunct="1">
              <a:spcBef>
                <a:spcPct val="20000"/>
              </a:spcBef>
              <a:buClr>
                <a:schemeClr val="accent1"/>
              </a:buClr>
              <a:buFontTx/>
              <a:buChar char="–"/>
            </a:pPr>
            <a:r>
              <a:rPr lang="es-ES_tradnl" altLang="es-ES" sz="2000" dirty="0">
                <a:latin typeface="Arial" panose="020B0604020202020204" pitchFamily="34" charset="0"/>
              </a:rPr>
              <a:t>Métodos</a:t>
            </a:r>
            <a:endParaRPr lang="es-ES" altLang="es-ES" sz="2000" dirty="0">
              <a:latin typeface="Arial" panose="020B0604020202020204" pitchFamily="34" charset="0"/>
            </a:endParaRPr>
          </a:p>
          <a:p>
            <a:pPr lvl="2" eaLnBrk="1" hangingPunct="1">
              <a:spcBef>
                <a:spcPct val="20000"/>
              </a:spcBef>
              <a:buClr>
                <a:schemeClr val="accent1"/>
              </a:buClr>
              <a:buFontTx/>
              <a:buChar char="•"/>
            </a:pPr>
            <a:r>
              <a:rPr lang="es-ES_tradnl" altLang="es-ES" sz="1800" dirty="0">
                <a:latin typeface="Arial" panose="020B0604020202020204" pitchFamily="34" charset="0"/>
              </a:rPr>
              <a:t>Carga total: cada vez se empieza de cero.</a:t>
            </a:r>
            <a:endParaRPr lang="es-ES" altLang="es-ES" sz="1800" dirty="0">
              <a:latin typeface="Arial" panose="020B0604020202020204" pitchFamily="34" charset="0"/>
            </a:endParaRPr>
          </a:p>
          <a:p>
            <a:pPr lvl="2" eaLnBrk="1" hangingPunct="1">
              <a:spcBef>
                <a:spcPct val="20000"/>
              </a:spcBef>
              <a:buClr>
                <a:schemeClr val="accent1"/>
              </a:buClr>
              <a:buFontTx/>
              <a:buChar char="•"/>
            </a:pPr>
            <a:r>
              <a:rPr lang="es-ES_tradnl" altLang="es-ES" sz="1800" dirty="0">
                <a:latin typeface="Arial" panose="020B0604020202020204" pitchFamily="34" charset="0"/>
              </a:rPr>
              <a:t>Comparación de instancias de la base de datos operacional.</a:t>
            </a:r>
            <a:endParaRPr lang="es-ES" altLang="es-ES" sz="1800" dirty="0">
              <a:latin typeface="Arial" panose="020B0604020202020204" pitchFamily="34" charset="0"/>
            </a:endParaRPr>
          </a:p>
          <a:p>
            <a:pPr lvl="2" eaLnBrk="1" hangingPunct="1">
              <a:spcBef>
                <a:spcPct val="20000"/>
              </a:spcBef>
              <a:buClr>
                <a:schemeClr val="accent1"/>
              </a:buClr>
              <a:buFontTx/>
              <a:buChar char="•"/>
            </a:pPr>
            <a:r>
              <a:rPr lang="es-ES_tradnl" altLang="es-ES" sz="1800" dirty="0">
                <a:latin typeface="Arial" panose="020B0604020202020204" pitchFamily="34" charset="0"/>
              </a:rPr>
              <a:t>Uso de marcas de tiempo (</a:t>
            </a:r>
            <a:r>
              <a:rPr lang="es-ES_tradnl" altLang="es-ES" sz="1800" i="1" dirty="0">
                <a:latin typeface="Arial" panose="020B0604020202020204" pitchFamily="34" charset="0"/>
              </a:rPr>
              <a:t>time </a:t>
            </a:r>
            <a:r>
              <a:rPr lang="es-ES_tradnl" altLang="es-ES" sz="1800" i="1" dirty="0" err="1">
                <a:latin typeface="Arial" panose="020B0604020202020204" pitchFamily="34" charset="0"/>
              </a:rPr>
              <a:t>stamping</a:t>
            </a:r>
            <a:r>
              <a:rPr lang="es-ES_tradnl" altLang="es-ES" sz="1800" dirty="0">
                <a:latin typeface="Arial" panose="020B0604020202020204" pitchFamily="34" charset="0"/>
              </a:rPr>
              <a:t>) en los registros del sistema operacional.</a:t>
            </a:r>
            <a:endParaRPr lang="es-ES" altLang="es-ES" sz="1800" dirty="0">
              <a:latin typeface="Arial" panose="020B0604020202020204" pitchFamily="34" charset="0"/>
            </a:endParaRPr>
          </a:p>
          <a:p>
            <a:pPr lvl="2" eaLnBrk="1" hangingPunct="1">
              <a:spcBef>
                <a:spcPct val="20000"/>
              </a:spcBef>
              <a:buClr>
                <a:schemeClr val="accent1"/>
              </a:buClr>
              <a:buFontTx/>
              <a:buChar char="•"/>
            </a:pPr>
            <a:r>
              <a:rPr lang="es-ES_tradnl" altLang="es-ES" sz="1800" dirty="0">
                <a:latin typeface="Arial" panose="020B0604020202020204" pitchFamily="34" charset="0"/>
              </a:rPr>
              <a:t>Uso de disparadores en el sistema operacional.</a:t>
            </a:r>
            <a:endParaRPr lang="es-ES" altLang="es-ES" sz="1800" dirty="0">
              <a:latin typeface="Arial" panose="020B0604020202020204" pitchFamily="34" charset="0"/>
            </a:endParaRPr>
          </a:p>
          <a:p>
            <a:pPr lvl="2" eaLnBrk="1" hangingPunct="1">
              <a:spcBef>
                <a:spcPct val="20000"/>
              </a:spcBef>
              <a:buClr>
                <a:schemeClr val="accent1"/>
              </a:buClr>
              <a:buFontTx/>
              <a:buChar char="•"/>
            </a:pPr>
            <a:r>
              <a:rPr lang="es-ES_tradnl" altLang="es-ES" sz="1800" dirty="0">
                <a:latin typeface="Arial" panose="020B0604020202020204" pitchFamily="34" charset="0"/>
              </a:rPr>
              <a:t>Uso del fichero de </a:t>
            </a:r>
            <a:r>
              <a:rPr lang="es-ES_tradnl" altLang="es-ES" sz="1800" i="1" dirty="0">
                <a:latin typeface="Arial" panose="020B0604020202020204" pitchFamily="34" charset="0"/>
              </a:rPr>
              <a:t>log</a:t>
            </a:r>
            <a:r>
              <a:rPr lang="es-ES_tradnl" altLang="es-ES" sz="1800" dirty="0">
                <a:latin typeface="Arial" panose="020B0604020202020204" pitchFamily="34" charset="0"/>
              </a:rPr>
              <a:t> (gestión de transacciones) del sistema operacional.</a:t>
            </a:r>
          </a:p>
          <a:p>
            <a:pPr lvl="2" eaLnBrk="1" hangingPunct="1">
              <a:spcBef>
                <a:spcPct val="20000"/>
              </a:spcBef>
              <a:buClr>
                <a:schemeClr val="accent1"/>
              </a:buClr>
              <a:buFontTx/>
              <a:buChar char="•"/>
            </a:pPr>
            <a:r>
              <a:rPr lang="es-ES_tradnl" altLang="es-ES" sz="1800" dirty="0">
                <a:latin typeface="Arial" panose="020B0604020202020204" pitchFamily="34" charset="0"/>
              </a:rPr>
              <a:t>Uso de técnicas mixtas.</a:t>
            </a:r>
            <a:endParaRPr lang="es-ES" altLang="es-ES" sz="1800" dirty="0">
              <a:latin typeface="Arial" panose="020B0604020202020204" pitchFamily="34" charset="0"/>
            </a:endParaRPr>
          </a:p>
        </p:txBody>
      </p:sp>
      <p:sp>
        <p:nvSpPr>
          <p:cNvPr id="278533" name="Text Box 5"/>
          <p:cNvSpPr txBox="1">
            <a:spLocks noChangeArrowheads="1"/>
          </p:cNvSpPr>
          <p:nvPr/>
        </p:nvSpPr>
        <p:spPr bwMode="auto">
          <a:xfrm>
            <a:off x="827088" y="1412875"/>
            <a:ext cx="7708900"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_tradnl" altLang="es-ES" sz="2800">
                <a:solidFill>
                  <a:srgbClr val="A41512"/>
                </a:solidFill>
                <a:latin typeface="Arial" panose="020B0604020202020204" pitchFamily="34" charset="0"/>
              </a:rPr>
              <a:t>Extracción:</a:t>
            </a:r>
            <a:r>
              <a:rPr lang="es-ES_tradnl" altLang="es-ES" sz="3200">
                <a:solidFill>
                  <a:srgbClr val="A41512"/>
                </a:solidFill>
                <a:latin typeface="Arial" panose="020B0604020202020204" pitchFamily="34" charset="0"/>
              </a:rPr>
              <a:t> </a:t>
            </a:r>
            <a:r>
              <a:rPr lang="es-ES_tradnl" altLang="es-ES" sz="2000">
                <a:latin typeface="Arial" panose="020B0604020202020204" pitchFamily="34" charset="0"/>
              </a:rPr>
              <a:t>en el mantenimiento/refresco del AD. Antes de realizar la extracción es preciso </a:t>
            </a:r>
            <a:r>
              <a:rPr lang="es-ES_tradnl" altLang="es-ES" sz="2000">
                <a:solidFill>
                  <a:schemeClr val="accent2"/>
                </a:solidFill>
                <a:latin typeface="Arial" panose="020B0604020202020204" pitchFamily="34" charset="0"/>
              </a:rPr>
              <a:t>Identificar los Cambios</a:t>
            </a:r>
            <a:r>
              <a:rPr lang="es-ES_tradnl" altLang="es-ES" sz="2000">
                <a:solidFill>
                  <a:srgbClr val="A41512"/>
                </a:solidFill>
                <a:latin typeface="Arial" panose="020B0604020202020204" pitchFamily="34" charset="0"/>
              </a:rPr>
              <a:t>.</a:t>
            </a:r>
            <a:endParaRPr lang="es-ES" altLang="es-ES" sz="2000">
              <a:solidFill>
                <a:srgbClr val="A41512"/>
              </a:solidFill>
              <a:latin typeface="Arial" panose="020B0604020202020204" pitchFamily="34" charset="0"/>
            </a:endParaRPr>
          </a:p>
        </p:txBody>
      </p:sp>
      <p:sp>
        <p:nvSpPr>
          <p:cNvPr id="8" name="Rectangle 2"/>
          <p:cNvSpPr>
            <a:spLocks noGrp="1" noChangeArrowheads="1"/>
          </p:cNvSpPr>
          <p:nvPr>
            <p:ph type="title"/>
          </p:nvPr>
        </p:nvSpPr>
        <p:spPr>
          <a:xfrm>
            <a:off x="1176825" y="312045"/>
            <a:ext cx="6961800" cy="694200"/>
          </a:xfrm>
        </p:spPr>
        <p:txBody>
          <a:bodyPr/>
          <a:lstStyle/>
          <a:p>
            <a:pPr>
              <a:tabLst>
                <a:tab pos="7143750" algn="l"/>
              </a:tabLst>
            </a:pPr>
            <a:r>
              <a:rPr lang="en-GB" altLang="es-ES" sz="2800" dirty="0" err="1"/>
              <a:t>Carga</a:t>
            </a:r>
            <a:r>
              <a:rPr lang="en-GB" altLang="es-ES" sz="2800" dirty="0"/>
              <a:t> y </a:t>
            </a:r>
            <a:r>
              <a:rPr lang="en-GB" altLang="es-ES" sz="2800" dirty="0" err="1"/>
              <a:t>Mantenimiento</a:t>
            </a:r>
            <a:r>
              <a:rPr lang="en-GB" altLang="es-ES" sz="2800" dirty="0"/>
              <a:t> de un A.D.</a:t>
            </a:r>
            <a:endParaRPr lang="es-ES_tradnl" altLang="es-ES" sz="2800" dirty="0"/>
          </a:p>
        </p:txBody>
      </p:sp>
    </p:spTree>
    <p:extLst>
      <p:ext uri="{BB962C8B-B14F-4D97-AF65-F5344CB8AC3E}">
        <p14:creationId xmlns:p14="http://schemas.microsoft.com/office/powerpoint/2010/main" val="4146365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5" name="Rectangle 3"/>
          <p:cNvSpPr>
            <a:spLocks noChangeArrowheads="1"/>
          </p:cNvSpPr>
          <p:nvPr/>
        </p:nvSpPr>
        <p:spPr bwMode="auto">
          <a:xfrm>
            <a:off x="611188" y="1484313"/>
            <a:ext cx="7221537"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s-ES_tradnl" altLang="es-ES" sz="2800">
                <a:solidFill>
                  <a:srgbClr val="A41512"/>
                </a:solidFill>
                <a:latin typeface="Arial" panose="020B0604020202020204" pitchFamily="34" charset="0"/>
              </a:rPr>
              <a:t>Transformación.</a:t>
            </a:r>
            <a:endParaRPr lang="es-ES" altLang="es-ES" sz="2800">
              <a:solidFill>
                <a:srgbClr val="A41512"/>
              </a:solidFill>
              <a:latin typeface="Arial" panose="020B0604020202020204" pitchFamily="34" charset="0"/>
            </a:endParaRPr>
          </a:p>
        </p:txBody>
      </p:sp>
      <p:sp>
        <p:nvSpPr>
          <p:cNvPr id="279556" name="Rectangle 4"/>
          <p:cNvSpPr>
            <a:spLocks noChangeArrowheads="1"/>
          </p:cNvSpPr>
          <p:nvPr/>
        </p:nvSpPr>
        <p:spPr bwMode="auto">
          <a:xfrm>
            <a:off x="920750" y="5256213"/>
            <a:ext cx="770255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346075">
              <a:tabLst>
                <a:tab pos="576263" algn="l"/>
              </a:tabLst>
              <a:defRPr sz="2400">
                <a:solidFill>
                  <a:schemeClr val="tx1"/>
                </a:solidFill>
                <a:latin typeface="Times New Roman" panose="02020603050405020304" pitchFamily="18" charset="0"/>
              </a:defRPr>
            </a:lvl1pPr>
            <a:lvl2pPr marL="341313" indent="-227013" defTabSz="346075">
              <a:tabLst>
                <a:tab pos="576263" algn="l"/>
              </a:tabLst>
              <a:defRPr sz="2400">
                <a:solidFill>
                  <a:schemeClr val="tx1"/>
                </a:solidFill>
                <a:latin typeface="Times New Roman" panose="02020603050405020304" pitchFamily="18" charset="0"/>
              </a:defRPr>
            </a:lvl2pPr>
            <a:lvl3pPr marL="741363" indent="-285750" defTabSz="346075">
              <a:tabLst>
                <a:tab pos="576263" algn="l"/>
              </a:tabLst>
              <a:defRPr sz="2400">
                <a:solidFill>
                  <a:schemeClr val="tx1"/>
                </a:solidFill>
                <a:latin typeface="Times New Roman" panose="02020603050405020304" pitchFamily="18" charset="0"/>
              </a:defRPr>
            </a:lvl3pPr>
            <a:lvl4pPr marL="1600200" indent="-228600" defTabSz="346075">
              <a:tabLst>
                <a:tab pos="576263" algn="l"/>
              </a:tabLst>
              <a:defRPr sz="2400">
                <a:solidFill>
                  <a:schemeClr val="tx1"/>
                </a:solidFill>
                <a:latin typeface="Times New Roman" panose="02020603050405020304" pitchFamily="18" charset="0"/>
              </a:defRPr>
            </a:lvl4pPr>
            <a:lvl5pPr marL="2057400" indent="-228600" defTabSz="346075">
              <a:tabLst>
                <a:tab pos="576263" algn="l"/>
              </a:tabLst>
              <a:defRPr sz="2400">
                <a:solidFill>
                  <a:schemeClr val="tx1"/>
                </a:solidFill>
                <a:latin typeface="Times New Roman" panose="02020603050405020304" pitchFamily="18" charset="0"/>
              </a:defRPr>
            </a:lvl5pPr>
            <a:lvl6pPr marL="25146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6pPr>
            <a:lvl7pPr marL="29718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7pPr>
            <a:lvl8pPr marL="34290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8pPr>
            <a:lvl9pPr marL="38862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9pPr>
          </a:lstStyle>
          <a:p>
            <a:pPr lvl="1" eaLnBrk="1" hangingPunct="1">
              <a:spcBef>
                <a:spcPct val="20000"/>
              </a:spcBef>
              <a:buClr>
                <a:schemeClr val="accent1"/>
              </a:buClr>
              <a:buFontTx/>
              <a:buChar char="-"/>
            </a:pPr>
            <a:r>
              <a:rPr lang="es-ES_tradnl" altLang="es-ES" sz="2000" dirty="0">
                <a:latin typeface="Arial" panose="020B0604020202020204" pitchFamily="34" charset="0"/>
              </a:rPr>
              <a:t>Transformar los datos extraídos de las fuentes operacionales: limpieza, estandarización. </a:t>
            </a:r>
            <a:r>
              <a:rPr lang="es-ES_tradnl" altLang="es-ES" sz="2000" dirty="0">
                <a:solidFill>
                  <a:schemeClr val="accent2"/>
                </a:solidFill>
                <a:latin typeface="Arial" panose="020B0604020202020204" pitchFamily="34" charset="0"/>
              </a:rPr>
              <a:t>(</a:t>
            </a:r>
            <a:r>
              <a:rPr lang="es-ES_tradnl" altLang="es-ES" sz="2000" dirty="0" err="1">
                <a:solidFill>
                  <a:schemeClr val="accent2"/>
                </a:solidFill>
                <a:latin typeface="Arial" panose="020B0604020202020204" pitchFamily="34" charset="0"/>
              </a:rPr>
              <a:t>cleansing</a:t>
            </a:r>
            <a:r>
              <a:rPr lang="es-ES_tradnl" altLang="es-ES" sz="2000" dirty="0">
                <a:solidFill>
                  <a:schemeClr val="accent2"/>
                </a:solidFill>
                <a:latin typeface="Arial" panose="020B0604020202020204" pitchFamily="34" charset="0"/>
              </a:rPr>
              <a:t>)</a:t>
            </a:r>
          </a:p>
          <a:p>
            <a:pPr lvl="1" eaLnBrk="1" hangingPunct="1">
              <a:spcBef>
                <a:spcPct val="20000"/>
              </a:spcBef>
              <a:buClr>
                <a:schemeClr val="accent1"/>
              </a:buClr>
              <a:buFontTx/>
              <a:buChar char="-"/>
            </a:pPr>
            <a:r>
              <a:rPr lang="es-ES_tradnl" altLang="es-ES" sz="2000" dirty="0">
                <a:latin typeface="Arial" panose="020B0604020202020204" pitchFamily="34" charset="0"/>
              </a:rPr>
              <a:t>Calcular los datos derivados: aplicar las leyes de derivación. </a:t>
            </a:r>
            <a:r>
              <a:rPr lang="es-ES_tradnl" altLang="es-ES" sz="2000" dirty="0">
                <a:solidFill>
                  <a:schemeClr val="accent2"/>
                </a:solidFill>
                <a:latin typeface="Arial" panose="020B0604020202020204" pitchFamily="34" charset="0"/>
              </a:rPr>
              <a:t>(</a:t>
            </a:r>
            <a:r>
              <a:rPr lang="es-ES_tradnl" altLang="es-ES" sz="2000" dirty="0" err="1">
                <a:solidFill>
                  <a:schemeClr val="accent2"/>
                </a:solidFill>
                <a:latin typeface="Arial" panose="020B0604020202020204" pitchFamily="34" charset="0"/>
              </a:rPr>
              <a:t>integration</a:t>
            </a:r>
            <a:r>
              <a:rPr lang="es-ES_tradnl" altLang="es-ES" sz="2000" dirty="0">
                <a:solidFill>
                  <a:schemeClr val="accent2"/>
                </a:solidFill>
                <a:latin typeface="Arial" panose="020B0604020202020204" pitchFamily="34" charset="0"/>
              </a:rPr>
              <a:t>)</a:t>
            </a:r>
          </a:p>
        </p:txBody>
      </p:sp>
      <p:sp>
        <p:nvSpPr>
          <p:cNvPr id="279557" name="Rectangle 5"/>
          <p:cNvSpPr>
            <a:spLocks noChangeArrowheads="1"/>
          </p:cNvSpPr>
          <p:nvPr/>
        </p:nvSpPr>
        <p:spPr bwMode="auto">
          <a:xfrm>
            <a:off x="1038225" y="2236788"/>
            <a:ext cx="73152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79558" name="Line 6"/>
          <p:cNvSpPr>
            <a:spLocks noChangeShapeType="1"/>
          </p:cNvSpPr>
          <p:nvPr/>
        </p:nvSpPr>
        <p:spPr bwMode="auto">
          <a:xfrm>
            <a:off x="5454650" y="3684588"/>
            <a:ext cx="1952625" cy="0"/>
          </a:xfrm>
          <a:prstGeom prst="line">
            <a:avLst/>
          </a:prstGeom>
          <a:noFill/>
          <a:ln w="25400">
            <a:solidFill>
              <a:schemeClr val="hlink"/>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79559" name="Line 7"/>
          <p:cNvSpPr>
            <a:spLocks noChangeShapeType="1"/>
          </p:cNvSpPr>
          <p:nvPr/>
        </p:nvSpPr>
        <p:spPr bwMode="auto">
          <a:xfrm>
            <a:off x="2781300" y="3640138"/>
            <a:ext cx="1260475" cy="12700"/>
          </a:xfrm>
          <a:prstGeom prst="line">
            <a:avLst/>
          </a:prstGeom>
          <a:noFill/>
          <a:ln w="25400">
            <a:solidFill>
              <a:schemeClr val="hlink"/>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79560" name="Rectangle 8"/>
          <p:cNvSpPr>
            <a:spLocks noChangeArrowheads="1"/>
          </p:cNvSpPr>
          <p:nvPr/>
        </p:nvSpPr>
        <p:spPr bwMode="auto">
          <a:xfrm>
            <a:off x="3757613" y="2274888"/>
            <a:ext cx="1752600" cy="393700"/>
          </a:xfrm>
          <a:prstGeom prst="rect">
            <a:avLst/>
          </a:prstGeom>
          <a:solidFill>
            <a:srgbClr val="99CCFF"/>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_tradnl" altLang="es-ES" sz="1600" b="1">
                <a:solidFill>
                  <a:srgbClr val="000000"/>
                </a:solidFill>
                <a:latin typeface="Arial" panose="020B0604020202020204" pitchFamily="34" charset="0"/>
              </a:rPr>
              <a:t>Correspondencia</a:t>
            </a:r>
            <a:endParaRPr lang="es-ES" altLang="es-ES" sz="1600" b="1">
              <a:solidFill>
                <a:srgbClr val="000000"/>
              </a:solidFill>
              <a:latin typeface="Arial" panose="020B0604020202020204" pitchFamily="34" charset="0"/>
            </a:endParaRPr>
          </a:p>
        </p:txBody>
      </p:sp>
      <p:sp>
        <p:nvSpPr>
          <p:cNvPr id="279561" name="Arc 9"/>
          <p:cNvSpPr>
            <a:spLocks/>
          </p:cNvSpPr>
          <p:nvPr/>
        </p:nvSpPr>
        <p:spPr bwMode="auto">
          <a:xfrm rot="10800000">
            <a:off x="2238375" y="2471738"/>
            <a:ext cx="1476375" cy="8001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600"/>
                  <a:pt x="0" y="21600"/>
                </a:cubicBezTo>
              </a:path>
              <a:path w="21600" h="21600" stroke="0" extrusionOk="0">
                <a:moveTo>
                  <a:pt x="21600" y="0"/>
                </a:moveTo>
                <a:cubicBezTo>
                  <a:pt x="21600" y="11929"/>
                  <a:pt x="11929" y="21600"/>
                  <a:pt x="0" y="21600"/>
                </a:cubicBezTo>
                <a:lnTo>
                  <a:pt x="0" y="0"/>
                </a:lnTo>
                <a:close/>
              </a:path>
            </a:pathLst>
          </a:custGeom>
          <a:noFill/>
          <a:ln w="25400" cap="rnd">
            <a:solidFill>
              <a:schemeClr val="hlink"/>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79562" name="Rectangle 10"/>
          <p:cNvSpPr>
            <a:spLocks noChangeArrowheads="1"/>
          </p:cNvSpPr>
          <p:nvPr/>
        </p:nvSpPr>
        <p:spPr bwMode="auto">
          <a:xfrm>
            <a:off x="841375" y="4498975"/>
            <a:ext cx="180975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spcBef>
                <a:spcPct val="50000"/>
              </a:spcBef>
            </a:pPr>
            <a:r>
              <a:rPr lang="es-ES_tradnl" altLang="es-ES" sz="1800">
                <a:solidFill>
                  <a:srgbClr val="000099"/>
                </a:solidFill>
                <a:latin typeface="Arial" panose="020B0604020202020204" pitchFamily="34" charset="0"/>
              </a:rPr>
              <a:t>Bases de datos operacionales</a:t>
            </a:r>
            <a:endParaRPr lang="es-ES" altLang="es-ES" sz="1800">
              <a:solidFill>
                <a:srgbClr val="000099"/>
              </a:solidFill>
              <a:latin typeface="Arial" panose="020B0604020202020204" pitchFamily="34" charset="0"/>
            </a:endParaRPr>
          </a:p>
        </p:txBody>
      </p:sp>
      <p:sp>
        <p:nvSpPr>
          <p:cNvPr id="279563" name="Rectangle 11"/>
          <p:cNvSpPr>
            <a:spLocks noChangeArrowheads="1"/>
          </p:cNvSpPr>
          <p:nvPr/>
        </p:nvSpPr>
        <p:spPr bwMode="auto">
          <a:xfrm>
            <a:off x="3778250" y="4589463"/>
            <a:ext cx="210185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spcBef>
                <a:spcPct val="50000"/>
              </a:spcBef>
            </a:pPr>
            <a:r>
              <a:rPr lang="es-ES_tradnl" altLang="es-ES" sz="1800">
                <a:solidFill>
                  <a:srgbClr val="000099"/>
                </a:solidFill>
                <a:latin typeface="Arial" panose="020B0604020202020204" pitchFamily="34" charset="0"/>
              </a:rPr>
              <a:t>Almacenamiento intermedio</a:t>
            </a:r>
            <a:endParaRPr lang="es-ES" altLang="es-ES" sz="1800">
              <a:solidFill>
                <a:srgbClr val="000099"/>
              </a:solidFill>
              <a:latin typeface="Arial" panose="020B0604020202020204" pitchFamily="34" charset="0"/>
            </a:endParaRPr>
          </a:p>
        </p:txBody>
      </p:sp>
      <p:sp>
        <p:nvSpPr>
          <p:cNvPr id="279564" name="Rectangle 12"/>
          <p:cNvSpPr>
            <a:spLocks noChangeArrowheads="1"/>
          </p:cNvSpPr>
          <p:nvPr/>
        </p:nvSpPr>
        <p:spPr bwMode="auto">
          <a:xfrm>
            <a:off x="7280275" y="4537075"/>
            <a:ext cx="141605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spcBef>
                <a:spcPct val="50000"/>
              </a:spcBef>
            </a:pPr>
            <a:r>
              <a:rPr lang="es-ES_tradnl" altLang="es-ES" sz="1800">
                <a:solidFill>
                  <a:srgbClr val="000099"/>
                </a:solidFill>
                <a:latin typeface="Arial" panose="020B0604020202020204" pitchFamily="34" charset="0"/>
              </a:rPr>
              <a:t>Almacén de datos</a:t>
            </a:r>
            <a:endParaRPr lang="es-ES" altLang="es-ES" sz="1800">
              <a:solidFill>
                <a:srgbClr val="000099"/>
              </a:solidFill>
              <a:latin typeface="Arial" panose="020B0604020202020204" pitchFamily="34" charset="0"/>
            </a:endParaRPr>
          </a:p>
        </p:txBody>
      </p:sp>
      <p:grpSp>
        <p:nvGrpSpPr>
          <p:cNvPr id="279565" name="Group 13"/>
          <p:cNvGrpSpPr>
            <a:grpSpLocks/>
          </p:cNvGrpSpPr>
          <p:nvPr/>
        </p:nvGrpSpPr>
        <p:grpSpPr bwMode="auto">
          <a:xfrm>
            <a:off x="4189413" y="3125788"/>
            <a:ext cx="971550" cy="823912"/>
            <a:chOff x="2401" y="1896"/>
            <a:chExt cx="612" cy="519"/>
          </a:xfrm>
        </p:grpSpPr>
        <p:sp>
          <p:nvSpPr>
            <p:cNvPr id="279566" name="Rectangle 14"/>
            <p:cNvSpPr>
              <a:spLocks noChangeArrowheads="1"/>
            </p:cNvSpPr>
            <p:nvPr/>
          </p:nvSpPr>
          <p:spPr bwMode="auto">
            <a:xfrm>
              <a:off x="2401" y="2002"/>
              <a:ext cx="612" cy="310"/>
            </a:xfrm>
            <a:prstGeom prst="rect">
              <a:avLst/>
            </a:prstGeom>
            <a:gradFill rotWithShape="0">
              <a:gsLst>
                <a:gs pos="0">
                  <a:srgbClr val="FFFF99">
                    <a:gamma/>
                    <a:shade val="89804"/>
                    <a:invGamma/>
                  </a:srgbClr>
                </a:gs>
                <a:gs pos="50000">
                  <a:srgbClr val="FFFF99"/>
                </a:gs>
                <a:gs pos="100000">
                  <a:srgbClr val="FFFF99">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79567" name="Oval 15"/>
            <p:cNvSpPr>
              <a:spLocks noChangeArrowheads="1"/>
            </p:cNvSpPr>
            <p:nvPr/>
          </p:nvSpPr>
          <p:spPr bwMode="auto">
            <a:xfrm>
              <a:off x="2401" y="1896"/>
              <a:ext cx="612" cy="199"/>
            </a:xfrm>
            <a:prstGeom prst="ellipse">
              <a:avLst/>
            </a:prstGeom>
            <a:gradFill rotWithShape="0">
              <a:gsLst>
                <a:gs pos="0">
                  <a:srgbClr val="FFFF99">
                    <a:gamma/>
                    <a:shade val="80000"/>
                    <a:invGamma/>
                  </a:srgbClr>
                </a:gs>
                <a:gs pos="100000">
                  <a:srgbClr val="FFFF99"/>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79568" name="Oval 16"/>
            <p:cNvSpPr>
              <a:spLocks noChangeArrowheads="1"/>
            </p:cNvSpPr>
            <p:nvPr/>
          </p:nvSpPr>
          <p:spPr bwMode="auto">
            <a:xfrm>
              <a:off x="2401" y="2216"/>
              <a:ext cx="612" cy="199"/>
            </a:xfrm>
            <a:prstGeom prst="ellipse">
              <a:avLst/>
            </a:prstGeom>
            <a:gradFill rotWithShape="0">
              <a:gsLst>
                <a:gs pos="0">
                  <a:srgbClr val="FFFF99">
                    <a:gamma/>
                    <a:shade val="89804"/>
                    <a:invGamma/>
                  </a:srgbClr>
                </a:gs>
                <a:gs pos="50000">
                  <a:srgbClr val="FFFF99"/>
                </a:gs>
                <a:gs pos="100000">
                  <a:srgbClr val="FFFF99">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nvGrpSpPr>
          <p:cNvPr id="279569" name="Group 17"/>
          <p:cNvGrpSpPr>
            <a:grpSpLocks/>
          </p:cNvGrpSpPr>
          <p:nvPr/>
        </p:nvGrpSpPr>
        <p:grpSpPr bwMode="auto">
          <a:xfrm>
            <a:off x="7542213" y="3206750"/>
            <a:ext cx="844550" cy="654050"/>
            <a:chOff x="4585" y="1555"/>
            <a:chExt cx="532" cy="412"/>
          </a:xfrm>
        </p:grpSpPr>
        <p:sp>
          <p:nvSpPr>
            <p:cNvPr id="279570" name="Rectangle 18"/>
            <p:cNvSpPr>
              <a:spLocks noChangeArrowheads="1"/>
            </p:cNvSpPr>
            <p:nvPr/>
          </p:nvSpPr>
          <p:spPr bwMode="auto">
            <a:xfrm>
              <a:off x="4585" y="1639"/>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79571" name="Oval 19"/>
            <p:cNvSpPr>
              <a:spLocks noChangeArrowheads="1"/>
            </p:cNvSpPr>
            <p:nvPr/>
          </p:nvSpPr>
          <p:spPr bwMode="auto">
            <a:xfrm>
              <a:off x="4585" y="1555"/>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79572" name="Oval 20"/>
            <p:cNvSpPr>
              <a:spLocks noChangeArrowheads="1"/>
            </p:cNvSpPr>
            <p:nvPr/>
          </p:nvSpPr>
          <p:spPr bwMode="auto">
            <a:xfrm>
              <a:off x="4585" y="1809"/>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sp>
        <p:nvSpPr>
          <p:cNvPr id="279573" name="Arc 21"/>
          <p:cNvSpPr>
            <a:spLocks/>
          </p:cNvSpPr>
          <p:nvPr/>
        </p:nvSpPr>
        <p:spPr bwMode="auto">
          <a:xfrm rot="10800000">
            <a:off x="5640388" y="2433638"/>
            <a:ext cx="2251075" cy="91440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hlink"/>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79574" name="Rectangle 22"/>
          <p:cNvSpPr>
            <a:spLocks noChangeArrowheads="1"/>
          </p:cNvSpPr>
          <p:nvPr/>
        </p:nvSpPr>
        <p:spPr bwMode="auto">
          <a:xfrm>
            <a:off x="4064000" y="3970338"/>
            <a:ext cx="1292225" cy="374650"/>
          </a:xfrm>
          <a:prstGeom prst="rect">
            <a:avLst/>
          </a:prstGeom>
          <a:solidFill>
            <a:srgbClr val="FFCC66"/>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_tradnl" altLang="es-ES" sz="1200" b="1">
                <a:solidFill>
                  <a:srgbClr val="000000"/>
                </a:solidFill>
                <a:latin typeface="Arial" panose="020B0604020202020204" pitchFamily="34" charset="0"/>
              </a:rPr>
              <a:t>Transformación</a:t>
            </a:r>
            <a:endParaRPr lang="es-ES" altLang="es-ES" sz="1200" b="1">
              <a:solidFill>
                <a:srgbClr val="000000"/>
              </a:solidFill>
              <a:latin typeface="Arial" panose="020B0604020202020204" pitchFamily="34" charset="0"/>
            </a:endParaRPr>
          </a:p>
        </p:txBody>
      </p:sp>
      <p:grpSp>
        <p:nvGrpSpPr>
          <p:cNvPr id="279575" name="Group 23"/>
          <p:cNvGrpSpPr>
            <a:grpSpLocks/>
          </p:cNvGrpSpPr>
          <p:nvPr/>
        </p:nvGrpSpPr>
        <p:grpSpPr bwMode="auto">
          <a:xfrm>
            <a:off x="727075" y="3297238"/>
            <a:ext cx="1924050" cy="666750"/>
            <a:chOff x="572" y="1740"/>
            <a:chExt cx="1212" cy="420"/>
          </a:xfrm>
        </p:grpSpPr>
        <p:grpSp>
          <p:nvGrpSpPr>
            <p:cNvPr id="279576" name="Group 24"/>
            <p:cNvGrpSpPr>
              <a:grpSpLocks/>
            </p:cNvGrpSpPr>
            <p:nvPr/>
          </p:nvGrpSpPr>
          <p:grpSpPr bwMode="auto">
            <a:xfrm>
              <a:off x="1276" y="1756"/>
              <a:ext cx="508" cy="404"/>
              <a:chOff x="1548" y="2501"/>
              <a:chExt cx="532" cy="412"/>
            </a:xfrm>
          </p:grpSpPr>
          <p:sp>
            <p:nvSpPr>
              <p:cNvPr id="279577" name="Rectangle 25"/>
              <p:cNvSpPr>
                <a:spLocks noChangeArrowheads="1"/>
              </p:cNvSpPr>
              <p:nvPr/>
            </p:nvSpPr>
            <p:spPr bwMode="auto">
              <a:xfrm>
                <a:off x="1548" y="2585"/>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79578" name="Oval 26"/>
              <p:cNvSpPr>
                <a:spLocks noChangeArrowheads="1"/>
              </p:cNvSpPr>
              <p:nvPr/>
            </p:nvSpPr>
            <p:spPr bwMode="auto">
              <a:xfrm>
                <a:off x="1548" y="2501"/>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79579" name="Oval 27"/>
              <p:cNvSpPr>
                <a:spLocks noChangeArrowheads="1"/>
              </p:cNvSpPr>
              <p:nvPr/>
            </p:nvSpPr>
            <p:spPr bwMode="auto">
              <a:xfrm>
                <a:off x="1548" y="2755"/>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nvGrpSpPr>
            <p:cNvPr id="279580" name="Group 28"/>
            <p:cNvGrpSpPr>
              <a:grpSpLocks/>
            </p:cNvGrpSpPr>
            <p:nvPr/>
          </p:nvGrpSpPr>
          <p:grpSpPr bwMode="auto">
            <a:xfrm>
              <a:off x="876" y="1748"/>
              <a:ext cx="508" cy="412"/>
              <a:chOff x="1148" y="2493"/>
              <a:chExt cx="532" cy="412"/>
            </a:xfrm>
          </p:grpSpPr>
          <p:sp>
            <p:nvSpPr>
              <p:cNvPr id="279581" name="Rectangle 29"/>
              <p:cNvSpPr>
                <a:spLocks noChangeArrowheads="1"/>
              </p:cNvSpPr>
              <p:nvPr/>
            </p:nvSpPr>
            <p:spPr bwMode="auto">
              <a:xfrm>
                <a:off x="1148" y="2577"/>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79582" name="Oval 30"/>
              <p:cNvSpPr>
                <a:spLocks noChangeArrowheads="1"/>
              </p:cNvSpPr>
              <p:nvPr/>
            </p:nvSpPr>
            <p:spPr bwMode="auto">
              <a:xfrm>
                <a:off x="1148" y="2493"/>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79583" name="Oval 31"/>
              <p:cNvSpPr>
                <a:spLocks noChangeArrowheads="1"/>
              </p:cNvSpPr>
              <p:nvPr/>
            </p:nvSpPr>
            <p:spPr bwMode="auto">
              <a:xfrm>
                <a:off x="1148" y="2747"/>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nvGrpSpPr>
            <p:cNvPr id="279584" name="Group 32"/>
            <p:cNvGrpSpPr>
              <a:grpSpLocks/>
            </p:cNvGrpSpPr>
            <p:nvPr/>
          </p:nvGrpSpPr>
          <p:grpSpPr bwMode="auto">
            <a:xfrm>
              <a:off x="572" y="1740"/>
              <a:ext cx="436" cy="420"/>
              <a:chOff x="748" y="2485"/>
              <a:chExt cx="532" cy="412"/>
            </a:xfrm>
          </p:grpSpPr>
          <p:sp>
            <p:nvSpPr>
              <p:cNvPr id="279585" name="Rectangle 33"/>
              <p:cNvSpPr>
                <a:spLocks noChangeArrowheads="1"/>
              </p:cNvSpPr>
              <p:nvPr/>
            </p:nvSpPr>
            <p:spPr bwMode="auto">
              <a:xfrm>
                <a:off x="748" y="2569"/>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79586" name="Oval 34"/>
              <p:cNvSpPr>
                <a:spLocks noChangeArrowheads="1"/>
              </p:cNvSpPr>
              <p:nvPr/>
            </p:nvSpPr>
            <p:spPr bwMode="auto">
              <a:xfrm>
                <a:off x="748" y="2485"/>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79587" name="Oval 35"/>
              <p:cNvSpPr>
                <a:spLocks noChangeArrowheads="1"/>
              </p:cNvSpPr>
              <p:nvPr/>
            </p:nvSpPr>
            <p:spPr bwMode="auto">
              <a:xfrm>
                <a:off x="748" y="2739"/>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sp>
        <p:nvSpPr>
          <p:cNvPr id="38" name="Rectangle 2"/>
          <p:cNvSpPr>
            <a:spLocks noGrp="1" noChangeArrowheads="1"/>
          </p:cNvSpPr>
          <p:nvPr>
            <p:ph type="title"/>
          </p:nvPr>
        </p:nvSpPr>
        <p:spPr>
          <a:xfrm>
            <a:off x="1176825" y="312045"/>
            <a:ext cx="6961800" cy="694200"/>
          </a:xfrm>
        </p:spPr>
        <p:txBody>
          <a:bodyPr/>
          <a:lstStyle/>
          <a:p>
            <a:pPr>
              <a:tabLst>
                <a:tab pos="7143750" algn="l"/>
              </a:tabLst>
            </a:pPr>
            <a:r>
              <a:rPr lang="en-GB" altLang="es-ES" sz="2800" dirty="0" err="1"/>
              <a:t>Carga</a:t>
            </a:r>
            <a:r>
              <a:rPr lang="en-GB" altLang="es-ES" sz="2800" dirty="0"/>
              <a:t> y </a:t>
            </a:r>
            <a:r>
              <a:rPr lang="en-GB" altLang="es-ES" sz="2800" dirty="0" err="1"/>
              <a:t>Mantenimiento</a:t>
            </a:r>
            <a:r>
              <a:rPr lang="en-GB" altLang="es-ES" sz="2800" dirty="0"/>
              <a:t> de un A.D.</a:t>
            </a:r>
            <a:endParaRPr lang="es-ES_tradnl" altLang="es-ES" sz="2800" dirty="0"/>
          </a:p>
        </p:txBody>
      </p:sp>
    </p:spTree>
    <p:extLst>
      <p:ext uri="{BB962C8B-B14F-4D97-AF65-F5344CB8AC3E}">
        <p14:creationId xmlns:p14="http://schemas.microsoft.com/office/powerpoint/2010/main" val="2816868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9" name="Rectangle 3"/>
          <p:cNvSpPr>
            <a:spLocks noChangeArrowheads="1"/>
          </p:cNvSpPr>
          <p:nvPr/>
        </p:nvSpPr>
        <p:spPr bwMode="auto">
          <a:xfrm>
            <a:off x="762000" y="1676400"/>
            <a:ext cx="7221538"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s-ES" altLang="es-ES" sz="2800">
                <a:solidFill>
                  <a:srgbClr val="A41512"/>
                </a:solidFill>
                <a:latin typeface="Arial" panose="020B0604020202020204" pitchFamily="34" charset="0"/>
              </a:rPr>
              <a:t>Transforma</a:t>
            </a:r>
            <a:r>
              <a:rPr lang="es-ES_tradnl" altLang="es-ES" sz="2800">
                <a:solidFill>
                  <a:srgbClr val="A41512"/>
                </a:solidFill>
                <a:latin typeface="Arial" panose="020B0604020202020204" pitchFamily="34" charset="0"/>
              </a:rPr>
              <a:t>ció</a:t>
            </a:r>
            <a:r>
              <a:rPr lang="es-ES" altLang="es-ES" sz="2800">
                <a:solidFill>
                  <a:srgbClr val="A41512"/>
                </a:solidFill>
                <a:latin typeface="Arial" panose="020B0604020202020204" pitchFamily="34" charset="0"/>
              </a:rPr>
              <a:t>n</a:t>
            </a:r>
            <a:r>
              <a:rPr lang="es-ES_tradnl" altLang="es-ES" sz="2800">
                <a:solidFill>
                  <a:srgbClr val="A41512"/>
                </a:solidFill>
                <a:latin typeface="Arial" panose="020B0604020202020204" pitchFamily="34" charset="0"/>
              </a:rPr>
              <a:t>.</a:t>
            </a:r>
            <a:endParaRPr lang="es-ES" altLang="es-ES" sz="2800">
              <a:solidFill>
                <a:srgbClr val="A41512"/>
              </a:solidFill>
              <a:latin typeface="Arial" panose="020B0604020202020204" pitchFamily="34" charset="0"/>
            </a:endParaRPr>
          </a:p>
        </p:txBody>
      </p:sp>
      <p:sp>
        <p:nvSpPr>
          <p:cNvPr id="280580" name="Rectangle 4"/>
          <p:cNvSpPr>
            <a:spLocks noChangeArrowheads="1"/>
          </p:cNvSpPr>
          <p:nvPr/>
        </p:nvSpPr>
        <p:spPr bwMode="auto">
          <a:xfrm>
            <a:off x="604838" y="2162175"/>
            <a:ext cx="73152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0581" name="Rectangle 5"/>
          <p:cNvSpPr>
            <a:spLocks noChangeArrowheads="1"/>
          </p:cNvSpPr>
          <p:nvPr/>
        </p:nvSpPr>
        <p:spPr bwMode="auto">
          <a:xfrm>
            <a:off x="819150" y="4578350"/>
            <a:ext cx="7762875" cy="200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346075">
              <a:tabLst>
                <a:tab pos="576263" algn="l"/>
              </a:tabLst>
              <a:defRPr sz="2400">
                <a:solidFill>
                  <a:schemeClr val="tx1"/>
                </a:solidFill>
                <a:latin typeface="Times New Roman" panose="02020603050405020304" pitchFamily="18" charset="0"/>
              </a:defRPr>
            </a:lvl1pPr>
            <a:lvl2pPr marL="341313" indent="-227013" defTabSz="346075">
              <a:tabLst>
                <a:tab pos="576263" algn="l"/>
              </a:tabLst>
              <a:defRPr sz="2400">
                <a:solidFill>
                  <a:schemeClr val="tx1"/>
                </a:solidFill>
                <a:latin typeface="Times New Roman" panose="02020603050405020304" pitchFamily="18" charset="0"/>
              </a:defRPr>
            </a:lvl2pPr>
            <a:lvl3pPr marL="741363" indent="-285750" defTabSz="346075">
              <a:tabLst>
                <a:tab pos="576263" algn="l"/>
              </a:tabLst>
              <a:defRPr sz="2400">
                <a:solidFill>
                  <a:schemeClr val="tx1"/>
                </a:solidFill>
                <a:latin typeface="Times New Roman" panose="02020603050405020304" pitchFamily="18" charset="0"/>
              </a:defRPr>
            </a:lvl3pPr>
            <a:lvl4pPr marL="1600200" indent="-228600" defTabSz="346075">
              <a:tabLst>
                <a:tab pos="576263" algn="l"/>
              </a:tabLst>
              <a:defRPr sz="2400">
                <a:solidFill>
                  <a:schemeClr val="tx1"/>
                </a:solidFill>
                <a:latin typeface="Times New Roman" panose="02020603050405020304" pitchFamily="18" charset="0"/>
              </a:defRPr>
            </a:lvl4pPr>
            <a:lvl5pPr marL="2057400" indent="-228600" defTabSz="346075">
              <a:tabLst>
                <a:tab pos="576263" algn="l"/>
              </a:tabLst>
              <a:defRPr sz="2400">
                <a:solidFill>
                  <a:schemeClr val="tx1"/>
                </a:solidFill>
                <a:latin typeface="Times New Roman" panose="02020603050405020304" pitchFamily="18" charset="0"/>
              </a:defRPr>
            </a:lvl5pPr>
            <a:lvl6pPr marL="25146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6pPr>
            <a:lvl7pPr marL="29718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7pPr>
            <a:lvl8pPr marL="34290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8pPr>
            <a:lvl9pPr marL="38862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9pPr>
          </a:lstStyle>
          <a:p>
            <a:pPr lvl="1" eaLnBrk="1" hangingPunct="1">
              <a:spcBef>
                <a:spcPct val="20000"/>
              </a:spcBef>
              <a:buClr>
                <a:schemeClr val="accent1"/>
              </a:buClr>
              <a:buFontTx/>
              <a:buChar char="–"/>
            </a:pPr>
            <a:r>
              <a:rPr lang="es-ES_tradnl" altLang="es-ES" sz="2000">
                <a:latin typeface="Arial" panose="020B0604020202020204" pitchFamily="34" charset="0"/>
              </a:rPr>
              <a:t>En los datos operacionales existen anomalías:</a:t>
            </a:r>
            <a:r>
              <a:rPr lang="es-ES" altLang="es-ES" sz="2000">
                <a:latin typeface="Arial" panose="020B0604020202020204" pitchFamily="34" charset="0"/>
              </a:rPr>
              <a:t> </a:t>
            </a:r>
            <a:r>
              <a:rPr lang="es-ES_tradnl" altLang="es-ES" sz="2000">
                <a:latin typeface="Arial" panose="020B0604020202020204" pitchFamily="34" charset="0"/>
              </a:rPr>
              <a:t>desarrollos independientes a lo largo del tiempo, fuentes heterogéneas, ..</a:t>
            </a:r>
            <a:endParaRPr lang="es-ES" altLang="es-ES" sz="2000">
              <a:latin typeface="Arial" panose="020B0604020202020204" pitchFamily="34" charset="0"/>
            </a:endParaRPr>
          </a:p>
          <a:p>
            <a:pPr lvl="1" eaLnBrk="1" hangingPunct="1">
              <a:spcBef>
                <a:spcPct val="20000"/>
              </a:spcBef>
              <a:buClr>
                <a:schemeClr val="accent1"/>
              </a:buClr>
              <a:buFontTx/>
              <a:buChar char="–"/>
            </a:pPr>
            <a:r>
              <a:rPr lang="es-ES_tradnl" altLang="es-ES" sz="2000">
                <a:latin typeface="Arial" panose="020B0604020202020204" pitchFamily="34" charset="0"/>
              </a:rPr>
              <a:t>Eliminar anomalías:</a:t>
            </a:r>
            <a:r>
              <a:rPr lang="es-ES" altLang="es-ES" sz="2000">
                <a:latin typeface="Arial" panose="020B0604020202020204" pitchFamily="34" charset="0"/>
              </a:rPr>
              <a:t> </a:t>
            </a:r>
          </a:p>
          <a:p>
            <a:pPr lvl="2" eaLnBrk="1" hangingPunct="1">
              <a:spcBef>
                <a:spcPct val="20000"/>
              </a:spcBef>
              <a:buClr>
                <a:schemeClr val="accent1"/>
              </a:buClr>
              <a:buFontTx/>
              <a:buChar char="•"/>
            </a:pPr>
            <a:r>
              <a:rPr lang="es-ES_tradnl" altLang="es-ES" sz="1800">
                <a:latin typeface="Arial" panose="020B0604020202020204" pitchFamily="34" charset="0"/>
              </a:rPr>
              <a:t>Limpieza de datos: eliminar datos, corregir y completar datos, eliminar duplicados, ...</a:t>
            </a:r>
            <a:endParaRPr lang="es-ES" altLang="es-ES" sz="1800">
              <a:latin typeface="Arial" panose="020B0604020202020204" pitchFamily="34" charset="0"/>
            </a:endParaRPr>
          </a:p>
          <a:p>
            <a:pPr lvl="2" eaLnBrk="1" hangingPunct="1">
              <a:spcBef>
                <a:spcPct val="20000"/>
              </a:spcBef>
              <a:buClr>
                <a:schemeClr val="accent1"/>
              </a:buClr>
              <a:buFontTx/>
              <a:buChar char="•"/>
            </a:pPr>
            <a:r>
              <a:rPr lang="es-ES_tradnl" altLang="es-ES" sz="1800">
                <a:latin typeface="Arial" panose="020B0604020202020204" pitchFamily="34" charset="0"/>
              </a:rPr>
              <a:t>Estandarización: codificación, formatos, unidades de medida, ...</a:t>
            </a:r>
          </a:p>
        </p:txBody>
      </p:sp>
      <p:sp>
        <p:nvSpPr>
          <p:cNvPr id="280582" name="Rectangle 6"/>
          <p:cNvSpPr>
            <a:spLocks noChangeArrowheads="1"/>
          </p:cNvSpPr>
          <p:nvPr/>
        </p:nvSpPr>
        <p:spPr bwMode="auto">
          <a:xfrm>
            <a:off x="1376363" y="2352675"/>
            <a:ext cx="1527175" cy="1978025"/>
          </a:xfrm>
          <a:prstGeom prst="rect">
            <a:avLst/>
          </a:prstGeom>
          <a:gradFill rotWithShape="0">
            <a:gsLst>
              <a:gs pos="0">
                <a:srgbClr val="FFFF99">
                  <a:gamma/>
                  <a:shade val="89804"/>
                  <a:invGamma/>
                </a:srgbClr>
              </a:gs>
              <a:gs pos="50000">
                <a:srgbClr val="FFFF99"/>
              </a:gs>
              <a:gs pos="100000">
                <a:srgbClr val="FFFF99">
                  <a:gamma/>
                  <a:shade val="89804"/>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0583" name="Rectangle 7"/>
          <p:cNvSpPr>
            <a:spLocks noChangeArrowheads="1"/>
          </p:cNvSpPr>
          <p:nvPr/>
        </p:nvSpPr>
        <p:spPr bwMode="auto">
          <a:xfrm>
            <a:off x="1538288" y="2541588"/>
            <a:ext cx="1200150" cy="211137"/>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200" b="1">
                <a:solidFill>
                  <a:srgbClr val="000000"/>
                </a:solidFill>
                <a:latin typeface="Arial" panose="020B0604020202020204" pitchFamily="34" charset="0"/>
              </a:rPr>
              <a:t>12M65431</a:t>
            </a:r>
          </a:p>
        </p:txBody>
      </p:sp>
      <p:sp>
        <p:nvSpPr>
          <p:cNvPr id="280584" name="Rectangle 8"/>
          <p:cNvSpPr>
            <a:spLocks noChangeArrowheads="1"/>
          </p:cNvSpPr>
          <p:nvPr/>
        </p:nvSpPr>
        <p:spPr bwMode="auto">
          <a:xfrm>
            <a:off x="1538288" y="2817813"/>
            <a:ext cx="1200150" cy="215900"/>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200" b="1">
                <a:solidFill>
                  <a:srgbClr val="000000"/>
                </a:solidFill>
                <a:latin typeface="Arial" panose="020B0604020202020204" pitchFamily="34" charset="0"/>
              </a:rPr>
              <a:t>12-m-65421</a:t>
            </a:r>
          </a:p>
        </p:txBody>
      </p:sp>
      <p:sp>
        <p:nvSpPr>
          <p:cNvPr id="280585" name="Rectangle 9"/>
          <p:cNvSpPr>
            <a:spLocks noChangeArrowheads="1"/>
          </p:cNvSpPr>
          <p:nvPr/>
        </p:nvSpPr>
        <p:spPr bwMode="auto">
          <a:xfrm>
            <a:off x="1538288" y="3095625"/>
            <a:ext cx="1200150" cy="214313"/>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200" b="1">
                <a:solidFill>
                  <a:srgbClr val="000000"/>
                </a:solidFill>
                <a:latin typeface="Arial" panose="020B0604020202020204" pitchFamily="34" charset="0"/>
              </a:rPr>
              <a:t>“12m65421”</a:t>
            </a:r>
          </a:p>
        </p:txBody>
      </p:sp>
      <p:sp>
        <p:nvSpPr>
          <p:cNvPr id="280586" name="Rectangle 10"/>
          <p:cNvSpPr>
            <a:spLocks noChangeArrowheads="1"/>
          </p:cNvSpPr>
          <p:nvPr/>
        </p:nvSpPr>
        <p:spPr bwMode="auto">
          <a:xfrm>
            <a:off x="1538288" y="3373438"/>
            <a:ext cx="1200150" cy="217487"/>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200" b="1">
                <a:solidFill>
                  <a:srgbClr val="000000"/>
                </a:solidFill>
                <a:latin typeface="Arial" panose="020B0604020202020204" pitchFamily="34" charset="0"/>
              </a:rPr>
              <a:t>“12m65421”</a:t>
            </a:r>
          </a:p>
        </p:txBody>
      </p:sp>
      <p:sp>
        <p:nvSpPr>
          <p:cNvPr id="280587" name="Rectangle 11"/>
          <p:cNvSpPr>
            <a:spLocks noChangeArrowheads="1"/>
          </p:cNvSpPr>
          <p:nvPr/>
        </p:nvSpPr>
        <p:spPr bwMode="auto">
          <a:xfrm>
            <a:off x="1538288" y="3652838"/>
            <a:ext cx="1200150" cy="212725"/>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200" b="1">
                <a:solidFill>
                  <a:srgbClr val="000000"/>
                </a:solidFill>
                <a:latin typeface="Arial" panose="020B0604020202020204" pitchFamily="34" charset="0"/>
              </a:rPr>
              <a:t>“           ”</a:t>
            </a:r>
          </a:p>
        </p:txBody>
      </p:sp>
      <p:sp>
        <p:nvSpPr>
          <p:cNvPr id="280588" name="Rectangle 12"/>
          <p:cNvSpPr>
            <a:spLocks noChangeArrowheads="1"/>
          </p:cNvSpPr>
          <p:nvPr/>
        </p:nvSpPr>
        <p:spPr bwMode="auto">
          <a:xfrm>
            <a:off x="1538288" y="3930650"/>
            <a:ext cx="1200150" cy="215900"/>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200" b="1">
                <a:solidFill>
                  <a:srgbClr val="000000"/>
                </a:solidFill>
                <a:latin typeface="Arial" panose="020B0604020202020204" pitchFamily="34" charset="0"/>
              </a:rPr>
              <a:t>12M65431</a:t>
            </a:r>
          </a:p>
        </p:txBody>
      </p:sp>
      <p:sp>
        <p:nvSpPr>
          <p:cNvPr id="280589" name="Rectangle 13"/>
          <p:cNvSpPr>
            <a:spLocks noChangeArrowheads="1"/>
          </p:cNvSpPr>
          <p:nvPr/>
        </p:nvSpPr>
        <p:spPr bwMode="auto">
          <a:xfrm>
            <a:off x="2992438" y="2355850"/>
            <a:ext cx="4306887" cy="1978025"/>
          </a:xfrm>
          <a:prstGeom prst="rect">
            <a:avLst/>
          </a:prstGeom>
          <a:gradFill rotWithShape="0">
            <a:gsLst>
              <a:gs pos="0">
                <a:srgbClr val="FFFF99">
                  <a:gamma/>
                  <a:shade val="89804"/>
                  <a:invGamma/>
                </a:srgbClr>
              </a:gs>
              <a:gs pos="50000">
                <a:srgbClr val="FFFF99"/>
              </a:gs>
              <a:gs pos="100000">
                <a:srgbClr val="FFFF99">
                  <a:gamma/>
                  <a:shade val="89804"/>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0590" name="Rectangle 14"/>
          <p:cNvSpPr>
            <a:spLocks noChangeArrowheads="1"/>
          </p:cNvSpPr>
          <p:nvPr/>
        </p:nvSpPr>
        <p:spPr bwMode="auto">
          <a:xfrm>
            <a:off x="3155950" y="2544763"/>
            <a:ext cx="1200150" cy="211137"/>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200" b="1">
                <a:solidFill>
                  <a:srgbClr val="000000"/>
                </a:solidFill>
                <a:latin typeface="Arial" panose="020B0604020202020204" pitchFamily="34" charset="0"/>
              </a:rPr>
              <a:t>12M65431</a:t>
            </a:r>
          </a:p>
        </p:txBody>
      </p:sp>
      <p:sp>
        <p:nvSpPr>
          <p:cNvPr id="280591" name="Rectangle 15"/>
          <p:cNvSpPr>
            <a:spLocks noChangeArrowheads="1"/>
          </p:cNvSpPr>
          <p:nvPr/>
        </p:nvSpPr>
        <p:spPr bwMode="auto">
          <a:xfrm>
            <a:off x="3155950" y="2820988"/>
            <a:ext cx="1200150" cy="215900"/>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200" b="1">
                <a:solidFill>
                  <a:srgbClr val="000000"/>
                </a:solidFill>
                <a:latin typeface="Arial" panose="020B0604020202020204" pitchFamily="34" charset="0"/>
              </a:rPr>
              <a:t>12-m-65421</a:t>
            </a:r>
          </a:p>
        </p:txBody>
      </p:sp>
      <p:sp>
        <p:nvSpPr>
          <p:cNvPr id="280592" name="Rectangle 16"/>
          <p:cNvSpPr>
            <a:spLocks noChangeArrowheads="1"/>
          </p:cNvSpPr>
          <p:nvPr/>
        </p:nvSpPr>
        <p:spPr bwMode="auto">
          <a:xfrm>
            <a:off x="3155950" y="3101975"/>
            <a:ext cx="1200150" cy="209550"/>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200" b="1">
                <a:solidFill>
                  <a:srgbClr val="000000"/>
                </a:solidFill>
                <a:latin typeface="Arial" panose="020B0604020202020204" pitchFamily="34" charset="0"/>
              </a:rPr>
              <a:t>“12m65421”</a:t>
            </a:r>
          </a:p>
        </p:txBody>
      </p:sp>
      <p:sp>
        <p:nvSpPr>
          <p:cNvPr id="280593" name="Rectangle 17"/>
          <p:cNvSpPr>
            <a:spLocks noChangeArrowheads="1"/>
          </p:cNvSpPr>
          <p:nvPr/>
        </p:nvSpPr>
        <p:spPr bwMode="auto">
          <a:xfrm>
            <a:off x="3155950" y="3376613"/>
            <a:ext cx="1200150" cy="217487"/>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200" b="1">
                <a:solidFill>
                  <a:srgbClr val="000000"/>
                </a:solidFill>
                <a:latin typeface="Arial" panose="020B0604020202020204" pitchFamily="34" charset="0"/>
              </a:rPr>
              <a:t>“12m65421”</a:t>
            </a:r>
          </a:p>
        </p:txBody>
      </p:sp>
      <p:sp>
        <p:nvSpPr>
          <p:cNvPr id="280594" name="Rectangle 18"/>
          <p:cNvSpPr>
            <a:spLocks noChangeArrowheads="1"/>
          </p:cNvSpPr>
          <p:nvPr/>
        </p:nvSpPr>
        <p:spPr bwMode="auto">
          <a:xfrm>
            <a:off x="3155950" y="3652838"/>
            <a:ext cx="1200150" cy="215900"/>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200" b="1">
                <a:solidFill>
                  <a:srgbClr val="000000"/>
                </a:solidFill>
                <a:latin typeface="Arial" panose="020B0604020202020204" pitchFamily="34" charset="0"/>
              </a:rPr>
              <a:t>“           ”</a:t>
            </a:r>
          </a:p>
        </p:txBody>
      </p:sp>
      <p:sp>
        <p:nvSpPr>
          <p:cNvPr id="280595" name="Rectangle 19"/>
          <p:cNvSpPr>
            <a:spLocks noChangeArrowheads="1"/>
          </p:cNvSpPr>
          <p:nvPr/>
        </p:nvSpPr>
        <p:spPr bwMode="auto">
          <a:xfrm>
            <a:off x="3155950" y="3933825"/>
            <a:ext cx="1200150" cy="212725"/>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200" b="1">
                <a:solidFill>
                  <a:srgbClr val="000000"/>
                </a:solidFill>
                <a:latin typeface="Arial" panose="020B0604020202020204" pitchFamily="34" charset="0"/>
              </a:rPr>
              <a:t>12M65431</a:t>
            </a:r>
          </a:p>
        </p:txBody>
      </p:sp>
      <p:sp>
        <p:nvSpPr>
          <p:cNvPr id="280596" name="Freeform 20"/>
          <p:cNvSpPr>
            <a:spLocks/>
          </p:cNvSpPr>
          <p:nvPr/>
        </p:nvSpPr>
        <p:spPr bwMode="auto">
          <a:xfrm>
            <a:off x="3598863" y="3894138"/>
            <a:ext cx="257175" cy="285750"/>
          </a:xfrm>
          <a:custGeom>
            <a:avLst/>
            <a:gdLst>
              <a:gd name="T0" fmla="*/ 161 w 162"/>
              <a:gd name="T1" fmla="*/ 160 h 180"/>
              <a:gd name="T2" fmla="*/ 22 w 162"/>
              <a:gd name="T3" fmla="*/ 0 h 180"/>
              <a:gd name="T4" fmla="*/ 0 w 162"/>
              <a:gd name="T5" fmla="*/ 18 h 180"/>
              <a:gd name="T6" fmla="*/ 138 w 162"/>
              <a:gd name="T7" fmla="*/ 179 h 180"/>
              <a:gd name="T8" fmla="*/ 161 w 162"/>
              <a:gd name="T9" fmla="*/ 160 h 180"/>
            </a:gdLst>
            <a:ahLst/>
            <a:cxnLst>
              <a:cxn ang="0">
                <a:pos x="T0" y="T1"/>
              </a:cxn>
              <a:cxn ang="0">
                <a:pos x="T2" y="T3"/>
              </a:cxn>
              <a:cxn ang="0">
                <a:pos x="T4" y="T5"/>
              </a:cxn>
              <a:cxn ang="0">
                <a:pos x="T6" y="T7"/>
              </a:cxn>
              <a:cxn ang="0">
                <a:pos x="T8" y="T9"/>
              </a:cxn>
            </a:cxnLst>
            <a:rect l="0" t="0" r="r" b="b"/>
            <a:pathLst>
              <a:path w="162" h="180">
                <a:moveTo>
                  <a:pt x="161" y="160"/>
                </a:moveTo>
                <a:lnTo>
                  <a:pt x="22" y="0"/>
                </a:lnTo>
                <a:lnTo>
                  <a:pt x="0" y="18"/>
                </a:lnTo>
                <a:lnTo>
                  <a:pt x="138" y="179"/>
                </a:lnTo>
                <a:lnTo>
                  <a:pt x="161" y="160"/>
                </a:lnTo>
              </a:path>
            </a:pathLst>
          </a:custGeom>
          <a:solidFill>
            <a:schemeClr val="hlink"/>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0597" name="Freeform 21"/>
          <p:cNvSpPr>
            <a:spLocks/>
          </p:cNvSpPr>
          <p:nvPr/>
        </p:nvSpPr>
        <p:spPr bwMode="auto">
          <a:xfrm>
            <a:off x="3598863" y="3894138"/>
            <a:ext cx="257175" cy="285750"/>
          </a:xfrm>
          <a:custGeom>
            <a:avLst/>
            <a:gdLst>
              <a:gd name="T0" fmla="*/ 0 w 162"/>
              <a:gd name="T1" fmla="*/ 160 h 180"/>
              <a:gd name="T2" fmla="*/ 138 w 162"/>
              <a:gd name="T3" fmla="*/ 0 h 180"/>
              <a:gd name="T4" fmla="*/ 161 w 162"/>
              <a:gd name="T5" fmla="*/ 18 h 180"/>
              <a:gd name="T6" fmla="*/ 22 w 162"/>
              <a:gd name="T7" fmla="*/ 179 h 180"/>
              <a:gd name="T8" fmla="*/ 0 w 162"/>
              <a:gd name="T9" fmla="*/ 160 h 180"/>
            </a:gdLst>
            <a:ahLst/>
            <a:cxnLst>
              <a:cxn ang="0">
                <a:pos x="T0" y="T1"/>
              </a:cxn>
              <a:cxn ang="0">
                <a:pos x="T2" y="T3"/>
              </a:cxn>
              <a:cxn ang="0">
                <a:pos x="T4" y="T5"/>
              </a:cxn>
              <a:cxn ang="0">
                <a:pos x="T6" y="T7"/>
              </a:cxn>
              <a:cxn ang="0">
                <a:pos x="T8" y="T9"/>
              </a:cxn>
            </a:cxnLst>
            <a:rect l="0" t="0" r="r" b="b"/>
            <a:pathLst>
              <a:path w="162" h="180">
                <a:moveTo>
                  <a:pt x="0" y="160"/>
                </a:moveTo>
                <a:lnTo>
                  <a:pt x="138" y="0"/>
                </a:lnTo>
                <a:lnTo>
                  <a:pt x="161" y="18"/>
                </a:lnTo>
                <a:lnTo>
                  <a:pt x="22" y="179"/>
                </a:lnTo>
                <a:lnTo>
                  <a:pt x="0" y="160"/>
                </a:lnTo>
              </a:path>
            </a:pathLst>
          </a:custGeom>
          <a:solidFill>
            <a:schemeClr val="hlink"/>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0598" name="Freeform 22"/>
          <p:cNvSpPr>
            <a:spLocks/>
          </p:cNvSpPr>
          <p:nvPr/>
        </p:nvSpPr>
        <p:spPr bwMode="auto">
          <a:xfrm>
            <a:off x="3630613" y="3905250"/>
            <a:ext cx="258762" cy="284163"/>
          </a:xfrm>
          <a:custGeom>
            <a:avLst/>
            <a:gdLst>
              <a:gd name="T0" fmla="*/ 162 w 163"/>
              <a:gd name="T1" fmla="*/ 160 h 179"/>
              <a:gd name="T2" fmla="*/ 22 w 163"/>
              <a:gd name="T3" fmla="*/ 0 h 179"/>
              <a:gd name="T4" fmla="*/ 0 w 163"/>
              <a:gd name="T5" fmla="*/ 17 h 179"/>
              <a:gd name="T6" fmla="*/ 139 w 163"/>
              <a:gd name="T7" fmla="*/ 178 h 179"/>
              <a:gd name="T8" fmla="*/ 162 w 163"/>
              <a:gd name="T9" fmla="*/ 160 h 179"/>
            </a:gdLst>
            <a:ahLst/>
            <a:cxnLst>
              <a:cxn ang="0">
                <a:pos x="T0" y="T1"/>
              </a:cxn>
              <a:cxn ang="0">
                <a:pos x="T2" y="T3"/>
              </a:cxn>
              <a:cxn ang="0">
                <a:pos x="T4" y="T5"/>
              </a:cxn>
              <a:cxn ang="0">
                <a:pos x="T6" y="T7"/>
              </a:cxn>
              <a:cxn ang="0">
                <a:pos x="T8" y="T9"/>
              </a:cxn>
            </a:cxnLst>
            <a:rect l="0" t="0" r="r" b="b"/>
            <a:pathLst>
              <a:path w="163" h="179">
                <a:moveTo>
                  <a:pt x="162" y="160"/>
                </a:moveTo>
                <a:lnTo>
                  <a:pt x="22" y="0"/>
                </a:lnTo>
                <a:lnTo>
                  <a:pt x="0" y="17"/>
                </a:lnTo>
                <a:lnTo>
                  <a:pt x="139" y="178"/>
                </a:lnTo>
                <a:lnTo>
                  <a:pt x="162" y="160"/>
                </a:lnTo>
              </a:path>
            </a:pathLst>
          </a:custGeom>
          <a:solidFill>
            <a:schemeClr val="hlink"/>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0599" name="Freeform 23"/>
          <p:cNvSpPr>
            <a:spLocks/>
          </p:cNvSpPr>
          <p:nvPr/>
        </p:nvSpPr>
        <p:spPr bwMode="auto">
          <a:xfrm>
            <a:off x="3630613" y="3905250"/>
            <a:ext cx="258762" cy="284163"/>
          </a:xfrm>
          <a:custGeom>
            <a:avLst/>
            <a:gdLst>
              <a:gd name="T0" fmla="*/ 0 w 163"/>
              <a:gd name="T1" fmla="*/ 160 h 179"/>
              <a:gd name="T2" fmla="*/ 139 w 163"/>
              <a:gd name="T3" fmla="*/ 0 h 179"/>
              <a:gd name="T4" fmla="*/ 162 w 163"/>
              <a:gd name="T5" fmla="*/ 17 h 179"/>
              <a:gd name="T6" fmla="*/ 22 w 163"/>
              <a:gd name="T7" fmla="*/ 178 h 179"/>
              <a:gd name="T8" fmla="*/ 0 w 163"/>
              <a:gd name="T9" fmla="*/ 160 h 179"/>
            </a:gdLst>
            <a:ahLst/>
            <a:cxnLst>
              <a:cxn ang="0">
                <a:pos x="T0" y="T1"/>
              </a:cxn>
              <a:cxn ang="0">
                <a:pos x="T2" y="T3"/>
              </a:cxn>
              <a:cxn ang="0">
                <a:pos x="T4" y="T5"/>
              </a:cxn>
              <a:cxn ang="0">
                <a:pos x="T6" y="T7"/>
              </a:cxn>
              <a:cxn ang="0">
                <a:pos x="T8" y="T9"/>
              </a:cxn>
            </a:cxnLst>
            <a:rect l="0" t="0" r="r" b="b"/>
            <a:pathLst>
              <a:path w="163" h="179">
                <a:moveTo>
                  <a:pt x="0" y="160"/>
                </a:moveTo>
                <a:lnTo>
                  <a:pt x="139" y="0"/>
                </a:lnTo>
                <a:lnTo>
                  <a:pt x="162" y="17"/>
                </a:lnTo>
                <a:lnTo>
                  <a:pt x="22" y="178"/>
                </a:lnTo>
                <a:lnTo>
                  <a:pt x="0" y="160"/>
                </a:lnTo>
              </a:path>
            </a:pathLst>
          </a:custGeom>
          <a:solidFill>
            <a:schemeClr val="hlink"/>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0600" name="Freeform 24"/>
          <p:cNvSpPr>
            <a:spLocks/>
          </p:cNvSpPr>
          <p:nvPr/>
        </p:nvSpPr>
        <p:spPr bwMode="auto">
          <a:xfrm>
            <a:off x="3624263" y="3330575"/>
            <a:ext cx="257175" cy="288925"/>
          </a:xfrm>
          <a:custGeom>
            <a:avLst/>
            <a:gdLst>
              <a:gd name="T0" fmla="*/ 161 w 162"/>
              <a:gd name="T1" fmla="*/ 162 h 182"/>
              <a:gd name="T2" fmla="*/ 22 w 162"/>
              <a:gd name="T3" fmla="*/ 0 h 182"/>
              <a:gd name="T4" fmla="*/ 0 w 162"/>
              <a:gd name="T5" fmla="*/ 18 h 182"/>
              <a:gd name="T6" fmla="*/ 138 w 162"/>
              <a:gd name="T7" fmla="*/ 181 h 182"/>
              <a:gd name="T8" fmla="*/ 161 w 162"/>
              <a:gd name="T9" fmla="*/ 162 h 182"/>
            </a:gdLst>
            <a:ahLst/>
            <a:cxnLst>
              <a:cxn ang="0">
                <a:pos x="T0" y="T1"/>
              </a:cxn>
              <a:cxn ang="0">
                <a:pos x="T2" y="T3"/>
              </a:cxn>
              <a:cxn ang="0">
                <a:pos x="T4" y="T5"/>
              </a:cxn>
              <a:cxn ang="0">
                <a:pos x="T6" y="T7"/>
              </a:cxn>
              <a:cxn ang="0">
                <a:pos x="T8" y="T9"/>
              </a:cxn>
            </a:cxnLst>
            <a:rect l="0" t="0" r="r" b="b"/>
            <a:pathLst>
              <a:path w="162" h="182">
                <a:moveTo>
                  <a:pt x="161" y="162"/>
                </a:moveTo>
                <a:lnTo>
                  <a:pt x="22" y="0"/>
                </a:lnTo>
                <a:lnTo>
                  <a:pt x="0" y="18"/>
                </a:lnTo>
                <a:lnTo>
                  <a:pt x="138" y="181"/>
                </a:lnTo>
                <a:lnTo>
                  <a:pt x="161" y="162"/>
                </a:lnTo>
              </a:path>
            </a:pathLst>
          </a:custGeom>
          <a:solidFill>
            <a:schemeClr val="hlink"/>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0601" name="Freeform 25"/>
          <p:cNvSpPr>
            <a:spLocks/>
          </p:cNvSpPr>
          <p:nvPr/>
        </p:nvSpPr>
        <p:spPr bwMode="auto">
          <a:xfrm>
            <a:off x="3624263" y="3330575"/>
            <a:ext cx="257175" cy="288925"/>
          </a:xfrm>
          <a:custGeom>
            <a:avLst/>
            <a:gdLst>
              <a:gd name="T0" fmla="*/ 0 w 162"/>
              <a:gd name="T1" fmla="*/ 162 h 182"/>
              <a:gd name="T2" fmla="*/ 138 w 162"/>
              <a:gd name="T3" fmla="*/ 0 h 182"/>
              <a:gd name="T4" fmla="*/ 161 w 162"/>
              <a:gd name="T5" fmla="*/ 18 h 182"/>
              <a:gd name="T6" fmla="*/ 22 w 162"/>
              <a:gd name="T7" fmla="*/ 181 h 182"/>
              <a:gd name="T8" fmla="*/ 0 w 162"/>
              <a:gd name="T9" fmla="*/ 162 h 182"/>
            </a:gdLst>
            <a:ahLst/>
            <a:cxnLst>
              <a:cxn ang="0">
                <a:pos x="T0" y="T1"/>
              </a:cxn>
              <a:cxn ang="0">
                <a:pos x="T2" y="T3"/>
              </a:cxn>
              <a:cxn ang="0">
                <a:pos x="T4" y="T5"/>
              </a:cxn>
              <a:cxn ang="0">
                <a:pos x="T6" y="T7"/>
              </a:cxn>
              <a:cxn ang="0">
                <a:pos x="T8" y="T9"/>
              </a:cxn>
            </a:cxnLst>
            <a:rect l="0" t="0" r="r" b="b"/>
            <a:pathLst>
              <a:path w="162" h="182">
                <a:moveTo>
                  <a:pt x="0" y="162"/>
                </a:moveTo>
                <a:lnTo>
                  <a:pt x="138" y="0"/>
                </a:lnTo>
                <a:lnTo>
                  <a:pt x="161" y="18"/>
                </a:lnTo>
                <a:lnTo>
                  <a:pt x="22" y="181"/>
                </a:lnTo>
                <a:lnTo>
                  <a:pt x="0" y="162"/>
                </a:lnTo>
              </a:path>
            </a:pathLst>
          </a:custGeom>
          <a:solidFill>
            <a:schemeClr val="hlink"/>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0602" name="Rectangle 26"/>
          <p:cNvSpPr>
            <a:spLocks noChangeArrowheads="1"/>
          </p:cNvSpPr>
          <p:nvPr/>
        </p:nvSpPr>
        <p:spPr bwMode="auto">
          <a:xfrm>
            <a:off x="4424363" y="2544763"/>
            <a:ext cx="295275" cy="217487"/>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200" b="1">
                <a:solidFill>
                  <a:srgbClr val="000000"/>
                </a:solidFill>
                <a:latin typeface="Arial" panose="020B0604020202020204" pitchFamily="34" charset="0"/>
              </a:rPr>
              <a:t>12</a:t>
            </a:r>
          </a:p>
        </p:txBody>
      </p:sp>
      <p:sp>
        <p:nvSpPr>
          <p:cNvPr id="280603" name="Rectangle 27"/>
          <p:cNvSpPr>
            <a:spLocks noChangeArrowheads="1"/>
          </p:cNvSpPr>
          <p:nvPr/>
        </p:nvSpPr>
        <p:spPr bwMode="auto">
          <a:xfrm>
            <a:off x="4424363" y="2824163"/>
            <a:ext cx="295275" cy="212725"/>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200" b="1">
                <a:solidFill>
                  <a:srgbClr val="000000"/>
                </a:solidFill>
                <a:latin typeface="Arial" panose="020B0604020202020204" pitchFamily="34" charset="0"/>
              </a:rPr>
              <a:t>12</a:t>
            </a:r>
          </a:p>
        </p:txBody>
      </p:sp>
      <p:sp>
        <p:nvSpPr>
          <p:cNvPr id="280604" name="Rectangle 28"/>
          <p:cNvSpPr>
            <a:spLocks noChangeArrowheads="1"/>
          </p:cNvSpPr>
          <p:nvPr/>
        </p:nvSpPr>
        <p:spPr bwMode="auto">
          <a:xfrm>
            <a:off x="4424363" y="3101975"/>
            <a:ext cx="295275" cy="212725"/>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200" b="1">
                <a:solidFill>
                  <a:srgbClr val="000000"/>
                </a:solidFill>
                <a:latin typeface="Arial" panose="020B0604020202020204" pitchFamily="34" charset="0"/>
              </a:rPr>
              <a:t>12</a:t>
            </a:r>
          </a:p>
        </p:txBody>
      </p:sp>
      <p:sp>
        <p:nvSpPr>
          <p:cNvPr id="280605" name="Rectangle 29"/>
          <p:cNvSpPr>
            <a:spLocks noChangeArrowheads="1"/>
          </p:cNvSpPr>
          <p:nvPr/>
        </p:nvSpPr>
        <p:spPr bwMode="auto">
          <a:xfrm>
            <a:off x="4760913" y="2544763"/>
            <a:ext cx="320675" cy="217487"/>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200" b="1">
                <a:solidFill>
                  <a:srgbClr val="000000"/>
                </a:solidFill>
                <a:latin typeface="Arial" panose="020B0604020202020204" pitchFamily="34" charset="0"/>
              </a:rPr>
              <a:t>M</a:t>
            </a:r>
          </a:p>
        </p:txBody>
      </p:sp>
      <p:sp>
        <p:nvSpPr>
          <p:cNvPr id="280606" name="Rectangle 30"/>
          <p:cNvSpPr>
            <a:spLocks noChangeArrowheads="1"/>
          </p:cNvSpPr>
          <p:nvPr/>
        </p:nvSpPr>
        <p:spPr bwMode="auto">
          <a:xfrm>
            <a:off x="4760913" y="2824163"/>
            <a:ext cx="320675" cy="212725"/>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200" b="1">
                <a:solidFill>
                  <a:srgbClr val="000000"/>
                </a:solidFill>
                <a:latin typeface="Arial" panose="020B0604020202020204" pitchFamily="34" charset="0"/>
              </a:rPr>
              <a:t>m</a:t>
            </a:r>
          </a:p>
        </p:txBody>
      </p:sp>
      <p:sp>
        <p:nvSpPr>
          <p:cNvPr id="280607" name="Rectangle 31"/>
          <p:cNvSpPr>
            <a:spLocks noChangeArrowheads="1"/>
          </p:cNvSpPr>
          <p:nvPr/>
        </p:nvSpPr>
        <p:spPr bwMode="auto">
          <a:xfrm>
            <a:off x="4760913" y="3101975"/>
            <a:ext cx="320675" cy="212725"/>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200" b="1">
                <a:solidFill>
                  <a:srgbClr val="000000"/>
                </a:solidFill>
                <a:latin typeface="Arial" panose="020B0604020202020204" pitchFamily="34" charset="0"/>
              </a:rPr>
              <a:t>m</a:t>
            </a:r>
          </a:p>
        </p:txBody>
      </p:sp>
      <p:sp>
        <p:nvSpPr>
          <p:cNvPr id="280608" name="Rectangle 32"/>
          <p:cNvSpPr>
            <a:spLocks noChangeArrowheads="1"/>
          </p:cNvSpPr>
          <p:nvPr/>
        </p:nvSpPr>
        <p:spPr bwMode="auto">
          <a:xfrm>
            <a:off x="5116513" y="2544763"/>
            <a:ext cx="682625" cy="217487"/>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200" b="1">
                <a:solidFill>
                  <a:srgbClr val="000000"/>
                </a:solidFill>
                <a:latin typeface="Arial" panose="020B0604020202020204" pitchFamily="34" charset="0"/>
              </a:rPr>
              <a:t>65431</a:t>
            </a:r>
          </a:p>
        </p:txBody>
      </p:sp>
      <p:sp>
        <p:nvSpPr>
          <p:cNvPr id="280609" name="Rectangle 33"/>
          <p:cNvSpPr>
            <a:spLocks noChangeArrowheads="1"/>
          </p:cNvSpPr>
          <p:nvPr/>
        </p:nvSpPr>
        <p:spPr bwMode="auto">
          <a:xfrm>
            <a:off x="5116513" y="2824163"/>
            <a:ext cx="682625" cy="212725"/>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200" b="1">
                <a:solidFill>
                  <a:srgbClr val="000000"/>
                </a:solidFill>
                <a:latin typeface="Arial" panose="020B0604020202020204" pitchFamily="34" charset="0"/>
              </a:rPr>
              <a:t>65421</a:t>
            </a:r>
          </a:p>
        </p:txBody>
      </p:sp>
      <p:sp>
        <p:nvSpPr>
          <p:cNvPr id="280610" name="Rectangle 34"/>
          <p:cNvSpPr>
            <a:spLocks noChangeArrowheads="1"/>
          </p:cNvSpPr>
          <p:nvPr/>
        </p:nvSpPr>
        <p:spPr bwMode="auto">
          <a:xfrm>
            <a:off x="5116513" y="3101975"/>
            <a:ext cx="682625" cy="212725"/>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200" b="1">
                <a:solidFill>
                  <a:srgbClr val="000000"/>
                </a:solidFill>
                <a:latin typeface="Arial" panose="020B0604020202020204" pitchFamily="34" charset="0"/>
              </a:rPr>
              <a:t>65421</a:t>
            </a:r>
          </a:p>
        </p:txBody>
      </p:sp>
      <p:sp>
        <p:nvSpPr>
          <p:cNvPr id="280611" name="Rectangle 35"/>
          <p:cNvSpPr>
            <a:spLocks noChangeArrowheads="1"/>
          </p:cNvSpPr>
          <p:nvPr/>
        </p:nvSpPr>
        <p:spPr bwMode="auto">
          <a:xfrm>
            <a:off x="5854700" y="2551113"/>
            <a:ext cx="292100" cy="214312"/>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200" b="1">
                <a:solidFill>
                  <a:srgbClr val="000000"/>
                </a:solidFill>
                <a:latin typeface="Arial" panose="020B0604020202020204" pitchFamily="34" charset="0"/>
              </a:rPr>
              <a:t>12</a:t>
            </a:r>
          </a:p>
        </p:txBody>
      </p:sp>
      <p:sp>
        <p:nvSpPr>
          <p:cNvPr id="280612" name="Rectangle 36"/>
          <p:cNvSpPr>
            <a:spLocks noChangeArrowheads="1"/>
          </p:cNvSpPr>
          <p:nvPr/>
        </p:nvSpPr>
        <p:spPr bwMode="auto">
          <a:xfrm>
            <a:off x="5854700" y="2827338"/>
            <a:ext cx="292100" cy="215900"/>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200" b="1">
                <a:solidFill>
                  <a:srgbClr val="000000"/>
                </a:solidFill>
                <a:latin typeface="Arial" panose="020B0604020202020204" pitchFamily="34" charset="0"/>
              </a:rPr>
              <a:t>12</a:t>
            </a:r>
          </a:p>
        </p:txBody>
      </p:sp>
      <p:sp>
        <p:nvSpPr>
          <p:cNvPr id="280613" name="Rectangle 37"/>
          <p:cNvSpPr>
            <a:spLocks noChangeArrowheads="1"/>
          </p:cNvSpPr>
          <p:nvPr/>
        </p:nvSpPr>
        <p:spPr bwMode="auto">
          <a:xfrm>
            <a:off x="6186488" y="2551113"/>
            <a:ext cx="320675" cy="214312"/>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200" b="1">
                <a:solidFill>
                  <a:srgbClr val="000000"/>
                </a:solidFill>
                <a:latin typeface="Arial" panose="020B0604020202020204" pitchFamily="34" charset="0"/>
              </a:rPr>
              <a:t>M</a:t>
            </a:r>
          </a:p>
        </p:txBody>
      </p:sp>
      <p:sp>
        <p:nvSpPr>
          <p:cNvPr id="280614" name="Rectangle 38"/>
          <p:cNvSpPr>
            <a:spLocks noChangeArrowheads="1"/>
          </p:cNvSpPr>
          <p:nvPr/>
        </p:nvSpPr>
        <p:spPr bwMode="auto">
          <a:xfrm>
            <a:off x="6186488" y="2827338"/>
            <a:ext cx="320675" cy="215900"/>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200" b="1">
                <a:solidFill>
                  <a:srgbClr val="000000"/>
                </a:solidFill>
                <a:latin typeface="Arial" panose="020B0604020202020204" pitchFamily="34" charset="0"/>
              </a:rPr>
              <a:t>M</a:t>
            </a:r>
          </a:p>
        </p:txBody>
      </p:sp>
      <p:sp>
        <p:nvSpPr>
          <p:cNvPr id="280615" name="Rectangle 39"/>
          <p:cNvSpPr>
            <a:spLocks noChangeArrowheads="1"/>
          </p:cNvSpPr>
          <p:nvPr/>
        </p:nvSpPr>
        <p:spPr bwMode="auto">
          <a:xfrm>
            <a:off x="6545263" y="2551113"/>
            <a:ext cx="681037" cy="214312"/>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200" b="1">
                <a:solidFill>
                  <a:srgbClr val="000000"/>
                </a:solidFill>
                <a:latin typeface="Arial" panose="020B0604020202020204" pitchFamily="34" charset="0"/>
              </a:rPr>
              <a:t>65431</a:t>
            </a:r>
          </a:p>
        </p:txBody>
      </p:sp>
      <p:sp>
        <p:nvSpPr>
          <p:cNvPr id="280616" name="Rectangle 40"/>
          <p:cNvSpPr>
            <a:spLocks noChangeArrowheads="1"/>
          </p:cNvSpPr>
          <p:nvPr/>
        </p:nvSpPr>
        <p:spPr bwMode="auto">
          <a:xfrm>
            <a:off x="6545263" y="2827338"/>
            <a:ext cx="681037" cy="215900"/>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200" b="1">
                <a:solidFill>
                  <a:srgbClr val="000000"/>
                </a:solidFill>
                <a:latin typeface="Arial" panose="020B0604020202020204" pitchFamily="34" charset="0"/>
              </a:rPr>
              <a:t>65421</a:t>
            </a:r>
          </a:p>
        </p:txBody>
      </p:sp>
      <p:grpSp>
        <p:nvGrpSpPr>
          <p:cNvPr id="280617" name="Group 41"/>
          <p:cNvGrpSpPr>
            <a:grpSpLocks/>
          </p:cNvGrpSpPr>
          <p:nvPr/>
        </p:nvGrpSpPr>
        <p:grpSpPr bwMode="auto">
          <a:xfrm>
            <a:off x="2455863" y="2178050"/>
            <a:ext cx="1023937" cy="463550"/>
            <a:chOff x="1694" y="802"/>
            <a:chExt cx="645" cy="292"/>
          </a:xfrm>
        </p:grpSpPr>
        <p:sp>
          <p:nvSpPr>
            <p:cNvPr id="280618" name="Freeform 42"/>
            <p:cNvSpPr>
              <a:spLocks/>
            </p:cNvSpPr>
            <p:nvPr/>
          </p:nvSpPr>
          <p:spPr bwMode="blackGray">
            <a:xfrm>
              <a:off x="1694" y="802"/>
              <a:ext cx="599" cy="292"/>
            </a:xfrm>
            <a:custGeom>
              <a:avLst/>
              <a:gdLst>
                <a:gd name="T0" fmla="*/ 0 w 599"/>
                <a:gd name="T1" fmla="*/ 117 h 292"/>
                <a:gd name="T2" fmla="*/ 7 w 599"/>
                <a:gd name="T3" fmla="*/ 114 h 292"/>
                <a:gd name="T4" fmla="*/ 14 w 599"/>
                <a:gd name="T5" fmla="*/ 114 h 292"/>
                <a:gd name="T6" fmla="*/ 21 w 599"/>
                <a:gd name="T7" fmla="*/ 111 h 292"/>
                <a:gd name="T8" fmla="*/ 37 w 599"/>
                <a:gd name="T9" fmla="*/ 108 h 292"/>
                <a:gd name="T10" fmla="*/ 52 w 599"/>
                <a:gd name="T11" fmla="*/ 104 h 292"/>
                <a:gd name="T12" fmla="*/ 66 w 599"/>
                <a:gd name="T13" fmla="*/ 101 h 292"/>
                <a:gd name="T14" fmla="*/ 81 w 599"/>
                <a:gd name="T15" fmla="*/ 98 h 292"/>
                <a:gd name="T16" fmla="*/ 104 w 599"/>
                <a:gd name="T17" fmla="*/ 94 h 292"/>
                <a:gd name="T18" fmla="*/ 119 w 599"/>
                <a:gd name="T19" fmla="*/ 91 h 292"/>
                <a:gd name="T20" fmla="*/ 141 w 599"/>
                <a:gd name="T21" fmla="*/ 88 h 292"/>
                <a:gd name="T22" fmla="*/ 156 w 599"/>
                <a:gd name="T23" fmla="*/ 85 h 292"/>
                <a:gd name="T24" fmla="*/ 179 w 599"/>
                <a:gd name="T25" fmla="*/ 85 h 292"/>
                <a:gd name="T26" fmla="*/ 193 w 599"/>
                <a:gd name="T27" fmla="*/ 81 h 292"/>
                <a:gd name="T28" fmla="*/ 201 w 599"/>
                <a:gd name="T29" fmla="*/ 81 h 292"/>
                <a:gd name="T30" fmla="*/ 261 w 599"/>
                <a:gd name="T31" fmla="*/ 287 h 292"/>
                <a:gd name="T32" fmla="*/ 201 w 599"/>
                <a:gd name="T33" fmla="*/ 215 h 292"/>
                <a:gd name="T34" fmla="*/ 193 w 599"/>
                <a:gd name="T35" fmla="*/ 215 h 292"/>
                <a:gd name="T36" fmla="*/ 186 w 599"/>
                <a:gd name="T37" fmla="*/ 215 h 292"/>
                <a:gd name="T38" fmla="*/ 179 w 599"/>
                <a:gd name="T39" fmla="*/ 212 h 292"/>
                <a:gd name="T40" fmla="*/ 172 w 599"/>
                <a:gd name="T41" fmla="*/ 212 h 292"/>
                <a:gd name="T42" fmla="*/ 164 w 599"/>
                <a:gd name="T43" fmla="*/ 209 h 292"/>
                <a:gd name="T44" fmla="*/ 149 w 599"/>
                <a:gd name="T45" fmla="*/ 209 h 292"/>
                <a:gd name="T46" fmla="*/ 141 w 599"/>
                <a:gd name="T47" fmla="*/ 209 h 292"/>
                <a:gd name="T48" fmla="*/ 134 w 599"/>
                <a:gd name="T49" fmla="*/ 205 h 292"/>
                <a:gd name="T50" fmla="*/ 126 w 599"/>
                <a:gd name="T51" fmla="*/ 205 h 292"/>
                <a:gd name="T52" fmla="*/ 119 w 599"/>
                <a:gd name="T53" fmla="*/ 205 h 292"/>
                <a:gd name="T54" fmla="*/ 119 w 599"/>
                <a:gd name="T55" fmla="*/ 202 h 292"/>
                <a:gd name="T56" fmla="*/ 112 w 599"/>
                <a:gd name="T57" fmla="*/ 202 h 292"/>
                <a:gd name="T58" fmla="*/ 104 w 599"/>
                <a:gd name="T59" fmla="*/ 202 h 292"/>
                <a:gd name="T60" fmla="*/ 104 w 599"/>
                <a:gd name="T61" fmla="*/ 199 h 292"/>
                <a:gd name="T62" fmla="*/ 96 w 599"/>
                <a:gd name="T63" fmla="*/ 199 h 292"/>
                <a:gd name="T64" fmla="*/ 96 w 599"/>
                <a:gd name="T65" fmla="*/ 199 h 292"/>
                <a:gd name="T66" fmla="*/ 96 w 599"/>
                <a:gd name="T67" fmla="*/ 199 h 292"/>
                <a:gd name="T68" fmla="*/ 96 w 599"/>
                <a:gd name="T69" fmla="*/ 199 h 292"/>
                <a:gd name="T70" fmla="*/ 104 w 599"/>
                <a:gd name="T71" fmla="*/ 199 h 292"/>
                <a:gd name="T72" fmla="*/ 104 w 599"/>
                <a:gd name="T73" fmla="*/ 199 h 292"/>
                <a:gd name="T74" fmla="*/ 112 w 599"/>
                <a:gd name="T75" fmla="*/ 202 h 292"/>
                <a:gd name="T76" fmla="*/ 119 w 599"/>
                <a:gd name="T77" fmla="*/ 202 h 292"/>
                <a:gd name="T78" fmla="*/ 126 w 599"/>
                <a:gd name="T79" fmla="*/ 205 h 292"/>
                <a:gd name="T80" fmla="*/ 141 w 599"/>
                <a:gd name="T81" fmla="*/ 205 h 292"/>
                <a:gd name="T82" fmla="*/ 156 w 599"/>
                <a:gd name="T83" fmla="*/ 209 h 292"/>
                <a:gd name="T84" fmla="*/ 172 w 599"/>
                <a:gd name="T85" fmla="*/ 212 h 292"/>
                <a:gd name="T86" fmla="*/ 186 w 599"/>
                <a:gd name="T87" fmla="*/ 215 h 292"/>
                <a:gd name="T88" fmla="*/ 201 w 599"/>
                <a:gd name="T89" fmla="*/ 215 h 292"/>
                <a:gd name="T90" fmla="*/ 186 w 599"/>
                <a:gd name="T91" fmla="*/ 215 h 292"/>
                <a:gd name="T92" fmla="*/ 172 w 599"/>
                <a:gd name="T93" fmla="*/ 212 h 292"/>
                <a:gd name="T94" fmla="*/ 156 w 599"/>
                <a:gd name="T95" fmla="*/ 209 h 292"/>
                <a:gd name="T96" fmla="*/ 134 w 599"/>
                <a:gd name="T97" fmla="*/ 205 h 292"/>
                <a:gd name="T98" fmla="*/ 119 w 599"/>
                <a:gd name="T99" fmla="*/ 202 h 292"/>
                <a:gd name="T100" fmla="*/ 96 w 599"/>
                <a:gd name="T101" fmla="*/ 199 h 292"/>
                <a:gd name="T102" fmla="*/ 81 w 599"/>
                <a:gd name="T103" fmla="*/ 196 h 292"/>
                <a:gd name="T104" fmla="*/ 66 w 599"/>
                <a:gd name="T105" fmla="*/ 192 h 292"/>
                <a:gd name="T106" fmla="*/ 52 w 599"/>
                <a:gd name="T107" fmla="*/ 189 h 292"/>
                <a:gd name="T108" fmla="*/ 37 w 599"/>
                <a:gd name="T109" fmla="*/ 186 h 292"/>
                <a:gd name="T110" fmla="*/ 21 w 599"/>
                <a:gd name="T111" fmla="*/ 186 h 292"/>
                <a:gd name="T112" fmla="*/ 14 w 599"/>
                <a:gd name="T113" fmla="*/ 182 h 292"/>
                <a:gd name="T114" fmla="*/ 7 w 599"/>
                <a:gd name="T115" fmla="*/ 179 h 292"/>
                <a:gd name="T116" fmla="*/ 0 w 599"/>
                <a:gd name="T117" fmla="*/ 1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99" h="292">
                  <a:moveTo>
                    <a:pt x="0" y="117"/>
                  </a:moveTo>
                  <a:lnTo>
                    <a:pt x="0" y="117"/>
                  </a:lnTo>
                  <a:lnTo>
                    <a:pt x="0" y="117"/>
                  </a:lnTo>
                  <a:lnTo>
                    <a:pt x="0" y="117"/>
                  </a:lnTo>
                  <a:lnTo>
                    <a:pt x="0" y="117"/>
                  </a:lnTo>
                  <a:lnTo>
                    <a:pt x="7" y="114"/>
                  </a:lnTo>
                  <a:lnTo>
                    <a:pt x="7" y="114"/>
                  </a:lnTo>
                  <a:lnTo>
                    <a:pt x="7" y="114"/>
                  </a:lnTo>
                  <a:lnTo>
                    <a:pt x="7" y="114"/>
                  </a:lnTo>
                  <a:lnTo>
                    <a:pt x="7" y="114"/>
                  </a:lnTo>
                  <a:lnTo>
                    <a:pt x="14" y="114"/>
                  </a:lnTo>
                  <a:lnTo>
                    <a:pt x="14" y="114"/>
                  </a:lnTo>
                  <a:lnTo>
                    <a:pt x="14" y="111"/>
                  </a:lnTo>
                  <a:lnTo>
                    <a:pt x="21" y="111"/>
                  </a:lnTo>
                  <a:lnTo>
                    <a:pt x="21" y="111"/>
                  </a:lnTo>
                  <a:lnTo>
                    <a:pt x="21" y="111"/>
                  </a:lnTo>
                  <a:lnTo>
                    <a:pt x="29" y="111"/>
                  </a:lnTo>
                  <a:lnTo>
                    <a:pt x="29" y="111"/>
                  </a:lnTo>
                  <a:lnTo>
                    <a:pt x="29" y="108"/>
                  </a:lnTo>
                  <a:lnTo>
                    <a:pt x="37" y="108"/>
                  </a:lnTo>
                  <a:lnTo>
                    <a:pt x="37" y="108"/>
                  </a:lnTo>
                  <a:lnTo>
                    <a:pt x="44" y="108"/>
                  </a:lnTo>
                  <a:lnTo>
                    <a:pt x="44" y="104"/>
                  </a:lnTo>
                  <a:lnTo>
                    <a:pt x="52" y="104"/>
                  </a:lnTo>
                  <a:lnTo>
                    <a:pt x="52" y="104"/>
                  </a:lnTo>
                  <a:lnTo>
                    <a:pt x="59" y="104"/>
                  </a:lnTo>
                  <a:lnTo>
                    <a:pt x="66" y="101"/>
                  </a:lnTo>
                  <a:lnTo>
                    <a:pt x="66" y="101"/>
                  </a:lnTo>
                  <a:lnTo>
                    <a:pt x="74" y="101"/>
                  </a:lnTo>
                  <a:lnTo>
                    <a:pt x="74" y="101"/>
                  </a:lnTo>
                  <a:lnTo>
                    <a:pt x="81" y="98"/>
                  </a:lnTo>
                  <a:lnTo>
                    <a:pt x="81" y="98"/>
                  </a:lnTo>
                  <a:lnTo>
                    <a:pt x="89" y="98"/>
                  </a:lnTo>
                  <a:lnTo>
                    <a:pt x="96" y="98"/>
                  </a:lnTo>
                  <a:lnTo>
                    <a:pt x="96" y="94"/>
                  </a:lnTo>
                  <a:lnTo>
                    <a:pt x="104" y="94"/>
                  </a:lnTo>
                  <a:lnTo>
                    <a:pt x="104" y="94"/>
                  </a:lnTo>
                  <a:lnTo>
                    <a:pt x="112" y="94"/>
                  </a:lnTo>
                  <a:lnTo>
                    <a:pt x="119" y="91"/>
                  </a:lnTo>
                  <a:lnTo>
                    <a:pt x="119" y="91"/>
                  </a:lnTo>
                  <a:lnTo>
                    <a:pt x="126" y="91"/>
                  </a:lnTo>
                  <a:lnTo>
                    <a:pt x="134" y="91"/>
                  </a:lnTo>
                  <a:lnTo>
                    <a:pt x="134" y="88"/>
                  </a:lnTo>
                  <a:lnTo>
                    <a:pt x="141" y="88"/>
                  </a:lnTo>
                  <a:lnTo>
                    <a:pt x="141" y="88"/>
                  </a:lnTo>
                  <a:lnTo>
                    <a:pt x="149" y="88"/>
                  </a:lnTo>
                  <a:lnTo>
                    <a:pt x="156" y="88"/>
                  </a:lnTo>
                  <a:lnTo>
                    <a:pt x="156" y="85"/>
                  </a:lnTo>
                  <a:lnTo>
                    <a:pt x="164" y="85"/>
                  </a:lnTo>
                  <a:lnTo>
                    <a:pt x="164" y="85"/>
                  </a:lnTo>
                  <a:lnTo>
                    <a:pt x="172" y="85"/>
                  </a:lnTo>
                  <a:lnTo>
                    <a:pt x="179" y="85"/>
                  </a:lnTo>
                  <a:lnTo>
                    <a:pt x="179" y="81"/>
                  </a:lnTo>
                  <a:lnTo>
                    <a:pt x="186" y="81"/>
                  </a:lnTo>
                  <a:lnTo>
                    <a:pt x="186" y="81"/>
                  </a:lnTo>
                  <a:lnTo>
                    <a:pt x="193" y="81"/>
                  </a:lnTo>
                  <a:lnTo>
                    <a:pt x="193" y="81"/>
                  </a:lnTo>
                  <a:lnTo>
                    <a:pt x="201" y="81"/>
                  </a:lnTo>
                  <a:lnTo>
                    <a:pt x="201" y="81"/>
                  </a:lnTo>
                  <a:lnTo>
                    <a:pt x="201" y="81"/>
                  </a:lnTo>
                  <a:lnTo>
                    <a:pt x="201" y="0"/>
                  </a:lnTo>
                  <a:lnTo>
                    <a:pt x="261" y="6"/>
                  </a:lnTo>
                  <a:lnTo>
                    <a:pt x="598" y="147"/>
                  </a:lnTo>
                  <a:lnTo>
                    <a:pt x="261" y="287"/>
                  </a:lnTo>
                  <a:lnTo>
                    <a:pt x="201" y="291"/>
                  </a:lnTo>
                  <a:lnTo>
                    <a:pt x="201" y="215"/>
                  </a:lnTo>
                  <a:lnTo>
                    <a:pt x="201" y="215"/>
                  </a:lnTo>
                  <a:lnTo>
                    <a:pt x="201" y="215"/>
                  </a:lnTo>
                  <a:lnTo>
                    <a:pt x="201" y="215"/>
                  </a:lnTo>
                  <a:lnTo>
                    <a:pt x="193" y="215"/>
                  </a:lnTo>
                  <a:lnTo>
                    <a:pt x="193" y="215"/>
                  </a:lnTo>
                  <a:lnTo>
                    <a:pt x="193" y="215"/>
                  </a:lnTo>
                  <a:lnTo>
                    <a:pt x="193" y="215"/>
                  </a:lnTo>
                  <a:lnTo>
                    <a:pt x="186" y="215"/>
                  </a:lnTo>
                  <a:lnTo>
                    <a:pt x="186" y="215"/>
                  </a:lnTo>
                  <a:lnTo>
                    <a:pt x="186" y="215"/>
                  </a:lnTo>
                  <a:lnTo>
                    <a:pt x="186" y="215"/>
                  </a:lnTo>
                  <a:lnTo>
                    <a:pt x="179" y="212"/>
                  </a:lnTo>
                  <a:lnTo>
                    <a:pt x="179" y="212"/>
                  </a:lnTo>
                  <a:lnTo>
                    <a:pt x="179" y="212"/>
                  </a:lnTo>
                  <a:lnTo>
                    <a:pt x="179" y="212"/>
                  </a:lnTo>
                  <a:lnTo>
                    <a:pt x="172" y="212"/>
                  </a:lnTo>
                  <a:lnTo>
                    <a:pt x="172" y="212"/>
                  </a:lnTo>
                  <a:lnTo>
                    <a:pt x="172" y="212"/>
                  </a:lnTo>
                  <a:lnTo>
                    <a:pt x="164" y="212"/>
                  </a:lnTo>
                  <a:lnTo>
                    <a:pt x="164" y="212"/>
                  </a:lnTo>
                  <a:lnTo>
                    <a:pt x="164" y="212"/>
                  </a:lnTo>
                  <a:lnTo>
                    <a:pt x="164" y="209"/>
                  </a:lnTo>
                  <a:lnTo>
                    <a:pt x="156" y="209"/>
                  </a:lnTo>
                  <a:lnTo>
                    <a:pt x="156" y="209"/>
                  </a:lnTo>
                  <a:lnTo>
                    <a:pt x="156" y="209"/>
                  </a:lnTo>
                  <a:lnTo>
                    <a:pt x="149" y="209"/>
                  </a:lnTo>
                  <a:lnTo>
                    <a:pt x="149" y="209"/>
                  </a:lnTo>
                  <a:lnTo>
                    <a:pt x="149" y="209"/>
                  </a:lnTo>
                  <a:lnTo>
                    <a:pt x="149" y="209"/>
                  </a:lnTo>
                  <a:lnTo>
                    <a:pt x="141" y="209"/>
                  </a:lnTo>
                  <a:lnTo>
                    <a:pt x="141" y="209"/>
                  </a:lnTo>
                  <a:lnTo>
                    <a:pt x="141" y="205"/>
                  </a:lnTo>
                  <a:lnTo>
                    <a:pt x="141" y="205"/>
                  </a:lnTo>
                  <a:lnTo>
                    <a:pt x="134" y="205"/>
                  </a:lnTo>
                  <a:lnTo>
                    <a:pt x="134" y="205"/>
                  </a:lnTo>
                  <a:lnTo>
                    <a:pt x="134" y="205"/>
                  </a:lnTo>
                  <a:lnTo>
                    <a:pt x="134" y="205"/>
                  </a:lnTo>
                  <a:lnTo>
                    <a:pt x="126" y="205"/>
                  </a:lnTo>
                  <a:lnTo>
                    <a:pt x="126" y="205"/>
                  </a:lnTo>
                  <a:lnTo>
                    <a:pt x="126" y="205"/>
                  </a:lnTo>
                  <a:lnTo>
                    <a:pt x="126" y="205"/>
                  </a:lnTo>
                  <a:lnTo>
                    <a:pt x="119" y="205"/>
                  </a:lnTo>
                  <a:lnTo>
                    <a:pt x="119" y="202"/>
                  </a:lnTo>
                  <a:lnTo>
                    <a:pt x="119" y="202"/>
                  </a:lnTo>
                  <a:lnTo>
                    <a:pt x="119" y="202"/>
                  </a:lnTo>
                  <a:lnTo>
                    <a:pt x="119" y="202"/>
                  </a:lnTo>
                  <a:lnTo>
                    <a:pt x="112" y="202"/>
                  </a:lnTo>
                  <a:lnTo>
                    <a:pt x="112" y="202"/>
                  </a:lnTo>
                  <a:lnTo>
                    <a:pt x="112" y="202"/>
                  </a:lnTo>
                  <a:lnTo>
                    <a:pt x="112" y="202"/>
                  </a:lnTo>
                  <a:lnTo>
                    <a:pt x="112" y="202"/>
                  </a:lnTo>
                  <a:lnTo>
                    <a:pt x="112" y="202"/>
                  </a:lnTo>
                  <a:lnTo>
                    <a:pt x="104" y="202"/>
                  </a:lnTo>
                  <a:lnTo>
                    <a:pt x="104" y="202"/>
                  </a:lnTo>
                  <a:lnTo>
                    <a:pt x="104" y="202"/>
                  </a:lnTo>
                  <a:lnTo>
                    <a:pt x="104" y="202"/>
                  </a:lnTo>
                  <a:lnTo>
                    <a:pt x="104" y="199"/>
                  </a:lnTo>
                  <a:lnTo>
                    <a:pt x="104" y="199"/>
                  </a:lnTo>
                  <a:lnTo>
                    <a:pt x="104" y="199"/>
                  </a:lnTo>
                  <a:lnTo>
                    <a:pt x="104" y="199"/>
                  </a:lnTo>
                  <a:lnTo>
                    <a:pt x="96" y="199"/>
                  </a:lnTo>
                  <a:lnTo>
                    <a:pt x="96" y="199"/>
                  </a:lnTo>
                  <a:lnTo>
                    <a:pt x="96" y="199"/>
                  </a:lnTo>
                  <a:lnTo>
                    <a:pt x="96" y="199"/>
                  </a:lnTo>
                  <a:lnTo>
                    <a:pt x="96" y="199"/>
                  </a:lnTo>
                  <a:lnTo>
                    <a:pt x="96" y="199"/>
                  </a:lnTo>
                  <a:lnTo>
                    <a:pt x="96" y="199"/>
                  </a:lnTo>
                  <a:lnTo>
                    <a:pt x="96" y="199"/>
                  </a:lnTo>
                  <a:lnTo>
                    <a:pt x="96" y="199"/>
                  </a:lnTo>
                  <a:lnTo>
                    <a:pt x="96" y="199"/>
                  </a:lnTo>
                  <a:lnTo>
                    <a:pt x="96" y="199"/>
                  </a:lnTo>
                  <a:lnTo>
                    <a:pt x="96" y="199"/>
                  </a:lnTo>
                  <a:lnTo>
                    <a:pt x="96" y="199"/>
                  </a:lnTo>
                  <a:lnTo>
                    <a:pt x="96" y="199"/>
                  </a:lnTo>
                  <a:lnTo>
                    <a:pt x="96" y="199"/>
                  </a:lnTo>
                  <a:lnTo>
                    <a:pt x="96" y="199"/>
                  </a:lnTo>
                  <a:lnTo>
                    <a:pt x="96" y="199"/>
                  </a:lnTo>
                  <a:lnTo>
                    <a:pt x="104" y="199"/>
                  </a:lnTo>
                  <a:lnTo>
                    <a:pt x="104" y="199"/>
                  </a:lnTo>
                  <a:lnTo>
                    <a:pt x="104" y="199"/>
                  </a:lnTo>
                  <a:lnTo>
                    <a:pt x="104" y="199"/>
                  </a:lnTo>
                  <a:lnTo>
                    <a:pt x="104" y="199"/>
                  </a:lnTo>
                  <a:lnTo>
                    <a:pt x="104" y="199"/>
                  </a:lnTo>
                  <a:lnTo>
                    <a:pt x="104" y="202"/>
                  </a:lnTo>
                  <a:lnTo>
                    <a:pt x="112" y="202"/>
                  </a:lnTo>
                  <a:lnTo>
                    <a:pt x="112" y="202"/>
                  </a:lnTo>
                  <a:lnTo>
                    <a:pt x="112" y="202"/>
                  </a:lnTo>
                  <a:lnTo>
                    <a:pt x="112" y="202"/>
                  </a:lnTo>
                  <a:lnTo>
                    <a:pt x="119" y="202"/>
                  </a:lnTo>
                  <a:lnTo>
                    <a:pt x="119" y="202"/>
                  </a:lnTo>
                  <a:lnTo>
                    <a:pt x="119" y="202"/>
                  </a:lnTo>
                  <a:lnTo>
                    <a:pt x="126" y="202"/>
                  </a:lnTo>
                  <a:lnTo>
                    <a:pt x="126" y="202"/>
                  </a:lnTo>
                  <a:lnTo>
                    <a:pt x="126" y="205"/>
                  </a:lnTo>
                  <a:lnTo>
                    <a:pt x="134" y="205"/>
                  </a:lnTo>
                  <a:lnTo>
                    <a:pt x="134" y="205"/>
                  </a:lnTo>
                  <a:lnTo>
                    <a:pt x="134" y="205"/>
                  </a:lnTo>
                  <a:lnTo>
                    <a:pt x="141" y="205"/>
                  </a:lnTo>
                  <a:lnTo>
                    <a:pt x="141" y="205"/>
                  </a:lnTo>
                  <a:lnTo>
                    <a:pt x="149" y="205"/>
                  </a:lnTo>
                  <a:lnTo>
                    <a:pt x="149" y="209"/>
                  </a:lnTo>
                  <a:lnTo>
                    <a:pt x="156" y="209"/>
                  </a:lnTo>
                  <a:lnTo>
                    <a:pt x="156" y="209"/>
                  </a:lnTo>
                  <a:lnTo>
                    <a:pt x="164" y="209"/>
                  </a:lnTo>
                  <a:lnTo>
                    <a:pt x="164" y="209"/>
                  </a:lnTo>
                  <a:lnTo>
                    <a:pt x="172" y="212"/>
                  </a:lnTo>
                  <a:lnTo>
                    <a:pt x="172" y="212"/>
                  </a:lnTo>
                  <a:lnTo>
                    <a:pt x="179" y="212"/>
                  </a:lnTo>
                  <a:lnTo>
                    <a:pt x="186" y="212"/>
                  </a:lnTo>
                  <a:lnTo>
                    <a:pt x="186" y="215"/>
                  </a:lnTo>
                  <a:lnTo>
                    <a:pt x="193" y="215"/>
                  </a:lnTo>
                  <a:lnTo>
                    <a:pt x="201" y="215"/>
                  </a:lnTo>
                  <a:lnTo>
                    <a:pt x="201" y="215"/>
                  </a:lnTo>
                  <a:lnTo>
                    <a:pt x="201" y="215"/>
                  </a:lnTo>
                  <a:lnTo>
                    <a:pt x="201" y="215"/>
                  </a:lnTo>
                  <a:lnTo>
                    <a:pt x="193" y="215"/>
                  </a:lnTo>
                  <a:lnTo>
                    <a:pt x="193" y="215"/>
                  </a:lnTo>
                  <a:lnTo>
                    <a:pt x="186" y="215"/>
                  </a:lnTo>
                  <a:lnTo>
                    <a:pt x="186" y="215"/>
                  </a:lnTo>
                  <a:lnTo>
                    <a:pt x="179" y="212"/>
                  </a:lnTo>
                  <a:lnTo>
                    <a:pt x="179" y="212"/>
                  </a:lnTo>
                  <a:lnTo>
                    <a:pt x="172" y="212"/>
                  </a:lnTo>
                  <a:lnTo>
                    <a:pt x="172" y="212"/>
                  </a:lnTo>
                  <a:lnTo>
                    <a:pt x="164" y="212"/>
                  </a:lnTo>
                  <a:lnTo>
                    <a:pt x="156" y="209"/>
                  </a:lnTo>
                  <a:lnTo>
                    <a:pt x="156" y="209"/>
                  </a:lnTo>
                  <a:lnTo>
                    <a:pt x="149" y="209"/>
                  </a:lnTo>
                  <a:lnTo>
                    <a:pt x="149" y="209"/>
                  </a:lnTo>
                  <a:lnTo>
                    <a:pt x="141" y="205"/>
                  </a:lnTo>
                  <a:lnTo>
                    <a:pt x="134" y="205"/>
                  </a:lnTo>
                  <a:lnTo>
                    <a:pt x="134" y="205"/>
                  </a:lnTo>
                  <a:lnTo>
                    <a:pt x="126" y="205"/>
                  </a:lnTo>
                  <a:lnTo>
                    <a:pt x="119" y="205"/>
                  </a:lnTo>
                  <a:lnTo>
                    <a:pt x="119" y="202"/>
                  </a:lnTo>
                  <a:lnTo>
                    <a:pt x="112" y="202"/>
                  </a:lnTo>
                  <a:lnTo>
                    <a:pt x="112" y="202"/>
                  </a:lnTo>
                  <a:lnTo>
                    <a:pt x="104" y="202"/>
                  </a:lnTo>
                  <a:lnTo>
                    <a:pt x="96" y="199"/>
                  </a:lnTo>
                  <a:lnTo>
                    <a:pt x="96" y="199"/>
                  </a:lnTo>
                  <a:lnTo>
                    <a:pt x="89" y="199"/>
                  </a:lnTo>
                  <a:lnTo>
                    <a:pt x="89" y="199"/>
                  </a:lnTo>
                  <a:lnTo>
                    <a:pt x="81" y="196"/>
                  </a:lnTo>
                  <a:lnTo>
                    <a:pt x="74" y="196"/>
                  </a:lnTo>
                  <a:lnTo>
                    <a:pt x="74" y="196"/>
                  </a:lnTo>
                  <a:lnTo>
                    <a:pt x="66" y="196"/>
                  </a:lnTo>
                  <a:lnTo>
                    <a:pt x="66" y="192"/>
                  </a:lnTo>
                  <a:lnTo>
                    <a:pt x="59" y="192"/>
                  </a:lnTo>
                  <a:lnTo>
                    <a:pt x="59" y="192"/>
                  </a:lnTo>
                  <a:lnTo>
                    <a:pt x="52" y="192"/>
                  </a:lnTo>
                  <a:lnTo>
                    <a:pt x="52" y="189"/>
                  </a:lnTo>
                  <a:lnTo>
                    <a:pt x="44" y="189"/>
                  </a:lnTo>
                  <a:lnTo>
                    <a:pt x="44" y="189"/>
                  </a:lnTo>
                  <a:lnTo>
                    <a:pt x="37" y="189"/>
                  </a:lnTo>
                  <a:lnTo>
                    <a:pt x="37" y="186"/>
                  </a:lnTo>
                  <a:lnTo>
                    <a:pt x="29" y="186"/>
                  </a:lnTo>
                  <a:lnTo>
                    <a:pt x="29" y="186"/>
                  </a:lnTo>
                  <a:lnTo>
                    <a:pt x="21" y="186"/>
                  </a:lnTo>
                  <a:lnTo>
                    <a:pt x="21" y="186"/>
                  </a:lnTo>
                  <a:lnTo>
                    <a:pt x="21" y="182"/>
                  </a:lnTo>
                  <a:lnTo>
                    <a:pt x="14" y="182"/>
                  </a:lnTo>
                  <a:lnTo>
                    <a:pt x="14" y="182"/>
                  </a:lnTo>
                  <a:lnTo>
                    <a:pt x="14" y="182"/>
                  </a:lnTo>
                  <a:lnTo>
                    <a:pt x="14" y="182"/>
                  </a:lnTo>
                  <a:lnTo>
                    <a:pt x="7" y="182"/>
                  </a:lnTo>
                  <a:lnTo>
                    <a:pt x="7" y="179"/>
                  </a:lnTo>
                  <a:lnTo>
                    <a:pt x="7" y="179"/>
                  </a:lnTo>
                  <a:lnTo>
                    <a:pt x="7" y="179"/>
                  </a:lnTo>
                  <a:lnTo>
                    <a:pt x="7" y="179"/>
                  </a:lnTo>
                  <a:lnTo>
                    <a:pt x="0" y="179"/>
                  </a:lnTo>
                  <a:lnTo>
                    <a:pt x="0" y="179"/>
                  </a:lnTo>
                  <a:lnTo>
                    <a:pt x="0" y="179"/>
                  </a:lnTo>
                  <a:lnTo>
                    <a:pt x="0" y="179"/>
                  </a:lnTo>
                  <a:lnTo>
                    <a:pt x="0" y="117"/>
                  </a:lnTo>
                </a:path>
              </a:pathLst>
            </a:custGeom>
            <a:gradFill rotWithShape="0">
              <a:gsLst>
                <a:gs pos="0">
                  <a:srgbClr val="FF6633"/>
                </a:gs>
                <a:gs pos="100000">
                  <a:srgbClr val="FF6633">
                    <a:gamma/>
                    <a:tint val="70196"/>
                    <a:invGamma/>
                  </a:srgbClr>
                </a:gs>
              </a:gsLst>
              <a:lin ang="0" scaled="1"/>
            </a:gradFill>
            <a:ln w="12700" cap="rnd" cmpd="sng">
              <a:solidFill>
                <a:srgbClr val="FF663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0619" name="Freeform 43"/>
            <p:cNvSpPr>
              <a:spLocks/>
            </p:cNvSpPr>
            <p:nvPr/>
          </p:nvSpPr>
          <p:spPr bwMode="blackGray">
            <a:xfrm>
              <a:off x="1895" y="802"/>
              <a:ext cx="444" cy="147"/>
            </a:xfrm>
            <a:custGeom>
              <a:avLst/>
              <a:gdLst>
                <a:gd name="T0" fmla="*/ 105 w 444"/>
                <a:gd name="T1" fmla="*/ 3 h 147"/>
                <a:gd name="T2" fmla="*/ 0 w 444"/>
                <a:gd name="T3" fmla="*/ 0 h 147"/>
                <a:gd name="T4" fmla="*/ 337 w 444"/>
                <a:gd name="T5" fmla="*/ 142 h 147"/>
                <a:gd name="T6" fmla="*/ 443 w 444"/>
                <a:gd name="T7" fmla="*/ 146 h 147"/>
                <a:gd name="T8" fmla="*/ 105 w 444"/>
                <a:gd name="T9" fmla="*/ 3 h 147"/>
              </a:gdLst>
              <a:ahLst/>
              <a:cxnLst>
                <a:cxn ang="0">
                  <a:pos x="T0" y="T1"/>
                </a:cxn>
                <a:cxn ang="0">
                  <a:pos x="T2" y="T3"/>
                </a:cxn>
                <a:cxn ang="0">
                  <a:pos x="T4" y="T5"/>
                </a:cxn>
                <a:cxn ang="0">
                  <a:pos x="T6" y="T7"/>
                </a:cxn>
                <a:cxn ang="0">
                  <a:pos x="T8" y="T9"/>
                </a:cxn>
              </a:cxnLst>
              <a:rect l="0" t="0" r="r" b="b"/>
              <a:pathLst>
                <a:path w="444" h="147">
                  <a:moveTo>
                    <a:pt x="105" y="3"/>
                  </a:moveTo>
                  <a:lnTo>
                    <a:pt x="0" y="0"/>
                  </a:lnTo>
                  <a:lnTo>
                    <a:pt x="337" y="142"/>
                  </a:lnTo>
                  <a:lnTo>
                    <a:pt x="443" y="146"/>
                  </a:lnTo>
                  <a:lnTo>
                    <a:pt x="105" y="3"/>
                  </a:lnTo>
                </a:path>
              </a:pathLst>
            </a:custGeom>
            <a:gradFill rotWithShape="0">
              <a:gsLst>
                <a:gs pos="0">
                  <a:srgbClr val="FF6633">
                    <a:gamma/>
                    <a:tint val="89804"/>
                    <a:invGamma/>
                  </a:srgbClr>
                </a:gs>
                <a:gs pos="100000">
                  <a:srgbClr val="FF6633"/>
                </a:gs>
              </a:gsLst>
              <a:lin ang="5400000" scaled="1"/>
            </a:gradFill>
            <a:ln w="12700" cap="rnd" cmpd="sng">
              <a:solidFill>
                <a:srgbClr val="FF663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0620" name="Freeform 44"/>
            <p:cNvSpPr>
              <a:spLocks/>
            </p:cNvSpPr>
            <p:nvPr/>
          </p:nvSpPr>
          <p:spPr bwMode="blackGray">
            <a:xfrm>
              <a:off x="1895" y="943"/>
              <a:ext cx="444" cy="151"/>
            </a:xfrm>
            <a:custGeom>
              <a:avLst/>
              <a:gdLst>
                <a:gd name="T0" fmla="*/ 443 w 444"/>
                <a:gd name="T1" fmla="*/ 3 h 151"/>
                <a:gd name="T2" fmla="*/ 112 w 444"/>
                <a:gd name="T3" fmla="*/ 146 h 151"/>
                <a:gd name="T4" fmla="*/ 0 w 444"/>
                <a:gd name="T5" fmla="*/ 150 h 151"/>
                <a:gd name="T6" fmla="*/ 337 w 444"/>
                <a:gd name="T7" fmla="*/ 0 h 151"/>
                <a:gd name="T8" fmla="*/ 443 w 444"/>
                <a:gd name="T9" fmla="*/ 3 h 151"/>
              </a:gdLst>
              <a:ahLst/>
              <a:cxnLst>
                <a:cxn ang="0">
                  <a:pos x="T0" y="T1"/>
                </a:cxn>
                <a:cxn ang="0">
                  <a:pos x="T2" y="T3"/>
                </a:cxn>
                <a:cxn ang="0">
                  <a:pos x="T4" y="T5"/>
                </a:cxn>
                <a:cxn ang="0">
                  <a:pos x="T6" y="T7"/>
                </a:cxn>
                <a:cxn ang="0">
                  <a:pos x="T8" y="T9"/>
                </a:cxn>
              </a:cxnLst>
              <a:rect l="0" t="0" r="r" b="b"/>
              <a:pathLst>
                <a:path w="444" h="151">
                  <a:moveTo>
                    <a:pt x="443" y="3"/>
                  </a:moveTo>
                  <a:lnTo>
                    <a:pt x="112" y="146"/>
                  </a:lnTo>
                  <a:lnTo>
                    <a:pt x="0" y="150"/>
                  </a:lnTo>
                  <a:lnTo>
                    <a:pt x="337" y="0"/>
                  </a:lnTo>
                  <a:lnTo>
                    <a:pt x="443" y="3"/>
                  </a:lnTo>
                </a:path>
              </a:pathLst>
            </a:custGeom>
            <a:gradFill rotWithShape="0">
              <a:gsLst>
                <a:gs pos="0">
                  <a:srgbClr val="FF6633">
                    <a:gamma/>
                    <a:shade val="89804"/>
                    <a:invGamma/>
                  </a:srgbClr>
                </a:gs>
                <a:gs pos="100000">
                  <a:srgbClr val="FF6633"/>
                </a:gs>
              </a:gsLst>
              <a:lin ang="18900000" scaled="1"/>
            </a:gradFill>
            <a:ln w="12700" cap="rnd" cmpd="sng">
              <a:solidFill>
                <a:srgbClr val="FF663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grpSp>
      <p:grpSp>
        <p:nvGrpSpPr>
          <p:cNvPr id="280621" name="Group 45"/>
          <p:cNvGrpSpPr>
            <a:grpSpLocks/>
          </p:cNvGrpSpPr>
          <p:nvPr/>
        </p:nvGrpSpPr>
        <p:grpSpPr bwMode="auto">
          <a:xfrm>
            <a:off x="4403725" y="3340100"/>
            <a:ext cx="1143000" cy="885825"/>
            <a:chOff x="2921" y="1534"/>
            <a:chExt cx="720" cy="558"/>
          </a:xfrm>
        </p:grpSpPr>
        <p:sp>
          <p:nvSpPr>
            <p:cNvPr id="280622" name="Freeform 46"/>
            <p:cNvSpPr>
              <a:spLocks/>
            </p:cNvSpPr>
            <p:nvPr/>
          </p:nvSpPr>
          <p:spPr bwMode="blackGray">
            <a:xfrm>
              <a:off x="2921" y="1563"/>
              <a:ext cx="711" cy="529"/>
            </a:xfrm>
            <a:custGeom>
              <a:avLst/>
              <a:gdLst>
                <a:gd name="T0" fmla="*/ 590 w 711"/>
                <a:gd name="T1" fmla="*/ 280 h 529"/>
                <a:gd name="T2" fmla="*/ 575 w 711"/>
                <a:gd name="T3" fmla="*/ 304 h 529"/>
                <a:gd name="T4" fmla="*/ 563 w 711"/>
                <a:gd name="T5" fmla="*/ 324 h 529"/>
                <a:gd name="T6" fmla="*/ 551 w 711"/>
                <a:gd name="T7" fmla="*/ 344 h 529"/>
                <a:gd name="T8" fmla="*/ 531 w 711"/>
                <a:gd name="T9" fmla="*/ 358 h 529"/>
                <a:gd name="T10" fmla="*/ 518 w 711"/>
                <a:gd name="T11" fmla="*/ 377 h 529"/>
                <a:gd name="T12" fmla="*/ 504 w 711"/>
                <a:gd name="T13" fmla="*/ 393 h 529"/>
                <a:gd name="T14" fmla="*/ 485 w 711"/>
                <a:gd name="T15" fmla="*/ 407 h 529"/>
                <a:gd name="T16" fmla="*/ 471 w 711"/>
                <a:gd name="T17" fmla="*/ 423 h 529"/>
                <a:gd name="T18" fmla="*/ 449 w 711"/>
                <a:gd name="T19" fmla="*/ 434 h 529"/>
                <a:gd name="T20" fmla="*/ 434 w 711"/>
                <a:gd name="T21" fmla="*/ 447 h 529"/>
                <a:gd name="T22" fmla="*/ 413 w 711"/>
                <a:gd name="T23" fmla="*/ 457 h 529"/>
                <a:gd name="T24" fmla="*/ 395 w 711"/>
                <a:gd name="T25" fmla="*/ 468 h 529"/>
                <a:gd name="T26" fmla="*/ 370 w 711"/>
                <a:gd name="T27" fmla="*/ 475 h 529"/>
                <a:gd name="T28" fmla="*/ 353 w 711"/>
                <a:gd name="T29" fmla="*/ 485 h 529"/>
                <a:gd name="T30" fmla="*/ 334 w 711"/>
                <a:gd name="T31" fmla="*/ 489 h 529"/>
                <a:gd name="T32" fmla="*/ 315 w 711"/>
                <a:gd name="T33" fmla="*/ 497 h 529"/>
                <a:gd name="T34" fmla="*/ 291 w 711"/>
                <a:gd name="T35" fmla="*/ 502 h 529"/>
                <a:gd name="T36" fmla="*/ 270 w 711"/>
                <a:gd name="T37" fmla="*/ 506 h 529"/>
                <a:gd name="T38" fmla="*/ 250 w 711"/>
                <a:gd name="T39" fmla="*/ 512 h 529"/>
                <a:gd name="T40" fmla="*/ 230 w 711"/>
                <a:gd name="T41" fmla="*/ 518 h 529"/>
                <a:gd name="T42" fmla="*/ 208 w 711"/>
                <a:gd name="T43" fmla="*/ 520 h 529"/>
                <a:gd name="T44" fmla="*/ 192 w 711"/>
                <a:gd name="T45" fmla="*/ 522 h 529"/>
                <a:gd name="T46" fmla="*/ 169 w 711"/>
                <a:gd name="T47" fmla="*/ 524 h 529"/>
                <a:gd name="T48" fmla="*/ 151 w 711"/>
                <a:gd name="T49" fmla="*/ 524 h 529"/>
                <a:gd name="T50" fmla="*/ 129 w 711"/>
                <a:gd name="T51" fmla="*/ 524 h 529"/>
                <a:gd name="T52" fmla="*/ 111 w 711"/>
                <a:gd name="T53" fmla="*/ 524 h 529"/>
                <a:gd name="T54" fmla="*/ 92 w 711"/>
                <a:gd name="T55" fmla="*/ 525 h 529"/>
                <a:gd name="T56" fmla="*/ 72 w 711"/>
                <a:gd name="T57" fmla="*/ 524 h 529"/>
                <a:gd name="T58" fmla="*/ 55 w 711"/>
                <a:gd name="T59" fmla="*/ 522 h 529"/>
                <a:gd name="T60" fmla="*/ 37 w 711"/>
                <a:gd name="T61" fmla="*/ 522 h 529"/>
                <a:gd name="T62" fmla="*/ 23 w 711"/>
                <a:gd name="T63" fmla="*/ 521 h 529"/>
                <a:gd name="T64" fmla="*/ 0 w 711"/>
                <a:gd name="T65" fmla="*/ 496 h 529"/>
                <a:gd name="T66" fmla="*/ 0 w 711"/>
                <a:gd name="T67" fmla="*/ 496 h 529"/>
                <a:gd name="T68" fmla="*/ 16 w 711"/>
                <a:gd name="T69" fmla="*/ 477 h 529"/>
                <a:gd name="T70" fmla="*/ 38 w 711"/>
                <a:gd name="T71" fmla="*/ 475 h 529"/>
                <a:gd name="T72" fmla="*/ 65 w 711"/>
                <a:gd name="T73" fmla="*/ 473 h 529"/>
                <a:gd name="T74" fmla="*/ 91 w 711"/>
                <a:gd name="T75" fmla="*/ 471 h 529"/>
                <a:gd name="T76" fmla="*/ 114 w 711"/>
                <a:gd name="T77" fmla="*/ 469 h 529"/>
                <a:gd name="T78" fmla="*/ 133 w 711"/>
                <a:gd name="T79" fmla="*/ 464 h 529"/>
                <a:gd name="T80" fmla="*/ 154 w 711"/>
                <a:gd name="T81" fmla="*/ 455 h 529"/>
                <a:gd name="T82" fmla="*/ 179 w 711"/>
                <a:gd name="T83" fmla="*/ 448 h 529"/>
                <a:gd name="T84" fmla="*/ 196 w 711"/>
                <a:gd name="T85" fmla="*/ 438 h 529"/>
                <a:gd name="T86" fmla="*/ 216 w 711"/>
                <a:gd name="T87" fmla="*/ 432 h 529"/>
                <a:gd name="T88" fmla="*/ 231 w 711"/>
                <a:gd name="T89" fmla="*/ 419 h 529"/>
                <a:gd name="T90" fmla="*/ 249 w 711"/>
                <a:gd name="T91" fmla="*/ 408 h 529"/>
                <a:gd name="T92" fmla="*/ 266 w 711"/>
                <a:gd name="T93" fmla="*/ 399 h 529"/>
                <a:gd name="T94" fmla="*/ 281 w 711"/>
                <a:gd name="T95" fmla="*/ 383 h 529"/>
                <a:gd name="T96" fmla="*/ 295 w 711"/>
                <a:gd name="T97" fmla="*/ 369 h 529"/>
                <a:gd name="T98" fmla="*/ 310 w 711"/>
                <a:gd name="T99" fmla="*/ 354 h 529"/>
                <a:gd name="T100" fmla="*/ 326 w 711"/>
                <a:gd name="T101" fmla="*/ 340 h 529"/>
                <a:gd name="T102" fmla="*/ 334 w 711"/>
                <a:gd name="T103" fmla="*/ 321 h 529"/>
                <a:gd name="T104" fmla="*/ 349 w 711"/>
                <a:gd name="T105" fmla="*/ 308 h 529"/>
                <a:gd name="T106" fmla="*/ 362 w 711"/>
                <a:gd name="T107" fmla="*/ 288 h 529"/>
                <a:gd name="T108" fmla="*/ 371 w 711"/>
                <a:gd name="T109" fmla="*/ 271 h 529"/>
                <a:gd name="T110" fmla="*/ 379 w 711"/>
                <a:gd name="T111" fmla="*/ 252 h 529"/>
                <a:gd name="T112" fmla="*/ 391 w 711"/>
                <a:gd name="T113" fmla="*/ 234 h 529"/>
                <a:gd name="T114" fmla="*/ 398 w 711"/>
                <a:gd name="T115" fmla="*/ 210 h 529"/>
                <a:gd name="T116" fmla="*/ 404 w 711"/>
                <a:gd name="T117" fmla="*/ 187 h 529"/>
                <a:gd name="T118" fmla="*/ 410 w 711"/>
                <a:gd name="T119" fmla="*/ 166 h 529"/>
                <a:gd name="T120" fmla="*/ 710 w 711"/>
                <a:gd name="T121" fmla="*/ 284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11" h="529">
                  <a:moveTo>
                    <a:pt x="598" y="260"/>
                  </a:moveTo>
                  <a:lnTo>
                    <a:pt x="594" y="262"/>
                  </a:lnTo>
                  <a:lnTo>
                    <a:pt x="597" y="268"/>
                  </a:lnTo>
                  <a:lnTo>
                    <a:pt x="592" y="268"/>
                  </a:lnTo>
                  <a:lnTo>
                    <a:pt x="591" y="272"/>
                  </a:lnTo>
                  <a:lnTo>
                    <a:pt x="587" y="275"/>
                  </a:lnTo>
                  <a:lnTo>
                    <a:pt x="590" y="280"/>
                  </a:lnTo>
                  <a:lnTo>
                    <a:pt x="586" y="280"/>
                  </a:lnTo>
                  <a:lnTo>
                    <a:pt x="584" y="287"/>
                  </a:lnTo>
                  <a:lnTo>
                    <a:pt x="584" y="292"/>
                  </a:lnTo>
                  <a:lnTo>
                    <a:pt x="584" y="292"/>
                  </a:lnTo>
                  <a:lnTo>
                    <a:pt x="581" y="297"/>
                  </a:lnTo>
                  <a:lnTo>
                    <a:pt x="578" y="299"/>
                  </a:lnTo>
                  <a:lnTo>
                    <a:pt x="575" y="304"/>
                  </a:lnTo>
                  <a:lnTo>
                    <a:pt x="575" y="304"/>
                  </a:lnTo>
                  <a:lnTo>
                    <a:pt x="572" y="305"/>
                  </a:lnTo>
                  <a:lnTo>
                    <a:pt x="570" y="312"/>
                  </a:lnTo>
                  <a:lnTo>
                    <a:pt x="567" y="313"/>
                  </a:lnTo>
                  <a:lnTo>
                    <a:pt x="569" y="316"/>
                  </a:lnTo>
                  <a:lnTo>
                    <a:pt x="565" y="318"/>
                  </a:lnTo>
                  <a:lnTo>
                    <a:pt x="563" y="324"/>
                  </a:lnTo>
                  <a:lnTo>
                    <a:pt x="559" y="325"/>
                  </a:lnTo>
                  <a:lnTo>
                    <a:pt x="562" y="330"/>
                  </a:lnTo>
                  <a:lnTo>
                    <a:pt x="557" y="330"/>
                  </a:lnTo>
                  <a:lnTo>
                    <a:pt x="555" y="330"/>
                  </a:lnTo>
                  <a:lnTo>
                    <a:pt x="553" y="337"/>
                  </a:lnTo>
                  <a:lnTo>
                    <a:pt x="549" y="338"/>
                  </a:lnTo>
                  <a:lnTo>
                    <a:pt x="551" y="344"/>
                  </a:lnTo>
                  <a:lnTo>
                    <a:pt x="547" y="344"/>
                  </a:lnTo>
                  <a:lnTo>
                    <a:pt x="545" y="350"/>
                  </a:lnTo>
                  <a:lnTo>
                    <a:pt x="542" y="350"/>
                  </a:lnTo>
                  <a:lnTo>
                    <a:pt x="542" y="350"/>
                  </a:lnTo>
                  <a:lnTo>
                    <a:pt x="540" y="355"/>
                  </a:lnTo>
                  <a:lnTo>
                    <a:pt x="536" y="357"/>
                  </a:lnTo>
                  <a:lnTo>
                    <a:pt x="531" y="358"/>
                  </a:lnTo>
                  <a:lnTo>
                    <a:pt x="534" y="363"/>
                  </a:lnTo>
                  <a:lnTo>
                    <a:pt x="529" y="365"/>
                  </a:lnTo>
                  <a:lnTo>
                    <a:pt x="528" y="369"/>
                  </a:lnTo>
                  <a:lnTo>
                    <a:pt x="526" y="371"/>
                  </a:lnTo>
                  <a:lnTo>
                    <a:pt x="521" y="371"/>
                  </a:lnTo>
                  <a:lnTo>
                    <a:pt x="524" y="377"/>
                  </a:lnTo>
                  <a:lnTo>
                    <a:pt x="518" y="377"/>
                  </a:lnTo>
                  <a:lnTo>
                    <a:pt x="515" y="379"/>
                  </a:lnTo>
                  <a:lnTo>
                    <a:pt x="513" y="383"/>
                  </a:lnTo>
                  <a:lnTo>
                    <a:pt x="513" y="383"/>
                  </a:lnTo>
                  <a:lnTo>
                    <a:pt x="511" y="385"/>
                  </a:lnTo>
                  <a:lnTo>
                    <a:pt x="508" y="391"/>
                  </a:lnTo>
                  <a:lnTo>
                    <a:pt x="504" y="393"/>
                  </a:lnTo>
                  <a:lnTo>
                    <a:pt x="504" y="393"/>
                  </a:lnTo>
                  <a:lnTo>
                    <a:pt x="500" y="394"/>
                  </a:lnTo>
                  <a:lnTo>
                    <a:pt x="498" y="398"/>
                  </a:lnTo>
                  <a:lnTo>
                    <a:pt x="495" y="400"/>
                  </a:lnTo>
                  <a:lnTo>
                    <a:pt x="491" y="400"/>
                  </a:lnTo>
                  <a:lnTo>
                    <a:pt x="493" y="406"/>
                  </a:lnTo>
                  <a:lnTo>
                    <a:pt x="489" y="406"/>
                  </a:lnTo>
                  <a:lnTo>
                    <a:pt x="485" y="407"/>
                  </a:lnTo>
                  <a:lnTo>
                    <a:pt x="481" y="408"/>
                  </a:lnTo>
                  <a:lnTo>
                    <a:pt x="478" y="415"/>
                  </a:lnTo>
                  <a:lnTo>
                    <a:pt x="478" y="415"/>
                  </a:lnTo>
                  <a:lnTo>
                    <a:pt x="475" y="414"/>
                  </a:lnTo>
                  <a:lnTo>
                    <a:pt x="472" y="416"/>
                  </a:lnTo>
                  <a:lnTo>
                    <a:pt x="471" y="423"/>
                  </a:lnTo>
                  <a:lnTo>
                    <a:pt x="471" y="423"/>
                  </a:lnTo>
                  <a:lnTo>
                    <a:pt x="465" y="423"/>
                  </a:lnTo>
                  <a:lnTo>
                    <a:pt x="463" y="423"/>
                  </a:lnTo>
                  <a:lnTo>
                    <a:pt x="459" y="424"/>
                  </a:lnTo>
                  <a:lnTo>
                    <a:pt x="457" y="431"/>
                  </a:lnTo>
                  <a:lnTo>
                    <a:pt x="457" y="431"/>
                  </a:lnTo>
                  <a:lnTo>
                    <a:pt x="454" y="432"/>
                  </a:lnTo>
                  <a:lnTo>
                    <a:pt x="449" y="434"/>
                  </a:lnTo>
                  <a:lnTo>
                    <a:pt x="448" y="439"/>
                  </a:lnTo>
                  <a:lnTo>
                    <a:pt x="448" y="439"/>
                  </a:lnTo>
                  <a:lnTo>
                    <a:pt x="443" y="439"/>
                  </a:lnTo>
                  <a:lnTo>
                    <a:pt x="440" y="441"/>
                  </a:lnTo>
                  <a:lnTo>
                    <a:pt x="436" y="443"/>
                  </a:lnTo>
                  <a:lnTo>
                    <a:pt x="431" y="443"/>
                  </a:lnTo>
                  <a:lnTo>
                    <a:pt x="434" y="447"/>
                  </a:lnTo>
                  <a:lnTo>
                    <a:pt x="430" y="448"/>
                  </a:lnTo>
                  <a:lnTo>
                    <a:pt x="426" y="449"/>
                  </a:lnTo>
                  <a:lnTo>
                    <a:pt x="422" y="451"/>
                  </a:lnTo>
                  <a:lnTo>
                    <a:pt x="422" y="451"/>
                  </a:lnTo>
                  <a:lnTo>
                    <a:pt x="417" y="452"/>
                  </a:lnTo>
                  <a:lnTo>
                    <a:pt x="417" y="457"/>
                  </a:lnTo>
                  <a:lnTo>
                    <a:pt x="413" y="457"/>
                  </a:lnTo>
                  <a:lnTo>
                    <a:pt x="409" y="460"/>
                  </a:lnTo>
                  <a:lnTo>
                    <a:pt x="409" y="460"/>
                  </a:lnTo>
                  <a:lnTo>
                    <a:pt x="404" y="460"/>
                  </a:lnTo>
                  <a:lnTo>
                    <a:pt x="401" y="461"/>
                  </a:lnTo>
                  <a:lnTo>
                    <a:pt x="397" y="464"/>
                  </a:lnTo>
                  <a:lnTo>
                    <a:pt x="397" y="464"/>
                  </a:lnTo>
                  <a:lnTo>
                    <a:pt x="395" y="468"/>
                  </a:lnTo>
                  <a:lnTo>
                    <a:pt x="390" y="471"/>
                  </a:lnTo>
                  <a:lnTo>
                    <a:pt x="387" y="471"/>
                  </a:lnTo>
                  <a:lnTo>
                    <a:pt x="387" y="471"/>
                  </a:lnTo>
                  <a:lnTo>
                    <a:pt x="382" y="472"/>
                  </a:lnTo>
                  <a:lnTo>
                    <a:pt x="379" y="473"/>
                  </a:lnTo>
                  <a:lnTo>
                    <a:pt x="375" y="475"/>
                  </a:lnTo>
                  <a:lnTo>
                    <a:pt x="370" y="475"/>
                  </a:lnTo>
                  <a:lnTo>
                    <a:pt x="370" y="475"/>
                  </a:lnTo>
                  <a:lnTo>
                    <a:pt x="367" y="475"/>
                  </a:lnTo>
                  <a:lnTo>
                    <a:pt x="366" y="483"/>
                  </a:lnTo>
                  <a:lnTo>
                    <a:pt x="361" y="484"/>
                  </a:lnTo>
                  <a:lnTo>
                    <a:pt x="361" y="484"/>
                  </a:lnTo>
                  <a:lnTo>
                    <a:pt x="358" y="484"/>
                  </a:lnTo>
                  <a:lnTo>
                    <a:pt x="353" y="485"/>
                  </a:lnTo>
                  <a:lnTo>
                    <a:pt x="350" y="485"/>
                  </a:lnTo>
                  <a:lnTo>
                    <a:pt x="350" y="485"/>
                  </a:lnTo>
                  <a:lnTo>
                    <a:pt x="346" y="488"/>
                  </a:lnTo>
                  <a:lnTo>
                    <a:pt x="341" y="489"/>
                  </a:lnTo>
                  <a:lnTo>
                    <a:pt x="338" y="489"/>
                  </a:lnTo>
                  <a:lnTo>
                    <a:pt x="338" y="489"/>
                  </a:lnTo>
                  <a:lnTo>
                    <a:pt x="334" y="489"/>
                  </a:lnTo>
                  <a:lnTo>
                    <a:pt x="331" y="490"/>
                  </a:lnTo>
                  <a:lnTo>
                    <a:pt x="326" y="492"/>
                  </a:lnTo>
                  <a:lnTo>
                    <a:pt x="326" y="492"/>
                  </a:lnTo>
                  <a:lnTo>
                    <a:pt x="321" y="493"/>
                  </a:lnTo>
                  <a:lnTo>
                    <a:pt x="319" y="494"/>
                  </a:lnTo>
                  <a:lnTo>
                    <a:pt x="315" y="497"/>
                  </a:lnTo>
                  <a:lnTo>
                    <a:pt x="315" y="497"/>
                  </a:lnTo>
                  <a:lnTo>
                    <a:pt x="309" y="497"/>
                  </a:lnTo>
                  <a:lnTo>
                    <a:pt x="306" y="497"/>
                  </a:lnTo>
                  <a:lnTo>
                    <a:pt x="302" y="501"/>
                  </a:lnTo>
                  <a:lnTo>
                    <a:pt x="302" y="501"/>
                  </a:lnTo>
                  <a:lnTo>
                    <a:pt x="298" y="498"/>
                  </a:lnTo>
                  <a:lnTo>
                    <a:pt x="294" y="501"/>
                  </a:lnTo>
                  <a:lnTo>
                    <a:pt x="291" y="502"/>
                  </a:lnTo>
                  <a:lnTo>
                    <a:pt x="291" y="502"/>
                  </a:lnTo>
                  <a:lnTo>
                    <a:pt x="286" y="504"/>
                  </a:lnTo>
                  <a:lnTo>
                    <a:pt x="282" y="504"/>
                  </a:lnTo>
                  <a:lnTo>
                    <a:pt x="278" y="505"/>
                  </a:lnTo>
                  <a:lnTo>
                    <a:pt x="278" y="505"/>
                  </a:lnTo>
                  <a:lnTo>
                    <a:pt x="274" y="508"/>
                  </a:lnTo>
                  <a:lnTo>
                    <a:pt x="270" y="506"/>
                  </a:lnTo>
                  <a:lnTo>
                    <a:pt x="270" y="506"/>
                  </a:lnTo>
                  <a:lnTo>
                    <a:pt x="265" y="509"/>
                  </a:lnTo>
                  <a:lnTo>
                    <a:pt x="262" y="509"/>
                  </a:lnTo>
                  <a:lnTo>
                    <a:pt x="257" y="512"/>
                  </a:lnTo>
                  <a:lnTo>
                    <a:pt x="257" y="512"/>
                  </a:lnTo>
                  <a:lnTo>
                    <a:pt x="254" y="512"/>
                  </a:lnTo>
                  <a:lnTo>
                    <a:pt x="250" y="512"/>
                  </a:lnTo>
                  <a:lnTo>
                    <a:pt x="250" y="512"/>
                  </a:lnTo>
                  <a:lnTo>
                    <a:pt x="246" y="514"/>
                  </a:lnTo>
                  <a:lnTo>
                    <a:pt x="242" y="516"/>
                  </a:lnTo>
                  <a:lnTo>
                    <a:pt x="238" y="516"/>
                  </a:lnTo>
                  <a:lnTo>
                    <a:pt x="238" y="516"/>
                  </a:lnTo>
                  <a:lnTo>
                    <a:pt x="235" y="517"/>
                  </a:lnTo>
                  <a:lnTo>
                    <a:pt x="230" y="518"/>
                  </a:lnTo>
                  <a:lnTo>
                    <a:pt x="230" y="518"/>
                  </a:lnTo>
                  <a:lnTo>
                    <a:pt x="226" y="520"/>
                  </a:lnTo>
                  <a:lnTo>
                    <a:pt x="222" y="520"/>
                  </a:lnTo>
                  <a:lnTo>
                    <a:pt x="220" y="516"/>
                  </a:lnTo>
                  <a:lnTo>
                    <a:pt x="215" y="517"/>
                  </a:lnTo>
                  <a:lnTo>
                    <a:pt x="211" y="518"/>
                  </a:lnTo>
                  <a:lnTo>
                    <a:pt x="208" y="520"/>
                  </a:lnTo>
                  <a:lnTo>
                    <a:pt x="208" y="520"/>
                  </a:lnTo>
                  <a:lnTo>
                    <a:pt x="204" y="521"/>
                  </a:lnTo>
                  <a:lnTo>
                    <a:pt x="201" y="521"/>
                  </a:lnTo>
                  <a:lnTo>
                    <a:pt x="201" y="521"/>
                  </a:lnTo>
                  <a:lnTo>
                    <a:pt x="196" y="521"/>
                  </a:lnTo>
                  <a:lnTo>
                    <a:pt x="192" y="522"/>
                  </a:lnTo>
                  <a:lnTo>
                    <a:pt x="192" y="522"/>
                  </a:lnTo>
                  <a:lnTo>
                    <a:pt x="189" y="524"/>
                  </a:lnTo>
                  <a:lnTo>
                    <a:pt x="181" y="521"/>
                  </a:lnTo>
                  <a:lnTo>
                    <a:pt x="181" y="521"/>
                  </a:lnTo>
                  <a:lnTo>
                    <a:pt x="177" y="522"/>
                  </a:lnTo>
                  <a:lnTo>
                    <a:pt x="173" y="522"/>
                  </a:lnTo>
                  <a:lnTo>
                    <a:pt x="173" y="522"/>
                  </a:lnTo>
                  <a:lnTo>
                    <a:pt x="169" y="524"/>
                  </a:lnTo>
                  <a:lnTo>
                    <a:pt x="165" y="524"/>
                  </a:lnTo>
                  <a:lnTo>
                    <a:pt x="165" y="524"/>
                  </a:lnTo>
                  <a:lnTo>
                    <a:pt x="163" y="526"/>
                  </a:lnTo>
                  <a:lnTo>
                    <a:pt x="158" y="528"/>
                  </a:lnTo>
                  <a:lnTo>
                    <a:pt x="155" y="522"/>
                  </a:lnTo>
                  <a:lnTo>
                    <a:pt x="151" y="524"/>
                  </a:lnTo>
                  <a:lnTo>
                    <a:pt x="151" y="524"/>
                  </a:lnTo>
                  <a:lnTo>
                    <a:pt x="147" y="525"/>
                  </a:lnTo>
                  <a:lnTo>
                    <a:pt x="143" y="525"/>
                  </a:lnTo>
                  <a:lnTo>
                    <a:pt x="143" y="525"/>
                  </a:lnTo>
                  <a:lnTo>
                    <a:pt x="139" y="526"/>
                  </a:lnTo>
                  <a:lnTo>
                    <a:pt x="135" y="528"/>
                  </a:lnTo>
                  <a:lnTo>
                    <a:pt x="133" y="525"/>
                  </a:lnTo>
                  <a:lnTo>
                    <a:pt x="129" y="524"/>
                  </a:lnTo>
                  <a:lnTo>
                    <a:pt x="129" y="524"/>
                  </a:lnTo>
                  <a:lnTo>
                    <a:pt x="125" y="525"/>
                  </a:lnTo>
                  <a:lnTo>
                    <a:pt x="121" y="526"/>
                  </a:lnTo>
                  <a:lnTo>
                    <a:pt x="121" y="526"/>
                  </a:lnTo>
                  <a:lnTo>
                    <a:pt x="117" y="528"/>
                  </a:lnTo>
                  <a:lnTo>
                    <a:pt x="117" y="528"/>
                  </a:lnTo>
                  <a:lnTo>
                    <a:pt x="111" y="524"/>
                  </a:lnTo>
                  <a:lnTo>
                    <a:pt x="106" y="526"/>
                  </a:lnTo>
                  <a:lnTo>
                    <a:pt x="106" y="526"/>
                  </a:lnTo>
                  <a:lnTo>
                    <a:pt x="102" y="525"/>
                  </a:lnTo>
                  <a:lnTo>
                    <a:pt x="102" y="525"/>
                  </a:lnTo>
                  <a:lnTo>
                    <a:pt x="97" y="526"/>
                  </a:lnTo>
                  <a:lnTo>
                    <a:pt x="94" y="528"/>
                  </a:lnTo>
                  <a:lnTo>
                    <a:pt x="92" y="525"/>
                  </a:lnTo>
                  <a:lnTo>
                    <a:pt x="88" y="525"/>
                  </a:lnTo>
                  <a:lnTo>
                    <a:pt x="88" y="525"/>
                  </a:lnTo>
                  <a:lnTo>
                    <a:pt x="84" y="525"/>
                  </a:lnTo>
                  <a:lnTo>
                    <a:pt x="84" y="525"/>
                  </a:lnTo>
                  <a:lnTo>
                    <a:pt x="80" y="528"/>
                  </a:lnTo>
                  <a:lnTo>
                    <a:pt x="72" y="524"/>
                  </a:lnTo>
                  <a:lnTo>
                    <a:pt x="72" y="524"/>
                  </a:lnTo>
                  <a:lnTo>
                    <a:pt x="69" y="525"/>
                  </a:lnTo>
                  <a:lnTo>
                    <a:pt x="69" y="525"/>
                  </a:lnTo>
                  <a:lnTo>
                    <a:pt x="65" y="526"/>
                  </a:lnTo>
                  <a:lnTo>
                    <a:pt x="65" y="526"/>
                  </a:lnTo>
                  <a:lnTo>
                    <a:pt x="61" y="525"/>
                  </a:lnTo>
                  <a:lnTo>
                    <a:pt x="58" y="521"/>
                  </a:lnTo>
                  <a:lnTo>
                    <a:pt x="55" y="522"/>
                  </a:lnTo>
                  <a:lnTo>
                    <a:pt x="51" y="525"/>
                  </a:lnTo>
                  <a:lnTo>
                    <a:pt x="51" y="525"/>
                  </a:lnTo>
                  <a:lnTo>
                    <a:pt x="47" y="526"/>
                  </a:lnTo>
                  <a:lnTo>
                    <a:pt x="47" y="526"/>
                  </a:lnTo>
                  <a:lnTo>
                    <a:pt x="41" y="521"/>
                  </a:lnTo>
                  <a:lnTo>
                    <a:pt x="41" y="521"/>
                  </a:lnTo>
                  <a:lnTo>
                    <a:pt x="37" y="522"/>
                  </a:lnTo>
                  <a:lnTo>
                    <a:pt x="37" y="522"/>
                  </a:lnTo>
                  <a:lnTo>
                    <a:pt x="33" y="524"/>
                  </a:lnTo>
                  <a:lnTo>
                    <a:pt x="33" y="524"/>
                  </a:lnTo>
                  <a:lnTo>
                    <a:pt x="27" y="520"/>
                  </a:lnTo>
                  <a:lnTo>
                    <a:pt x="27" y="520"/>
                  </a:lnTo>
                  <a:lnTo>
                    <a:pt x="23" y="521"/>
                  </a:lnTo>
                  <a:lnTo>
                    <a:pt x="23" y="521"/>
                  </a:lnTo>
                  <a:lnTo>
                    <a:pt x="18" y="522"/>
                  </a:lnTo>
                  <a:lnTo>
                    <a:pt x="18" y="522"/>
                  </a:lnTo>
                  <a:lnTo>
                    <a:pt x="12" y="518"/>
                  </a:lnTo>
                  <a:lnTo>
                    <a:pt x="12" y="518"/>
                  </a:lnTo>
                  <a:lnTo>
                    <a:pt x="12" y="518"/>
                  </a:lnTo>
                  <a:lnTo>
                    <a:pt x="0" y="496"/>
                  </a:lnTo>
                  <a:lnTo>
                    <a:pt x="0" y="496"/>
                  </a:lnTo>
                  <a:lnTo>
                    <a:pt x="0" y="496"/>
                  </a:lnTo>
                  <a:lnTo>
                    <a:pt x="0" y="496"/>
                  </a:lnTo>
                  <a:lnTo>
                    <a:pt x="3" y="494"/>
                  </a:lnTo>
                  <a:lnTo>
                    <a:pt x="0" y="489"/>
                  </a:lnTo>
                  <a:lnTo>
                    <a:pt x="0" y="489"/>
                  </a:lnTo>
                  <a:lnTo>
                    <a:pt x="3" y="494"/>
                  </a:lnTo>
                  <a:lnTo>
                    <a:pt x="0" y="496"/>
                  </a:lnTo>
                  <a:lnTo>
                    <a:pt x="1" y="485"/>
                  </a:lnTo>
                  <a:lnTo>
                    <a:pt x="1" y="485"/>
                  </a:lnTo>
                  <a:lnTo>
                    <a:pt x="6" y="484"/>
                  </a:lnTo>
                  <a:lnTo>
                    <a:pt x="8" y="479"/>
                  </a:lnTo>
                  <a:lnTo>
                    <a:pt x="13" y="476"/>
                  </a:lnTo>
                  <a:lnTo>
                    <a:pt x="13" y="476"/>
                  </a:lnTo>
                  <a:lnTo>
                    <a:pt x="16" y="477"/>
                  </a:lnTo>
                  <a:lnTo>
                    <a:pt x="16" y="477"/>
                  </a:lnTo>
                  <a:lnTo>
                    <a:pt x="20" y="475"/>
                  </a:lnTo>
                  <a:lnTo>
                    <a:pt x="24" y="475"/>
                  </a:lnTo>
                  <a:lnTo>
                    <a:pt x="30" y="479"/>
                  </a:lnTo>
                  <a:lnTo>
                    <a:pt x="35" y="476"/>
                  </a:lnTo>
                  <a:lnTo>
                    <a:pt x="35" y="476"/>
                  </a:lnTo>
                  <a:lnTo>
                    <a:pt x="38" y="475"/>
                  </a:lnTo>
                  <a:lnTo>
                    <a:pt x="42" y="475"/>
                  </a:lnTo>
                  <a:lnTo>
                    <a:pt x="47" y="473"/>
                  </a:lnTo>
                  <a:lnTo>
                    <a:pt x="53" y="476"/>
                  </a:lnTo>
                  <a:lnTo>
                    <a:pt x="53" y="476"/>
                  </a:lnTo>
                  <a:lnTo>
                    <a:pt x="56" y="476"/>
                  </a:lnTo>
                  <a:lnTo>
                    <a:pt x="61" y="475"/>
                  </a:lnTo>
                  <a:lnTo>
                    <a:pt x="65" y="473"/>
                  </a:lnTo>
                  <a:lnTo>
                    <a:pt x="69" y="472"/>
                  </a:lnTo>
                  <a:lnTo>
                    <a:pt x="73" y="472"/>
                  </a:lnTo>
                  <a:lnTo>
                    <a:pt x="75" y="476"/>
                  </a:lnTo>
                  <a:lnTo>
                    <a:pt x="80" y="475"/>
                  </a:lnTo>
                  <a:lnTo>
                    <a:pt x="82" y="473"/>
                  </a:lnTo>
                  <a:lnTo>
                    <a:pt x="86" y="472"/>
                  </a:lnTo>
                  <a:lnTo>
                    <a:pt x="91" y="471"/>
                  </a:lnTo>
                  <a:lnTo>
                    <a:pt x="91" y="471"/>
                  </a:lnTo>
                  <a:lnTo>
                    <a:pt x="96" y="469"/>
                  </a:lnTo>
                  <a:lnTo>
                    <a:pt x="98" y="468"/>
                  </a:lnTo>
                  <a:lnTo>
                    <a:pt x="103" y="468"/>
                  </a:lnTo>
                  <a:lnTo>
                    <a:pt x="108" y="465"/>
                  </a:lnTo>
                  <a:lnTo>
                    <a:pt x="111" y="467"/>
                  </a:lnTo>
                  <a:lnTo>
                    <a:pt x="114" y="469"/>
                  </a:lnTo>
                  <a:lnTo>
                    <a:pt x="117" y="469"/>
                  </a:lnTo>
                  <a:lnTo>
                    <a:pt x="122" y="468"/>
                  </a:lnTo>
                  <a:lnTo>
                    <a:pt x="125" y="467"/>
                  </a:lnTo>
                  <a:lnTo>
                    <a:pt x="125" y="467"/>
                  </a:lnTo>
                  <a:lnTo>
                    <a:pt x="129" y="465"/>
                  </a:lnTo>
                  <a:lnTo>
                    <a:pt x="133" y="464"/>
                  </a:lnTo>
                  <a:lnTo>
                    <a:pt x="133" y="464"/>
                  </a:lnTo>
                  <a:lnTo>
                    <a:pt x="137" y="464"/>
                  </a:lnTo>
                  <a:lnTo>
                    <a:pt x="141" y="463"/>
                  </a:lnTo>
                  <a:lnTo>
                    <a:pt x="142" y="456"/>
                  </a:lnTo>
                  <a:lnTo>
                    <a:pt x="142" y="456"/>
                  </a:lnTo>
                  <a:lnTo>
                    <a:pt x="147" y="456"/>
                  </a:lnTo>
                  <a:lnTo>
                    <a:pt x="152" y="455"/>
                  </a:lnTo>
                  <a:lnTo>
                    <a:pt x="154" y="455"/>
                  </a:lnTo>
                  <a:lnTo>
                    <a:pt x="159" y="453"/>
                  </a:lnTo>
                  <a:lnTo>
                    <a:pt x="164" y="451"/>
                  </a:lnTo>
                  <a:lnTo>
                    <a:pt x="167" y="451"/>
                  </a:lnTo>
                  <a:lnTo>
                    <a:pt x="167" y="451"/>
                  </a:lnTo>
                  <a:lnTo>
                    <a:pt x="171" y="449"/>
                  </a:lnTo>
                  <a:lnTo>
                    <a:pt x="174" y="448"/>
                  </a:lnTo>
                  <a:lnTo>
                    <a:pt x="179" y="448"/>
                  </a:lnTo>
                  <a:lnTo>
                    <a:pt x="182" y="445"/>
                  </a:lnTo>
                  <a:lnTo>
                    <a:pt x="182" y="445"/>
                  </a:lnTo>
                  <a:lnTo>
                    <a:pt x="185" y="444"/>
                  </a:lnTo>
                  <a:lnTo>
                    <a:pt x="190" y="444"/>
                  </a:lnTo>
                  <a:lnTo>
                    <a:pt x="194" y="441"/>
                  </a:lnTo>
                  <a:lnTo>
                    <a:pt x="193" y="440"/>
                  </a:lnTo>
                  <a:lnTo>
                    <a:pt x="196" y="438"/>
                  </a:lnTo>
                  <a:lnTo>
                    <a:pt x="200" y="438"/>
                  </a:lnTo>
                  <a:lnTo>
                    <a:pt x="205" y="436"/>
                  </a:lnTo>
                  <a:lnTo>
                    <a:pt x="208" y="434"/>
                  </a:lnTo>
                  <a:lnTo>
                    <a:pt x="208" y="434"/>
                  </a:lnTo>
                  <a:lnTo>
                    <a:pt x="211" y="434"/>
                  </a:lnTo>
                  <a:lnTo>
                    <a:pt x="216" y="432"/>
                  </a:lnTo>
                  <a:lnTo>
                    <a:pt x="216" y="432"/>
                  </a:lnTo>
                  <a:lnTo>
                    <a:pt x="213" y="427"/>
                  </a:lnTo>
                  <a:lnTo>
                    <a:pt x="218" y="427"/>
                  </a:lnTo>
                  <a:lnTo>
                    <a:pt x="222" y="426"/>
                  </a:lnTo>
                  <a:lnTo>
                    <a:pt x="225" y="424"/>
                  </a:lnTo>
                  <a:lnTo>
                    <a:pt x="225" y="424"/>
                  </a:lnTo>
                  <a:lnTo>
                    <a:pt x="230" y="423"/>
                  </a:lnTo>
                  <a:lnTo>
                    <a:pt x="231" y="419"/>
                  </a:lnTo>
                  <a:lnTo>
                    <a:pt x="236" y="416"/>
                  </a:lnTo>
                  <a:lnTo>
                    <a:pt x="236" y="416"/>
                  </a:lnTo>
                  <a:lnTo>
                    <a:pt x="238" y="415"/>
                  </a:lnTo>
                  <a:lnTo>
                    <a:pt x="243" y="414"/>
                  </a:lnTo>
                  <a:lnTo>
                    <a:pt x="243" y="414"/>
                  </a:lnTo>
                  <a:lnTo>
                    <a:pt x="245" y="410"/>
                  </a:lnTo>
                  <a:lnTo>
                    <a:pt x="249" y="408"/>
                  </a:lnTo>
                  <a:lnTo>
                    <a:pt x="252" y="408"/>
                  </a:lnTo>
                  <a:lnTo>
                    <a:pt x="252" y="408"/>
                  </a:lnTo>
                  <a:lnTo>
                    <a:pt x="254" y="400"/>
                  </a:lnTo>
                  <a:lnTo>
                    <a:pt x="258" y="400"/>
                  </a:lnTo>
                  <a:lnTo>
                    <a:pt x="262" y="400"/>
                  </a:lnTo>
                  <a:lnTo>
                    <a:pt x="262" y="400"/>
                  </a:lnTo>
                  <a:lnTo>
                    <a:pt x="266" y="399"/>
                  </a:lnTo>
                  <a:lnTo>
                    <a:pt x="267" y="393"/>
                  </a:lnTo>
                  <a:lnTo>
                    <a:pt x="267" y="393"/>
                  </a:lnTo>
                  <a:lnTo>
                    <a:pt x="272" y="390"/>
                  </a:lnTo>
                  <a:lnTo>
                    <a:pt x="276" y="390"/>
                  </a:lnTo>
                  <a:lnTo>
                    <a:pt x="278" y="385"/>
                  </a:lnTo>
                  <a:lnTo>
                    <a:pt x="278" y="385"/>
                  </a:lnTo>
                  <a:lnTo>
                    <a:pt x="281" y="383"/>
                  </a:lnTo>
                  <a:lnTo>
                    <a:pt x="285" y="382"/>
                  </a:lnTo>
                  <a:lnTo>
                    <a:pt x="282" y="378"/>
                  </a:lnTo>
                  <a:lnTo>
                    <a:pt x="287" y="377"/>
                  </a:lnTo>
                  <a:lnTo>
                    <a:pt x="291" y="375"/>
                  </a:lnTo>
                  <a:lnTo>
                    <a:pt x="291" y="375"/>
                  </a:lnTo>
                  <a:lnTo>
                    <a:pt x="292" y="369"/>
                  </a:lnTo>
                  <a:lnTo>
                    <a:pt x="295" y="369"/>
                  </a:lnTo>
                  <a:lnTo>
                    <a:pt x="300" y="369"/>
                  </a:lnTo>
                  <a:lnTo>
                    <a:pt x="300" y="369"/>
                  </a:lnTo>
                  <a:lnTo>
                    <a:pt x="301" y="362"/>
                  </a:lnTo>
                  <a:lnTo>
                    <a:pt x="306" y="361"/>
                  </a:lnTo>
                  <a:lnTo>
                    <a:pt x="306" y="361"/>
                  </a:lnTo>
                  <a:lnTo>
                    <a:pt x="307" y="355"/>
                  </a:lnTo>
                  <a:lnTo>
                    <a:pt x="310" y="354"/>
                  </a:lnTo>
                  <a:lnTo>
                    <a:pt x="310" y="354"/>
                  </a:lnTo>
                  <a:lnTo>
                    <a:pt x="311" y="349"/>
                  </a:lnTo>
                  <a:lnTo>
                    <a:pt x="316" y="348"/>
                  </a:lnTo>
                  <a:lnTo>
                    <a:pt x="320" y="348"/>
                  </a:lnTo>
                  <a:lnTo>
                    <a:pt x="318" y="342"/>
                  </a:lnTo>
                  <a:lnTo>
                    <a:pt x="322" y="340"/>
                  </a:lnTo>
                  <a:lnTo>
                    <a:pt x="326" y="340"/>
                  </a:lnTo>
                  <a:lnTo>
                    <a:pt x="326" y="340"/>
                  </a:lnTo>
                  <a:lnTo>
                    <a:pt x="328" y="334"/>
                  </a:lnTo>
                  <a:lnTo>
                    <a:pt x="331" y="333"/>
                  </a:lnTo>
                  <a:lnTo>
                    <a:pt x="329" y="329"/>
                  </a:lnTo>
                  <a:lnTo>
                    <a:pt x="333" y="328"/>
                  </a:lnTo>
                  <a:lnTo>
                    <a:pt x="336" y="326"/>
                  </a:lnTo>
                  <a:lnTo>
                    <a:pt x="334" y="321"/>
                  </a:lnTo>
                  <a:lnTo>
                    <a:pt x="339" y="321"/>
                  </a:lnTo>
                  <a:lnTo>
                    <a:pt x="343" y="318"/>
                  </a:lnTo>
                  <a:lnTo>
                    <a:pt x="340" y="314"/>
                  </a:lnTo>
                  <a:lnTo>
                    <a:pt x="345" y="314"/>
                  </a:lnTo>
                  <a:lnTo>
                    <a:pt x="348" y="313"/>
                  </a:lnTo>
                  <a:lnTo>
                    <a:pt x="347" y="308"/>
                  </a:lnTo>
                  <a:lnTo>
                    <a:pt x="349" y="308"/>
                  </a:lnTo>
                  <a:lnTo>
                    <a:pt x="352" y="301"/>
                  </a:lnTo>
                  <a:lnTo>
                    <a:pt x="352" y="301"/>
                  </a:lnTo>
                  <a:lnTo>
                    <a:pt x="355" y="300"/>
                  </a:lnTo>
                  <a:lnTo>
                    <a:pt x="357" y="296"/>
                  </a:lnTo>
                  <a:lnTo>
                    <a:pt x="357" y="296"/>
                  </a:lnTo>
                  <a:lnTo>
                    <a:pt x="358" y="289"/>
                  </a:lnTo>
                  <a:lnTo>
                    <a:pt x="362" y="288"/>
                  </a:lnTo>
                  <a:lnTo>
                    <a:pt x="362" y="288"/>
                  </a:lnTo>
                  <a:lnTo>
                    <a:pt x="363" y="283"/>
                  </a:lnTo>
                  <a:lnTo>
                    <a:pt x="363" y="283"/>
                  </a:lnTo>
                  <a:lnTo>
                    <a:pt x="365" y="277"/>
                  </a:lnTo>
                  <a:lnTo>
                    <a:pt x="370" y="276"/>
                  </a:lnTo>
                  <a:lnTo>
                    <a:pt x="370" y="276"/>
                  </a:lnTo>
                  <a:lnTo>
                    <a:pt x="371" y="271"/>
                  </a:lnTo>
                  <a:lnTo>
                    <a:pt x="375" y="268"/>
                  </a:lnTo>
                  <a:lnTo>
                    <a:pt x="373" y="265"/>
                  </a:lnTo>
                  <a:lnTo>
                    <a:pt x="375" y="263"/>
                  </a:lnTo>
                  <a:lnTo>
                    <a:pt x="377" y="259"/>
                  </a:lnTo>
                  <a:lnTo>
                    <a:pt x="377" y="259"/>
                  </a:lnTo>
                  <a:lnTo>
                    <a:pt x="379" y="252"/>
                  </a:lnTo>
                  <a:lnTo>
                    <a:pt x="379" y="252"/>
                  </a:lnTo>
                  <a:lnTo>
                    <a:pt x="381" y="247"/>
                  </a:lnTo>
                  <a:lnTo>
                    <a:pt x="385" y="246"/>
                  </a:lnTo>
                  <a:lnTo>
                    <a:pt x="385" y="246"/>
                  </a:lnTo>
                  <a:lnTo>
                    <a:pt x="387" y="239"/>
                  </a:lnTo>
                  <a:lnTo>
                    <a:pt x="389" y="239"/>
                  </a:lnTo>
                  <a:lnTo>
                    <a:pt x="388" y="235"/>
                  </a:lnTo>
                  <a:lnTo>
                    <a:pt x="391" y="234"/>
                  </a:lnTo>
                  <a:lnTo>
                    <a:pt x="389" y="227"/>
                  </a:lnTo>
                  <a:lnTo>
                    <a:pt x="392" y="227"/>
                  </a:lnTo>
                  <a:lnTo>
                    <a:pt x="394" y="220"/>
                  </a:lnTo>
                  <a:lnTo>
                    <a:pt x="394" y="220"/>
                  </a:lnTo>
                  <a:lnTo>
                    <a:pt x="396" y="215"/>
                  </a:lnTo>
                  <a:lnTo>
                    <a:pt x="394" y="213"/>
                  </a:lnTo>
                  <a:lnTo>
                    <a:pt x="398" y="210"/>
                  </a:lnTo>
                  <a:lnTo>
                    <a:pt x="399" y="205"/>
                  </a:lnTo>
                  <a:lnTo>
                    <a:pt x="399" y="205"/>
                  </a:lnTo>
                  <a:lnTo>
                    <a:pt x="401" y="199"/>
                  </a:lnTo>
                  <a:lnTo>
                    <a:pt x="401" y="199"/>
                  </a:lnTo>
                  <a:lnTo>
                    <a:pt x="403" y="194"/>
                  </a:lnTo>
                  <a:lnTo>
                    <a:pt x="403" y="194"/>
                  </a:lnTo>
                  <a:lnTo>
                    <a:pt x="404" y="187"/>
                  </a:lnTo>
                  <a:lnTo>
                    <a:pt x="407" y="187"/>
                  </a:lnTo>
                  <a:lnTo>
                    <a:pt x="405" y="182"/>
                  </a:lnTo>
                  <a:lnTo>
                    <a:pt x="408" y="178"/>
                  </a:lnTo>
                  <a:lnTo>
                    <a:pt x="408" y="178"/>
                  </a:lnTo>
                  <a:lnTo>
                    <a:pt x="409" y="170"/>
                  </a:lnTo>
                  <a:lnTo>
                    <a:pt x="409" y="170"/>
                  </a:lnTo>
                  <a:lnTo>
                    <a:pt x="410" y="166"/>
                  </a:lnTo>
                  <a:lnTo>
                    <a:pt x="415" y="164"/>
                  </a:lnTo>
                  <a:lnTo>
                    <a:pt x="412" y="160"/>
                  </a:lnTo>
                  <a:lnTo>
                    <a:pt x="412" y="160"/>
                  </a:lnTo>
                  <a:lnTo>
                    <a:pt x="295" y="96"/>
                  </a:lnTo>
                  <a:lnTo>
                    <a:pt x="307" y="67"/>
                  </a:lnTo>
                  <a:lnTo>
                    <a:pt x="558" y="0"/>
                  </a:lnTo>
                  <a:lnTo>
                    <a:pt x="710" y="284"/>
                  </a:lnTo>
                  <a:lnTo>
                    <a:pt x="701" y="317"/>
                  </a:lnTo>
                  <a:lnTo>
                    <a:pt x="598" y="260"/>
                  </a:lnTo>
                  <a:lnTo>
                    <a:pt x="598" y="260"/>
                  </a:lnTo>
                </a:path>
              </a:pathLst>
            </a:custGeom>
            <a:gradFill rotWithShape="0">
              <a:gsLst>
                <a:gs pos="0">
                  <a:srgbClr val="FF6633"/>
                </a:gs>
                <a:gs pos="100000">
                  <a:srgbClr val="FF6633">
                    <a:gamma/>
                    <a:tint val="70196"/>
                    <a:invGamma/>
                  </a:srgbClr>
                </a:gs>
              </a:gsLst>
              <a:lin ang="0" scaled="1"/>
            </a:gradFill>
            <a:ln w="12700" cap="rnd" cmpd="sng">
              <a:solidFill>
                <a:srgbClr val="FF663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0623" name="Freeform 47"/>
            <p:cNvSpPr>
              <a:spLocks/>
            </p:cNvSpPr>
            <p:nvPr/>
          </p:nvSpPr>
          <p:spPr bwMode="blackGray">
            <a:xfrm>
              <a:off x="2921" y="1723"/>
              <a:ext cx="414" cy="340"/>
            </a:xfrm>
            <a:custGeom>
              <a:avLst/>
              <a:gdLst>
                <a:gd name="T0" fmla="*/ 0 w 414"/>
                <a:gd name="T1" fmla="*/ 336 h 340"/>
                <a:gd name="T2" fmla="*/ 10 w 414"/>
                <a:gd name="T3" fmla="*/ 339 h 340"/>
                <a:gd name="T4" fmla="*/ 18 w 414"/>
                <a:gd name="T5" fmla="*/ 336 h 340"/>
                <a:gd name="T6" fmla="*/ 36 w 414"/>
                <a:gd name="T7" fmla="*/ 337 h 340"/>
                <a:gd name="T8" fmla="*/ 53 w 414"/>
                <a:gd name="T9" fmla="*/ 332 h 340"/>
                <a:gd name="T10" fmla="*/ 74 w 414"/>
                <a:gd name="T11" fmla="*/ 332 h 340"/>
                <a:gd name="T12" fmla="*/ 99 w 414"/>
                <a:gd name="T13" fmla="*/ 323 h 340"/>
                <a:gd name="T14" fmla="*/ 122 w 414"/>
                <a:gd name="T15" fmla="*/ 319 h 340"/>
                <a:gd name="T16" fmla="*/ 149 w 414"/>
                <a:gd name="T17" fmla="*/ 305 h 340"/>
                <a:gd name="T18" fmla="*/ 175 w 414"/>
                <a:gd name="T19" fmla="*/ 299 h 340"/>
                <a:gd name="T20" fmla="*/ 205 w 414"/>
                <a:gd name="T21" fmla="*/ 286 h 340"/>
                <a:gd name="T22" fmla="*/ 237 w 414"/>
                <a:gd name="T23" fmla="*/ 267 h 340"/>
                <a:gd name="T24" fmla="*/ 261 w 414"/>
                <a:gd name="T25" fmla="*/ 244 h 340"/>
                <a:gd name="T26" fmla="*/ 275 w 414"/>
                <a:gd name="T27" fmla="*/ 235 h 340"/>
                <a:gd name="T28" fmla="*/ 288 w 414"/>
                <a:gd name="T29" fmla="*/ 227 h 340"/>
                <a:gd name="T30" fmla="*/ 303 w 414"/>
                <a:gd name="T31" fmla="*/ 213 h 340"/>
                <a:gd name="T32" fmla="*/ 313 w 414"/>
                <a:gd name="T33" fmla="*/ 199 h 340"/>
                <a:gd name="T34" fmla="*/ 329 w 414"/>
                <a:gd name="T35" fmla="*/ 185 h 340"/>
                <a:gd name="T36" fmla="*/ 337 w 414"/>
                <a:gd name="T37" fmla="*/ 166 h 340"/>
                <a:gd name="T38" fmla="*/ 351 w 414"/>
                <a:gd name="T39" fmla="*/ 148 h 340"/>
                <a:gd name="T40" fmla="*/ 364 w 414"/>
                <a:gd name="T41" fmla="*/ 128 h 340"/>
                <a:gd name="T42" fmla="*/ 371 w 414"/>
                <a:gd name="T43" fmla="*/ 111 h 340"/>
                <a:gd name="T44" fmla="*/ 384 w 414"/>
                <a:gd name="T45" fmla="*/ 91 h 340"/>
                <a:gd name="T46" fmla="*/ 390 w 414"/>
                <a:gd name="T47" fmla="*/ 67 h 340"/>
                <a:gd name="T48" fmla="*/ 400 w 414"/>
                <a:gd name="T49" fmla="*/ 46 h 340"/>
                <a:gd name="T50" fmla="*/ 406 w 414"/>
                <a:gd name="T51" fmla="*/ 22 h 340"/>
                <a:gd name="T52" fmla="*/ 413 w 414"/>
                <a:gd name="T53" fmla="*/ 0 h 340"/>
                <a:gd name="T54" fmla="*/ 413 w 414"/>
                <a:gd name="T55" fmla="*/ 0 h 340"/>
                <a:gd name="T56" fmla="*/ 411 w 414"/>
                <a:gd name="T57" fmla="*/ 6 h 340"/>
                <a:gd name="T58" fmla="*/ 410 w 414"/>
                <a:gd name="T59" fmla="*/ 10 h 340"/>
                <a:gd name="T60" fmla="*/ 409 w 414"/>
                <a:gd name="T61" fmla="*/ 18 h 340"/>
                <a:gd name="T62" fmla="*/ 405 w 414"/>
                <a:gd name="T63" fmla="*/ 27 h 340"/>
                <a:gd name="T64" fmla="*/ 396 w 414"/>
                <a:gd name="T65" fmla="*/ 37 h 340"/>
                <a:gd name="T66" fmla="*/ 392 w 414"/>
                <a:gd name="T67" fmla="*/ 47 h 340"/>
                <a:gd name="T68" fmla="*/ 387 w 414"/>
                <a:gd name="T69" fmla="*/ 64 h 340"/>
                <a:gd name="T70" fmla="*/ 376 w 414"/>
                <a:gd name="T71" fmla="*/ 79 h 340"/>
                <a:gd name="T72" fmla="*/ 369 w 414"/>
                <a:gd name="T73" fmla="*/ 96 h 340"/>
                <a:gd name="T74" fmla="*/ 357 w 414"/>
                <a:gd name="T75" fmla="*/ 108 h 340"/>
                <a:gd name="T76" fmla="*/ 349 w 414"/>
                <a:gd name="T77" fmla="*/ 129 h 340"/>
                <a:gd name="T78" fmla="*/ 334 w 414"/>
                <a:gd name="T79" fmla="*/ 143 h 340"/>
                <a:gd name="T80" fmla="*/ 321 w 414"/>
                <a:gd name="T81" fmla="*/ 161 h 340"/>
                <a:gd name="T82" fmla="*/ 309 w 414"/>
                <a:gd name="T83" fmla="*/ 178 h 340"/>
                <a:gd name="T84" fmla="*/ 293 w 414"/>
                <a:gd name="T85" fmla="*/ 194 h 340"/>
                <a:gd name="T86" fmla="*/ 275 w 414"/>
                <a:gd name="T87" fmla="*/ 209 h 340"/>
                <a:gd name="T88" fmla="*/ 256 w 414"/>
                <a:gd name="T89" fmla="*/ 225 h 340"/>
                <a:gd name="T90" fmla="*/ 236 w 414"/>
                <a:gd name="T91" fmla="*/ 242 h 340"/>
                <a:gd name="T92" fmla="*/ 217 w 414"/>
                <a:gd name="T93" fmla="*/ 256 h 340"/>
                <a:gd name="T94" fmla="*/ 191 w 414"/>
                <a:gd name="T95" fmla="*/ 270 h 340"/>
                <a:gd name="T96" fmla="*/ 166 w 414"/>
                <a:gd name="T97" fmla="*/ 282 h 340"/>
                <a:gd name="T98" fmla="*/ 145 w 414"/>
                <a:gd name="T99" fmla="*/ 293 h 340"/>
                <a:gd name="T100" fmla="*/ 117 w 414"/>
                <a:gd name="T101" fmla="*/ 300 h 340"/>
                <a:gd name="T102" fmla="*/ 85 w 414"/>
                <a:gd name="T103" fmla="*/ 308 h 340"/>
                <a:gd name="T104" fmla="*/ 54 w 414"/>
                <a:gd name="T105" fmla="*/ 311 h 340"/>
                <a:gd name="T106" fmla="*/ 25 w 414"/>
                <a:gd name="T107" fmla="*/ 313 h 340"/>
                <a:gd name="T108" fmla="*/ 1 w 414"/>
                <a:gd name="T109" fmla="*/ 325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14" h="340">
                  <a:moveTo>
                    <a:pt x="0" y="336"/>
                  </a:moveTo>
                  <a:lnTo>
                    <a:pt x="0" y="336"/>
                  </a:lnTo>
                  <a:lnTo>
                    <a:pt x="0" y="336"/>
                  </a:lnTo>
                  <a:lnTo>
                    <a:pt x="0" y="336"/>
                  </a:lnTo>
                  <a:lnTo>
                    <a:pt x="0" y="336"/>
                  </a:lnTo>
                  <a:lnTo>
                    <a:pt x="0" y="336"/>
                  </a:lnTo>
                  <a:lnTo>
                    <a:pt x="0" y="336"/>
                  </a:lnTo>
                  <a:lnTo>
                    <a:pt x="3" y="335"/>
                  </a:lnTo>
                  <a:lnTo>
                    <a:pt x="3" y="335"/>
                  </a:lnTo>
                  <a:lnTo>
                    <a:pt x="3" y="335"/>
                  </a:lnTo>
                  <a:lnTo>
                    <a:pt x="3" y="335"/>
                  </a:lnTo>
                  <a:lnTo>
                    <a:pt x="3" y="335"/>
                  </a:lnTo>
                  <a:lnTo>
                    <a:pt x="10" y="339"/>
                  </a:lnTo>
                  <a:lnTo>
                    <a:pt x="10" y="339"/>
                  </a:lnTo>
                  <a:lnTo>
                    <a:pt x="10" y="339"/>
                  </a:lnTo>
                  <a:lnTo>
                    <a:pt x="10" y="339"/>
                  </a:lnTo>
                  <a:lnTo>
                    <a:pt x="14" y="339"/>
                  </a:lnTo>
                  <a:lnTo>
                    <a:pt x="14" y="339"/>
                  </a:lnTo>
                  <a:lnTo>
                    <a:pt x="14" y="339"/>
                  </a:lnTo>
                  <a:lnTo>
                    <a:pt x="18" y="336"/>
                  </a:lnTo>
                  <a:lnTo>
                    <a:pt x="18" y="336"/>
                  </a:lnTo>
                  <a:lnTo>
                    <a:pt x="21" y="335"/>
                  </a:lnTo>
                  <a:lnTo>
                    <a:pt x="21" y="335"/>
                  </a:lnTo>
                  <a:lnTo>
                    <a:pt x="26" y="333"/>
                  </a:lnTo>
                  <a:lnTo>
                    <a:pt x="26" y="333"/>
                  </a:lnTo>
                  <a:lnTo>
                    <a:pt x="29" y="333"/>
                  </a:lnTo>
                  <a:lnTo>
                    <a:pt x="29" y="333"/>
                  </a:lnTo>
                  <a:lnTo>
                    <a:pt x="36" y="337"/>
                  </a:lnTo>
                  <a:lnTo>
                    <a:pt x="36" y="337"/>
                  </a:lnTo>
                  <a:lnTo>
                    <a:pt x="40" y="336"/>
                  </a:lnTo>
                  <a:lnTo>
                    <a:pt x="40" y="336"/>
                  </a:lnTo>
                  <a:lnTo>
                    <a:pt x="44" y="335"/>
                  </a:lnTo>
                  <a:lnTo>
                    <a:pt x="48" y="333"/>
                  </a:lnTo>
                  <a:lnTo>
                    <a:pt x="48" y="333"/>
                  </a:lnTo>
                  <a:lnTo>
                    <a:pt x="53" y="332"/>
                  </a:lnTo>
                  <a:lnTo>
                    <a:pt x="56" y="331"/>
                  </a:lnTo>
                  <a:lnTo>
                    <a:pt x="56" y="331"/>
                  </a:lnTo>
                  <a:lnTo>
                    <a:pt x="59" y="329"/>
                  </a:lnTo>
                  <a:lnTo>
                    <a:pt x="65" y="329"/>
                  </a:lnTo>
                  <a:lnTo>
                    <a:pt x="65" y="329"/>
                  </a:lnTo>
                  <a:lnTo>
                    <a:pt x="68" y="329"/>
                  </a:lnTo>
                  <a:lnTo>
                    <a:pt x="74" y="332"/>
                  </a:lnTo>
                  <a:lnTo>
                    <a:pt x="79" y="331"/>
                  </a:lnTo>
                  <a:lnTo>
                    <a:pt x="79" y="331"/>
                  </a:lnTo>
                  <a:lnTo>
                    <a:pt x="83" y="329"/>
                  </a:lnTo>
                  <a:lnTo>
                    <a:pt x="87" y="327"/>
                  </a:lnTo>
                  <a:lnTo>
                    <a:pt x="91" y="327"/>
                  </a:lnTo>
                  <a:lnTo>
                    <a:pt x="95" y="325"/>
                  </a:lnTo>
                  <a:lnTo>
                    <a:pt x="99" y="323"/>
                  </a:lnTo>
                  <a:lnTo>
                    <a:pt x="99" y="323"/>
                  </a:lnTo>
                  <a:lnTo>
                    <a:pt x="102" y="325"/>
                  </a:lnTo>
                  <a:lnTo>
                    <a:pt x="106" y="323"/>
                  </a:lnTo>
                  <a:lnTo>
                    <a:pt x="110" y="321"/>
                  </a:lnTo>
                  <a:lnTo>
                    <a:pt x="114" y="320"/>
                  </a:lnTo>
                  <a:lnTo>
                    <a:pt x="118" y="320"/>
                  </a:lnTo>
                  <a:lnTo>
                    <a:pt x="122" y="319"/>
                  </a:lnTo>
                  <a:lnTo>
                    <a:pt x="127" y="316"/>
                  </a:lnTo>
                  <a:lnTo>
                    <a:pt x="130" y="317"/>
                  </a:lnTo>
                  <a:lnTo>
                    <a:pt x="134" y="315"/>
                  </a:lnTo>
                  <a:lnTo>
                    <a:pt x="139" y="313"/>
                  </a:lnTo>
                  <a:lnTo>
                    <a:pt x="143" y="312"/>
                  </a:lnTo>
                  <a:lnTo>
                    <a:pt x="147" y="312"/>
                  </a:lnTo>
                  <a:lnTo>
                    <a:pt x="149" y="305"/>
                  </a:lnTo>
                  <a:lnTo>
                    <a:pt x="152" y="304"/>
                  </a:lnTo>
                  <a:lnTo>
                    <a:pt x="156" y="304"/>
                  </a:lnTo>
                  <a:lnTo>
                    <a:pt x="160" y="304"/>
                  </a:lnTo>
                  <a:lnTo>
                    <a:pt x="163" y="301"/>
                  </a:lnTo>
                  <a:lnTo>
                    <a:pt x="169" y="301"/>
                  </a:lnTo>
                  <a:lnTo>
                    <a:pt x="170" y="300"/>
                  </a:lnTo>
                  <a:lnTo>
                    <a:pt x="175" y="299"/>
                  </a:lnTo>
                  <a:lnTo>
                    <a:pt x="180" y="297"/>
                  </a:lnTo>
                  <a:lnTo>
                    <a:pt x="185" y="292"/>
                  </a:lnTo>
                  <a:lnTo>
                    <a:pt x="189" y="290"/>
                  </a:lnTo>
                  <a:lnTo>
                    <a:pt x="193" y="290"/>
                  </a:lnTo>
                  <a:lnTo>
                    <a:pt x="198" y="288"/>
                  </a:lnTo>
                  <a:lnTo>
                    <a:pt x="201" y="286"/>
                  </a:lnTo>
                  <a:lnTo>
                    <a:pt x="205" y="286"/>
                  </a:lnTo>
                  <a:lnTo>
                    <a:pt x="206" y="280"/>
                  </a:lnTo>
                  <a:lnTo>
                    <a:pt x="215" y="279"/>
                  </a:lnTo>
                  <a:lnTo>
                    <a:pt x="218" y="276"/>
                  </a:lnTo>
                  <a:lnTo>
                    <a:pt x="223" y="275"/>
                  </a:lnTo>
                  <a:lnTo>
                    <a:pt x="224" y="271"/>
                  </a:lnTo>
                  <a:lnTo>
                    <a:pt x="228" y="268"/>
                  </a:lnTo>
                  <a:lnTo>
                    <a:pt x="237" y="267"/>
                  </a:lnTo>
                  <a:lnTo>
                    <a:pt x="241" y="266"/>
                  </a:lnTo>
                  <a:lnTo>
                    <a:pt x="242" y="260"/>
                  </a:lnTo>
                  <a:lnTo>
                    <a:pt x="246" y="260"/>
                  </a:lnTo>
                  <a:lnTo>
                    <a:pt x="251" y="258"/>
                  </a:lnTo>
                  <a:lnTo>
                    <a:pt x="256" y="251"/>
                  </a:lnTo>
                  <a:lnTo>
                    <a:pt x="260" y="250"/>
                  </a:lnTo>
                  <a:lnTo>
                    <a:pt x="261" y="244"/>
                  </a:lnTo>
                  <a:lnTo>
                    <a:pt x="261" y="244"/>
                  </a:lnTo>
                  <a:lnTo>
                    <a:pt x="266" y="243"/>
                  </a:lnTo>
                  <a:lnTo>
                    <a:pt x="266" y="243"/>
                  </a:lnTo>
                  <a:lnTo>
                    <a:pt x="270" y="242"/>
                  </a:lnTo>
                  <a:lnTo>
                    <a:pt x="273" y="241"/>
                  </a:lnTo>
                  <a:lnTo>
                    <a:pt x="271" y="237"/>
                  </a:lnTo>
                  <a:lnTo>
                    <a:pt x="275" y="235"/>
                  </a:lnTo>
                  <a:lnTo>
                    <a:pt x="279" y="235"/>
                  </a:lnTo>
                  <a:lnTo>
                    <a:pt x="279" y="235"/>
                  </a:lnTo>
                  <a:lnTo>
                    <a:pt x="284" y="234"/>
                  </a:lnTo>
                  <a:lnTo>
                    <a:pt x="281" y="229"/>
                  </a:lnTo>
                  <a:lnTo>
                    <a:pt x="284" y="229"/>
                  </a:lnTo>
                  <a:lnTo>
                    <a:pt x="288" y="227"/>
                  </a:lnTo>
                  <a:lnTo>
                    <a:pt x="288" y="227"/>
                  </a:lnTo>
                  <a:lnTo>
                    <a:pt x="289" y="222"/>
                  </a:lnTo>
                  <a:lnTo>
                    <a:pt x="294" y="219"/>
                  </a:lnTo>
                  <a:lnTo>
                    <a:pt x="294" y="219"/>
                  </a:lnTo>
                  <a:lnTo>
                    <a:pt x="298" y="219"/>
                  </a:lnTo>
                  <a:lnTo>
                    <a:pt x="299" y="213"/>
                  </a:lnTo>
                  <a:lnTo>
                    <a:pt x="299" y="213"/>
                  </a:lnTo>
                  <a:lnTo>
                    <a:pt x="303" y="213"/>
                  </a:lnTo>
                  <a:lnTo>
                    <a:pt x="300" y="209"/>
                  </a:lnTo>
                  <a:lnTo>
                    <a:pt x="305" y="206"/>
                  </a:lnTo>
                  <a:lnTo>
                    <a:pt x="309" y="206"/>
                  </a:lnTo>
                  <a:lnTo>
                    <a:pt x="309" y="206"/>
                  </a:lnTo>
                  <a:lnTo>
                    <a:pt x="310" y="201"/>
                  </a:lnTo>
                  <a:lnTo>
                    <a:pt x="313" y="199"/>
                  </a:lnTo>
                  <a:lnTo>
                    <a:pt x="313" y="199"/>
                  </a:lnTo>
                  <a:lnTo>
                    <a:pt x="315" y="193"/>
                  </a:lnTo>
                  <a:lnTo>
                    <a:pt x="320" y="192"/>
                  </a:lnTo>
                  <a:lnTo>
                    <a:pt x="320" y="192"/>
                  </a:lnTo>
                  <a:lnTo>
                    <a:pt x="321" y="188"/>
                  </a:lnTo>
                  <a:lnTo>
                    <a:pt x="325" y="186"/>
                  </a:lnTo>
                  <a:lnTo>
                    <a:pt x="325" y="186"/>
                  </a:lnTo>
                  <a:lnTo>
                    <a:pt x="329" y="185"/>
                  </a:lnTo>
                  <a:lnTo>
                    <a:pt x="330" y="180"/>
                  </a:lnTo>
                  <a:lnTo>
                    <a:pt x="330" y="180"/>
                  </a:lnTo>
                  <a:lnTo>
                    <a:pt x="332" y="173"/>
                  </a:lnTo>
                  <a:lnTo>
                    <a:pt x="336" y="172"/>
                  </a:lnTo>
                  <a:lnTo>
                    <a:pt x="336" y="172"/>
                  </a:lnTo>
                  <a:lnTo>
                    <a:pt x="337" y="166"/>
                  </a:lnTo>
                  <a:lnTo>
                    <a:pt x="337" y="166"/>
                  </a:lnTo>
                  <a:lnTo>
                    <a:pt x="341" y="165"/>
                  </a:lnTo>
                  <a:lnTo>
                    <a:pt x="343" y="158"/>
                  </a:lnTo>
                  <a:lnTo>
                    <a:pt x="343" y="158"/>
                  </a:lnTo>
                  <a:lnTo>
                    <a:pt x="347" y="158"/>
                  </a:lnTo>
                  <a:lnTo>
                    <a:pt x="350" y="153"/>
                  </a:lnTo>
                  <a:lnTo>
                    <a:pt x="350" y="153"/>
                  </a:lnTo>
                  <a:lnTo>
                    <a:pt x="351" y="148"/>
                  </a:lnTo>
                  <a:lnTo>
                    <a:pt x="355" y="146"/>
                  </a:lnTo>
                  <a:lnTo>
                    <a:pt x="355" y="146"/>
                  </a:lnTo>
                  <a:lnTo>
                    <a:pt x="356" y="141"/>
                  </a:lnTo>
                  <a:lnTo>
                    <a:pt x="361" y="140"/>
                  </a:lnTo>
                  <a:lnTo>
                    <a:pt x="358" y="135"/>
                  </a:lnTo>
                  <a:lnTo>
                    <a:pt x="362" y="136"/>
                  </a:lnTo>
                  <a:lnTo>
                    <a:pt x="364" y="128"/>
                  </a:lnTo>
                  <a:lnTo>
                    <a:pt x="364" y="128"/>
                  </a:lnTo>
                  <a:lnTo>
                    <a:pt x="368" y="127"/>
                  </a:lnTo>
                  <a:lnTo>
                    <a:pt x="369" y="121"/>
                  </a:lnTo>
                  <a:lnTo>
                    <a:pt x="369" y="121"/>
                  </a:lnTo>
                  <a:lnTo>
                    <a:pt x="370" y="116"/>
                  </a:lnTo>
                  <a:lnTo>
                    <a:pt x="374" y="116"/>
                  </a:lnTo>
                  <a:lnTo>
                    <a:pt x="371" y="111"/>
                  </a:lnTo>
                  <a:lnTo>
                    <a:pt x="376" y="108"/>
                  </a:lnTo>
                  <a:lnTo>
                    <a:pt x="376" y="103"/>
                  </a:lnTo>
                  <a:lnTo>
                    <a:pt x="376" y="103"/>
                  </a:lnTo>
                  <a:lnTo>
                    <a:pt x="378" y="97"/>
                  </a:lnTo>
                  <a:lnTo>
                    <a:pt x="378" y="97"/>
                  </a:lnTo>
                  <a:lnTo>
                    <a:pt x="380" y="92"/>
                  </a:lnTo>
                  <a:lnTo>
                    <a:pt x="384" y="91"/>
                  </a:lnTo>
                  <a:lnTo>
                    <a:pt x="382" y="87"/>
                  </a:lnTo>
                  <a:lnTo>
                    <a:pt x="385" y="86"/>
                  </a:lnTo>
                  <a:lnTo>
                    <a:pt x="387" y="79"/>
                  </a:lnTo>
                  <a:lnTo>
                    <a:pt x="387" y="79"/>
                  </a:lnTo>
                  <a:lnTo>
                    <a:pt x="388" y="75"/>
                  </a:lnTo>
                  <a:lnTo>
                    <a:pt x="392" y="74"/>
                  </a:lnTo>
                  <a:lnTo>
                    <a:pt x="390" y="67"/>
                  </a:lnTo>
                  <a:lnTo>
                    <a:pt x="394" y="68"/>
                  </a:lnTo>
                  <a:lnTo>
                    <a:pt x="396" y="62"/>
                  </a:lnTo>
                  <a:lnTo>
                    <a:pt x="393" y="58"/>
                  </a:lnTo>
                  <a:lnTo>
                    <a:pt x="397" y="56"/>
                  </a:lnTo>
                  <a:lnTo>
                    <a:pt x="398" y="50"/>
                  </a:lnTo>
                  <a:lnTo>
                    <a:pt x="398" y="50"/>
                  </a:lnTo>
                  <a:lnTo>
                    <a:pt x="400" y="46"/>
                  </a:lnTo>
                  <a:lnTo>
                    <a:pt x="402" y="39"/>
                  </a:lnTo>
                  <a:lnTo>
                    <a:pt x="402" y="39"/>
                  </a:lnTo>
                  <a:lnTo>
                    <a:pt x="403" y="34"/>
                  </a:lnTo>
                  <a:lnTo>
                    <a:pt x="403" y="34"/>
                  </a:lnTo>
                  <a:lnTo>
                    <a:pt x="405" y="27"/>
                  </a:lnTo>
                  <a:lnTo>
                    <a:pt x="406" y="22"/>
                  </a:lnTo>
                  <a:lnTo>
                    <a:pt x="406" y="22"/>
                  </a:lnTo>
                  <a:lnTo>
                    <a:pt x="409" y="18"/>
                  </a:lnTo>
                  <a:lnTo>
                    <a:pt x="410" y="10"/>
                  </a:lnTo>
                  <a:lnTo>
                    <a:pt x="410" y="10"/>
                  </a:lnTo>
                  <a:lnTo>
                    <a:pt x="411" y="6"/>
                  </a:lnTo>
                  <a:lnTo>
                    <a:pt x="413" y="0"/>
                  </a:lnTo>
                  <a:lnTo>
                    <a:pt x="413" y="0"/>
                  </a:lnTo>
                  <a:lnTo>
                    <a:pt x="413" y="0"/>
                  </a:lnTo>
                  <a:lnTo>
                    <a:pt x="413" y="0"/>
                  </a:lnTo>
                  <a:lnTo>
                    <a:pt x="413" y="0"/>
                  </a:lnTo>
                  <a:lnTo>
                    <a:pt x="413" y="0"/>
                  </a:lnTo>
                  <a:lnTo>
                    <a:pt x="413" y="0"/>
                  </a:lnTo>
                  <a:lnTo>
                    <a:pt x="413" y="0"/>
                  </a:lnTo>
                  <a:lnTo>
                    <a:pt x="413" y="0"/>
                  </a:lnTo>
                  <a:lnTo>
                    <a:pt x="413" y="0"/>
                  </a:lnTo>
                  <a:lnTo>
                    <a:pt x="413" y="0"/>
                  </a:lnTo>
                  <a:lnTo>
                    <a:pt x="413" y="0"/>
                  </a:lnTo>
                  <a:lnTo>
                    <a:pt x="413" y="0"/>
                  </a:lnTo>
                  <a:lnTo>
                    <a:pt x="413" y="0"/>
                  </a:lnTo>
                  <a:lnTo>
                    <a:pt x="410" y="1"/>
                  </a:lnTo>
                  <a:lnTo>
                    <a:pt x="411" y="6"/>
                  </a:lnTo>
                  <a:lnTo>
                    <a:pt x="411" y="6"/>
                  </a:lnTo>
                  <a:lnTo>
                    <a:pt x="411" y="6"/>
                  </a:lnTo>
                  <a:lnTo>
                    <a:pt x="411" y="6"/>
                  </a:lnTo>
                  <a:lnTo>
                    <a:pt x="411" y="6"/>
                  </a:lnTo>
                  <a:lnTo>
                    <a:pt x="411" y="6"/>
                  </a:lnTo>
                  <a:lnTo>
                    <a:pt x="408" y="7"/>
                  </a:lnTo>
                  <a:lnTo>
                    <a:pt x="408" y="7"/>
                  </a:lnTo>
                  <a:lnTo>
                    <a:pt x="410" y="10"/>
                  </a:lnTo>
                  <a:lnTo>
                    <a:pt x="410" y="10"/>
                  </a:lnTo>
                  <a:lnTo>
                    <a:pt x="410" y="10"/>
                  </a:lnTo>
                  <a:lnTo>
                    <a:pt x="410" y="10"/>
                  </a:lnTo>
                  <a:lnTo>
                    <a:pt x="407" y="11"/>
                  </a:lnTo>
                  <a:lnTo>
                    <a:pt x="409" y="18"/>
                  </a:lnTo>
                  <a:lnTo>
                    <a:pt x="409" y="18"/>
                  </a:lnTo>
                  <a:lnTo>
                    <a:pt x="409" y="18"/>
                  </a:lnTo>
                  <a:lnTo>
                    <a:pt x="405" y="18"/>
                  </a:lnTo>
                  <a:lnTo>
                    <a:pt x="405" y="18"/>
                  </a:lnTo>
                  <a:lnTo>
                    <a:pt x="406" y="22"/>
                  </a:lnTo>
                  <a:lnTo>
                    <a:pt x="406" y="22"/>
                  </a:lnTo>
                  <a:lnTo>
                    <a:pt x="403" y="25"/>
                  </a:lnTo>
                  <a:lnTo>
                    <a:pt x="403" y="25"/>
                  </a:lnTo>
                  <a:lnTo>
                    <a:pt x="405" y="27"/>
                  </a:lnTo>
                  <a:lnTo>
                    <a:pt x="400" y="30"/>
                  </a:lnTo>
                  <a:lnTo>
                    <a:pt x="400" y="30"/>
                  </a:lnTo>
                  <a:lnTo>
                    <a:pt x="400" y="30"/>
                  </a:lnTo>
                  <a:lnTo>
                    <a:pt x="399" y="35"/>
                  </a:lnTo>
                  <a:lnTo>
                    <a:pt x="399" y="35"/>
                  </a:lnTo>
                  <a:lnTo>
                    <a:pt x="399" y="35"/>
                  </a:lnTo>
                  <a:lnTo>
                    <a:pt x="396" y="37"/>
                  </a:lnTo>
                  <a:lnTo>
                    <a:pt x="398" y="39"/>
                  </a:lnTo>
                  <a:lnTo>
                    <a:pt x="398" y="39"/>
                  </a:lnTo>
                  <a:lnTo>
                    <a:pt x="393" y="42"/>
                  </a:lnTo>
                  <a:lnTo>
                    <a:pt x="397" y="46"/>
                  </a:lnTo>
                  <a:lnTo>
                    <a:pt x="392" y="47"/>
                  </a:lnTo>
                  <a:lnTo>
                    <a:pt x="392" y="47"/>
                  </a:lnTo>
                  <a:lnTo>
                    <a:pt x="392" y="47"/>
                  </a:lnTo>
                  <a:lnTo>
                    <a:pt x="390" y="52"/>
                  </a:lnTo>
                  <a:lnTo>
                    <a:pt x="390" y="52"/>
                  </a:lnTo>
                  <a:lnTo>
                    <a:pt x="387" y="54"/>
                  </a:lnTo>
                  <a:lnTo>
                    <a:pt x="388" y="58"/>
                  </a:lnTo>
                  <a:lnTo>
                    <a:pt x="385" y="59"/>
                  </a:lnTo>
                  <a:lnTo>
                    <a:pt x="385" y="59"/>
                  </a:lnTo>
                  <a:lnTo>
                    <a:pt x="387" y="64"/>
                  </a:lnTo>
                  <a:lnTo>
                    <a:pt x="384" y="66"/>
                  </a:lnTo>
                  <a:lnTo>
                    <a:pt x="384" y="66"/>
                  </a:lnTo>
                  <a:lnTo>
                    <a:pt x="382" y="71"/>
                  </a:lnTo>
                  <a:lnTo>
                    <a:pt x="382" y="71"/>
                  </a:lnTo>
                  <a:lnTo>
                    <a:pt x="378" y="71"/>
                  </a:lnTo>
                  <a:lnTo>
                    <a:pt x="381" y="76"/>
                  </a:lnTo>
                  <a:lnTo>
                    <a:pt x="376" y="79"/>
                  </a:lnTo>
                  <a:lnTo>
                    <a:pt x="376" y="79"/>
                  </a:lnTo>
                  <a:lnTo>
                    <a:pt x="375" y="83"/>
                  </a:lnTo>
                  <a:lnTo>
                    <a:pt x="375" y="83"/>
                  </a:lnTo>
                  <a:lnTo>
                    <a:pt x="370" y="84"/>
                  </a:lnTo>
                  <a:lnTo>
                    <a:pt x="373" y="90"/>
                  </a:lnTo>
                  <a:lnTo>
                    <a:pt x="370" y="90"/>
                  </a:lnTo>
                  <a:lnTo>
                    <a:pt x="369" y="96"/>
                  </a:lnTo>
                  <a:lnTo>
                    <a:pt x="369" y="96"/>
                  </a:lnTo>
                  <a:lnTo>
                    <a:pt x="364" y="97"/>
                  </a:lnTo>
                  <a:lnTo>
                    <a:pt x="368" y="101"/>
                  </a:lnTo>
                  <a:lnTo>
                    <a:pt x="363" y="101"/>
                  </a:lnTo>
                  <a:lnTo>
                    <a:pt x="363" y="101"/>
                  </a:lnTo>
                  <a:lnTo>
                    <a:pt x="361" y="108"/>
                  </a:lnTo>
                  <a:lnTo>
                    <a:pt x="357" y="108"/>
                  </a:lnTo>
                  <a:lnTo>
                    <a:pt x="360" y="113"/>
                  </a:lnTo>
                  <a:lnTo>
                    <a:pt x="356" y="115"/>
                  </a:lnTo>
                  <a:lnTo>
                    <a:pt x="356" y="115"/>
                  </a:lnTo>
                  <a:lnTo>
                    <a:pt x="354" y="119"/>
                  </a:lnTo>
                  <a:lnTo>
                    <a:pt x="351" y="121"/>
                  </a:lnTo>
                  <a:lnTo>
                    <a:pt x="351" y="121"/>
                  </a:lnTo>
                  <a:lnTo>
                    <a:pt x="349" y="129"/>
                  </a:lnTo>
                  <a:lnTo>
                    <a:pt x="344" y="128"/>
                  </a:lnTo>
                  <a:lnTo>
                    <a:pt x="347" y="133"/>
                  </a:lnTo>
                  <a:lnTo>
                    <a:pt x="343" y="133"/>
                  </a:lnTo>
                  <a:lnTo>
                    <a:pt x="339" y="135"/>
                  </a:lnTo>
                  <a:lnTo>
                    <a:pt x="341" y="140"/>
                  </a:lnTo>
                  <a:lnTo>
                    <a:pt x="337" y="140"/>
                  </a:lnTo>
                  <a:lnTo>
                    <a:pt x="334" y="143"/>
                  </a:lnTo>
                  <a:lnTo>
                    <a:pt x="336" y="145"/>
                  </a:lnTo>
                  <a:lnTo>
                    <a:pt x="332" y="148"/>
                  </a:lnTo>
                  <a:lnTo>
                    <a:pt x="330" y="152"/>
                  </a:lnTo>
                  <a:lnTo>
                    <a:pt x="326" y="153"/>
                  </a:lnTo>
                  <a:lnTo>
                    <a:pt x="326" y="153"/>
                  </a:lnTo>
                  <a:lnTo>
                    <a:pt x="325" y="160"/>
                  </a:lnTo>
                  <a:lnTo>
                    <a:pt x="321" y="161"/>
                  </a:lnTo>
                  <a:lnTo>
                    <a:pt x="321" y="161"/>
                  </a:lnTo>
                  <a:lnTo>
                    <a:pt x="320" y="166"/>
                  </a:lnTo>
                  <a:lnTo>
                    <a:pt x="315" y="168"/>
                  </a:lnTo>
                  <a:lnTo>
                    <a:pt x="311" y="169"/>
                  </a:lnTo>
                  <a:lnTo>
                    <a:pt x="313" y="173"/>
                  </a:lnTo>
                  <a:lnTo>
                    <a:pt x="310" y="173"/>
                  </a:lnTo>
                  <a:lnTo>
                    <a:pt x="309" y="178"/>
                  </a:lnTo>
                  <a:lnTo>
                    <a:pt x="305" y="180"/>
                  </a:lnTo>
                  <a:lnTo>
                    <a:pt x="305" y="180"/>
                  </a:lnTo>
                  <a:lnTo>
                    <a:pt x="303" y="188"/>
                  </a:lnTo>
                  <a:lnTo>
                    <a:pt x="299" y="188"/>
                  </a:lnTo>
                  <a:lnTo>
                    <a:pt x="295" y="189"/>
                  </a:lnTo>
                  <a:lnTo>
                    <a:pt x="293" y="194"/>
                  </a:lnTo>
                  <a:lnTo>
                    <a:pt x="293" y="194"/>
                  </a:lnTo>
                  <a:lnTo>
                    <a:pt x="289" y="194"/>
                  </a:lnTo>
                  <a:lnTo>
                    <a:pt x="287" y="202"/>
                  </a:lnTo>
                  <a:lnTo>
                    <a:pt x="284" y="202"/>
                  </a:lnTo>
                  <a:lnTo>
                    <a:pt x="280" y="202"/>
                  </a:lnTo>
                  <a:lnTo>
                    <a:pt x="283" y="209"/>
                  </a:lnTo>
                  <a:lnTo>
                    <a:pt x="278" y="209"/>
                  </a:lnTo>
                  <a:lnTo>
                    <a:pt x="275" y="209"/>
                  </a:lnTo>
                  <a:lnTo>
                    <a:pt x="273" y="215"/>
                  </a:lnTo>
                  <a:lnTo>
                    <a:pt x="270" y="217"/>
                  </a:lnTo>
                  <a:lnTo>
                    <a:pt x="265" y="218"/>
                  </a:lnTo>
                  <a:lnTo>
                    <a:pt x="265" y="218"/>
                  </a:lnTo>
                  <a:lnTo>
                    <a:pt x="263" y="223"/>
                  </a:lnTo>
                  <a:lnTo>
                    <a:pt x="260" y="225"/>
                  </a:lnTo>
                  <a:lnTo>
                    <a:pt x="256" y="225"/>
                  </a:lnTo>
                  <a:lnTo>
                    <a:pt x="254" y="230"/>
                  </a:lnTo>
                  <a:lnTo>
                    <a:pt x="250" y="231"/>
                  </a:lnTo>
                  <a:lnTo>
                    <a:pt x="247" y="233"/>
                  </a:lnTo>
                  <a:lnTo>
                    <a:pt x="247" y="233"/>
                  </a:lnTo>
                  <a:lnTo>
                    <a:pt x="245" y="239"/>
                  </a:lnTo>
                  <a:lnTo>
                    <a:pt x="241" y="241"/>
                  </a:lnTo>
                  <a:lnTo>
                    <a:pt x="236" y="242"/>
                  </a:lnTo>
                  <a:lnTo>
                    <a:pt x="232" y="242"/>
                  </a:lnTo>
                  <a:lnTo>
                    <a:pt x="230" y="247"/>
                  </a:lnTo>
                  <a:lnTo>
                    <a:pt x="227" y="250"/>
                  </a:lnTo>
                  <a:lnTo>
                    <a:pt x="223" y="250"/>
                  </a:lnTo>
                  <a:lnTo>
                    <a:pt x="219" y="251"/>
                  </a:lnTo>
                  <a:lnTo>
                    <a:pt x="217" y="256"/>
                  </a:lnTo>
                  <a:lnTo>
                    <a:pt x="217" y="256"/>
                  </a:lnTo>
                  <a:lnTo>
                    <a:pt x="213" y="259"/>
                  </a:lnTo>
                  <a:lnTo>
                    <a:pt x="210" y="258"/>
                  </a:lnTo>
                  <a:lnTo>
                    <a:pt x="205" y="260"/>
                  </a:lnTo>
                  <a:lnTo>
                    <a:pt x="204" y="264"/>
                  </a:lnTo>
                  <a:lnTo>
                    <a:pt x="199" y="267"/>
                  </a:lnTo>
                  <a:lnTo>
                    <a:pt x="196" y="268"/>
                  </a:lnTo>
                  <a:lnTo>
                    <a:pt x="191" y="270"/>
                  </a:lnTo>
                  <a:lnTo>
                    <a:pt x="187" y="270"/>
                  </a:lnTo>
                  <a:lnTo>
                    <a:pt x="186" y="275"/>
                  </a:lnTo>
                  <a:lnTo>
                    <a:pt x="183" y="276"/>
                  </a:lnTo>
                  <a:lnTo>
                    <a:pt x="178" y="278"/>
                  </a:lnTo>
                  <a:lnTo>
                    <a:pt x="174" y="279"/>
                  </a:lnTo>
                  <a:lnTo>
                    <a:pt x="170" y="280"/>
                  </a:lnTo>
                  <a:lnTo>
                    <a:pt x="166" y="282"/>
                  </a:lnTo>
                  <a:lnTo>
                    <a:pt x="162" y="282"/>
                  </a:lnTo>
                  <a:lnTo>
                    <a:pt x="159" y="283"/>
                  </a:lnTo>
                  <a:lnTo>
                    <a:pt x="156" y="290"/>
                  </a:lnTo>
                  <a:lnTo>
                    <a:pt x="153" y="290"/>
                  </a:lnTo>
                  <a:lnTo>
                    <a:pt x="148" y="291"/>
                  </a:lnTo>
                  <a:lnTo>
                    <a:pt x="145" y="293"/>
                  </a:lnTo>
                  <a:lnTo>
                    <a:pt x="145" y="293"/>
                  </a:lnTo>
                  <a:lnTo>
                    <a:pt x="142" y="293"/>
                  </a:lnTo>
                  <a:lnTo>
                    <a:pt x="137" y="295"/>
                  </a:lnTo>
                  <a:lnTo>
                    <a:pt x="133" y="293"/>
                  </a:lnTo>
                  <a:lnTo>
                    <a:pt x="129" y="296"/>
                  </a:lnTo>
                  <a:lnTo>
                    <a:pt x="125" y="296"/>
                  </a:lnTo>
                  <a:lnTo>
                    <a:pt x="121" y="297"/>
                  </a:lnTo>
                  <a:lnTo>
                    <a:pt x="117" y="300"/>
                  </a:lnTo>
                  <a:lnTo>
                    <a:pt x="113" y="300"/>
                  </a:lnTo>
                  <a:lnTo>
                    <a:pt x="109" y="301"/>
                  </a:lnTo>
                  <a:lnTo>
                    <a:pt x="100" y="304"/>
                  </a:lnTo>
                  <a:lnTo>
                    <a:pt x="97" y="305"/>
                  </a:lnTo>
                  <a:lnTo>
                    <a:pt x="92" y="305"/>
                  </a:lnTo>
                  <a:lnTo>
                    <a:pt x="89" y="307"/>
                  </a:lnTo>
                  <a:lnTo>
                    <a:pt x="85" y="308"/>
                  </a:lnTo>
                  <a:lnTo>
                    <a:pt x="81" y="308"/>
                  </a:lnTo>
                  <a:lnTo>
                    <a:pt x="77" y="311"/>
                  </a:lnTo>
                  <a:lnTo>
                    <a:pt x="73" y="312"/>
                  </a:lnTo>
                  <a:lnTo>
                    <a:pt x="69" y="312"/>
                  </a:lnTo>
                  <a:lnTo>
                    <a:pt x="65" y="313"/>
                  </a:lnTo>
                  <a:lnTo>
                    <a:pt x="61" y="315"/>
                  </a:lnTo>
                  <a:lnTo>
                    <a:pt x="54" y="311"/>
                  </a:lnTo>
                  <a:lnTo>
                    <a:pt x="51" y="312"/>
                  </a:lnTo>
                  <a:lnTo>
                    <a:pt x="47" y="313"/>
                  </a:lnTo>
                  <a:lnTo>
                    <a:pt x="42" y="315"/>
                  </a:lnTo>
                  <a:lnTo>
                    <a:pt x="38" y="315"/>
                  </a:lnTo>
                  <a:lnTo>
                    <a:pt x="35" y="316"/>
                  </a:lnTo>
                  <a:lnTo>
                    <a:pt x="30" y="317"/>
                  </a:lnTo>
                  <a:lnTo>
                    <a:pt x="25" y="313"/>
                  </a:lnTo>
                  <a:lnTo>
                    <a:pt x="20" y="315"/>
                  </a:lnTo>
                  <a:lnTo>
                    <a:pt x="16" y="317"/>
                  </a:lnTo>
                  <a:lnTo>
                    <a:pt x="13" y="316"/>
                  </a:lnTo>
                  <a:lnTo>
                    <a:pt x="8" y="319"/>
                  </a:lnTo>
                  <a:lnTo>
                    <a:pt x="8" y="319"/>
                  </a:lnTo>
                  <a:lnTo>
                    <a:pt x="4" y="320"/>
                  </a:lnTo>
                  <a:lnTo>
                    <a:pt x="1" y="325"/>
                  </a:lnTo>
                  <a:lnTo>
                    <a:pt x="0" y="329"/>
                  </a:lnTo>
                  <a:lnTo>
                    <a:pt x="0" y="336"/>
                  </a:lnTo>
                  <a:lnTo>
                    <a:pt x="0" y="336"/>
                  </a:lnTo>
                  <a:lnTo>
                    <a:pt x="0" y="336"/>
                  </a:lnTo>
                </a:path>
              </a:pathLst>
            </a:custGeom>
            <a:gradFill rotWithShape="0">
              <a:gsLst>
                <a:gs pos="0">
                  <a:srgbClr val="FF6633"/>
                </a:gs>
                <a:gs pos="100000">
                  <a:srgbClr val="FF6633">
                    <a:gamma/>
                    <a:tint val="60000"/>
                    <a:invGamma/>
                  </a:srgbClr>
                </a:gs>
              </a:gsLst>
              <a:lin ang="18900000" scaled="1"/>
            </a:gradFill>
            <a:ln w="12700" cap="rnd" cmpd="sng">
              <a:solidFill>
                <a:srgbClr val="FF663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0624" name="Freeform 48"/>
            <p:cNvSpPr>
              <a:spLocks/>
            </p:cNvSpPr>
            <p:nvPr/>
          </p:nvSpPr>
          <p:spPr bwMode="blackGray">
            <a:xfrm>
              <a:off x="3217" y="1534"/>
              <a:ext cx="270" cy="126"/>
            </a:xfrm>
            <a:custGeom>
              <a:avLst/>
              <a:gdLst>
                <a:gd name="T0" fmla="*/ 11 w 270"/>
                <a:gd name="T1" fmla="*/ 69 h 126"/>
                <a:gd name="T2" fmla="*/ 0 w 270"/>
                <a:gd name="T3" fmla="*/ 125 h 126"/>
                <a:gd name="T4" fmla="*/ 253 w 270"/>
                <a:gd name="T5" fmla="*/ 57 h 126"/>
                <a:gd name="T6" fmla="*/ 269 w 270"/>
                <a:gd name="T7" fmla="*/ 0 h 126"/>
                <a:gd name="T8" fmla="*/ 11 w 270"/>
                <a:gd name="T9" fmla="*/ 69 h 126"/>
              </a:gdLst>
              <a:ahLst/>
              <a:cxnLst>
                <a:cxn ang="0">
                  <a:pos x="T0" y="T1"/>
                </a:cxn>
                <a:cxn ang="0">
                  <a:pos x="T2" y="T3"/>
                </a:cxn>
                <a:cxn ang="0">
                  <a:pos x="T4" y="T5"/>
                </a:cxn>
                <a:cxn ang="0">
                  <a:pos x="T6" y="T7"/>
                </a:cxn>
                <a:cxn ang="0">
                  <a:pos x="T8" y="T9"/>
                </a:cxn>
              </a:cxnLst>
              <a:rect l="0" t="0" r="r" b="b"/>
              <a:pathLst>
                <a:path w="270" h="126">
                  <a:moveTo>
                    <a:pt x="11" y="69"/>
                  </a:moveTo>
                  <a:lnTo>
                    <a:pt x="0" y="125"/>
                  </a:lnTo>
                  <a:lnTo>
                    <a:pt x="253" y="57"/>
                  </a:lnTo>
                  <a:lnTo>
                    <a:pt x="269" y="0"/>
                  </a:lnTo>
                  <a:lnTo>
                    <a:pt x="11" y="69"/>
                  </a:lnTo>
                </a:path>
              </a:pathLst>
            </a:custGeom>
            <a:gradFill rotWithShape="0">
              <a:gsLst>
                <a:gs pos="0">
                  <a:srgbClr val="FF6633">
                    <a:gamma/>
                    <a:tint val="80000"/>
                    <a:invGamma/>
                  </a:srgbClr>
                </a:gs>
                <a:gs pos="100000">
                  <a:srgbClr val="FF6633"/>
                </a:gs>
              </a:gsLst>
              <a:lin ang="18900000" scaled="1"/>
            </a:gradFill>
            <a:ln w="12700" cap="rnd" cmpd="sng">
              <a:solidFill>
                <a:srgbClr val="FF663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0625" name="Freeform 49"/>
            <p:cNvSpPr>
              <a:spLocks/>
            </p:cNvSpPr>
            <p:nvPr/>
          </p:nvSpPr>
          <p:spPr bwMode="blackGray">
            <a:xfrm>
              <a:off x="3470" y="1534"/>
              <a:ext cx="171" cy="348"/>
            </a:xfrm>
            <a:custGeom>
              <a:avLst/>
              <a:gdLst>
                <a:gd name="T0" fmla="*/ 14 w 171"/>
                <a:gd name="T1" fmla="*/ 0 h 348"/>
                <a:gd name="T2" fmla="*/ 170 w 171"/>
                <a:gd name="T3" fmla="*/ 291 h 348"/>
                <a:gd name="T4" fmla="*/ 154 w 171"/>
                <a:gd name="T5" fmla="*/ 347 h 348"/>
                <a:gd name="T6" fmla="*/ 0 w 171"/>
                <a:gd name="T7" fmla="*/ 57 h 348"/>
                <a:gd name="T8" fmla="*/ 14 w 171"/>
                <a:gd name="T9" fmla="*/ 0 h 348"/>
              </a:gdLst>
              <a:ahLst/>
              <a:cxnLst>
                <a:cxn ang="0">
                  <a:pos x="T0" y="T1"/>
                </a:cxn>
                <a:cxn ang="0">
                  <a:pos x="T2" y="T3"/>
                </a:cxn>
                <a:cxn ang="0">
                  <a:pos x="T4" y="T5"/>
                </a:cxn>
                <a:cxn ang="0">
                  <a:pos x="T6" y="T7"/>
                </a:cxn>
                <a:cxn ang="0">
                  <a:pos x="T8" y="T9"/>
                </a:cxn>
              </a:cxnLst>
              <a:rect l="0" t="0" r="r" b="b"/>
              <a:pathLst>
                <a:path w="171" h="348">
                  <a:moveTo>
                    <a:pt x="14" y="0"/>
                  </a:moveTo>
                  <a:lnTo>
                    <a:pt x="170" y="291"/>
                  </a:lnTo>
                  <a:lnTo>
                    <a:pt x="154" y="347"/>
                  </a:lnTo>
                  <a:lnTo>
                    <a:pt x="0" y="57"/>
                  </a:lnTo>
                  <a:lnTo>
                    <a:pt x="14" y="0"/>
                  </a:lnTo>
                </a:path>
              </a:pathLst>
            </a:custGeom>
            <a:gradFill rotWithShape="0">
              <a:gsLst>
                <a:gs pos="0">
                  <a:srgbClr val="FF6633"/>
                </a:gs>
                <a:gs pos="100000">
                  <a:srgbClr val="FF6633">
                    <a:gamma/>
                    <a:tint val="70196"/>
                    <a:invGamma/>
                  </a:srgbClr>
                </a:gs>
              </a:gsLst>
              <a:lin ang="0" scaled="1"/>
            </a:gradFill>
            <a:ln w="12700" cap="rnd" cmpd="sng">
              <a:solidFill>
                <a:srgbClr val="FF663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grpSp>
      <p:grpSp>
        <p:nvGrpSpPr>
          <p:cNvPr id="280626" name="Group 50"/>
          <p:cNvGrpSpPr>
            <a:grpSpLocks/>
          </p:cNvGrpSpPr>
          <p:nvPr/>
        </p:nvGrpSpPr>
        <p:grpSpPr bwMode="auto">
          <a:xfrm>
            <a:off x="5845175" y="3346450"/>
            <a:ext cx="1139825" cy="885825"/>
            <a:chOff x="3829" y="1538"/>
            <a:chExt cx="718" cy="558"/>
          </a:xfrm>
        </p:grpSpPr>
        <p:sp>
          <p:nvSpPr>
            <p:cNvPr id="280627" name="Freeform 51"/>
            <p:cNvSpPr>
              <a:spLocks/>
            </p:cNvSpPr>
            <p:nvPr/>
          </p:nvSpPr>
          <p:spPr bwMode="blackGray">
            <a:xfrm>
              <a:off x="3829" y="1565"/>
              <a:ext cx="711" cy="531"/>
            </a:xfrm>
            <a:custGeom>
              <a:avLst/>
              <a:gdLst>
                <a:gd name="T0" fmla="*/ 590 w 711"/>
                <a:gd name="T1" fmla="*/ 281 h 531"/>
                <a:gd name="T2" fmla="*/ 575 w 711"/>
                <a:gd name="T3" fmla="*/ 305 h 531"/>
                <a:gd name="T4" fmla="*/ 563 w 711"/>
                <a:gd name="T5" fmla="*/ 325 h 531"/>
                <a:gd name="T6" fmla="*/ 551 w 711"/>
                <a:gd name="T7" fmla="*/ 345 h 531"/>
                <a:gd name="T8" fmla="*/ 531 w 711"/>
                <a:gd name="T9" fmla="*/ 359 h 531"/>
                <a:gd name="T10" fmla="*/ 518 w 711"/>
                <a:gd name="T11" fmla="*/ 378 h 531"/>
                <a:gd name="T12" fmla="*/ 504 w 711"/>
                <a:gd name="T13" fmla="*/ 394 h 531"/>
                <a:gd name="T14" fmla="*/ 485 w 711"/>
                <a:gd name="T15" fmla="*/ 409 h 531"/>
                <a:gd name="T16" fmla="*/ 471 w 711"/>
                <a:gd name="T17" fmla="*/ 425 h 531"/>
                <a:gd name="T18" fmla="*/ 449 w 711"/>
                <a:gd name="T19" fmla="*/ 435 h 531"/>
                <a:gd name="T20" fmla="*/ 434 w 711"/>
                <a:gd name="T21" fmla="*/ 448 h 531"/>
                <a:gd name="T22" fmla="*/ 413 w 711"/>
                <a:gd name="T23" fmla="*/ 459 h 531"/>
                <a:gd name="T24" fmla="*/ 395 w 711"/>
                <a:gd name="T25" fmla="*/ 470 h 531"/>
                <a:gd name="T26" fmla="*/ 370 w 711"/>
                <a:gd name="T27" fmla="*/ 476 h 531"/>
                <a:gd name="T28" fmla="*/ 353 w 711"/>
                <a:gd name="T29" fmla="*/ 487 h 531"/>
                <a:gd name="T30" fmla="*/ 334 w 711"/>
                <a:gd name="T31" fmla="*/ 491 h 531"/>
                <a:gd name="T32" fmla="*/ 315 w 711"/>
                <a:gd name="T33" fmla="*/ 499 h 531"/>
                <a:gd name="T34" fmla="*/ 291 w 711"/>
                <a:gd name="T35" fmla="*/ 504 h 531"/>
                <a:gd name="T36" fmla="*/ 270 w 711"/>
                <a:gd name="T37" fmla="*/ 508 h 531"/>
                <a:gd name="T38" fmla="*/ 250 w 711"/>
                <a:gd name="T39" fmla="*/ 514 h 531"/>
                <a:gd name="T40" fmla="*/ 230 w 711"/>
                <a:gd name="T41" fmla="*/ 520 h 531"/>
                <a:gd name="T42" fmla="*/ 208 w 711"/>
                <a:gd name="T43" fmla="*/ 522 h 531"/>
                <a:gd name="T44" fmla="*/ 192 w 711"/>
                <a:gd name="T45" fmla="*/ 524 h 531"/>
                <a:gd name="T46" fmla="*/ 169 w 711"/>
                <a:gd name="T47" fmla="*/ 526 h 531"/>
                <a:gd name="T48" fmla="*/ 151 w 711"/>
                <a:gd name="T49" fmla="*/ 526 h 531"/>
                <a:gd name="T50" fmla="*/ 129 w 711"/>
                <a:gd name="T51" fmla="*/ 526 h 531"/>
                <a:gd name="T52" fmla="*/ 111 w 711"/>
                <a:gd name="T53" fmla="*/ 526 h 531"/>
                <a:gd name="T54" fmla="*/ 92 w 711"/>
                <a:gd name="T55" fmla="*/ 527 h 531"/>
                <a:gd name="T56" fmla="*/ 72 w 711"/>
                <a:gd name="T57" fmla="*/ 526 h 531"/>
                <a:gd name="T58" fmla="*/ 55 w 711"/>
                <a:gd name="T59" fmla="*/ 524 h 531"/>
                <a:gd name="T60" fmla="*/ 37 w 711"/>
                <a:gd name="T61" fmla="*/ 524 h 531"/>
                <a:gd name="T62" fmla="*/ 23 w 711"/>
                <a:gd name="T63" fmla="*/ 523 h 531"/>
                <a:gd name="T64" fmla="*/ 0 w 711"/>
                <a:gd name="T65" fmla="*/ 498 h 531"/>
                <a:gd name="T66" fmla="*/ 0 w 711"/>
                <a:gd name="T67" fmla="*/ 498 h 531"/>
                <a:gd name="T68" fmla="*/ 16 w 711"/>
                <a:gd name="T69" fmla="*/ 479 h 531"/>
                <a:gd name="T70" fmla="*/ 38 w 711"/>
                <a:gd name="T71" fmla="*/ 476 h 531"/>
                <a:gd name="T72" fmla="*/ 65 w 711"/>
                <a:gd name="T73" fmla="*/ 475 h 531"/>
                <a:gd name="T74" fmla="*/ 91 w 711"/>
                <a:gd name="T75" fmla="*/ 472 h 531"/>
                <a:gd name="T76" fmla="*/ 114 w 711"/>
                <a:gd name="T77" fmla="*/ 471 h 531"/>
                <a:gd name="T78" fmla="*/ 133 w 711"/>
                <a:gd name="T79" fmla="*/ 466 h 531"/>
                <a:gd name="T80" fmla="*/ 154 w 711"/>
                <a:gd name="T81" fmla="*/ 456 h 531"/>
                <a:gd name="T82" fmla="*/ 179 w 711"/>
                <a:gd name="T83" fmla="*/ 450 h 531"/>
                <a:gd name="T84" fmla="*/ 196 w 711"/>
                <a:gd name="T85" fmla="*/ 439 h 531"/>
                <a:gd name="T86" fmla="*/ 216 w 711"/>
                <a:gd name="T87" fmla="*/ 434 h 531"/>
                <a:gd name="T88" fmla="*/ 231 w 711"/>
                <a:gd name="T89" fmla="*/ 421 h 531"/>
                <a:gd name="T90" fmla="*/ 249 w 711"/>
                <a:gd name="T91" fmla="*/ 410 h 531"/>
                <a:gd name="T92" fmla="*/ 266 w 711"/>
                <a:gd name="T93" fmla="*/ 401 h 531"/>
                <a:gd name="T94" fmla="*/ 281 w 711"/>
                <a:gd name="T95" fmla="*/ 385 h 531"/>
                <a:gd name="T96" fmla="*/ 295 w 711"/>
                <a:gd name="T97" fmla="*/ 370 h 531"/>
                <a:gd name="T98" fmla="*/ 310 w 711"/>
                <a:gd name="T99" fmla="*/ 355 h 531"/>
                <a:gd name="T100" fmla="*/ 326 w 711"/>
                <a:gd name="T101" fmla="*/ 341 h 531"/>
                <a:gd name="T102" fmla="*/ 334 w 711"/>
                <a:gd name="T103" fmla="*/ 322 h 531"/>
                <a:gd name="T104" fmla="*/ 349 w 711"/>
                <a:gd name="T105" fmla="*/ 309 h 531"/>
                <a:gd name="T106" fmla="*/ 362 w 711"/>
                <a:gd name="T107" fmla="*/ 289 h 531"/>
                <a:gd name="T108" fmla="*/ 371 w 711"/>
                <a:gd name="T109" fmla="*/ 272 h 531"/>
                <a:gd name="T110" fmla="*/ 379 w 711"/>
                <a:gd name="T111" fmla="*/ 253 h 531"/>
                <a:gd name="T112" fmla="*/ 391 w 711"/>
                <a:gd name="T113" fmla="*/ 235 h 531"/>
                <a:gd name="T114" fmla="*/ 398 w 711"/>
                <a:gd name="T115" fmla="*/ 211 h 531"/>
                <a:gd name="T116" fmla="*/ 404 w 711"/>
                <a:gd name="T117" fmla="*/ 188 h 531"/>
                <a:gd name="T118" fmla="*/ 410 w 711"/>
                <a:gd name="T119" fmla="*/ 167 h 531"/>
                <a:gd name="T120" fmla="*/ 710 w 711"/>
                <a:gd name="T121" fmla="*/ 285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11" h="531">
                  <a:moveTo>
                    <a:pt x="598" y="261"/>
                  </a:moveTo>
                  <a:lnTo>
                    <a:pt x="594" y="263"/>
                  </a:lnTo>
                  <a:lnTo>
                    <a:pt x="597" y="269"/>
                  </a:lnTo>
                  <a:lnTo>
                    <a:pt x="592" y="269"/>
                  </a:lnTo>
                  <a:lnTo>
                    <a:pt x="591" y="273"/>
                  </a:lnTo>
                  <a:lnTo>
                    <a:pt x="587" y="276"/>
                  </a:lnTo>
                  <a:lnTo>
                    <a:pt x="590" y="281"/>
                  </a:lnTo>
                  <a:lnTo>
                    <a:pt x="586" y="281"/>
                  </a:lnTo>
                  <a:lnTo>
                    <a:pt x="584" y="288"/>
                  </a:lnTo>
                  <a:lnTo>
                    <a:pt x="584" y="293"/>
                  </a:lnTo>
                  <a:lnTo>
                    <a:pt x="584" y="293"/>
                  </a:lnTo>
                  <a:lnTo>
                    <a:pt x="581" y="298"/>
                  </a:lnTo>
                  <a:lnTo>
                    <a:pt x="578" y="300"/>
                  </a:lnTo>
                  <a:lnTo>
                    <a:pt x="575" y="305"/>
                  </a:lnTo>
                  <a:lnTo>
                    <a:pt x="575" y="305"/>
                  </a:lnTo>
                  <a:lnTo>
                    <a:pt x="572" y="306"/>
                  </a:lnTo>
                  <a:lnTo>
                    <a:pt x="570" y="313"/>
                  </a:lnTo>
                  <a:lnTo>
                    <a:pt x="567" y="314"/>
                  </a:lnTo>
                  <a:lnTo>
                    <a:pt x="569" y="317"/>
                  </a:lnTo>
                  <a:lnTo>
                    <a:pt x="565" y="320"/>
                  </a:lnTo>
                  <a:lnTo>
                    <a:pt x="563" y="325"/>
                  </a:lnTo>
                  <a:lnTo>
                    <a:pt x="559" y="326"/>
                  </a:lnTo>
                  <a:lnTo>
                    <a:pt x="562" y="332"/>
                  </a:lnTo>
                  <a:lnTo>
                    <a:pt x="557" y="332"/>
                  </a:lnTo>
                  <a:lnTo>
                    <a:pt x="555" y="332"/>
                  </a:lnTo>
                  <a:lnTo>
                    <a:pt x="553" y="338"/>
                  </a:lnTo>
                  <a:lnTo>
                    <a:pt x="549" y="340"/>
                  </a:lnTo>
                  <a:lnTo>
                    <a:pt x="551" y="345"/>
                  </a:lnTo>
                  <a:lnTo>
                    <a:pt x="547" y="345"/>
                  </a:lnTo>
                  <a:lnTo>
                    <a:pt x="545" y="352"/>
                  </a:lnTo>
                  <a:lnTo>
                    <a:pt x="542" y="352"/>
                  </a:lnTo>
                  <a:lnTo>
                    <a:pt x="542" y="352"/>
                  </a:lnTo>
                  <a:lnTo>
                    <a:pt x="540" y="357"/>
                  </a:lnTo>
                  <a:lnTo>
                    <a:pt x="536" y="358"/>
                  </a:lnTo>
                  <a:lnTo>
                    <a:pt x="531" y="359"/>
                  </a:lnTo>
                  <a:lnTo>
                    <a:pt x="534" y="365"/>
                  </a:lnTo>
                  <a:lnTo>
                    <a:pt x="529" y="366"/>
                  </a:lnTo>
                  <a:lnTo>
                    <a:pt x="528" y="370"/>
                  </a:lnTo>
                  <a:lnTo>
                    <a:pt x="526" y="373"/>
                  </a:lnTo>
                  <a:lnTo>
                    <a:pt x="521" y="373"/>
                  </a:lnTo>
                  <a:lnTo>
                    <a:pt x="524" y="378"/>
                  </a:lnTo>
                  <a:lnTo>
                    <a:pt x="518" y="378"/>
                  </a:lnTo>
                  <a:lnTo>
                    <a:pt x="515" y="381"/>
                  </a:lnTo>
                  <a:lnTo>
                    <a:pt x="513" y="385"/>
                  </a:lnTo>
                  <a:lnTo>
                    <a:pt x="513" y="385"/>
                  </a:lnTo>
                  <a:lnTo>
                    <a:pt x="511" y="386"/>
                  </a:lnTo>
                  <a:lnTo>
                    <a:pt x="508" y="393"/>
                  </a:lnTo>
                  <a:lnTo>
                    <a:pt x="504" y="394"/>
                  </a:lnTo>
                  <a:lnTo>
                    <a:pt x="504" y="394"/>
                  </a:lnTo>
                  <a:lnTo>
                    <a:pt x="500" y="395"/>
                  </a:lnTo>
                  <a:lnTo>
                    <a:pt x="498" y="399"/>
                  </a:lnTo>
                  <a:lnTo>
                    <a:pt x="495" y="402"/>
                  </a:lnTo>
                  <a:lnTo>
                    <a:pt x="491" y="402"/>
                  </a:lnTo>
                  <a:lnTo>
                    <a:pt x="493" y="407"/>
                  </a:lnTo>
                  <a:lnTo>
                    <a:pt x="489" y="407"/>
                  </a:lnTo>
                  <a:lnTo>
                    <a:pt x="485" y="409"/>
                  </a:lnTo>
                  <a:lnTo>
                    <a:pt x="481" y="410"/>
                  </a:lnTo>
                  <a:lnTo>
                    <a:pt x="478" y="417"/>
                  </a:lnTo>
                  <a:lnTo>
                    <a:pt x="478" y="417"/>
                  </a:lnTo>
                  <a:lnTo>
                    <a:pt x="475" y="415"/>
                  </a:lnTo>
                  <a:lnTo>
                    <a:pt x="472" y="418"/>
                  </a:lnTo>
                  <a:lnTo>
                    <a:pt x="471" y="425"/>
                  </a:lnTo>
                  <a:lnTo>
                    <a:pt x="471" y="425"/>
                  </a:lnTo>
                  <a:lnTo>
                    <a:pt x="465" y="425"/>
                  </a:lnTo>
                  <a:lnTo>
                    <a:pt x="463" y="425"/>
                  </a:lnTo>
                  <a:lnTo>
                    <a:pt x="459" y="426"/>
                  </a:lnTo>
                  <a:lnTo>
                    <a:pt x="457" y="433"/>
                  </a:lnTo>
                  <a:lnTo>
                    <a:pt x="457" y="433"/>
                  </a:lnTo>
                  <a:lnTo>
                    <a:pt x="454" y="434"/>
                  </a:lnTo>
                  <a:lnTo>
                    <a:pt x="449" y="435"/>
                  </a:lnTo>
                  <a:lnTo>
                    <a:pt x="448" y="441"/>
                  </a:lnTo>
                  <a:lnTo>
                    <a:pt x="448" y="441"/>
                  </a:lnTo>
                  <a:lnTo>
                    <a:pt x="443" y="441"/>
                  </a:lnTo>
                  <a:lnTo>
                    <a:pt x="440" y="443"/>
                  </a:lnTo>
                  <a:lnTo>
                    <a:pt x="436" y="444"/>
                  </a:lnTo>
                  <a:lnTo>
                    <a:pt x="431" y="444"/>
                  </a:lnTo>
                  <a:lnTo>
                    <a:pt x="434" y="448"/>
                  </a:lnTo>
                  <a:lnTo>
                    <a:pt x="430" y="450"/>
                  </a:lnTo>
                  <a:lnTo>
                    <a:pt x="426" y="451"/>
                  </a:lnTo>
                  <a:lnTo>
                    <a:pt x="422" y="452"/>
                  </a:lnTo>
                  <a:lnTo>
                    <a:pt x="422" y="452"/>
                  </a:lnTo>
                  <a:lnTo>
                    <a:pt x="417" y="454"/>
                  </a:lnTo>
                  <a:lnTo>
                    <a:pt x="417" y="459"/>
                  </a:lnTo>
                  <a:lnTo>
                    <a:pt x="413" y="459"/>
                  </a:lnTo>
                  <a:lnTo>
                    <a:pt x="409" y="462"/>
                  </a:lnTo>
                  <a:lnTo>
                    <a:pt x="409" y="462"/>
                  </a:lnTo>
                  <a:lnTo>
                    <a:pt x="404" y="462"/>
                  </a:lnTo>
                  <a:lnTo>
                    <a:pt x="401" y="463"/>
                  </a:lnTo>
                  <a:lnTo>
                    <a:pt x="397" y="466"/>
                  </a:lnTo>
                  <a:lnTo>
                    <a:pt x="397" y="466"/>
                  </a:lnTo>
                  <a:lnTo>
                    <a:pt x="395" y="470"/>
                  </a:lnTo>
                  <a:lnTo>
                    <a:pt x="390" y="472"/>
                  </a:lnTo>
                  <a:lnTo>
                    <a:pt x="387" y="472"/>
                  </a:lnTo>
                  <a:lnTo>
                    <a:pt x="387" y="472"/>
                  </a:lnTo>
                  <a:lnTo>
                    <a:pt x="382" y="474"/>
                  </a:lnTo>
                  <a:lnTo>
                    <a:pt x="379" y="475"/>
                  </a:lnTo>
                  <a:lnTo>
                    <a:pt x="375" y="476"/>
                  </a:lnTo>
                  <a:lnTo>
                    <a:pt x="370" y="476"/>
                  </a:lnTo>
                  <a:lnTo>
                    <a:pt x="370" y="476"/>
                  </a:lnTo>
                  <a:lnTo>
                    <a:pt x="367" y="476"/>
                  </a:lnTo>
                  <a:lnTo>
                    <a:pt x="366" y="484"/>
                  </a:lnTo>
                  <a:lnTo>
                    <a:pt x="361" y="486"/>
                  </a:lnTo>
                  <a:lnTo>
                    <a:pt x="361" y="486"/>
                  </a:lnTo>
                  <a:lnTo>
                    <a:pt x="358" y="486"/>
                  </a:lnTo>
                  <a:lnTo>
                    <a:pt x="353" y="487"/>
                  </a:lnTo>
                  <a:lnTo>
                    <a:pt x="350" y="487"/>
                  </a:lnTo>
                  <a:lnTo>
                    <a:pt x="350" y="487"/>
                  </a:lnTo>
                  <a:lnTo>
                    <a:pt x="346" y="490"/>
                  </a:lnTo>
                  <a:lnTo>
                    <a:pt x="341" y="491"/>
                  </a:lnTo>
                  <a:lnTo>
                    <a:pt x="338" y="491"/>
                  </a:lnTo>
                  <a:lnTo>
                    <a:pt x="338" y="491"/>
                  </a:lnTo>
                  <a:lnTo>
                    <a:pt x="334" y="491"/>
                  </a:lnTo>
                  <a:lnTo>
                    <a:pt x="331" y="492"/>
                  </a:lnTo>
                  <a:lnTo>
                    <a:pt x="326" y="494"/>
                  </a:lnTo>
                  <a:lnTo>
                    <a:pt x="326" y="494"/>
                  </a:lnTo>
                  <a:lnTo>
                    <a:pt x="321" y="495"/>
                  </a:lnTo>
                  <a:lnTo>
                    <a:pt x="319" y="496"/>
                  </a:lnTo>
                  <a:lnTo>
                    <a:pt x="315" y="499"/>
                  </a:lnTo>
                  <a:lnTo>
                    <a:pt x="315" y="499"/>
                  </a:lnTo>
                  <a:lnTo>
                    <a:pt x="309" y="499"/>
                  </a:lnTo>
                  <a:lnTo>
                    <a:pt x="306" y="499"/>
                  </a:lnTo>
                  <a:lnTo>
                    <a:pt x="302" y="503"/>
                  </a:lnTo>
                  <a:lnTo>
                    <a:pt x="302" y="503"/>
                  </a:lnTo>
                  <a:lnTo>
                    <a:pt x="298" y="500"/>
                  </a:lnTo>
                  <a:lnTo>
                    <a:pt x="294" y="503"/>
                  </a:lnTo>
                  <a:lnTo>
                    <a:pt x="291" y="504"/>
                  </a:lnTo>
                  <a:lnTo>
                    <a:pt x="291" y="504"/>
                  </a:lnTo>
                  <a:lnTo>
                    <a:pt x="286" y="506"/>
                  </a:lnTo>
                  <a:lnTo>
                    <a:pt x="282" y="506"/>
                  </a:lnTo>
                  <a:lnTo>
                    <a:pt x="278" y="507"/>
                  </a:lnTo>
                  <a:lnTo>
                    <a:pt x="278" y="507"/>
                  </a:lnTo>
                  <a:lnTo>
                    <a:pt x="274" y="510"/>
                  </a:lnTo>
                  <a:lnTo>
                    <a:pt x="270" y="508"/>
                  </a:lnTo>
                  <a:lnTo>
                    <a:pt x="270" y="508"/>
                  </a:lnTo>
                  <a:lnTo>
                    <a:pt x="265" y="511"/>
                  </a:lnTo>
                  <a:lnTo>
                    <a:pt x="262" y="511"/>
                  </a:lnTo>
                  <a:lnTo>
                    <a:pt x="257" y="514"/>
                  </a:lnTo>
                  <a:lnTo>
                    <a:pt x="257" y="514"/>
                  </a:lnTo>
                  <a:lnTo>
                    <a:pt x="254" y="514"/>
                  </a:lnTo>
                  <a:lnTo>
                    <a:pt x="250" y="514"/>
                  </a:lnTo>
                  <a:lnTo>
                    <a:pt x="250" y="514"/>
                  </a:lnTo>
                  <a:lnTo>
                    <a:pt x="246" y="516"/>
                  </a:lnTo>
                  <a:lnTo>
                    <a:pt x="242" y="518"/>
                  </a:lnTo>
                  <a:lnTo>
                    <a:pt x="238" y="518"/>
                  </a:lnTo>
                  <a:lnTo>
                    <a:pt x="238" y="518"/>
                  </a:lnTo>
                  <a:lnTo>
                    <a:pt x="235" y="519"/>
                  </a:lnTo>
                  <a:lnTo>
                    <a:pt x="230" y="520"/>
                  </a:lnTo>
                  <a:lnTo>
                    <a:pt x="230" y="520"/>
                  </a:lnTo>
                  <a:lnTo>
                    <a:pt x="226" y="522"/>
                  </a:lnTo>
                  <a:lnTo>
                    <a:pt x="222" y="522"/>
                  </a:lnTo>
                  <a:lnTo>
                    <a:pt x="220" y="518"/>
                  </a:lnTo>
                  <a:lnTo>
                    <a:pt x="215" y="519"/>
                  </a:lnTo>
                  <a:lnTo>
                    <a:pt x="211" y="520"/>
                  </a:lnTo>
                  <a:lnTo>
                    <a:pt x="208" y="522"/>
                  </a:lnTo>
                  <a:lnTo>
                    <a:pt x="208" y="522"/>
                  </a:lnTo>
                  <a:lnTo>
                    <a:pt x="204" y="523"/>
                  </a:lnTo>
                  <a:lnTo>
                    <a:pt x="201" y="523"/>
                  </a:lnTo>
                  <a:lnTo>
                    <a:pt x="201" y="523"/>
                  </a:lnTo>
                  <a:lnTo>
                    <a:pt x="196" y="523"/>
                  </a:lnTo>
                  <a:lnTo>
                    <a:pt x="192" y="524"/>
                  </a:lnTo>
                  <a:lnTo>
                    <a:pt x="192" y="524"/>
                  </a:lnTo>
                  <a:lnTo>
                    <a:pt x="189" y="526"/>
                  </a:lnTo>
                  <a:lnTo>
                    <a:pt x="181" y="523"/>
                  </a:lnTo>
                  <a:lnTo>
                    <a:pt x="181" y="523"/>
                  </a:lnTo>
                  <a:lnTo>
                    <a:pt x="177" y="524"/>
                  </a:lnTo>
                  <a:lnTo>
                    <a:pt x="173" y="524"/>
                  </a:lnTo>
                  <a:lnTo>
                    <a:pt x="173" y="524"/>
                  </a:lnTo>
                  <a:lnTo>
                    <a:pt x="169" y="526"/>
                  </a:lnTo>
                  <a:lnTo>
                    <a:pt x="165" y="526"/>
                  </a:lnTo>
                  <a:lnTo>
                    <a:pt x="165" y="526"/>
                  </a:lnTo>
                  <a:lnTo>
                    <a:pt x="163" y="528"/>
                  </a:lnTo>
                  <a:lnTo>
                    <a:pt x="158" y="530"/>
                  </a:lnTo>
                  <a:lnTo>
                    <a:pt x="155" y="524"/>
                  </a:lnTo>
                  <a:lnTo>
                    <a:pt x="151" y="526"/>
                  </a:lnTo>
                  <a:lnTo>
                    <a:pt x="151" y="526"/>
                  </a:lnTo>
                  <a:lnTo>
                    <a:pt x="147" y="527"/>
                  </a:lnTo>
                  <a:lnTo>
                    <a:pt x="143" y="527"/>
                  </a:lnTo>
                  <a:lnTo>
                    <a:pt x="143" y="527"/>
                  </a:lnTo>
                  <a:lnTo>
                    <a:pt x="139" y="528"/>
                  </a:lnTo>
                  <a:lnTo>
                    <a:pt x="135" y="530"/>
                  </a:lnTo>
                  <a:lnTo>
                    <a:pt x="133" y="527"/>
                  </a:lnTo>
                  <a:lnTo>
                    <a:pt x="129" y="526"/>
                  </a:lnTo>
                  <a:lnTo>
                    <a:pt x="129" y="526"/>
                  </a:lnTo>
                  <a:lnTo>
                    <a:pt x="125" y="527"/>
                  </a:lnTo>
                  <a:lnTo>
                    <a:pt x="121" y="528"/>
                  </a:lnTo>
                  <a:lnTo>
                    <a:pt x="121" y="528"/>
                  </a:lnTo>
                  <a:lnTo>
                    <a:pt x="117" y="530"/>
                  </a:lnTo>
                  <a:lnTo>
                    <a:pt x="117" y="530"/>
                  </a:lnTo>
                  <a:lnTo>
                    <a:pt x="111" y="526"/>
                  </a:lnTo>
                  <a:lnTo>
                    <a:pt x="106" y="528"/>
                  </a:lnTo>
                  <a:lnTo>
                    <a:pt x="106" y="528"/>
                  </a:lnTo>
                  <a:lnTo>
                    <a:pt x="102" y="527"/>
                  </a:lnTo>
                  <a:lnTo>
                    <a:pt x="102" y="527"/>
                  </a:lnTo>
                  <a:lnTo>
                    <a:pt x="97" y="528"/>
                  </a:lnTo>
                  <a:lnTo>
                    <a:pt x="94" y="530"/>
                  </a:lnTo>
                  <a:lnTo>
                    <a:pt x="92" y="527"/>
                  </a:lnTo>
                  <a:lnTo>
                    <a:pt x="88" y="527"/>
                  </a:lnTo>
                  <a:lnTo>
                    <a:pt x="88" y="527"/>
                  </a:lnTo>
                  <a:lnTo>
                    <a:pt x="84" y="527"/>
                  </a:lnTo>
                  <a:lnTo>
                    <a:pt x="84" y="527"/>
                  </a:lnTo>
                  <a:lnTo>
                    <a:pt x="80" y="530"/>
                  </a:lnTo>
                  <a:lnTo>
                    <a:pt x="72" y="526"/>
                  </a:lnTo>
                  <a:lnTo>
                    <a:pt x="72" y="526"/>
                  </a:lnTo>
                  <a:lnTo>
                    <a:pt x="69" y="527"/>
                  </a:lnTo>
                  <a:lnTo>
                    <a:pt x="69" y="527"/>
                  </a:lnTo>
                  <a:lnTo>
                    <a:pt x="65" y="528"/>
                  </a:lnTo>
                  <a:lnTo>
                    <a:pt x="65" y="528"/>
                  </a:lnTo>
                  <a:lnTo>
                    <a:pt x="61" y="527"/>
                  </a:lnTo>
                  <a:lnTo>
                    <a:pt x="58" y="523"/>
                  </a:lnTo>
                  <a:lnTo>
                    <a:pt x="55" y="524"/>
                  </a:lnTo>
                  <a:lnTo>
                    <a:pt x="51" y="527"/>
                  </a:lnTo>
                  <a:lnTo>
                    <a:pt x="51" y="527"/>
                  </a:lnTo>
                  <a:lnTo>
                    <a:pt x="47" y="528"/>
                  </a:lnTo>
                  <a:lnTo>
                    <a:pt x="47" y="528"/>
                  </a:lnTo>
                  <a:lnTo>
                    <a:pt x="41" y="523"/>
                  </a:lnTo>
                  <a:lnTo>
                    <a:pt x="41" y="523"/>
                  </a:lnTo>
                  <a:lnTo>
                    <a:pt x="37" y="524"/>
                  </a:lnTo>
                  <a:lnTo>
                    <a:pt x="37" y="524"/>
                  </a:lnTo>
                  <a:lnTo>
                    <a:pt x="33" y="526"/>
                  </a:lnTo>
                  <a:lnTo>
                    <a:pt x="33" y="526"/>
                  </a:lnTo>
                  <a:lnTo>
                    <a:pt x="27" y="522"/>
                  </a:lnTo>
                  <a:lnTo>
                    <a:pt x="27" y="522"/>
                  </a:lnTo>
                  <a:lnTo>
                    <a:pt x="23" y="523"/>
                  </a:lnTo>
                  <a:lnTo>
                    <a:pt x="23" y="523"/>
                  </a:lnTo>
                  <a:lnTo>
                    <a:pt x="18" y="524"/>
                  </a:lnTo>
                  <a:lnTo>
                    <a:pt x="18" y="524"/>
                  </a:lnTo>
                  <a:lnTo>
                    <a:pt x="12" y="520"/>
                  </a:lnTo>
                  <a:lnTo>
                    <a:pt x="12" y="520"/>
                  </a:lnTo>
                  <a:lnTo>
                    <a:pt x="12" y="520"/>
                  </a:lnTo>
                  <a:lnTo>
                    <a:pt x="0" y="498"/>
                  </a:lnTo>
                  <a:lnTo>
                    <a:pt x="0" y="498"/>
                  </a:lnTo>
                  <a:lnTo>
                    <a:pt x="0" y="498"/>
                  </a:lnTo>
                  <a:lnTo>
                    <a:pt x="0" y="498"/>
                  </a:lnTo>
                  <a:lnTo>
                    <a:pt x="3" y="496"/>
                  </a:lnTo>
                  <a:lnTo>
                    <a:pt x="0" y="491"/>
                  </a:lnTo>
                  <a:lnTo>
                    <a:pt x="0" y="491"/>
                  </a:lnTo>
                  <a:lnTo>
                    <a:pt x="3" y="496"/>
                  </a:lnTo>
                  <a:lnTo>
                    <a:pt x="0" y="498"/>
                  </a:lnTo>
                  <a:lnTo>
                    <a:pt x="1" y="487"/>
                  </a:lnTo>
                  <a:lnTo>
                    <a:pt x="1" y="487"/>
                  </a:lnTo>
                  <a:lnTo>
                    <a:pt x="6" y="486"/>
                  </a:lnTo>
                  <a:lnTo>
                    <a:pt x="8" y="480"/>
                  </a:lnTo>
                  <a:lnTo>
                    <a:pt x="13" y="478"/>
                  </a:lnTo>
                  <a:lnTo>
                    <a:pt x="13" y="478"/>
                  </a:lnTo>
                  <a:lnTo>
                    <a:pt x="16" y="479"/>
                  </a:lnTo>
                  <a:lnTo>
                    <a:pt x="16" y="479"/>
                  </a:lnTo>
                  <a:lnTo>
                    <a:pt x="20" y="476"/>
                  </a:lnTo>
                  <a:lnTo>
                    <a:pt x="24" y="476"/>
                  </a:lnTo>
                  <a:lnTo>
                    <a:pt x="30" y="480"/>
                  </a:lnTo>
                  <a:lnTo>
                    <a:pt x="35" y="478"/>
                  </a:lnTo>
                  <a:lnTo>
                    <a:pt x="35" y="478"/>
                  </a:lnTo>
                  <a:lnTo>
                    <a:pt x="38" y="476"/>
                  </a:lnTo>
                  <a:lnTo>
                    <a:pt x="42" y="476"/>
                  </a:lnTo>
                  <a:lnTo>
                    <a:pt x="47" y="475"/>
                  </a:lnTo>
                  <a:lnTo>
                    <a:pt x="53" y="478"/>
                  </a:lnTo>
                  <a:lnTo>
                    <a:pt x="53" y="478"/>
                  </a:lnTo>
                  <a:lnTo>
                    <a:pt x="56" y="478"/>
                  </a:lnTo>
                  <a:lnTo>
                    <a:pt x="61" y="476"/>
                  </a:lnTo>
                  <a:lnTo>
                    <a:pt x="65" y="475"/>
                  </a:lnTo>
                  <a:lnTo>
                    <a:pt x="69" y="474"/>
                  </a:lnTo>
                  <a:lnTo>
                    <a:pt x="73" y="474"/>
                  </a:lnTo>
                  <a:lnTo>
                    <a:pt x="75" y="478"/>
                  </a:lnTo>
                  <a:lnTo>
                    <a:pt x="80" y="476"/>
                  </a:lnTo>
                  <a:lnTo>
                    <a:pt x="82" y="475"/>
                  </a:lnTo>
                  <a:lnTo>
                    <a:pt x="86" y="474"/>
                  </a:lnTo>
                  <a:lnTo>
                    <a:pt x="91" y="472"/>
                  </a:lnTo>
                  <a:lnTo>
                    <a:pt x="91" y="472"/>
                  </a:lnTo>
                  <a:lnTo>
                    <a:pt x="96" y="471"/>
                  </a:lnTo>
                  <a:lnTo>
                    <a:pt x="98" y="470"/>
                  </a:lnTo>
                  <a:lnTo>
                    <a:pt x="103" y="470"/>
                  </a:lnTo>
                  <a:lnTo>
                    <a:pt x="108" y="467"/>
                  </a:lnTo>
                  <a:lnTo>
                    <a:pt x="111" y="468"/>
                  </a:lnTo>
                  <a:lnTo>
                    <a:pt x="114" y="471"/>
                  </a:lnTo>
                  <a:lnTo>
                    <a:pt x="117" y="471"/>
                  </a:lnTo>
                  <a:lnTo>
                    <a:pt x="122" y="470"/>
                  </a:lnTo>
                  <a:lnTo>
                    <a:pt x="125" y="468"/>
                  </a:lnTo>
                  <a:lnTo>
                    <a:pt x="125" y="468"/>
                  </a:lnTo>
                  <a:lnTo>
                    <a:pt x="129" y="467"/>
                  </a:lnTo>
                  <a:lnTo>
                    <a:pt x="133" y="466"/>
                  </a:lnTo>
                  <a:lnTo>
                    <a:pt x="133" y="466"/>
                  </a:lnTo>
                  <a:lnTo>
                    <a:pt x="137" y="466"/>
                  </a:lnTo>
                  <a:lnTo>
                    <a:pt x="141" y="464"/>
                  </a:lnTo>
                  <a:lnTo>
                    <a:pt x="142" y="458"/>
                  </a:lnTo>
                  <a:lnTo>
                    <a:pt x="142" y="458"/>
                  </a:lnTo>
                  <a:lnTo>
                    <a:pt x="147" y="458"/>
                  </a:lnTo>
                  <a:lnTo>
                    <a:pt x="152" y="456"/>
                  </a:lnTo>
                  <a:lnTo>
                    <a:pt x="154" y="456"/>
                  </a:lnTo>
                  <a:lnTo>
                    <a:pt x="159" y="455"/>
                  </a:lnTo>
                  <a:lnTo>
                    <a:pt x="164" y="452"/>
                  </a:lnTo>
                  <a:lnTo>
                    <a:pt x="167" y="452"/>
                  </a:lnTo>
                  <a:lnTo>
                    <a:pt x="167" y="452"/>
                  </a:lnTo>
                  <a:lnTo>
                    <a:pt x="171" y="451"/>
                  </a:lnTo>
                  <a:lnTo>
                    <a:pt x="174" y="450"/>
                  </a:lnTo>
                  <a:lnTo>
                    <a:pt x="179" y="450"/>
                  </a:lnTo>
                  <a:lnTo>
                    <a:pt x="182" y="447"/>
                  </a:lnTo>
                  <a:lnTo>
                    <a:pt x="182" y="447"/>
                  </a:lnTo>
                  <a:lnTo>
                    <a:pt x="185" y="446"/>
                  </a:lnTo>
                  <a:lnTo>
                    <a:pt x="190" y="446"/>
                  </a:lnTo>
                  <a:lnTo>
                    <a:pt x="194" y="443"/>
                  </a:lnTo>
                  <a:lnTo>
                    <a:pt x="193" y="442"/>
                  </a:lnTo>
                  <a:lnTo>
                    <a:pt x="196" y="439"/>
                  </a:lnTo>
                  <a:lnTo>
                    <a:pt x="200" y="439"/>
                  </a:lnTo>
                  <a:lnTo>
                    <a:pt x="205" y="438"/>
                  </a:lnTo>
                  <a:lnTo>
                    <a:pt x="208" y="435"/>
                  </a:lnTo>
                  <a:lnTo>
                    <a:pt x="208" y="435"/>
                  </a:lnTo>
                  <a:lnTo>
                    <a:pt x="211" y="435"/>
                  </a:lnTo>
                  <a:lnTo>
                    <a:pt x="216" y="434"/>
                  </a:lnTo>
                  <a:lnTo>
                    <a:pt x="216" y="434"/>
                  </a:lnTo>
                  <a:lnTo>
                    <a:pt x="213" y="429"/>
                  </a:lnTo>
                  <a:lnTo>
                    <a:pt x="218" y="429"/>
                  </a:lnTo>
                  <a:lnTo>
                    <a:pt x="222" y="427"/>
                  </a:lnTo>
                  <a:lnTo>
                    <a:pt x="225" y="426"/>
                  </a:lnTo>
                  <a:lnTo>
                    <a:pt x="225" y="426"/>
                  </a:lnTo>
                  <a:lnTo>
                    <a:pt x="230" y="425"/>
                  </a:lnTo>
                  <a:lnTo>
                    <a:pt x="231" y="421"/>
                  </a:lnTo>
                  <a:lnTo>
                    <a:pt x="236" y="418"/>
                  </a:lnTo>
                  <a:lnTo>
                    <a:pt x="236" y="418"/>
                  </a:lnTo>
                  <a:lnTo>
                    <a:pt x="238" y="417"/>
                  </a:lnTo>
                  <a:lnTo>
                    <a:pt x="243" y="415"/>
                  </a:lnTo>
                  <a:lnTo>
                    <a:pt x="243" y="415"/>
                  </a:lnTo>
                  <a:lnTo>
                    <a:pt x="245" y="411"/>
                  </a:lnTo>
                  <a:lnTo>
                    <a:pt x="249" y="410"/>
                  </a:lnTo>
                  <a:lnTo>
                    <a:pt x="252" y="410"/>
                  </a:lnTo>
                  <a:lnTo>
                    <a:pt x="252" y="410"/>
                  </a:lnTo>
                  <a:lnTo>
                    <a:pt x="254" y="402"/>
                  </a:lnTo>
                  <a:lnTo>
                    <a:pt x="258" y="402"/>
                  </a:lnTo>
                  <a:lnTo>
                    <a:pt x="262" y="402"/>
                  </a:lnTo>
                  <a:lnTo>
                    <a:pt x="262" y="402"/>
                  </a:lnTo>
                  <a:lnTo>
                    <a:pt x="266" y="401"/>
                  </a:lnTo>
                  <a:lnTo>
                    <a:pt x="267" y="394"/>
                  </a:lnTo>
                  <a:lnTo>
                    <a:pt x="267" y="394"/>
                  </a:lnTo>
                  <a:lnTo>
                    <a:pt x="272" y="391"/>
                  </a:lnTo>
                  <a:lnTo>
                    <a:pt x="276" y="391"/>
                  </a:lnTo>
                  <a:lnTo>
                    <a:pt x="278" y="386"/>
                  </a:lnTo>
                  <a:lnTo>
                    <a:pt x="278" y="386"/>
                  </a:lnTo>
                  <a:lnTo>
                    <a:pt x="281" y="385"/>
                  </a:lnTo>
                  <a:lnTo>
                    <a:pt x="285" y="383"/>
                  </a:lnTo>
                  <a:lnTo>
                    <a:pt x="282" y="379"/>
                  </a:lnTo>
                  <a:lnTo>
                    <a:pt x="287" y="378"/>
                  </a:lnTo>
                  <a:lnTo>
                    <a:pt x="291" y="377"/>
                  </a:lnTo>
                  <a:lnTo>
                    <a:pt x="291" y="377"/>
                  </a:lnTo>
                  <a:lnTo>
                    <a:pt x="292" y="370"/>
                  </a:lnTo>
                  <a:lnTo>
                    <a:pt x="295" y="370"/>
                  </a:lnTo>
                  <a:lnTo>
                    <a:pt x="300" y="370"/>
                  </a:lnTo>
                  <a:lnTo>
                    <a:pt x="300" y="370"/>
                  </a:lnTo>
                  <a:lnTo>
                    <a:pt x="301" y="363"/>
                  </a:lnTo>
                  <a:lnTo>
                    <a:pt x="306" y="362"/>
                  </a:lnTo>
                  <a:lnTo>
                    <a:pt x="306" y="362"/>
                  </a:lnTo>
                  <a:lnTo>
                    <a:pt x="307" y="357"/>
                  </a:lnTo>
                  <a:lnTo>
                    <a:pt x="310" y="355"/>
                  </a:lnTo>
                  <a:lnTo>
                    <a:pt x="310" y="355"/>
                  </a:lnTo>
                  <a:lnTo>
                    <a:pt x="311" y="350"/>
                  </a:lnTo>
                  <a:lnTo>
                    <a:pt x="316" y="349"/>
                  </a:lnTo>
                  <a:lnTo>
                    <a:pt x="320" y="349"/>
                  </a:lnTo>
                  <a:lnTo>
                    <a:pt x="318" y="344"/>
                  </a:lnTo>
                  <a:lnTo>
                    <a:pt x="322" y="341"/>
                  </a:lnTo>
                  <a:lnTo>
                    <a:pt x="326" y="341"/>
                  </a:lnTo>
                  <a:lnTo>
                    <a:pt x="326" y="341"/>
                  </a:lnTo>
                  <a:lnTo>
                    <a:pt x="328" y="336"/>
                  </a:lnTo>
                  <a:lnTo>
                    <a:pt x="331" y="334"/>
                  </a:lnTo>
                  <a:lnTo>
                    <a:pt x="329" y="330"/>
                  </a:lnTo>
                  <a:lnTo>
                    <a:pt x="333" y="329"/>
                  </a:lnTo>
                  <a:lnTo>
                    <a:pt x="336" y="328"/>
                  </a:lnTo>
                  <a:lnTo>
                    <a:pt x="334" y="322"/>
                  </a:lnTo>
                  <a:lnTo>
                    <a:pt x="339" y="322"/>
                  </a:lnTo>
                  <a:lnTo>
                    <a:pt x="343" y="320"/>
                  </a:lnTo>
                  <a:lnTo>
                    <a:pt x="340" y="316"/>
                  </a:lnTo>
                  <a:lnTo>
                    <a:pt x="345" y="316"/>
                  </a:lnTo>
                  <a:lnTo>
                    <a:pt x="348" y="314"/>
                  </a:lnTo>
                  <a:lnTo>
                    <a:pt x="347" y="309"/>
                  </a:lnTo>
                  <a:lnTo>
                    <a:pt x="349" y="309"/>
                  </a:lnTo>
                  <a:lnTo>
                    <a:pt x="352" y="302"/>
                  </a:lnTo>
                  <a:lnTo>
                    <a:pt x="352" y="302"/>
                  </a:lnTo>
                  <a:lnTo>
                    <a:pt x="355" y="301"/>
                  </a:lnTo>
                  <a:lnTo>
                    <a:pt x="357" y="297"/>
                  </a:lnTo>
                  <a:lnTo>
                    <a:pt x="357" y="297"/>
                  </a:lnTo>
                  <a:lnTo>
                    <a:pt x="358" y="290"/>
                  </a:lnTo>
                  <a:lnTo>
                    <a:pt x="362" y="289"/>
                  </a:lnTo>
                  <a:lnTo>
                    <a:pt x="362" y="289"/>
                  </a:lnTo>
                  <a:lnTo>
                    <a:pt x="363" y="284"/>
                  </a:lnTo>
                  <a:lnTo>
                    <a:pt x="363" y="284"/>
                  </a:lnTo>
                  <a:lnTo>
                    <a:pt x="365" y="278"/>
                  </a:lnTo>
                  <a:lnTo>
                    <a:pt x="370" y="277"/>
                  </a:lnTo>
                  <a:lnTo>
                    <a:pt x="370" y="277"/>
                  </a:lnTo>
                  <a:lnTo>
                    <a:pt x="371" y="272"/>
                  </a:lnTo>
                  <a:lnTo>
                    <a:pt x="375" y="269"/>
                  </a:lnTo>
                  <a:lnTo>
                    <a:pt x="373" y="266"/>
                  </a:lnTo>
                  <a:lnTo>
                    <a:pt x="375" y="264"/>
                  </a:lnTo>
                  <a:lnTo>
                    <a:pt x="377" y="260"/>
                  </a:lnTo>
                  <a:lnTo>
                    <a:pt x="377" y="260"/>
                  </a:lnTo>
                  <a:lnTo>
                    <a:pt x="379" y="253"/>
                  </a:lnTo>
                  <a:lnTo>
                    <a:pt x="379" y="253"/>
                  </a:lnTo>
                  <a:lnTo>
                    <a:pt x="381" y="248"/>
                  </a:lnTo>
                  <a:lnTo>
                    <a:pt x="385" y="247"/>
                  </a:lnTo>
                  <a:lnTo>
                    <a:pt x="385" y="247"/>
                  </a:lnTo>
                  <a:lnTo>
                    <a:pt x="387" y="240"/>
                  </a:lnTo>
                  <a:lnTo>
                    <a:pt x="389" y="240"/>
                  </a:lnTo>
                  <a:lnTo>
                    <a:pt x="388" y="236"/>
                  </a:lnTo>
                  <a:lnTo>
                    <a:pt x="391" y="235"/>
                  </a:lnTo>
                  <a:lnTo>
                    <a:pt x="389" y="228"/>
                  </a:lnTo>
                  <a:lnTo>
                    <a:pt x="392" y="228"/>
                  </a:lnTo>
                  <a:lnTo>
                    <a:pt x="394" y="221"/>
                  </a:lnTo>
                  <a:lnTo>
                    <a:pt x="394" y="221"/>
                  </a:lnTo>
                  <a:lnTo>
                    <a:pt x="396" y="216"/>
                  </a:lnTo>
                  <a:lnTo>
                    <a:pt x="394" y="213"/>
                  </a:lnTo>
                  <a:lnTo>
                    <a:pt x="398" y="211"/>
                  </a:lnTo>
                  <a:lnTo>
                    <a:pt x="399" y="205"/>
                  </a:lnTo>
                  <a:lnTo>
                    <a:pt x="399" y="205"/>
                  </a:lnTo>
                  <a:lnTo>
                    <a:pt x="401" y="200"/>
                  </a:lnTo>
                  <a:lnTo>
                    <a:pt x="401" y="200"/>
                  </a:lnTo>
                  <a:lnTo>
                    <a:pt x="403" y="195"/>
                  </a:lnTo>
                  <a:lnTo>
                    <a:pt x="403" y="195"/>
                  </a:lnTo>
                  <a:lnTo>
                    <a:pt x="404" y="188"/>
                  </a:lnTo>
                  <a:lnTo>
                    <a:pt x="407" y="188"/>
                  </a:lnTo>
                  <a:lnTo>
                    <a:pt x="405" y="183"/>
                  </a:lnTo>
                  <a:lnTo>
                    <a:pt x="408" y="179"/>
                  </a:lnTo>
                  <a:lnTo>
                    <a:pt x="408" y="179"/>
                  </a:lnTo>
                  <a:lnTo>
                    <a:pt x="409" y="171"/>
                  </a:lnTo>
                  <a:lnTo>
                    <a:pt x="409" y="171"/>
                  </a:lnTo>
                  <a:lnTo>
                    <a:pt x="410" y="167"/>
                  </a:lnTo>
                  <a:lnTo>
                    <a:pt x="415" y="164"/>
                  </a:lnTo>
                  <a:lnTo>
                    <a:pt x="412" y="160"/>
                  </a:lnTo>
                  <a:lnTo>
                    <a:pt x="412" y="160"/>
                  </a:lnTo>
                  <a:lnTo>
                    <a:pt x="295" y="96"/>
                  </a:lnTo>
                  <a:lnTo>
                    <a:pt x="307" y="67"/>
                  </a:lnTo>
                  <a:lnTo>
                    <a:pt x="558" y="0"/>
                  </a:lnTo>
                  <a:lnTo>
                    <a:pt x="710" y="285"/>
                  </a:lnTo>
                  <a:lnTo>
                    <a:pt x="701" y="318"/>
                  </a:lnTo>
                  <a:lnTo>
                    <a:pt x="598" y="261"/>
                  </a:lnTo>
                  <a:lnTo>
                    <a:pt x="598" y="261"/>
                  </a:lnTo>
                </a:path>
              </a:pathLst>
            </a:custGeom>
            <a:gradFill rotWithShape="0">
              <a:gsLst>
                <a:gs pos="0">
                  <a:srgbClr val="FF6633"/>
                </a:gs>
                <a:gs pos="100000">
                  <a:srgbClr val="FF6633">
                    <a:gamma/>
                    <a:tint val="70196"/>
                    <a:invGamma/>
                  </a:srgbClr>
                </a:gs>
              </a:gsLst>
              <a:lin ang="0" scaled="1"/>
            </a:gradFill>
            <a:ln w="12700" cap="rnd" cmpd="sng">
              <a:solidFill>
                <a:srgbClr val="FF663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0628" name="Freeform 52"/>
            <p:cNvSpPr>
              <a:spLocks/>
            </p:cNvSpPr>
            <p:nvPr/>
          </p:nvSpPr>
          <p:spPr bwMode="blackGray">
            <a:xfrm>
              <a:off x="3829" y="1725"/>
              <a:ext cx="413" cy="340"/>
            </a:xfrm>
            <a:custGeom>
              <a:avLst/>
              <a:gdLst>
                <a:gd name="T0" fmla="*/ 0 w 413"/>
                <a:gd name="T1" fmla="*/ 336 h 340"/>
                <a:gd name="T2" fmla="*/ 10 w 413"/>
                <a:gd name="T3" fmla="*/ 339 h 340"/>
                <a:gd name="T4" fmla="*/ 18 w 413"/>
                <a:gd name="T5" fmla="*/ 336 h 340"/>
                <a:gd name="T6" fmla="*/ 36 w 413"/>
                <a:gd name="T7" fmla="*/ 337 h 340"/>
                <a:gd name="T8" fmla="*/ 53 w 413"/>
                <a:gd name="T9" fmla="*/ 332 h 340"/>
                <a:gd name="T10" fmla="*/ 74 w 413"/>
                <a:gd name="T11" fmla="*/ 332 h 340"/>
                <a:gd name="T12" fmla="*/ 98 w 413"/>
                <a:gd name="T13" fmla="*/ 323 h 340"/>
                <a:gd name="T14" fmla="*/ 122 w 413"/>
                <a:gd name="T15" fmla="*/ 319 h 340"/>
                <a:gd name="T16" fmla="*/ 149 w 413"/>
                <a:gd name="T17" fmla="*/ 305 h 340"/>
                <a:gd name="T18" fmla="*/ 175 w 413"/>
                <a:gd name="T19" fmla="*/ 299 h 340"/>
                <a:gd name="T20" fmla="*/ 205 w 413"/>
                <a:gd name="T21" fmla="*/ 286 h 340"/>
                <a:gd name="T22" fmla="*/ 236 w 413"/>
                <a:gd name="T23" fmla="*/ 267 h 340"/>
                <a:gd name="T24" fmla="*/ 260 w 413"/>
                <a:gd name="T25" fmla="*/ 244 h 340"/>
                <a:gd name="T26" fmla="*/ 274 w 413"/>
                <a:gd name="T27" fmla="*/ 235 h 340"/>
                <a:gd name="T28" fmla="*/ 288 w 413"/>
                <a:gd name="T29" fmla="*/ 227 h 340"/>
                <a:gd name="T30" fmla="*/ 302 w 413"/>
                <a:gd name="T31" fmla="*/ 213 h 340"/>
                <a:gd name="T32" fmla="*/ 313 w 413"/>
                <a:gd name="T33" fmla="*/ 199 h 340"/>
                <a:gd name="T34" fmla="*/ 329 w 413"/>
                <a:gd name="T35" fmla="*/ 185 h 340"/>
                <a:gd name="T36" fmla="*/ 336 w 413"/>
                <a:gd name="T37" fmla="*/ 166 h 340"/>
                <a:gd name="T38" fmla="*/ 350 w 413"/>
                <a:gd name="T39" fmla="*/ 148 h 340"/>
                <a:gd name="T40" fmla="*/ 363 w 413"/>
                <a:gd name="T41" fmla="*/ 128 h 340"/>
                <a:gd name="T42" fmla="*/ 370 w 413"/>
                <a:gd name="T43" fmla="*/ 111 h 340"/>
                <a:gd name="T44" fmla="*/ 383 w 413"/>
                <a:gd name="T45" fmla="*/ 91 h 340"/>
                <a:gd name="T46" fmla="*/ 389 w 413"/>
                <a:gd name="T47" fmla="*/ 67 h 340"/>
                <a:gd name="T48" fmla="*/ 399 w 413"/>
                <a:gd name="T49" fmla="*/ 46 h 340"/>
                <a:gd name="T50" fmla="*/ 405 w 413"/>
                <a:gd name="T51" fmla="*/ 22 h 340"/>
                <a:gd name="T52" fmla="*/ 412 w 413"/>
                <a:gd name="T53" fmla="*/ 0 h 340"/>
                <a:gd name="T54" fmla="*/ 412 w 413"/>
                <a:gd name="T55" fmla="*/ 0 h 340"/>
                <a:gd name="T56" fmla="*/ 410 w 413"/>
                <a:gd name="T57" fmla="*/ 6 h 340"/>
                <a:gd name="T58" fmla="*/ 409 w 413"/>
                <a:gd name="T59" fmla="*/ 10 h 340"/>
                <a:gd name="T60" fmla="*/ 408 w 413"/>
                <a:gd name="T61" fmla="*/ 18 h 340"/>
                <a:gd name="T62" fmla="*/ 404 w 413"/>
                <a:gd name="T63" fmla="*/ 27 h 340"/>
                <a:gd name="T64" fmla="*/ 395 w 413"/>
                <a:gd name="T65" fmla="*/ 37 h 340"/>
                <a:gd name="T66" fmla="*/ 391 w 413"/>
                <a:gd name="T67" fmla="*/ 47 h 340"/>
                <a:gd name="T68" fmla="*/ 386 w 413"/>
                <a:gd name="T69" fmla="*/ 64 h 340"/>
                <a:gd name="T70" fmla="*/ 375 w 413"/>
                <a:gd name="T71" fmla="*/ 79 h 340"/>
                <a:gd name="T72" fmla="*/ 368 w 413"/>
                <a:gd name="T73" fmla="*/ 96 h 340"/>
                <a:gd name="T74" fmla="*/ 357 w 413"/>
                <a:gd name="T75" fmla="*/ 108 h 340"/>
                <a:gd name="T76" fmla="*/ 348 w 413"/>
                <a:gd name="T77" fmla="*/ 129 h 340"/>
                <a:gd name="T78" fmla="*/ 333 w 413"/>
                <a:gd name="T79" fmla="*/ 143 h 340"/>
                <a:gd name="T80" fmla="*/ 320 w 413"/>
                <a:gd name="T81" fmla="*/ 161 h 340"/>
                <a:gd name="T82" fmla="*/ 308 w 413"/>
                <a:gd name="T83" fmla="*/ 178 h 340"/>
                <a:gd name="T84" fmla="*/ 292 w 413"/>
                <a:gd name="T85" fmla="*/ 194 h 340"/>
                <a:gd name="T86" fmla="*/ 274 w 413"/>
                <a:gd name="T87" fmla="*/ 209 h 340"/>
                <a:gd name="T88" fmla="*/ 255 w 413"/>
                <a:gd name="T89" fmla="*/ 225 h 340"/>
                <a:gd name="T90" fmla="*/ 235 w 413"/>
                <a:gd name="T91" fmla="*/ 242 h 340"/>
                <a:gd name="T92" fmla="*/ 217 w 413"/>
                <a:gd name="T93" fmla="*/ 256 h 340"/>
                <a:gd name="T94" fmla="*/ 191 w 413"/>
                <a:gd name="T95" fmla="*/ 270 h 340"/>
                <a:gd name="T96" fmla="*/ 165 w 413"/>
                <a:gd name="T97" fmla="*/ 282 h 340"/>
                <a:gd name="T98" fmla="*/ 145 w 413"/>
                <a:gd name="T99" fmla="*/ 293 h 340"/>
                <a:gd name="T100" fmla="*/ 117 w 413"/>
                <a:gd name="T101" fmla="*/ 300 h 340"/>
                <a:gd name="T102" fmla="*/ 85 w 413"/>
                <a:gd name="T103" fmla="*/ 308 h 340"/>
                <a:gd name="T104" fmla="*/ 54 w 413"/>
                <a:gd name="T105" fmla="*/ 311 h 340"/>
                <a:gd name="T106" fmla="*/ 25 w 413"/>
                <a:gd name="T107" fmla="*/ 313 h 340"/>
                <a:gd name="T108" fmla="*/ 1 w 413"/>
                <a:gd name="T109" fmla="*/ 325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13" h="340">
                  <a:moveTo>
                    <a:pt x="0" y="336"/>
                  </a:moveTo>
                  <a:lnTo>
                    <a:pt x="0" y="336"/>
                  </a:lnTo>
                  <a:lnTo>
                    <a:pt x="0" y="336"/>
                  </a:lnTo>
                  <a:lnTo>
                    <a:pt x="0" y="336"/>
                  </a:lnTo>
                  <a:lnTo>
                    <a:pt x="0" y="336"/>
                  </a:lnTo>
                  <a:lnTo>
                    <a:pt x="0" y="336"/>
                  </a:lnTo>
                  <a:lnTo>
                    <a:pt x="0" y="336"/>
                  </a:lnTo>
                  <a:lnTo>
                    <a:pt x="3" y="335"/>
                  </a:lnTo>
                  <a:lnTo>
                    <a:pt x="3" y="335"/>
                  </a:lnTo>
                  <a:lnTo>
                    <a:pt x="3" y="335"/>
                  </a:lnTo>
                  <a:lnTo>
                    <a:pt x="3" y="335"/>
                  </a:lnTo>
                  <a:lnTo>
                    <a:pt x="3" y="335"/>
                  </a:lnTo>
                  <a:lnTo>
                    <a:pt x="10" y="339"/>
                  </a:lnTo>
                  <a:lnTo>
                    <a:pt x="10" y="339"/>
                  </a:lnTo>
                  <a:lnTo>
                    <a:pt x="10" y="339"/>
                  </a:lnTo>
                  <a:lnTo>
                    <a:pt x="10" y="339"/>
                  </a:lnTo>
                  <a:lnTo>
                    <a:pt x="14" y="339"/>
                  </a:lnTo>
                  <a:lnTo>
                    <a:pt x="14" y="339"/>
                  </a:lnTo>
                  <a:lnTo>
                    <a:pt x="14" y="339"/>
                  </a:lnTo>
                  <a:lnTo>
                    <a:pt x="18" y="336"/>
                  </a:lnTo>
                  <a:lnTo>
                    <a:pt x="18" y="336"/>
                  </a:lnTo>
                  <a:lnTo>
                    <a:pt x="21" y="335"/>
                  </a:lnTo>
                  <a:lnTo>
                    <a:pt x="21" y="335"/>
                  </a:lnTo>
                  <a:lnTo>
                    <a:pt x="26" y="333"/>
                  </a:lnTo>
                  <a:lnTo>
                    <a:pt x="26" y="333"/>
                  </a:lnTo>
                  <a:lnTo>
                    <a:pt x="29" y="333"/>
                  </a:lnTo>
                  <a:lnTo>
                    <a:pt x="29" y="333"/>
                  </a:lnTo>
                  <a:lnTo>
                    <a:pt x="36" y="337"/>
                  </a:lnTo>
                  <a:lnTo>
                    <a:pt x="36" y="337"/>
                  </a:lnTo>
                  <a:lnTo>
                    <a:pt x="40" y="336"/>
                  </a:lnTo>
                  <a:lnTo>
                    <a:pt x="40" y="336"/>
                  </a:lnTo>
                  <a:lnTo>
                    <a:pt x="44" y="335"/>
                  </a:lnTo>
                  <a:lnTo>
                    <a:pt x="48" y="333"/>
                  </a:lnTo>
                  <a:lnTo>
                    <a:pt x="48" y="333"/>
                  </a:lnTo>
                  <a:lnTo>
                    <a:pt x="53" y="332"/>
                  </a:lnTo>
                  <a:lnTo>
                    <a:pt x="56" y="331"/>
                  </a:lnTo>
                  <a:lnTo>
                    <a:pt x="56" y="331"/>
                  </a:lnTo>
                  <a:lnTo>
                    <a:pt x="59" y="329"/>
                  </a:lnTo>
                  <a:lnTo>
                    <a:pt x="65" y="329"/>
                  </a:lnTo>
                  <a:lnTo>
                    <a:pt x="65" y="329"/>
                  </a:lnTo>
                  <a:lnTo>
                    <a:pt x="68" y="329"/>
                  </a:lnTo>
                  <a:lnTo>
                    <a:pt x="74" y="332"/>
                  </a:lnTo>
                  <a:lnTo>
                    <a:pt x="79" y="331"/>
                  </a:lnTo>
                  <a:lnTo>
                    <a:pt x="79" y="331"/>
                  </a:lnTo>
                  <a:lnTo>
                    <a:pt x="82" y="329"/>
                  </a:lnTo>
                  <a:lnTo>
                    <a:pt x="87" y="327"/>
                  </a:lnTo>
                  <a:lnTo>
                    <a:pt x="91" y="327"/>
                  </a:lnTo>
                  <a:lnTo>
                    <a:pt x="95" y="325"/>
                  </a:lnTo>
                  <a:lnTo>
                    <a:pt x="98" y="323"/>
                  </a:lnTo>
                  <a:lnTo>
                    <a:pt x="98" y="323"/>
                  </a:lnTo>
                  <a:lnTo>
                    <a:pt x="102" y="325"/>
                  </a:lnTo>
                  <a:lnTo>
                    <a:pt x="106" y="323"/>
                  </a:lnTo>
                  <a:lnTo>
                    <a:pt x="109" y="321"/>
                  </a:lnTo>
                  <a:lnTo>
                    <a:pt x="114" y="320"/>
                  </a:lnTo>
                  <a:lnTo>
                    <a:pt x="118" y="320"/>
                  </a:lnTo>
                  <a:lnTo>
                    <a:pt x="122" y="319"/>
                  </a:lnTo>
                  <a:lnTo>
                    <a:pt x="126" y="316"/>
                  </a:lnTo>
                  <a:lnTo>
                    <a:pt x="130" y="317"/>
                  </a:lnTo>
                  <a:lnTo>
                    <a:pt x="134" y="315"/>
                  </a:lnTo>
                  <a:lnTo>
                    <a:pt x="138" y="313"/>
                  </a:lnTo>
                  <a:lnTo>
                    <a:pt x="143" y="312"/>
                  </a:lnTo>
                  <a:lnTo>
                    <a:pt x="147" y="312"/>
                  </a:lnTo>
                  <a:lnTo>
                    <a:pt x="149" y="305"/>
                  </a:lnTo>
                  <a:lnTo>
                    <a:pt x="151" y="304"/>
                  </a:lnTo>
                  <a:lnTo>
                    <a:pt x="156" y="304"/>
                  </a:lnTo>
                  <a:lnTo>
                    <a:pt x="160" y="304"/>
                  </a:lnTo>
                  <a:lnTo>
                    <a:pt x="163" y="301"/>
                  </a:lnTo>
                  <a:lnTo>
                    <a:pt x="168" y="301"/>
                  </a:lnTo>
                  <a:lnTo>
                    <a:pt x="170" y="300"/>
                  </a:lnTo>
                  <a:lnTo>
                    <a:pt x="175" y="299"/>
                  </a:lnTo>
                  <a:lnTo>
                    <a:pt x="179" y="297"/>
                  </a:lnTo>
                  <a:lnTo>
                    <a:pt x="184" y="292"/>
                  </a:lnTo>
                  <a:lnTo>
                    <a:pt x="189" y="290"/>
                  </a:lnTo>
                  <a:lnTo>
                    <a:pt x="192" y="290"/>
                  </a:lnTo>
                  <a:lnTo>
                    <a:pt x="197" y="288"/>
                  </a:lnTo>
                  <a:lnTo>
                    <a:pt x="201" y="286"/>
                  </a:lnTo>
                  <a:lnTo>
                    <a:pt x="205" y="286"/>
                  </a:lnTo>
                  <a:lnTo>
                    <a:pt x="206" y="280"/>
                  </a:lnTo>
                  <a:lnTo>
                    <a:pt x="215" y="279"/>
                  </a:lnTo>
                  <a:lnTo>
                    <a:pt x="218" y="276"/>
                  </a:lnTo>
                  <a:lnTo>
                    <a:pt x="222" y="275"/>
                  </a:lnTo>
                  <a:lnTo>
                    <a:pt x="223" y="271"/>
                  </a:lnTo>
                  <a:lnTo>
                    <a:pt x="228" y="268"/>
                  </a:lnTo>
                  <a:lnTo>
                    <a:pt x="236" y="267"/>
                  </a:lnTo>
                  <a:lnTo>
                    <a:pt x="240" y="266"/>
                  </a:lnTo>
                  <a:lnTo>
                    <a:pt x="242" y="260"/>
                  </a:lnTo>
                  <a:lnTo>
                    <a:pt x="246" y="260"/>
                  </a:lnTo>
                  <a:lnTo>
                    <a:pt x="250" y="258"/>
                  </a:lnTo>
                  <a:lnTo>
                    <a:pt x="255" y="251"/>
                  </a:lnTo>
                  <a:lnTo>
                    <a:pt x="260" y="250"/>
                  </a:lnTo>
                  <a:lnTo>
                    <a:pt x="260" y="244"/>
                  </a:lnTo>
                  <a:lnTo>
                    <a:pt x="260" y="244"/>
                  </a:lnTo>
                  <a:lnTo>
                    <a:pt x="265" y="243"/>
                  </a:lnTo>
                  <a:lnTo>
                    <a:pt x="265" y="243"/>
                  </a:lnTo>
                  <a:lnTo>
                    <a:pt x="270" y="242"/>
                  </a:lnTo>
                  <a:lnTo>
                    <a:pt x="273" y="241"/>
                  </a:lnTo>
                  <a:lnTo>
                    <a:pt x="271" y="237"/>
                  </a:lnTo>
                  <a:lnTo>
                    <a:pt x="274" y="235"/>
                  </a:lnTo>
                  <a:lnTo>
                    <a:pt x="278" y="235"/>
                  </a:lnTo>
                  <a:lnTo>
                    <a:pt x="278" y="235"/>
                  </a:lnTo>
                  <a:lnTo>
                    <a:pt x="283" y="234"/>
                  </a:lnTo>
                  <a:lnTo>
                    <a:pt x="280" y="229"/>
                  </a:lnTo>
                  <a:lnTo>
                    <a:pt x="284" y="229"/>
                  </a:lnTo>
                  <a:lnTo>
                    <a:pt x="288" y="227"/>
                  </a:lnTo>
                  <a:lnTo>
                    <a:pt x="288" y="227"/>
                  </a:lnTo>
                  <a:lnTo>
                    <a:pt x="288" y="222"/>
                  </a:lnTo>
                  <a:lnTo>
                    <a:pt x="293" y="219"/>
                  </a:lnTo>
                  <a:lnTo>
                    <a:pt x="293" y="219"/>
                  </a:lnTo>
                  <a:lnTo>
                    <a:pt x="297" y="219"/>
                  </a:lnTo>
                  <a:lnTo>
                    <a:pt x="299" y="213"/>
                  </a:lnTo>
                  <a:lnTo>
                    <a:pt x="299" y="213"/>
                  </a:lnTo>
                  <a:lnTo>
                    <a:pt x="302" y="213"/>
                  </a:lnTo>
                  <a:lnTo>
                    <a:pt x="300" y="209"/>
                  </a:lnTo>
                  <a:lnTo>
                    <a:pt x="304" y="206"/>
                  </a:lnTo>
                  <a:lnTo>
                    <a:pt x="308" y="206"/>
                  </a:lnTo>
                  <a:lnTo>
                    <a:pt x="308" y="206"/>
                  </a:lnTo>
                  <a:lnTo>
                    <a:pt x="309" y="201"/>
                  </a:lnTo>
                  <a:lnTo>
                    <a:pt x="313" y="199"/>
                  </a:lnTo>
                  <a:lnTo>
                    <a:pt x="313" y="199"/>
                  </a:lnTo>
                  <a:lnTo>
                    <a:pt x="315" y="193"/>
                  </a:lnTo>
                  <a:lnTo>
                    <a:pt x="319" y="192"/>
                  </a:lnTo>
                  <a:lnTo>
                    <a:pt x="319" y="192"/>
                  </a:lnTo>
                  <a:lnTo>
                    <a:pt x="320" y="188"/>
                  </a:lnTo>
                  <a:lnTo>
                    <a:pt x="324" y="186"/>
                  </a:lnTo>
                  <a:lnTo>
                    <a:pt x="324" y="186"/>
                  </a:lnTo>
                  <a:lnTo>
                    <a:pt x="329" y="185"/>
                  </a:lnTo>
                  <a:lnTo>
                    <a:pt x="329" y="180"/>
                  </a:lnTo>
                  <a:lnTo>
                    <a:pt x="329" y="180"/>
                  </a:lnTo>
                  <a:lnTo>
                    <a:pt x="331" y="173"/>
                  </a:lnTo>
                  <a:lnTo>
                    <a:pt x="335" y="172"/>
                  </a:lnTo>
                  <a:lnTo>
                    <a:pt x="335" y="172"/>
                  </a:lnTo>
                  <a:lnTo>
                    <a:pt x="336" y="166"/>
                  </a:lnTo>
                  <a:lnTo>
                    <a:pt x="336" y="166"/>
                  </a:lnTo>
                  <a:lnTo>
                    <a:pt x="341" y="165"/>
                  </a:lnTo>
                  <a:lnTo>
                    <a:pt x="343" y="158"/>
                  </a:lnTo>
                  <a:lnTo>
                    <a:pt x="343" y="158"/>
                  </a:lnTo>
                  <a:lnTo>
                    <a:pt x="346" y="158"/>
                  </a:lnTo>
                  <a:lnTo>
                    <a:pt x="349" y="153"/>
                  </a:lnTo>
                  <a:lnTo>
                    <a:pt x="349" y="153"/>
                  </a:lnTo>
                  <a:lnTo>
                    <a:pt x="350" y="148"/>
                  </a:lnTo>
                  <a:lnTo>
                    <a:pt x="354" y="146"/>
                  </a:lnTo>
                  <a:lnTo>
                    <a:pt x="354" y="146"/>
                  </a:lnTo>
                  <a:lnTo>
                    <a:pt x="356" y="141"/>
                  </a:lnTo>
                  <a:lnTo>
                    <a:pt x="360" y="140"/>
                  </a:lnTo>
                  <a:lnTo>
                    <a:pt x="357" y="135"/>
                  </a:lnTo>
                  <a:lnTo>
                    <a:pt x="361" y="136"/>
                  </a:lnTo>
                  <a:lnTo>
                    <a:pt x="363" y="128"/>
                  </a:lnTo>
                  <a:lnTo>
                    <a:pt x="363" y="128"/>
                  </a:lnTo>
                  <a:lnTo>
                    <a:pt x="367" y="127"/>
                  </a:lnTo>
                  <a:lnTo>
                    <a:pt x="368" y="121"/>
                  </a:lnTo>
                  <a:lnTo>
                    <a:pt x="368" y="121"/>
                  </a:lnTo>
                  <a:lnTo>
                    <a:pt x="370" y="116"/>
                  </a:lnTo>
                  <a:lnTo>
                    <a:pt x="373" y="116"/>
                  </a:lnTo>
                  <a:lnTo>
                    <a:pt x="370" y="111"/>
                  </a:lnTo>
                  <a:lnTo>
                    <a:pt x="375" y="108"/>
                  </a:lnTo>
                  <a:lnTo>
                    <a:pt x="375" y="103"/>
                  </a:lnTo>
                  <a:lnTo>
                    <a:pt x="375" y="103"/>
                  </a:lnTo>
                  <a:lnTo>
                    <a:pt x="377" y="97"/>
                  </a:lnTo>
                  <a:lnTo>
                    <a:pt x="377" y="97"/>
                  </a:lnTo>
                  <a:lnTo>
                    <a:pt x="379" y="92"/>
                  </a:lnTo>
                  <a:lnTo>
                    <a:pt x="383" y="91"/>
                  </a:lnTo>
                  <a:lnTo>
                    <a:pt x="381" y="87"/>
                  </a:lnTo>
                  <a:lnTo>
                    <a:pt x="384" y="86"/>
                  </a:lnTo>
                  <a:lnTo>
                    <a:pt x="386" y="79"/>
                  </a:lnTo>
                  <a:lnTo>
                    <a:pt x="386" y="79"/>
                  </a:lnTo>
                  <a:lnTo>
                    <a:pt x="387" y="75"/>
                  </a:lnTo>
                  <a:lnTo>
                    <a:pt x="391" y="74"/>
                  </a:lnTo>
                  <a:lnTo>
                    <a:pt x="389" y="67"/>
                  </a:lnTo>
                  <a:lnTo>
                    <a:pt x="393" y="68"/>
                  </a:lnTo>
                  <a:lnTo>
                    <a:pt x="395" y="62"/>
                  </a:lnTo>
                  <a:lnTo>
                    <a:pt x="392" y="58"/>
                  </a:lnTo>
                  <a:lnTo>
                    <a:pt x="396" y="56"/>
                  </a:lnTo>
                  <a:lnTo>
                    <a:pt x="398" y="50"/>
                  </a:lnTo>
                  <a:lnTo>
                    <a:pt x="398" y="50"/>
                  </a:lnTo>
                  <a:lnTo>
                    <a:pt x="399" y="46"/>
                  </a:lnTo>
                  <a:lnTo>
                    <a:pt x="401" y="39"/>
                  </a:lnTo>
                  <a:lnTo>
                    <a:pt x="401" y="39"/>
                  </a:lnTo>
                  <a:lnTo>
                    <a:pt x="402" y="34"/>
                  </a:lnTo>
                  <a:lnTo>
                    <a:pt x="402" y="34"/>
                  </a:lnTo>
                  <a:lnTo>
                    <a:pt x="404" y="27"/>
                  </a:lnTo>
                  <a:lnTo>
                    <a:pt x="405" y="22"/>
                  </a:lnTo>
                  <a:lnTo>
                    <a:pt x="405" y="22"/>
                  </a:lnTo>
                  <a:lnTo>
                    <a:pt x="408" y="18"/>
                  </a:lnTo>
                  <a:lnTo>
                    <a:pt x="409" y="10"/>
                  </a:lnTo>
                  <a:lnTo>
                    <a:pt x="409" y="10"/>
                  </a:lnTo>
                  <a:lnTo>
                    <a:pt x="410" y="6"/>
                  </a:lnTo>
                  <a:lnTo>
                    <a:pt x="412" y="0"/>
                  </a:lnTo>
                  <a:lnTo>
                    <a:pt x="412" y="0"/>
                  </a:lnTo>
                  <a:lnTo>
                    <a:pt x="412" y="0"/>
                  </a:lnTo>
                  <a:lnTo>
                    <a:pt x="412" y="0"/>
                  </a:lnTo>
                  <a:lnTo>
                    <a:pt x="412" y="0"/>
                  </a:lnTo>
                  <a:lnTo>
                    <a:pt x="412" y="0"/>
                  </a:lnTo>
                  <a:lnTo>
                    <a:pt x="412" y="0"/>
                  </a:lnTo>
                  <a:lnTo>
                    <a:pt x="412" y="0"/>
                  </a:lnTo>
                  <a:lnTo>
                    <a:pt x="412" y="0"/>
                  </a:lnTo>
                  <a:lnTo>
                    <a:pt x="412" y="0"/>
                  </a:lnTo>
                  <a:lnTo>
                    <a:pt x="412" y="0"/>
                  </a:lnTo>
                  <a:lnTo>
                    <a:pt x="412" y="0"/>
                  </a:lnTo>
                  <a:lnTo>
                    <a:pt x="412" y="0"/>
                  </a:lnTo>
                  <a:lnTo>
                    <a:pt x="412" y="0"/>
                  </a:lnTo>
                  <a:lnTo>
                    <a:pt x="409" y="1"/>
                  </a:lnTo>
                  <a:lnTo>
                    <a:pt x="410" y="6"/>
                  </a:lnTo>
                  <a:lnTo>
                    <a:pt x="410" y="6"/>
                  </a:lnTo>
                  <a:lnTo>
                    <a:pt x="410" y="6"/>
                  </a:lnTo>
                  <a:lnTo>
                    <a:pt x="410" y="6"/>
                  </a:lnTo>
                  <a:lnTo>
                    <a:pt x="410" y="6"/>
                  </a:lnTo>
                  <a:lnTo>
                    <a:pt x="410" y="6"/>
                  </a:lnTo>
                  <a:lnTo>
                    <a:pt x="407" y="7"/>
                  </a:lnTo>
                  <a:lnTo>
                    <a:pt x="407" y="7"/>
                  </a:lnTo>
                  <a:lnTo>
                    <a:pt x="409" y="10"/>
                  </a:lnTo>
                  <a:lnTo>
                    <a:pt x="409" y="10"/>
                  </a:lnTo>
                  <a:lnTo>
                    <a:pt x="409" y="10"/>
                  </a:lnTo>
                  <a:lnTo>
                    <a:pt x="409" y="10"/>
                  </a:lnTo>
                  <a:lnTo>
                    <a:pt x="406" y="11"/>
                  </a:lnTo>
                  <a:lnTo>
                    <a:pt x="408" y="18"/>
                  </a:lnTo>
                  <a:lnTo>
                    <a:pt x="408" y="18"/>
                  </a:lnTo>
                  <a:lnTo>
                    <a:pt x="408" y="18"/>
                  </a:lnTo>
                  <a:lnTo>
                    <a:pt x="404" y="18"/>
                  </a:lnTo>
                  <a:lnTo>
                    <a:pt x="404" y="18"/>
                  </a:lnTo>
                  <a:lnTo>
                    <a:pt x="405" y="22"/>
                  </a:lnTo>
                  <a:lnTo>
                    <a:pt x="405" y="22"/>
                  </a:lnTo>
                  <a:lnTo>
                    <a:pt x="402" y="25"/>
                  </a:lnTo>
                  <a:lnTo>
                    <a:pt x="402" y="25"/>
                  </a:lnTo>
                  <a:lnTo>
                    <a:pt x="404" y="27"/>
                  </a:lnTo>
                  <a:lnTo>
                    <a:pt x="399" y="30"/>
                  </a:lnTo>
                  <a:lnTo>
                    <a:pt x="399" y="30"/>
                  </a:lnTo>
                  <a:lnTo>
                    <a:pt x="399" y="30"/>
                  </a:lnTo>
                  <a:lnTo>
                    <a:pt x="398" y="35"/>
                  </a:lnTo>
                  <a:lnTo>
                    <a:pt x="398" y="35"/>
                  </a:lnTo>
                  <a:lnTo>
                    <a:pt x="398" y="35"/>
                  </a:lnTo>
                  <a:lnTo>
                    <a:pt x="395" y="37"/>
                  </a:lnTo>
                  <a:lnTo>
                    <a:pt x="397" y="39"/>
                  </a:lnTo>
                  <a:lnTo>
                    <a:pt x="397" y="39"/>
                  </a:lnTo>
                  <a:lnTo>
                    <a:pt x="392" y="42"/>
                  </a:lnTo>
                  <a:lnTo>
                    <a:pt x="396" y="46"/>
                  </a:lnTo>
                  <a:lnTo>
                    <a:pt x="391" y="47"/>
                  </a:lnTo>
                  <a:lnTo>
                    <a:pt x="391" y="47"/>
                  </a:lnTo>
                  <a:lnTo>
                    <a:pt x="391" y="47"/>
                  </a:lnTo>
                  <a:lnTo>
                    <a:pt x="389" y="52"/>
                  </a:lnTo>
                  <a:lnTo>
                    <a:pt x="389" y="52"/>
                  </a:lnTo>
                  <a:lnTo>
                    <a:pt x="386" y="54"/>
                  </a:lnTo>
                  <a:lnTo>
                    <a:pt x="387" y="58"/>
                  </a:lnTo>
                  <a:lnTo>
                    <a:pt x="384" y="59"/>
                  </a:lnTo>
                  <a:lnTo>
                    <a:pt x="384" y="59"/>
                  </a:lnTo>
                  <a:lnTo>
                    <a:pt x="386" y="64"/>
                  </a:lnTo>
                  <a:lnTo>
                    <a:pt x="384" y="66"/>
                  </a:lnTo>
                  <a:lnTo>
                    <a:pt x="384" y="66"/>
                  </a:lnTo>
                  <a:lnTo>
                    <a:pt x="381" y="71"/>
                  </a:lnTo>
                  <a:lnTo>
                    <a:pt x="381" y="71"/>
                  </a:lnTo>
                  <a:lnTo>
                    <a:pt x="377" y="71"/>
                  </a:lnTo>
                  <a:lnTo>
                    <a:pt x="380" y="76"/>
                  </a:lnTo>
                  <a:lnTo>
                    <a:pt x="375" y="79"/>
                  </a:lnTo>
                  <a:lnTo>
                    <a:pt x="375" y="79"/>
                  </a:lnTo>
                  <a:lnTo>
                    <a:pt x="374" y="83"/>
                  </a:lnTo>
                  <a:lnTo>
                    <a:pt x="374" y="83"/>
                  </a:lnTo>
                  <a:lnTo>
                    <a:pt x="370" y="84"/>
                  </a:lnTo>
                  <a:lnTo>
                    <a:pt x="372" y="90"/>
                  </a:lnTo>
                  <a:lnTo>
                    <a:pt x="369" y="90"/>
                  </a:lnTo>
                  <a:lnTo>
                    <a:pt x="368" y="96"/>
                  </a:lnTo>
                  <a:lnTo>
                    <a:pt x="368" y="96"/>
                  </a:lnTo>
                  <a:lnTo>
                    <a:pt x="363" y="97"/>
                  </a:lnTo>
                  <a:lnTo>
                    <a:pt x="367" y="101"/>
                  </a:lnTo>
                  <a:lnTo>
                    <a:pt x="362" y="101"/>
                  </a:lnTo>
                  <a:lnTo>
                    <a:pt x="362" y="101"/>
                  </a:lnTo>
                  <a:lnTo>
                    <a:pt x="360" y="108"/>
                  </a:lnTo>
                  <a:lnTo>
                    <a:pt x="357" y="108"/>
                  </a:lnTo>
                  <a:lnTo>
                    <a:pt x="359" y="113"/>
                  </a:lnTo>
                  <a:lnTo>
                    <a:pt x="355" y="115"/>
                  </a:lnTo>
                  <a:lnTo>
                    <a:pt x="355" y="115"/>
                  </a:lnTo>
                  <a:lnTo>
                    <a:pt x="353" y="119"/>
                  </a:lnTo>
                  <a:lnTo>
                    <a:pt x="350" y="121"/>
                  </a:lnTo>
                  <a:lnTo>
                    <a:pt x="350" y="121"/>
                  </a:lnTo>
                  <a:lnTo>
                    <a:pt x="348" y="129"/>
                  </a:lnTo>
                  <a:lnTo>
                    <a:pt x="343" y="128"/>
                  </a:lnTo>
                  <a:lnTo>
                    <a:pt x="346" y="133"/>
                  </a:lnTo>
                  <a:lnTo>
                    <a:pt x="343" y="133"/>
                  </a:lnTo>
                  <a:lnTo>
                    <a:pt x="338" y="135"/>
                  </a:lnTo>
                  <a:lnTo>
                    <a:pt x="341" y="140"/>
                  </a:lnTo>
                  <a:lnTo>
                    <a:pt x="336" y="140"/>
                  </a:lnTo>
                  <a:lnTo>
                    <a:pt x="333" y="143"/>
                  </a:lnTo>
                  <a:lnTo>
                    <a:pt x="335" y="145"/>
                  </a:lnTo>
                  <a:lnTo>
                    <a:pt x="331" y="148"/>
                  </a:lnTo>
                  <a:lnTo>
                    <a:pt x="329" y="152"/>
                  </a:lnTo>
                  <a:lnTo>
                    <a:pt x="325" y="153"/>
                  </a:lnTo>
                  <a:lnTo>
                    <a:pt x="325" y="153"/>
                  </a:lnTo>
                  <a:lnTo>
                    <a:pt x="324" y="160"/>
                  </a:lnTo>
                  <a:lnTo>
                    <a:pt x="320" y="161"/>
                  </a:lnTo>
                  <a:lnTo>
                    <a:pt x="320" y="161"/>
                  </a:lnTo>
                  <a:lnTo>
                    <a:pt x="319" y="166"/>
                  </a:lnTo>
                  <a:lnTo>
                    <a:pt x="315" y="168"/>
                  </a:lnTo>
                  <a:lnTo>
                    <a:pt x="310" y="169"/>
                  </a:lnTo>
                  <a:lnTo>
                    <a:pt x="313" y="173"/>
                  </a:lnTo>
                  <a:lnTo>
                    <a:pt x="309" y="173"/>
                  </a:lnTo>
                  <a:lnTo>
                    <a:pt x="308" y="178"/>
                  </a:lnTo>
                  <a:lnTo>
                    <a:pt x="304" y="180"/>
                  </a:lnTo>
                  <a:lnTo>
                    <a:pt x="304" y="180"/>
                  </a:lnTo>
                  <a:lnTo>
                    <a:pt x="302" y="188"/>
                  </a:lnTo>
                  <a:lnTo>
                    <a:pt x="298" y="188"/>
                  </a:lnTo>
                  <a:lnTo>
                    <a:pt x="294" y="189"/>
                  </a:lnTo>
                  <a:lnTo>
                    <a:pt x="292" y="194"/>
                  </a:lnTo>
                  <a:lnTo>
                    <a:pt x="292" y="194"/>
                  </a:lnTo>
                  <a:lnTo>
                    <a:pt x="288" y="194"/>
                  </a:lnTo>
                  <a:lnTo>
                    <a:pt x="287" y="202"/>
                  </a:lnTo>
                  <a:lnTo>
                    <a:pt x="284" y="202"/>
                  </a:lnTo>
                  <a:lnTo>
                    <a:pt x="279" y="202"/>
                  </a:lnTo>
                  <a:lnTo>
                    <a:pt x="282" y="209"/>
                  </a:lnTo>
                  <a:lnTo>
                    <a:pt x="277" y="209"/>
                  </a:lnTo>
                  <a:lnTo>
                    <a:pt x="274" y="209"/>
                  </a:lnTo>
                  <a:lnTo>
                    <a:pt x="273" y="215"/>
                  </a:lnTo>
                  <a:lnTo>
                    <a:pt x="269" y="217"/>
                  </a:lnTo>
                  <a:lnTo>
                    <a:pt x="264" y="218"/>
                  </a:lnTo>
                  <a:lnTo>
                    <a:pt x="264" y="218"/>
                  </a:lnTo>
                  <a:lnTo>
                    <a:pt x="262" y="223"/>
                  </a:lnTo>
                  <a:lnTo>
                    <a:pt x="260" y="225"/>
                  </a:lnTo>
                  <a:lnTo>
                    <a:pt x="255" y="225"/>
                  </a:lnTo>
                  <a:lnTo>
                    <a:pt x="253" y="230"/>
                  </a:lnTo>
                  <a:lnTo>
                    <a:pt x="249" y="231"/>
                  </a:lnTo>
                  <a:lnTo>
                    <a:pt x="247" y="233"/>
                  </a:lnTo>
                  <a:lnTo>
                    <a:pt x="247" y="233"/>
                  </a:lnTo>
                  <a:lnTo>
                    <a:pt x="245" y="239"/>
                  </a:lnTo>
                  <a:lnTo>
                    <a:pt x="240" y="241"/>
                  </a:lnTo>
                  <a:lnTo>
                    <a:pt x="235" y="242"/>
                  </a:lnTo>
                  <a:lnTo>
                    <a:pt x="232" y="242"/>
                  </a:lnTo>
                  <a:lnTo>
                    <a:pt x="230" y="247"/>
                  </a:lnTo>
                  <a:lnTo>
                    <a:pt x="227" y="250"/>
                  </a:lnTo>
                  <a:lnTo>
                    <a:pt x="222" y="250"/>
                  </a:lnTo>
                  <a:lnTo>
                    <a:pt x="219" y="251"/>
                  </a:lnTo>
                  <a:lnTo>
                    <a:pt x="217" y="256"/>
                  </a:lnTo>
                  <a:lnTo>
                    <a:pt x="217" y="256"/>
                  </a:lnTo>
                  <a:lnTo>
                    <a:pt x="213" y="259"/>
                  </a:lnTo>
                  <a:lnTo>
                    <a:pt x="209" y="258"/>
                  </a:lnTo>
                  <a:lnTo>
                    <a:pt x="205" y="260"/>
                  </a:lnTo>
                  <a:lnTo>
                    <a:pt x="204" y="264"/>
                  </a:lnTo>
                  <a:lnTo>
                    <a:pt x="199" y="267"/>
                  </a:lnTo>
                  <a:lnTo>
                    <a:pt x="195" y="268"/>
                  </a:lnTo>
                  <a:lnTo>
                    <a:pt x="191" y="270"/>
                  </a:lnTo>
                  <a:lnTo>
                    <a:pt x="187" y="270"/>
                  </a:lnTo>
                  <a:lnTo>
                    <a:pt x="186" y="275"/>
                  </a:lnTo>
                  <a:lnTo>
                    <a:pt x="182" y="276"/>
                  </a:lnTo>
                  <a:lnTo>
                    <a:pt x="178" y="278"/>
                  </a:lnTo>
                  <a:lnTo>
                    <a:pt x="174" y="279"/>
                  </a:lnTo>
                  <a:lnTo>
                    <a:pt x="169" y="280"/>
                  </a:lnTo>
                  <a:lnTo>
                    <a:pt x="165" y="282"/>
                  </a:lnTo>
                  <a:lnTo>
                    <a:pt x="162" y="282"/>
                  </a:lnTo>
                  <a:lnTo>
                    <a:pt x="159" y="283"/>
                  </a:lnTo>
                  <a:lnTo>
                    <a:pt x="156" y="290"/>
                  </a:lnTo>
                  <a:lnTo>
                    <a:pt x="152" y="290"/>
                  </a:lnTo>
                  <a:lnTo>
                    <a:pt x="148" y="291"/>
                  </a:lnTo>
                  <a:lnTo>
                    <a:pt x="145" y="293"/>
                  </a:lnTo>
                  <a:lnTo>
                    <a:pt x="145" y="293"/>
                  </a:lnTo>
                  <a:lnTo>
                    <a:pt x="141" y="293"/>
                  </a:lnTo>
                  <a:lnTo>
                    <a:pt x="137" y="295"/>
                  </a:lnTo>
                  <a:lnTo>
                    <a:pt x="133" y="293"/>
                  </a:lnTo>
                  <a:lnTo>
                    <a:pt x="129" y="296"/>
                  </a:lnTo>
                  <a:lnTo>
                    <a:pt x="124" y="296"/>
                  </a:lnTo>
                  <a:lnTo>
                    <a:pt x="121" y="297"/>
                  </a:lnTo>
                  <a:lnTo>
                    <a:pt x="117" y="300"/>
                  </a:lnTo>
                  <a:lnTo>
                    <a:pt x="112" y="300"/>
                  </a:lnTo>
                  <a:lnTo>
                    <a:pt x="109" y="301"/>
                  </a:lnTo>
                  <a:lnTo>
                    <a:pt x="100" y="304"/>
                  </a:lnTo>
                  <a:lnTo>
                    <a:pt x="96" y="305"/>
                  </a:lnTo>
                  <a:lnTo>
                    <a:pt x="92" y="305"/>
                  </a:lnTo>
                  <a:lnTo>
                    <a:pt x="89" y="307"/>
                  </a:lnTo>
                  <a:lnTo>
                    <a:pt x="85" y="308"/>
                  </a:lnTo>
                  <a:lnTo>
                    <a:pt x="81" y="308"/>
                  </a:lnTo>
                  <a:lnTo>
                    <a:pt x="77" y="311"/>
                  </a:lnTo>
                  <a:lnTo>
                    <a:pt x="73" y="312"/>
                  </a:lnTo>
                  <a:lnTo>
                    <a:pt x="68" y="312"/>
                  </a:lnTo>
                  <a:lnTo>
                    <a:pt x="65" y="313"/>
                  </a:lnTo>
                  <a:lnTo>
                    <a:pt x="61" y="315"/>
                  </a:lnTo>
                  <a:lnTo>
                    <a:pt x="54" y="311"/>
                  </a:lnTo>
                  <a:lnTo>
                    <a:pt x="51" y="312"/>
                  </a:lnTo>
                  <a:lnTo>
                    <a:pt x="47" y="313"/>
                  </a:lnTo>
                  <a:lnTo>
                    <a:pt x="42" y="315"/>
                  </a:lnTo>
                  <a:lnTo>
                    <a:pt x="38" y="315"/>
                  </a:lnTo>
                  <a:lnTo>
                    <a:pt x="35" y="316"/>
                  </a:lnTo>
                  <a:lnTo>
                    <a:pt x="30" y="317"/>
                  </a:lnTo>
                  <a:lnTo>
                    <a:pt x="25" y="313"/>
                  </a:lnTo>
                  <a:lnTo>
                    <a:pt x="20" y="315"/>
                  </a:lnTo>
                  <a:lnTo>
                    <a:pt x="16" y="317"/>
                  </a:lnTo>
                  <a:lnTo>
                    <a:pt x="13" y="316"/>
                  </a:lnTo>
                  <a:lnTo>
                    <a:pt x="8" y="319"/>
                  </a:lnTo>
                  <a:lnTo>
                    <a:pt x="8" y="319"/>
                  </a:lnTo>
                  <a:lnTo>
                    <a:pt x="4" y="320"/>
                  </a:lnTo>
                  <a:lnTo>
                    <a:pt x="1" y="325"/>
                  </a:lnTo>
                  <a:lnTo>
                    <a:pt x="0" y="329"/>
                  </a:lnTo>
                  <a:lnTo>
                    <a:pt x="0" y="336"/>
                  </a:lnTo>
                  <a:lnTo>
                    <a:pt x="0" y="336"/>
                  </a:lnTo>
                  <a:lnTo>
                    <a:pt x="0" y="336"/>
                  </a:lnTo>
                </a:path>
              </a:pathLst>
            </a:custGeom>
            <a:gradFill rotWithShape="0">
              <a:gsLst>
                <a:gs pos="0">
                  <a:srgbClr val="FF6633"/>
                </a:gs>
                <a:gs pos="100000">
                  <a:srgbClr val="FF6633">
                    <a:gamma/>
                    <a:tint val="60000"/>
                    <a:invGamma/>
                  </a:srgbClr>
                </a:gs>
              </a:gsLst>
              <a:lin ang="18900000" scaled="1"/>
            </a:gradFill>
            <a:ln w="12700" cap="rnd" cmpd="sng">
              <a:solidFill>
                <a:srgbClr val="FF663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0629" name="Freeform 53"/>
            <p:cNvSpPr>
              <a:spLocks/>
            </p:cNvSpPr>
            <p:nvPr/>
          </p:nvSpPr>
          <p:spPr bwMode="blackGray">
            <a:xfrm>
              <a:off x="4124" y="1538"/>
              <a:ext cx="267" cy="124"/>
            </a:xfrm>
            <a:custGeom>
              <a:avLst/>
              <a:gdLst>
                <a:gd name="T0" fmla="*/ 11 w 267"/>
                <a:gd name="T1" fmla="*/ 68 h 124"/>
                <a:gd name="T2" fmla="*/ 0 w 267"/>
                <a:gd name="T3" fmla="*/ 123 h 124"/>
                <a:gd name="T4" fmla="*/ 250 w 267"/>
                <a:gd name="T5" fmla="*/ 56 h 124"/>
                <a:gd name="T6" fmla="*/ 266 w 267"/>
                <a:gd name="T7" fmla="*/ 0 h 124"/>
                <a:gd name="T8" fmla="*/ 11 w 267"/>
                <a:gd name="T9" fmla="*/ 68 h 124"/>
              </a:gdLst>
              <a:ahLst/>
              <a:cxnLst>
                <a:cxn ang="0">
                  <a:pos x="T0" y="T1"/>
                </a:cxn>
                <a:cxn ang="0">
                  <a:pos x="T2" y="T3"/>
                </a:cxn>
                <a:cxn ang="0">
                  <a:pos x="T4" y="T5"/>
                </a:cxn>
                <a:cxn ang="0">
                  <a:pos x="T6" y="T7"/>
                </a:cxn>
                <a:cxn ang="0">
                  <a:pos x="T8" y="T9"/>
                </a:cxn>
              </a:cxnLst>
              <a:rect l="0" t="0" r="r" b="b"/>
              <a:pathLst>
                <a:path w="267" h="124">
                  <a:moveTo>
                    <a:pt x="11" y="68"/>
                  </a:moveTo>
                  <a:lnTo>
                    <a:pt x="0" y="123"/>
                  </a:lnTo>
                  <a:lnTo>
                    <a:pt x="250" y="56"/>
                  </a:lnTo>
                  <a:lnTo>
                    <a:pt x="266" y="0"/>
                  </a:lnTo>
                  <a:lnTo>
                    <a:pt x="11" y="68"/>
                  </a:lnTo>
                </a:path>
              </a:pathLst>
            </a:custGeom>
            <a:gradFill rotWithShape="0">
              <a:gsLst>
                <a:gs pos="0">
                  <a:srgbClr val="FF6633">
                    <a:gamma/>
                    <a:tint val="80000"/>
                    <a:invGamma/>
                  </a:srgbClr>
                </a:gs>
                <a:gs pos="100000">
                  <a:srgbClr val="FF6633"/>
                </a:gs>
              </a:gsLst>
              <a:lin ang="18900000" scaled="1"/>
            </a:gradFill>
            <a:ln w="12700" cap="rnd" cmpd="sng">
              <a:solidFill>
                <a:srgbClr val="FF663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0630" name="Freeform 54"/>
            <p:cNvSpPr>
              <a:spLocks/>
            </p:cNvSpPr>
            <p:nvPr/>
          </p:nvSpPr>
          <p:spPr bwMode="blackGray">
            <a:xfrm>
              <a:off x="4376" y="1538"/>
              <a:ext cx="171" cy="346"/>
            </a:xfrm>
            <a:custGeom>
              <a:avLst/>
              <a:gdLst>
                <a:gd name="T0" fmla="*/ 14 w 171"/>
                <a:gd name="T1" fmla="*/ 0 h 346"/>
                <a:gd name="T2" fmla="*/ 170 w 171"/>
                <a:gd name="T3" fmla="*/ 289 h 346"/>
                <a:gd name="T4" fmla="*/ 154 w 171"/>
                <a:gd name="T5" fmla="*/ 345 h 346"/>
                <a:gd name="T6" fmla="*/ 0 w 171"/>
                <a:gd name="T7" fmla="*/ 56 h 346"/>
                <a:gd name="T8" fmla="*/ 14 w 171"/>
                <a:gd name="T9" fmla="*/ 0 h 346"/>
              </a:gdLst>
              <a:ahLst/>
              <a:cxnLst>
                <a:cxn ang="0">
                  <a:pos x="T0" y="T1"/>
                </a:cxn>
                <a:cxn ang="0">
                  <a:pos x="T2" y="T3"/>
                </a:cxn>
                <a:cxn ang="0">
                  <a:pos x="T4" y="T5"/>
                </a:cxn>
                <a:cxn ang="0">
                  <a:pos x="T6" y="T7"/>
                </a:cxn>
                <a:cxn ang="0">
                  <a:pos x="T8" y="T9"/>
                </a:cxn>
              </a:cxnLst>
              <a:rect l="0" t="0" r="r" b="b"/>
              <a:pathLst>
                <a:path w="171" h="346">
                  <a:moveTo>
                    <a:pt x="14" y="0"/>
                  </a:moveTo>
                  <a:lnTo>
                    <a:pt x="170" y="289"/>
                  </a:lnTo>
                  <a:lnTo>
                    <a:pt x="154" y="345"/>
                  </a:lnTo>
                  <a:lnTo>
                    <a:pt x="0" y="56"/>
                  </a:lnTo>
                  <a:lnTo>
                    <a:pt x="14" y="0"/>
                  </a:lnTo>
                </a:path>
              </a:pathLst>
            </a:custGeom>
            <a:gradFill rotWithShape="0">
              <a:gsLst>
                <a:gs pos="0">
                  <a:srgbClr val="FF6633"/>
                </a:gs>
                <a:gs pos="100000">
                  <a:srgbClr val="FF6633">
                    <a:gamma/>
                    <a:tint val="70196"/>
                    <a:invGamma/>
                  </a:srgbClr>
                </a:gs>
              </a:gsLst>
              <a:lin ang="0" scaled="1"/>
            </a:gradFill>
            <a:ln w="12700" cap="rnd" cmpd="sng">
              <a:solidFill>
                <a:srgbClr val="FF663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grpSp>
      <p:sp>
        <p:nvSpPr>
          <p:cNvPr id="57" name="Rectangle 2"/>
          <p:cNvSpPr>
            <a:spLocks noGrp="1" noChangeArrowheads="1"/>
          </p:cNvSpPr>
          <p:nvPr>
            <p:ph type="title"/>
          </p:nvPr>
        </p:nvSpPr>
        <p:spPr>
          <a:xfrm>
            <a:off x="1176825" y="312045"/>
            <a:ext cx="6961800" cy="694200"/>
          </a:xfrm>
        </p:spPr>
        <p:txBody>
          <a:bodyPr/>
          <a:lstStyle/>
          <a:p>
            <a:pPr>
              <a:tabLst>
                <a:tab pos="7143750" algn="l"/>
              </a:tabLst>
            </a:pPr>
            <a:r>
              <a:rPr lang="en-GB" altLang="es-ES" sz="2800" dirty="0" err="1"/>
              <a:t>Carga</a:t>
            </a:r>
            <a:r>
              <a:rPr lang="en-GB" altLang="es-ES" sz="2800" dirty="0"/>
              <a:t> y </a:t>
            </a:r>
            <a:r>
              <a:rPr lang="en-GB" altLang="es-ES" sz="2800" dirty="0" err="1"/>
              <a:t>Mantenimiento</a:t>
            </a:r>
            <a:r>
              <a:rPr lang="en-GB" altLang="es-ES" sz="2800" dirty="0"/>
              <a:t> de un A.D.</a:t>
            </a:r>
            <a:endParaRPr lang="es-ES_tradnl" altLang="es-ES" sz="2800" dirty="0"/>
          </a:p>
        </p:txBody>
      </p:sp>
    </p:spTree>
    <p:extLst>
      <p:ext uri="{BB962C8B-B14F-4D97-AF65-F5344CB8AC3E}">
        <p14:creationId xmlns:p14="http://schemas.microsoft.com/office/powerpoint/2010/main" val="3756242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3" name="Rectangle 3"/>
          <p:cNvSpPr>
            <a:spLocks noChangeArrowheads="1"/>
          </p:cNvSpPr>
          <p:nvPr/>
        </p:nvSpPr>
        <p:spPr bwMode="auto">
          <a:xfrm>
            <a:off x="762000" y="1828800"/>
            <a:ext cx="72993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s-ES" altLang="es-ES" sz="2800">
                <a:solidFill>
                  <a:srgbClr val="A41512"/>
                </a:solidFill>
                <a:latin typeface="Arial" panose="020B0604020202020204" pitchFamily="34" charset="0"/>
              </a:rPr>
              <a:t>Transform</a:t>
            </a:r>
            <a:r>
              <a:rPr lang="es-ES_tradnl" altLang="es-ES" sz="2800">
                <a:solidFill>
                  <a:srgbClr val="A41512"/>
                </a:solidFill>
                <a:latin typeface="Arial" panose="020B0604020202020204" pitchFamily="34" charset="0"/>
              </a:rPr>
              <a:t>ación.</a:t>
            </a:r>
            <a:endParaRPr lang="es-ES" altLang="es-ES" sz="2800">
              <a:solidFill>
                <a:srgbClr val="A41512"/>
              </a:solidFill>
              <a:latin typeface="Arial" panose="020B0604020202020204" pitchFamily="34" charset="0"/>
            </a:endParaRPr>
          </a:p>
        </p:txBody>
      </p:sp>
      <p:sp>
        <p:nvSpPr>
          <p:cNvPr id="281604" name="Rectangle 4"/>
          <p:cNvSpPr>
            <a:spLocks noChangeArrowheads="1"/>
          </p:cNvSpPr>
          <p:nvPr/>
        </p:nvSpPr>
        <p:spPr bwMode="auto">
          <a:xfrm>
            <a:off x="661988" y="2528888"/>
            <a:ext cx="73850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346075">
              <a:tabLst>
                <a:tab pos="576263" algn="l"/>
              </a:tabLst>
              <a:defRPr sz="2400">
                <a:solidFill>
                  <a:schemeClr val="tx1"/>
                </a:solidFill>
                <a:latin typeface="Times New Roman" panose="02020603050405020304" pitchFamily="18" charset="0"/>
              </a:defRPr>
            </a:lvl1pPr>
            <a:lvl2pPr marL="341313" indent="-227013" defTabSz="346075">
              <a:tabLst>
                <a:tab pos="576263" algn="l"/>
              </a:tabLst>
              <a:defRPr sz="2400">
                <a:solidFill>
                  <a:schemeClr val="tx1"/>
                </a:solidFill>
                <a:latin typeface="Times New Roman" panose="02020603050405020304" pitchFamily="18" charset="0"/>
              </a:defRPr>
            </a:lvl2pPr>
            <a:lvl3pPr marL="741363" indent="-285750" defTabSz="346075">
              <a:tabLst>
                <a:tab pos="576263" algn="l"/>
              </a:tabLst>
              <a:defRPr sz="2400">
                <a:solidFill>
                  <a:schemeClr val="tx1"/>
                </a:solidFill>
                <a:latin typeface="Times New Roman" panose="02020603050405020304" pitchFamily="18" charset="0"/>
              </a:defRPr>
            </a:lvl3pPr>
            <a:lvl4pPr marL="1600200" indent="-228600" defTabSz="346075">
              <a:tabLst>
                <a:tab pos="576263" algn="l"/>
              </a:tabLst>
              <a:defRPr sz="2400">
                <a:solidFill>
                  <a:schemeClr val="tx1"/>
                </a:solidFill>
                <a:latin typeface="Times New Roman" panose="02020603050405020304" pitchFamily="18" charset="0"/>
              </a:defRPr>
            </a:lvl4pPr>
            <a:lvl5pPr marL="2057400" indent="-228600" defTabSz="346075">
              <a:tabLst>
                <a:tab pos="576263" algn="l"/>
              </a:tabLst>
              <a:defRPr sz="2400">
                <a:solidFill>
                  <a:schemeClr val="tx1"/>
                </a:solidFill>
                <a:latin typeface="Times New Roman" panose="02020603050405020304" pitchFamily="18" charset="0"/>
              </a:defRPr>
            </a:lvl5pPr>
            <a:lvl6pPr marL="25146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6pPr>
            <a:lvl7pPr marL="29718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7pPr>
            <a:lvl8pPr marL="34290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8pPr>
            <a:lvl9pPr marL="38862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9pPr>
          </a:lstStyle>
          <a:p>
            <a:pPr lvl="1" eaLnBrk="1" hangingPunct="1">
              <a:spcBef>
                <a:spcPct val="20000"/>
              </a:spcBef>
              <a:buClr>
                <a:schemeClr val="accent1"/>
              </a:buClr>
              <a:buFontTx/>
              <a:buChar char="–"/>
            </a:pPr>
            <a:r>
              <a:rPr lang="es-ES_tradnl" altLang="es-ES" sz="2000">
                <a:solidFill>
                  <a:schemeClr val="accent2"/>
                </a:solidFill>
                <a:latin typeface="Arial" panose="020B0604020202020204" pitchFamily="34" charset="0"/>
              </a:rPr>
              <a:t>Claves con estructura:</a:t>
            </a:r>
            <a:r>
              <a:rPr lang="es-ES_tradnl" altLang="es-ES" sz="2000">
                <a:latin typeface="Arial" panose="020B0604020202020204" pitchFamily="34" charset="0"/>
              </a:rPr>
              <a:t> descomponer en valores atómicos</a:t>
            </a:r>
            <a:endParaRPr lang="es-ES" altLang="es-ES" sz="2000">
              <a:latin typeface="Arial" panose="020B0604020202020204" pitchFamily="34" charset="0"/>
            </a:endParaRPr>
          </a:p>
        </p:txBody>
      </p:sp>
      <p:sp>
        <p:nvSpPr>
          <p:cNvPr id="281605" name="Rectangle 5"/>
          <p:cNvSpPr>
            <a:spLocks noChangeArrowheads="1"/>
          </p:cNvSpPr>
          <p:nvPr/>
        </p:nvSpPr>
        <p:spPr bwMode="auto">
          <a:xfrm>
            <a:off x="3259138" y="5705475"/>
            <a:ext cx="108585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68363">
              <a:defRPr sz="2400">
                <a:solidFill>
                  <a:schemeClr val="tx1"/>
                </a:solidFill>
                <a:latin typeface="Times New Roman" panose="02020603050405020304" pitchFamily="18" charset="0"/>
              </a:defRPr>
            </a:lvl1pPr>
            <a:lvl2pPr marL="434975" defTabSz="868363">
              <a:defRPr sz="2400">
                <a:solidFill>
                  <a:schemeClr val="tx1"/>
                </a:solidFill>
                <a:latin typeface="Times New Roman" panose="02020603050405020304" pitchFamily="18" charset="0"/>
              </a:defRPr>
            </a:lvl2pPr>
            <a:lvl3pPr marL="868363" defTabSz="868363">
              <a:defRPr sz="2400">
                <a:solidFill>
                  <a:schemeClr val="tx1"/>
                </a:solidFill>
                <a:latin typeface="Times New Roman" panose="02020603050405020304" pitchFamily="18" charset="0"/>
              </a:defRPr>
            </a:lvl3pPr>
            <a:lvl4pPr marL="1303338" defTabSz="868363">
              <a:defRPr sz="2400">
                <a:solidFill>
                  <a:schemeClr val="tx1"/>
                </a:solidFill>
                <a:latin typeface="Times New Roman" panose="02020603050405020304" pitchFamily="18" charset="0"/>
              </a:defRPr>
            </a:lvl4pPr>
            <a:lvl5pPr marL="1736725" defTabSz="868363">
              <a:defRPr sz="2400">
                <a:solidFill>
                  <a:schemeClr val="tx1"/>
                </a:solidFill>
                <a:latin typeface="Times New Roman" panose="02020603050405020304" pitchFamily="18" charset="0"/>
              </a:defRPr>
            </a:lvl5pPr>
            <a:lvl6pPr marL="2193925" defTabSz="868363" eaLnBrk="0" fontAlgn="base" hangingPunct="0">
              <a:spcBef>
                <a:spcPct val="0"/>
              </a:spcBef>
              <a:spcAft>
                <a:spcPct val="0"/>
              </a:spcAft>
              <a:defRPr sz="2400">
                <a:solidFill>
                  <a:schemeClr val="tx1"/>
                </a:solidFill>
                <a:latin typeface="Times New Roman" panose="02020603050405020304" pitchFamily="18" charset="0"/>
              </a:defRPr>
            </a:lvl6pPr>
            <a:lvl7pPr marL="2651125" defTabSz="868363" eaLnBrk="0" fontAlgn="base" hangingPunct="0">
              <a:spcBef>
                <a:spcPct val="0"/>
              </a:spcBef>
              <a:spcAft>
                <a:spcPct val="0"/>
              </a:spcAft>
              <a:defRPr sz="2400">
                <a:solidFill>
                  <a:schemeClr val="tx1"/>
                </a:solidFill>
                <a:latin typeface="Times New Roman" panose="02020603050405020304" pitchFamily="18" charset="0"/>
              </a:defRPr>
            </a:lvl7pPr>
            <a:lvl8pPr marL="3108325" defTabSz="868363" eaLnBrk="0" fontAlgn="base" hangingPunct="0">
              <a:spcBef>
                <a:spcPct val="0"/>
              </a:spcBef>
              <a:spcAft>
                <a:spcPct val="0"/>
              </a:spcAft>
              <a:defRPr sz="2400">
                <a:solidFill>
                  <a:schemeClr val="tx1"/>
                </a:solidFill>
                <a:latin typeface="Times New Roman" panose="02020603050405020304" pitchFamily="18" charset="0"/>
              </a:defRPr>
            </a:lvl8pPr>
            <a:lvl9pPr marL="3565525" defTabSz="868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30000"/>
              </a:spcBef>
            </a:pPr>
            <a:r>
              <a:rPr lang="es-ES_tradnl" altLang="es-ES" sz="1800" b="1">
                <a:solidFill>
                  <a:schemeClr val="accent2"/>
                </a:solidFill>
                <a:latin typeface="Arial" panose="020B0604020202020204" pitchFamily="34" charset="0"/>
              </a:rPr>
              <a:t>código del país</a:t>
            </a:r>
            <a:endParaRPr lang="es-ES" altLang="es-ES" sz="1800" b="1">
              <a:solidFill>
                <a:schemeClr val="accent2"/>
              </a:solidFill>
              <a:latin typeface="Arial" panose="020B0604020202020204" pitchFamily="34" charset="0"/>
            </a:endParaRPr>
          </a:p>
        </p:txBody>
      </p:sp>
      <p:sp>
        <p:nvSpPr>
          <p:cNvPr id="281606" name="Rectangle 6"/>
          <p:cNvSpPr>
            <a:spLocks noChangeArrowheads="1"/>
          </p:cNvSpPr>
          <p:nvPr/>
        </p:nvSpPr>
        <p:spPr bwMode="auto">
          <a:xfrm>
            <a:off x="4325938" y="5705475"/>
            <a:ext cx="108585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68363">
              <a:defRPr sz="2400">
                <a:solidFill>
                  <a:schemeClr val="tx1"/>
                </a:solidFill>
                <a:latin typeface="Times New Roman" panose="02020603050405020304" pitchFamily="18" charset="0"/>
              </a:defRPr>
            </a:lvl1pPr>
            <a:lvl2pPr marL="434975" defTabSz="868363">
              <a:defRPr sz="2400">
                <a:solidFill>
                  <a:schemeClr val="tx1"/>
                </a:solidFill>
                <a:latin typeface="Times New Roman" panose="02020603050405020304" pitchFamily="18" charset="0"/>
              </a:defRPr>
            </a:lvl2pPr>
            <a:lvl3pPr marL="868363" defTabSz="868363">
              <a:defRPr sz="2400">
                <a:solidFill>
                  <a:schemeClr val="tx1"/>
                </a:solidFill>
                <a:latin typeface="Times New Roman" panose="02020603050405020304" pitchFamily="18" charset="0"/>
              </a:defRPr>
            </a:lvl3pPr>
            <a:lvl4pPr marL="1303338" defTabSz="868363">
              <a:defRPr sz="2400">
                <a:solidFill>
                  <a:schemeClr val="tx1"/>
                </a:solidFill>
                <a:latin typeface="Times New Roman" panose="02020603050405020304" pitchFamily="18" charset="0"/>
              </a:defRPr>
            </a:lvl4pPr>
            <a:lvl5pPr marL="1736725" defTabSz="868363">
              <a:defRPr sz="2400">
                <a:solidFill>
                  <a:schemeClr val="tx1"/>
                </a:solidFill>
                <a:latin typeface="Times New Roman" panose="02020603050405020304" pitchFamily="18" charset="0"/>
              </a:defRPr>
            </a:lvl5pPr>
            <a:lvl6pPr marL="2193925" defTabSz="868363" eaLnBrk="0" fontAlgn="base" hangingPunct="0">
              <a:spcBef>
                <a:spcPct val="0"/>
              </a:spcBef>
              <a:spcAft>
                <a:spcPct val="0"/>
              </a:spcAft>
              <a:defRPr sz="2400">
                <a:solidFill>
                  <a:schemeClr val="tx1"/>
                </a:solidFill>
                <a:latin typeface="Times New Roman" panose="02020603050405020304" pitchFamily="18" charset="0"/>
              </a:defRPr>
            </a:lvl6pPr>
            <a:lvl7pPr marL="2651125" defTabSz="868363" eaLnBrk="0" fontAlgn="base" hangingPunct="0">
              <a:spcBef>
                <a:spcPct val="0"/>
              </a:spcBef>
              <a:spcAft>
                <a:spcPct val="0"/>
              </a:spcAft>
              <a:defRPr sz="2400">
                <a:solidFill>
                  <a:schemeClr val="tx1"/>
                </a:solidFill>
                <a:latin typeface="Times New Roman" panose="02020603050405020304" pitchFamily="18" charset="0"/>
              </a:defRPr>
            </a:lvl7pPr>
            <a:lvl8pPr marL="3108325" defTabSz="868363" eaLnBrk="0" fontAlgn="base" hangingPunct="0">
              <a:spcBef>
                <a:spcPct val="0"/>
              </a:spcBef>
              <a:spcAft>
                <a:spcPct val="0"/>
              </a:spcAft>
              <a:defRPr sz="2400">
                <a:solidFill>
                  <a:schemeClr val="tx1"/>
                </a:solidFill>
                <a:latin typeface="Times New Roman" panose="02020603050405020304" pitchFamily="18" charset="0"/>
              </a:defRPr>
            </a:lvl8pPr>
            <a:lvl9pPr marL="3565525" defTabSz="868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30000"/>
              </a:spcBef>
            </a:pPr>
            <a:r>
              <a:rPr lang="es-ES_tradnl" altLang="es-ES" sz="1800" b="1">
                <a:solidFill>
                  <a:srgbClr val="CC0000"/>
                </a:solidFill>
                <a:latin typeface="Arial" panose="020B0604020202020204" pitchFamily="34" charset="0"/>
              </a:rPr>
              <a:t>zona de ventas</a:t>
            </a:r>
            <a:endParaRPr lang="es-ES" altLang="es-ES" sz="1800" b="1">
              <a:solidFill>
                <a:srgbClr val="CC0000"/>
              </a:solidFill>
              <a:latin typeface="Arial" panose="020B0604020202020204" pitchFamily="34" charset="0"/>
            </a:endParaRPr>
          </a:p>
        </p:txBody>
      </p:sp>
      <p:sp>
        <p:nvSpPr>
          <p:cNvPr id="281607" name="Rectangle 7"/>
          <p:cNvSpPr>
            <a:spLocks noChangeArrowheads="1"/>
          </p:cNvSpPr>
          <p:nvPr/>
        </p:nvSpPr>
        <p:spPr bwMode="auto">
          <a:xfrm>
            <a:off x="5468938" y="5705475"/>
            <a:ext cx="140335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68363">
              <a:defRPr sz="2400">
                <a:solidFill>
                  <a:schemeClr val="tx1"/>
                </a:solidFill>
                <a:latin typeface="Times New Roman" panose="02020603050405020304" pitchFamily="18" charset="0"/>
              </a:defRPr>
            </a:lvl1pPr>
            <a:lvl2pPr marL="434975" defTabSz="868363">
              <a:defRPr sz="2400">
                <a:solidFill>
                  <a:schemeClr val="tx1"/>
                </a:solidFill>
                <a:latin typeface="Times New Roman" panose="02020603050405020304" pitchFamily="18" charset="0"/>
              </a:defRPr>
            </a:lvl2pPr>
            <a:lvl3pPr marL="868363" defTabSz="868363">
              <a:defRPr sz="2400">
                <a:solidFill>
                  <a:schemeClr val="tx1"/>
                </a:solidFill>
                <a:latin typeface="Times New Roman" panose="02020603050405020304" pitchFamily="18" charset="0"/>
              </a:defRPr>
            </a:lvl3pPr>
            <a:lvl4pPr marL="1303338" defTabSz="868363">
              <a:defRPr sz="2400">
                <a:solidFill>
                  <a:schemeClr val="tx1"/>
                </a:solidFill>
                <a:latin typeface="Times New Roman" panose="02020603050405020304" pitchFamily="18" charset="0"/>
              </a:defRPr>
            </a:lvl4pPr>
            <a:lvl5pPr marL="1736725" defTabSz="868363">
              <a:defRPr sz="2400">
                <a:solidFill>
                  <a:schemeClr val="tx1"/>
                </a:solidFill>
                <a:latin typeface="Times New Roman" panose="02020603050405020304" pitchFamily="18" charset="0"/>
              </a:defRPr>
            </a:lvl5pPr>
            <a:lvl6pPr marL="2193925" defTabSz="868363" eaLnBrk="0" fontAlgn="base" hangingPunct="0">
              <a:spcBef>
                <a:spcPct val="0"/>
              </a:spcBef>
              <a:spcAft>
                <a:spcPct val="0"/>
              </a:spcAft>
              <a:defRPr sz="2400">
                <a:solidFill>
                  <a:schemeClr val="tx1"/>
                </a:solidFill>
                <a:latin typeface="Times New Roman" panose="02020603050405020304" pitchFamily="18" charset="0"/>
              </a:defRPr>
            </a:lvl6pPr>
            <a:lvl7pPr marL="2651125" defTabSz="868363" eaLnBrk="0" fontAlgn="base" hangingPunct="0">
              <a:spcBef>
                <a:spcPct val="0"/>
              </a:spcBef>
              <a:spcAft>
                <a:spcPct val="0"/>
              </a:spcAft>
              <a:defRPr sz="2400">
                <a:solidFill>
                  <a:schemeClr val="tx1"/>
                </a:solidFill>
                <a:latin typeface="Times New Roman" panose="02020603050405020304" pitchFamily="18" charset="0"/>
              </a:defRPr>
            </a:lvl7pPr>
            <a:lvl8pPr marL="3108325" defTabSz="868363" eaLnBrk="0" fontAlgn="base" hangingPunct="0">
              <a:spcBef>
                <a:spcPct val="0"/>
              </a:spcBef>
              <a:spcAft>
                <a:spcPct val="0"/>
              </a:spcAft>
              <a:defRPr sz="2400">
                <a:solidFill>
                  <a:schemeClr val="tx1"/>
                </a:solidFill>
                <a:latin typeface="Times New Roman" panose="02020603050405020304" pitchFamily="18" charset="0"/>
              </a:defRPr>
            </a:lvl8pPr>
            <a:lvl9pPr marL="3565525" defTabSz="868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30000"/>
              </a:spcBef>
            </a:pPr>
            <a:r>
              <a:rPr lang="es-ES_tradnl" altLang="es-ES" sz="1800" b="1">
                <a:solidFill>
                  <a:srgbClr val="000099"/>
                </a:solidFill>
                <a:latin typeface="Arial" panose="020B0604020202020204" pitchFamily="34" charset="0"/>
              </a:rPr>
              <a:t>número de producto</a:t>
            </a:r>
            <a:endParaRPr lang="es-ES" altLang="es-ES" sz="1800" b="1">
              <a:solidFill>
                <a:srgbClr val="000099"/>
              </a:solidFill>
              <a:latin typeface="Arial" panose="020B0604020202020204" pitchFamily="34" charset="0"/>
            </a:endParaRPr>
          </a:p>
        </p:txBody>
      </p:sp>
      <p:sp>
        <p:nvSpPr>
          <p:cNvPr id="281608" name="Rectangle 8"/>
          <p:cNvSpPr>
            <a:spLocks noChangeArrowheads="1"/>
          </p:cNvSpPr>
          <p:nvPr/>
        </p:nvSpPr>
        <p:spPr bwMode="auto">
          <a:xfrm>
            <a:off x="6954838" y="5730875"/>
            <a:ext cx="168275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68363">
              <a:defRPr sz="2400">
                <a:solidFill>
                  <a:schemeClr val="tx1"/>
                </a:solidFill>
                <a:latin typeface="Times New Roman" panose="02020603050405020304" pitchFamily="18" charset="0"/>
              </a:defRPr>
            </a:lvl1pPr>
            <a:lvl2pPr marL="434975" defTabSz="868363">
              <a:defRPr sz="2400">
                <a:solidFill>
                  <a:schemeClr val="tx1"/>
                </a:solidFill>
                <a:latin typeface="Times New Roman" panose="02020603050405020304" pitchFamily="18" charset="0"/>
              </a:defRPr>
            </a:lvl2pPr>
            <a:lvl3pPr marL="868363" defTabSz="868363">
              <a:defRPr sz="2400">
                <a:solidFill>
                  <a:schemeClr val="tx1"/>
                </a:solidFill>
                <a:latin typeface="Times New Roman" panose="02020603050405020304" pitchFamily="18" charset="0"/>
              </a:defRPr>
            </a:lvl3pPr>
            <a:lvl4pPr marL="1303338" defTabSz="868363">
              <a:defRPr sz="2400">
                <a:solidFill>
                  <a:schemeClr val="tx1"/>
                </a:solidFill>
                <a:latin typeface="Times New Roman" panose="02020603050405020304" pitchFamily="18" charset="0"/>
              </a:defRPr>
            </a:lvl4pPr>
            <a:lvl5pPr marL="1736725" defTabSz="868363">
              <a:defRPr sz="2400">
                <a:solidFill>
                  <a:schemeClr val="tx1"/>
                </a:solidFill>
                <a:latin typeface="Times New Roman" panose="02020603050405020304" pitchFamily="18" charset="0"/>
              </a:defRPr>
            </a:lvl5pPr>
            <a:lvl6pPr marL="2193925" defTabSz="868363" eaLnBrk="0" fontAlgn="base" hangingPunct="0">
              <a:spcBef>
                <a:spcPct val="0"/>
              </a:spcBef>
              <a:spcAft>
                <a:spcPct val="0"/>
              </a:spcAft>
              <a:defRPr sz="2400">
                <a:solidFill>
                  <a:schemeClr val="tx1"/>
                </a:solidFill>
                <a:latin typeface="Times New Roman" panose="02020603050405020304" pitchFamily="18" charset="0"/>
              </a:defRPr>
            </a:lvl6pPr>
            <a:lvl7pPr marL="2651125" defTabSz="868363" eaLnBrk="0" fontAlgn="base" hangingPunct="0">
              <a:spcBef>
                <a:spcPct val="0"/>
              </a:spcBef>
              <a:spcAft>
                <a:spcPct val="0"/>
              </a:spcAft>
              <a:defRPr sz="2400">
                <a:solidFill>
                  <a:schemeClr val="tx1"/>
                </a:solidFill>
                <a:latin typeface="Times New Roman" panose="02020603050405020304" pitchFamily="18" charset="0"/>
              </a:defRPr>
            </a:lvl7pPr>
            <a:lvl8pPr marL="3108325" defTabSz="868363" eaLnBrk="0" fontAlgn="base" hangingPunct="0">
              <a:spcBef>
                <a:spcPct val="0"/>
              </a:spcBef>
              <a:spcAft>
                <a:spcPct val="0"/>
              </a:spcAft>
              <a:defRPr sz="2400">
                <a:solidFill>
                  <a:schemeClr val="tx1"/>
                </a:solidFill>
                <a:latin typeface="Times New Roman" panose="02020603050405020304" pitchFamily="18" charset="0"/>
              </a:defRPr>
            </a:lvl8pPr>
            <a:lvl9pPr marL="3565525" defTabSz="86836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30000"/>
              </a:spcBef>
            </a:pPr>
            <a:r>
              <a:rPr lang="es-ES_tradnl" altLang="es-ES" sz="1800" b="1">
                <a:solidFill>
                  <a:srgbClr val="B760F9"/>
                </a:solidFill>
                <a:latin typeface="Arial" panose="020B0604020202020204" pitchFamily="34" charset="0"/>
              </a:rPr>
              <a:t>código de vendedor</a:t>
            </a:r>
            <a:endParaRPr lang="es-ES" altLang="es-ES" sz="1800" b="1">
              <a:solidFill>
                <a:srgbClr val="B760F9"/>
              </a:solidFill>
              <a:latin typeface="Arial" panose="020B0604020202020204" pitchFamily="34" charset="0"/>
            </a:endParaRPr>
          </a:p>
        </p:txBody>
      </p:sp>
      <p:sp>
        <p:nvSpPr>
          <p:cNvPr id="281609" name="Rectangle 9"/>
          <p:cNvSpPr>
            <a:spLocks noChangeArrowheads="1"/>
          </p:cNvSpPr>
          <p:nvPr/>
        </p:nvSpPr>
        <p:spPr bwMode="auto">
          <a:xfrm>
            <a:off x="1846263" y="4597400"/>
            <a:ext cx="50323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90000"/>
              </a:lnSpc>
              <a:spcBef>
                <a:spcPct val="30000"/>
              </a:spcBef>
            </a:pPr>
            <a:r>
              <a:rPr lang="es-ES_tradnl" altLang="es-ES" sz="2200" b="1">
                <a:latin typeface="Arial" panose="020B0604020202020204" pitchFamily="34" charset="0"/>
              </a:rPr>
              <a:t>Código de producto</a:t>
            </a:r>
            <a:r>
              <a:rPr lang="es-ES" altLang="es-ES" sz="2200" b="1">
                <a:latin typeface="Arial" panose="020B0604020202020204" pitchFamily="34" charset="0"/>
              </a:rPr>
              <a:t> =  </a:t>
            </a:r>
            <a:r>
              <a:rPr lang="es-ES" altLang="es-ES" sz="2200" b="1">
                <a:solidFill>
                  <a:schemeClr val="accent2"/>
                </a:solidFill>
                <a:latin typeface="Arial" panose="020B0604020202020204" pitchFamily="34" charset="0"/>
              </a:rPr>
              <a:t>12</a:t>
            </a:r>
            <a:r>
              <a:rPr lang="es-ES" altLang="es-ES" sz="2200" b="1">
                <a:solidFill>
                  <a:srgbClr val="CC0000"/>
                </a:solidFill>
                <a:latin typeface="Arial" panose="020B0604020202020204" pitchFamily="34" charset="0"/>
              </a:rPr>
              <a:t>M</a:t>
            </a:r>
            <a:r>
              <a:rPr lang="es-ES" altLang="es-ES" sz="2200" b="1">
                <a:solidFill>
                  <a:srgbClr val="000099"/>
                </a:solidFill>
                <a:latin typeface="Arial" panose="020B0604020202020204" pitchFamily="34" charset="0"/>
              </a:rPr>
              <a:t>65431</a:t>
            </a:r>
            <a:r>
              <a:rPr lang="es-ES" altLang="es-ES" sz="2200" b="1">
                <a:solidFill>
                  <a:srgbClr val="B760F9"/>
                </a:solidFill>
                <a:latin typeface="Arial" panose="020B0604020202020204" pitchFamily="34" charset="0"/>
              </a:rPr>
              <a:t>345</a:t>
            </a:r>
          </a:p>
        </p:txBody>
      </p:sp>
      <p:sp>
        <p:nvSpPr>
          <p:cNvPr id="281610" name="Line 10"/>
          <p:cNvSpPr>
            <a:spLocks noChangeShapeType="1"/>
          </p:cNvSpPr>
          <p:nvPr/>
        </p:nvSpPr>
        <p:spPr bwMode="auto">
          <a:xfrm flipH="1">
            <a:off x="3732213" y="4946650"/>
            <a:ext cx="1295400" cy="685800"/>
          </a:xfrm>
          <a:prstGeom prst="line">
            <a:avLst/>
          </a:prstGeom>
          <a:noFill/>
          <a:ln w="25400">
            <a:solidFill>
              <a:srgbClr val="339966"/>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1611" name="Line 11"/>
          <p:cNvSpPr>
            <a:spLocks noChangeShapeType="1"/>
          </p:cNvSpPr>
          <p:nvPr/>
        </p:nvSpPr>
        <p:spPr bwMode="auto">
          <a:xfrm flipH="1">
            <a:off x="4875213" y="4946650"/>
            <a:ext cx="457200" cy="762000"/>
          </a:xfrm>
          <a:prstGeom prst="line">
            <a:avLst/>
          </a:prstGeom>
          <a:noFill/>
          <a:ln w="25400">
            <a:solidFill>
              <a:srgbClr val="339966"/>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1612" name="Line 12"/>
          <p:cNvSpPr>
            <a:spLocks noChangeShapeType="1"/>
          </p:cNvSpPr>
          <p:nvPr/>
        </p:nvSpPr>
        <p:spPr bwMode="auto">
          <a:xfrm>
            <a:off x="5942013" y="4946650"/>
            <a:ext cx="76200" cy="762000"/>
          </a:xfrm>
          <a:prstGeom prst="line">
            <a:avLst/>
          </a:prstGeom>
          <a:noFill/>
          <a:ln w="25400">
            <a:solidFill>
              <a:srgbClr val="339966"/>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1613" name="Line 13"/>
          <p:cNvSpPr>
            <a:spLocks noChangeShapeType="1"/>
          </p:cNvSpPr>
          <p:nvPr/>
        </p:nvSpPr>
        <p:spPr bwMode="auto">
          <a:xfrm>
            <a:off x="6551613" y="4946650"/>
            <a:ext cx="609600" cy="685800"/>
          </a:xfrm>
          <a:prstGeom prst="line">
            <a:avLst/>
          </a:prstGeom>
          <a:noFill/>
          <a:ln w="25400">
            <a:solidFill>
              <a:srgbClr val="339966"/>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grpSp>
        <p:nvGrpSpPr>
          <p:cNvPr id="281614" name="Group 14"/>
          <p:cNvGrpSpPr>
            <a:grpSpLocks/>
          </p:cNvGrpSpPr>
          <p:nvPr/>
        </p:nvGrpSpPr>
        <p:grpSpPr bwMode="auto">
          <a:xfrm>
            <a:off x="1757363" y="3043238"/>
            <a:ext cx="5251450" cy="1103312"/>
            <a:chOff x="1224" y="1291"/>
            <a:chExt cx="3308" cy="695"/>
          </a:xfrm>
        </p:grpSpPr>
        <p:grpSp>
          <p:nvGrpSpPr>
            <p:cNvPr id="281615" name="Group 15"/>
            <p:cNvGrpSpPr>
              <a:grpSpLocks/>
            </p:cNvGrpSpPr>
            <p:nvPr/>
          </p:nvGrpSpPr>
          <p:grpSpPr bwMode="auto">
            <a:xfrm>
              <a:off x="1224" y="1291"/>
              <a:ext cx="828" cy="675"/>
              <a:chOff x="1224" y="1291"/>
              <a:chExt cx="828" cy="675"/>
            </a:xfrm>
          </p:grpSpPr>
          <p:sp>
            <p:nvSpPr>
              <p:cNvPr id="281616" name="Rectangle 16"/>
              <p:cNvSpPr>
                <a:spLocks noChangeArrowheads="1"/>
              </p:cNvSpPr>
              <p:nvPr/>
            </p:nvSpPr>
            <p:spPr bwMode="auto">
              <a:xfrm>
                <a:off x="1228" y="1291"/>
                <a:ext cx="824" cy="675"/>
              </a:xfrm>
              <a:prstGeom prst="rect">
                <a:avLst/>
              </a:prstGeom>
              <a:gradFill rotWithShape="0">
                <a:gsLst>
                  <a:gs pos="0">
                    <a:srgbClr val="FFCC99">
                      <a:gamma/>
                      <a:shade val="89804"/>
                      <a:invGamma/>
                    </a:srgbClr>
                  </a:gs>
                  <a:gs pos="50000">
                    <a:srgbClr val="FFCC99"/>
                  </a:gs>
                  <a:gs pos="100000">
                    <a:srgbClr val="FFCC99">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1617" name="Line 17"/>
              <p:cNvSpPr>
                <a:spLocks noChangeShapeType="1"/>
              </p:cNvSpPr>
              <p:nvPr/>
            </p:nvSpPr>
            <p:spPr bwMode="auto">
              <a:xfrm>
                <a:off x="1224" y="1457"/>
                <a:ext cx="824" cy="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1618" name="Line 18"/>
              <p:cNvSpPr>
                <a:spLocks noChangeShapeType="1"/>
              </p:cNvSpPr>
              <p:nvPr/>
            </p:nvSpPr>
            <p:spPr bwMode="auto">
              <a:xfrm>
                <a:off x="1224" y="1623"/>
                <a:ext cx="824" cy="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1619" name="Line 19"/>
              <p:cNvSpPr>
                <a:spLocks noChangeShapeType="1"/>
              </p:cNvSpPr>
              <p:nvPr/>
            </p:nvSpPr>
            <p:spPr bwMode="auto">
              <a:xfrm>
                <a:off x="1224" y="1791"/>
                <a:ext cx="824" cy="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grpSp>
        <p:grpSp>
          <p:nvGrpSpPr>
            <p:cNvPr id="281620" name="Group 20"/>
            <p:cNvGrpSpPr>
              <a:grpSpLocks/>
            </p:cNvGrpSpPr>
            <p:nvPr/>
          </p:nvGrpSpPr>
          <p:grpSpPr bwMode="auto">
            <a:xfrm>
              <a:off x="2422" y="1318"/>
              <a:ext cx="828" cy="668"/>
              <a:chOff x="2422" y="1318"/>
              <a:chExt cx="828" cy="668"/>
            </a:xfrm>
          </p:grpSpPr>
          <p:sp>
            <p:nvSpPr>
              <p:cNvPr id="281621" name="Rectangle 21"/>
              <p:cNvSpPr>
                <a:spLocks noChangeArrowheads="1"/>
              </p:cNvSpPr>
              <p:nvPr/>
            </p:nvSpPr>
            <p:spPr bwMode="auto">
              <a:xfrm>
                <a:off x="2426" y="1318"/>
                <a:ext cx="824" cy="668"/>
              </a:xfrm>
              <a:prstGeom prst="rect">
                <a:avLst/>
              </a:prstGeom>
              <a:gradFill rotWithShape="0">
                <a:gsLst>
                  <a:gs pos="0">
                    <a:srgbClr val="FFCC99">
                      <a:gamma/>
                      <a:shade val="89804"/>
                      <a:invGamma/>
                    </a:srgbClr>
                  </a:gs>
                  <a:gs pos="50000">
                    <a:srgbClr val="FFCC99"/>
                  </a:gs>
                  <a:gs pos="100000">
                    <a:srgbClr val="FFCC99">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1622" name="Line 22"/>
              <p:cNvSpPr>
                <a:spLocks noChangeShapeType="1"/>
              </p:cNvSpPr>
              <p:nvPr/>
            </p:nvSpPr>
            <p:spPr bwMode="auto">
              <a:xfrm>
                <a:off x="2422" y="1482"/>
                <a:ext cx="824" cy="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1623" name="Line 23"/>
              <p:cNvSpPr>
                <a:spLocks noChangeShapeType="1"/>
              </p:cNvSpPr>
              <p:nvPr/>
            </p:nvSpPr>
            <p:spPr bwMode="auto">
              <a:xfrm>
                <a:off x="2422" y="1647"/>
                <a:ext cx="824" cy="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1624" name="Line 24"/>
              <p:cNvSpPr>
                <a:spLocks noChangeShapeType="1"/>
              </p:cNvSpPr>
              <p:nvPr/>
            </p:nvSpPr>
            <p:spPr bwMode="auto">
              <a:xfrm>
                <a:off x="2422" y="1813"/>
                <a:ext cx="824" cy="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grpSp>
        <p:sp>
          <p:nvSpPr>
            <p:cNvPr id="281625" name="Rectangle 25"/>
            <p:cNvSpPr>
              <a:spLocks noChangeArrowheads="1"/>
            </p:cNvSpPr>
            <p:nvPr/>
          </p:nvSpPr>
          <p:spPr bwMode="auto">
            <a:xfrm>
              <a:off x="3708" y="1310"/>
              <a:ext cx="824" cy="166"/>
            </a:xfrm>
            <a:prstGeom prst="rect">
              <a:avLst/>
            </a:prstGeom>
            <a:gradFill rotWithShape="0">
              <a:gsLst>
                <a:gs pos="0">
                  <a:srgbClr val="FFCC99">
                    <a:gamma/>
                    <a:shade val="89804"/>
                    <a:invGamma/>
                  </a:srgbClr>
                </a:gs>
                <a:gs pos="50000">
                  <a:srgbClr val="FFCC99"/>
                </a:gs>
                <a:gs pos="100000">
                  <a:srgbClr val="FFCC99">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1626" name="Line 26"/>
            <p:cNvSpPr>
              <a:spLocks noChangeShapeType="1"/>
            </p:cNvSpPr>
            <p:nvPr/>
          </p:nvSpPr>
          <p:spPr bwMode="auto">
            <a:xfrm>
              <a:off x="2052" y="1396"/>
              <a:ext cx="378" cy="0"/>
            </a:xfrm>
            <a:prstGeom prst="line">
              <a:avLst/>
            </a:prstGeom>
            <a:noFill/>
            <a:ln w="25400">
              <a:solidFill>
                <a:schemeClr val="hlink"/>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1627" name="Line 27"/>
            <p:cNvSpPr>
              <a:spLocks noChangeShapeType="1"/>
            </p:cNvSpPr>
            <p:nvPr/>
          </p:nvSpPr>
          <p:spPr bwMode="auto">
            <a:xfrm flipV="1">
              <a:off x="3258" y="1387"/>
              <a:ext cx="440" cy="509"/>
            </a:xfrm>
            <a:prstGeom prst="line">
              <a:avLst/>
            </a:prstGeom>
            <a:noFill/>
            <a:ln w="25400">
              <a:solidFill>
                <a:schemeClr val="hlink"/>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grpSp>
          <p:nvGrpSpPr>
            <p:cNvPr id="281628" name="Group 28"/>
            <p:cNvGrpSpPr>
              <a:grpSpLocks/>
            </p:cNvGrpSpPr>
            <p:nvPr/>
          </p:nvGrpSpPr>
          <p:grpSpPr bwMode="auto">
            <a:xfrm>
              <a:off x="2593" y="1377"/>
              <a:ext cx="130" cy="221"/>
              <a:chOff x="2593" y="1377"/>
              <a:chExt cx="130" cy="221"/>
            </a:xfrm>
          </p:grpSpPr>
          <p:sp>
            <p:nvSpPr>
              <p:cNvPr id="281629" name="Arc 29"/>
              <p:cNvSpPr>
                <a:spLocks/>
              </p:cNvSpPr>
              <p:nvPr/>
            </p:nvSpPr>
            <p:spPr bwMode="auto">
              <a:xfrm>
                <a:off x="2593" y="1377"/>
                <a:ext cx="126" cy="109"/>
              </a:xfrm>
              <a:custGeom>
                <a:avLst/>
                <a:gdLst>
                  <a:gd name="G0" fmla="+- 21600 0 0"/>
                  <a:gd name="G1" fmla="+- 21599 0 0"/>
                  <a:gd name="G2" fmla="+- 21600 0 0"/>
                  <a:gd name="T0" fmla="*/ 0 w 21600"/>
                  <a:gd name="T1" fmla="*/ 21599 h 21599"/>
                  <a:gd name="T2" fmla="*/ 21429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36"/>
                      <a:pt x="9566" y="93"/>
                      <a:pt x="21428" y="-1"/>
                    </a:cubicBezTo>
                  </a:path>
                  <a:path w="21600" h="21599" stroke="0" extrusionOk="0">
                    <a:moveTo>
                      <a:pt x="0" y="21599"/>
                    </a:moveTo>
                    <a:cubicBezTo>
                      <a:pt x="0" y="9736"/>
                      <a:pt x="9566" y="93"/>
                      <a:pt x="21428" y="-1"/>
                    </a:cubicBezTo>
                    <a:lnTo>
                      <a:pt x="21600" y="21599"/>
                    </a:lnTo>
                    <a:close/>
                  </a:path>
                </a:pathLst>
              </a:custGeom>
              <a:noFill/>
              <a:ln w="25400" cap="rnd">
                <a:solidFill>
                  <a:schemeClr va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1630" name="Arc 30"/>
              <p:cNvSpPr>
                <a:spLocks/>
              </p:cNvSpPr>
              <p:nvPr/>
            </p:nvSpPr>
            <p:spPr bwMode="auto">
              <a:xfrm>
                <a:off x="2597" y="1489"/>
                <a:ext cx="126" cy="109"/>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hlink"/>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grpSp>
        <p:grpSp>
          <p:nvGrpSpPr>
            <p:cNvPr id="281631" name="Group 31"/>
            <p:cNvGrpSpPr>
              <a:grpSpLocks/>
            </p:cNvGrpSpPr>
            <p:nvPr/>
          </p:nvGrpSpPr>
          <p:grpSpPr bwMode="auto">
            <a:xfrm>
              <a:off x="2932" y="1545"/>
              <a:ext cx="131" cy="221"/>
              <a:chOff x="2932" y="1545"/>
              <a:chExt cx="131" cy="221"/>
            </a:xfrm>
          </p:grpSpPr>
          <p:sp>
            <p:nvSpPr>
              <p:cNvPr id="281632" name="Arc 32"/>
              <p:cNvSpPr>
                <a:spLocks/>
              </p:cNvSpPr>
              <p:nvPr/>
            </p:nvSpPr>
            <p:spPr bwMode="auto">
              <a:xfrm>
                <a:off x="2936" y="1545"/>
                <a:ext cx="127" cy="109"/>
              </a:xfrm>
              <a:custGeom>
                <a:avLst/>
                <a:gdLst>
                  <a:gd name="G0" fmla="+- 171 0 0"/>
                  <a:gd name="G1" fmla="+- 21600 0 0"/>
                  <a:gd name="G2" fmla="+- 21600 0 0"/>
                  <a:gd name="T0" fmla="*/ 0 w 21771"/>
                  <a:gd name="T1" fmla="*/ 1 h 21600"/>
                  <a:gd name="T2" fmla="*/ 21771 w 21771"/>
                  <a:gd name="T3" fmla="*/ 21600 h 21600"/>
                  <a:gd name="T4" fmla="*/ 171 w 21771"/>
                  <a:gd name="T5" fmla="*/ 21600 h 21600"/>
                </a:gdLst>
                <a:ahLst/>
                <a:cxnLst>
                  <a:cxn ang="0">
                    <a:pos x="T0" y="T1"/>
                  </a:cxn>
                  <a:cxn ang="0">
                    <a:pos x="T2" y="T3"/>
                  </a:cxn>
                  <a:cxn ang="0">
                    <a:pos x="T4" y="T5"/>
                  </a:cxn>
                </a:cxnLst>
                <a:rect l="0" t="0" r="r" b="b"/>
                <a:pathLst>
                  <a:path w="21771" h="21600" fill="none" extrusionOk="0">
                    <a:moveTo>
                      <a:pt x="-1" y="0"/>
                    </a:moveTo>
                    <a:cubicBezTo>
                      <a:pt x="56" y="0"/>
                      <a:pt x="113" y="0"/>
                      <a:pt x="171" y="0"/>
                    </a:cubicBezTo>
                    <a:cubicBezTo>
                      <a:pt x="12100" y="0"/>
                      <a:pt x="21771" y="9670"/>
                      <a:pt x="21771" y="21600"/>
                    </a:cubicBezTo>
                  </a:path>
                  <a:path w="21771" h="21600" stroke="0" extrusionOk="0">
                    <a:moveTo>
                      <a:pt x="-1" y="0"/>
                    </a:moveTo>
                    <a:cubicBezTo>
                      <a:pt x="56" y="0"/>
                      <a:pt x="113" y="0"/>
                      <a:pt x="171" y="0"/>
                    </a:cubicBezTo>
                    <a:cubicBezTo>
                      <a:pt x="12100" y="0"/>
                      <a:pt x="21771" y="9670"/>
                      <a:pt x="21771" y="21600"/>
                    </a:cubicBezTo>
                    <a:lnTo>
                      <a:pt x="171" y="21600"/>
                    </a:lnTo>
                    <a:close/>
                  </a:path>
                </a:pathLst>
              </a:custGeom>
              <a:noFill/>
              <a:ln w="25400" cap="rnd">
                <a:solidFill>
                  <a:schemeClr va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1633" name="Arc 33"/>
              <p:cNvSpPr>
                <a:spLocks/>
              </p:cNvSpPr>
              <p:nvPr/>
            </p:nvSpPr>
            <p:spPr bwMode="auto">
              <a:xfrm>
                <a:off x="2932" y="1657"/>
                <a:ext cx="126" cy="109"/>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600"/>
                      <a:pt x="0" y="21600"/>
                    </a:cubicBezTo>
                  </a:path>
                  <a:path w="21600" h="21600" stroke="0" extrusionOk="0">
                    <a:moveTo>
                      <a:pt x="21600" y="0"/>
                    </a:moveTo>
                    <a:cubicBezTo>
                      <a:pt x="21600" y="11929"/>
                      <a:pt x="11929" y="21600"/>
                      <a:pt x="0" y="21600"/>
                    </a:cubicBezTo>
                    <a:lnTo>
                      <a:pt x="0" y="0"/>
                    </a:lnTo>
                    <a:close/>
                  </a:path>
                </a:pathLst>
              </a:custGeom>
              <a:noFill/>
              <a:ln w="25400" cap="rnd">
                <a:solidFill>
                  <a:schemeClr val="hlink"/>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grpSp>
        <p:grpSp>
          <p:nvGrpSpPr>
            <p:cNvPr id="281634" name="Group 34"/>
            <p:cNvGrpSpPr>
              <a:grpSpLocks/>
            </p:cNvGrpSpPr>
            <p:nvPr/>
          </p:nvGrpSpPr>
          <p:grpSpPr bwMode="auto">
            <a:xfrm>
              <a:off x="2593" y="1725"/>
              <a:ext cx="130" cy="221"/>
              <a:chOff x="2593" y="1725"/>
              <a:chExt cx="130" cy="221"/>
            </a:xfrm>
          </p:grpSpPr>
          <p:sp>
            <p:nvSpPr>
              <p:cNvPr id="281635" name="Arc 35"/>
              <p:cNvSpPr>
                <a:spLocks/>
              </p:cNvSpPr>
              <p:nvPr/>
            </p:nvSpPr>
            <p:spPr bwMode="auto">
              <a:xfrm>
                <a:off x="2593" y="1725"/>
                <a:ext cx="126" cy="109"/>
              </a:xfrm>
              <a:custGeom>
                <a:avLst/>
                <a:gdLst>
                  <a:gd name="G0" fmla="+- 21600 0 0"/>
                  <a:gd name="G1" fmla="+- 21599 0 0"/>
                  <a:gd name="G2" fmla="+- 21600 0 0"/>
                  <a:gd name="T0" fmla="*/ 0 w 21600"/>
                  <a:gd name="T1" fmla="*/ 21599 h 21599"/>
                  <a:gd name="T2" fmla="*/ 21429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36"/>
                      <a:pt x="9566" y="93"/>
                      <a:pt x="21428" y="-1"/>
                    </a:cubicBezTo>
                  </a:path>
                  <a:path w="21600" h="21599" stroke="0" extrusionOk="0">
                    <a:moveTo>
                      <a:pt x="0" y="21599"/>
                    </a:moveTo>
                    <a:cubicBezTo>
                      <a:pt x="0" y="9736"/>
                      <a:pt x="9566" y="93"/>
                      <a:pt x="21428" y="-1"/>
                    </a:cubicBezTo>
                    <a:lnTo>
                      <a:pt x="21600" y="21599"/>
                    </a:lnTo>
                    <a:close/>
                  </a:path>
                </a:pathLst>
              </a:custGeom>
              <a:noFill/>
              <a:ln w="25400" cap="rnd">
                <a:solidFill>
                  <a:schemeClr va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1636" name="Arc 36"/>
              <p:cNvSpPr>
                <a:spLocks/>
              </p:cNvSpPr>
              <p:nvPr/>
            </p:nvSpPr>
            <p:spPr bwMode="auto">
              <a:xfrm>
                <a:off x="2597" y="1837"/>
                <a:ext cx="126" cy="109"/>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hlink"/>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grpSp>
      </p:grpSp>
      <p:sp>
        <p:nvSpPr>
          <p:cNvPr id="39" name="Rectangle 2"/>
          <p:cNvSpPr>
            <a:spLocks noGrp="1" noChangeArrowheads="1"/>
          </p:cNvSpPr>
          <p:nvPr>
            <p:ph type="title"/>
          </p:nvPr>
        </p:nvSpPr>
        <p:spPr>
          <a:xfrm>
            <a:off x="1176825" y="312045"/>
            <a:ext cx="6961800" cy="694200"/>
          </a:xfrm>
        </p:spPr>
        <p:txBody>
          <a:bodyPr/>
          <a:lstStyle/>
          <a:p>
            <a:pPr>
              <a:tabLst>
                <a:tab pos="7143750" algn="l"/>
              </a:tabLst>
            </a:pPr>
            <a:r>
              <a:rPr lang="en-GB" altLang="es-ES" sz="2800" dirty="0" err="1"/>
              <a:t>Carga</a:t>
            </a:r>
            <a:r>
              <a:rPr lang="en-GB" altLang="es-ES" sz="2800" dirty="0"/>
              <a:t> y </a:t>
            </a:r>
            <a:r>
              <a:rPr lang="en-GB" altLang="es-ES" sz="2800" dirty="0" err="1"/>
              <a:t>Mantenimiento</a:t>
            </a:r>
            <a:r>
              <a:rPr lang="en-GB" altLang="es-ES" sz="2800" dirty="0"/>
              <a:t> de un A.D.</a:t>
            </a:r>
            <a:endParaRPr lang="es-ES_tradnl" altLang="es-ES" sz="2800" dirty="0"/>
          </a:p>
        </p:txBody>
      </p:sp>
    </p:spTree>
    <p:extLst>
      <p:ext uri="{BB962C8B-B14F-4D97-AF65-F5344CB8AC3E}">
        <p14:creationId xmlns:p14="http://schemas.microsoft.com/office/powerpoint/2010/main" val="3757130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7" name="Rectangle 3"/>
          <p:cNvSpPr>
            <a:spLocks noChangeArrowheads="1"/>
          </p:cNvSpPr>
          <p:nvPr/>
        </p:nvSpPr>
        <p:spPr bwMode="auto">
          <a:xfrm>
            <a:off x="755650" y="1844675"/>
            <a:ext cx="7299325"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s-ES" altLang="es-ES" sz="2800">
                <a:solidFill>
                  <a:srgbClr val="A41512"/>
                </a:solidFill>
                <a:latin typeface="Arial" panose="020B0604020202020204" pitchFamily="34" charset="0"/>
              </a:rPr>
              <a:t>Transform</a:t>
            </a:r>
            <a:r>
              <a:rPr lang="es-ES_tradnl" altLang="es-ES" sz="2800">
                <a:solidFill>
                  <a:srgbClr val="A41512"/>
                </a:solidFill>
                <a:latin typeface="Arial" panose="020B0604020202020204" pitchFamily="34" charset="0"/>
              </a:rPr>
              <a:t>ación.</a:t>
            </a:r>
            <a:endParaRPr lang="es-ES" altLang="es-ES" sz="2800">
              <a:solidFill>
                <a:srgbClr val="A41512"/>
              </a:solidFill>
              <a:latin typeface="Arial" panose="020B0604020202020204" pitchFamily="34" charset="0"/>
            </a:endParaRPr>
          </a:p>
        </p:txBody>
      </p:sp>
      <p:sp>
        <p:nvSpPr>
          <p:cNvPr id="272388" name="Rectangle 4"/>
          <p:cNvSpPr>
            <a:spLocks noChangeArrowheads="1"/>
          </p:cNvSpPr>
          <p:nvPr/>
        </p:nvSpPr>
        <p:spPr bwMode="auto">
          <a:xfrm>
            <a:off x="1025525" y="2541588"/>
            <a:ext cx="7613650" cy="332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346075">
              <a:tabLst>
                <a:tab pos="576263" algn="l"/>
              </a:tabLst>
              <a:defRPr sz="2400">
                <a:solidFill>
                  <a:schemeClr val="tx1"/>
                </a:solidFill>
                <a:latin typeface="Times New Roman" panose="02020603050405020304" pitchFamily="18" charset="0"/>
              </a:defRPr>
            </a:lvl1pPr>
            <a:lvl2pPr marL="341313" indent="-227013" defTabSz="346075">
              <a:tabLst>
                <a:tab pos="576263" algn="l"/>
              </a:tabLst>
              <a:defRPr sz="2400">
                <a:solidFill>
                  <a:schemeClr val="tx1"/>
                </a:solidFill>
                <a:latin typeface="Times New Roman" panose="02020603050405020304" pitchFamily="18" charset="0"/>
              </a:defRPr>
            </a:lvl2pPr>
            <a:lvl3pPr marL="741363" indent="-285750" defTabSz="346075">
              <a:tabLst>
                <a:tab pos="576263" algn="l"/>
              </a:tabLst>
              <a:defRPr sz="2400">
                <a:solidFill>
                  <a:schemeClr val="tx1"/>
                </a:solidFill>
                <a:latin typeface="Times New Roman" panose="02020603050405020304" pitchFamily="18" charset="0"/>
              </a:defRPr>
            </a:lvl3pPr>
            <a:lvl4pPr marL="1600200" indent="-228600" defTabSz="346075">
              <a:tabLst>
                <a:tab pos="576263" algn="l"/>
              </a:tabLst>
              <a:defRPr sz="2400">
                <a:solidFill>
                  <a:schemeClr val="tx1"/>
                </a:solidFill>
                <a:latin typeface="Times New Roman" panose="02020603050405020304" pitchFamily="18" charset="0"/>
              </a:defRPr>
            </a:lvl4pPr>
            <a:lvl5pPr marL="2057400" indent="-228600" defTabSz="346075">
              <a:tabLst>
                <a:tab pos="576263" algn="l"/>
              </a:tabLst>
              <a:defRPr sz="2400">
                <a:solidFill>
                  <a:schemeClr val="tx1"/>
                </a:solidFill>
                <a:latin typeface="Times New Roman" panose="02020603050405020304" pitchFamily="18" charset="0"/>
              </a:defRPr>
            </a:lvl5pPr>
            <a:lvl6pPr marL="25146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6pPr>
            <a:lvl7pPr marL="29718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7pPr>
            <a:lvl8pPr marL="34290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8pPr>
            <a:lvl9pPr marL="38862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9pPr>
          </a:lstStyle>
          <a:p>
            <a:pPr lvl="1" eaLnBrk="1" hangingPunct="1">
              <a:spcBef>
                <a:spcPct val="20000"/>
              </a:spcBef>
              <a:buClr>
                <a:schemeClr val="accent1"/>
              </a:buClr>
              <a:buFontTx/>
              <a:buChar char="–"/>
            </a:pPr>
            <a:r>
              <a:rPr lang="es-ES_tradnl" altLang="es-ES" sz="2000">
                <a:latin typeface="Arial" panose="020B0604020202020204" pitchFamily="34" charset="0"/>
              </a:rPr>
              <a:t>Unificar codificaciones: existencia de codificaciones múltiples.</a:t>
            </a:r>
            <a:br>
              <a:rPr lang="es-ES" altLang="es-ES" sz="2000">
                <a:latin typeface="Arial" panose="020B0604020202020204" pitchFamily="34" charset="0"/>
              </a:rPr>
            </a:br>
            <a:br>
              <a:rPr lang="es-ES" altLang="es-ES" sz="2000">
                <a:latin typeface="Arial" panose="020B0604020202020204" pitchFamily="34" charset="0"/>
              </a:rPr>
            </a:br>
            <a:br>
              <a:rPr lang="es-ES" altLang="es-ES" sz="2000">
                <a:latin typeface="Arial" panose="020B0604020202020204" pitchFamily="34" charset="0"/>
              </a:rPr>
            </a:br>
            <a:br>
              <a:rPr lang="es-ES" altLang="es-ES" sz="2000">
                <a:latin typeface="Arial" panose="020B0604020202020204" pitchFamily="34" charset="0"/>
              </a:rPr>
            </a:br>
            <a:br>
              <a:rPr lang="es-ES" altLang="es-ES" sz="2000">
                <a:latin typeface="Arial" panose="020B0604020202020204" pitchFamily="34" charset="0"/>
              </a:rPr>
            </a:br>
            <a:br>
              <a:rPr lang="es-ES" altLang="es-ES" sz="2000">
                <a:latin typeface="Arial" panose="020B0604020202020204" pitchFamily="34" charset="0"/>
              </a:rPr>
            </a:br>
            <a:endParaRPr lang="es-ES_tradnl" altLang="es-ES" sz="2000">
              <a:latin typeface="Arial" panose="020B0604020202020204" pitchFamily="34" charset="0"/>
            </a:endParaRPr>
          </a:p>
          <a:p>
            <a:pPr lvl="1" eaLnBrk="1" hangingPunct="1">
              <a:spcBef>
                <a:spcPct val="20000"/>
              </a:spcBef>
              <a:buClr>
                <a:schemeClr val="accent1"/>
              </a:buClr>
            </a:pPr>
            <a:endParaRPr lang="es-ES_tradnl" altLang="es-ES" sz="2000">
              <a:latin typeface="Arial" panose="020B0604020202020204" pitchFamily="34" charset="0"/>
            </a:endParaRPr>
          </a:p>
          <a:p>
            <a:pPr lvl="1" eaLnBrk="1" hangingPunct="1">
              <a:spcBef>
                <a:spcPct val="20000"/>
              </a:spcBef>
              <a:buClr>
                <a:schemeClr val="accent1"/>
              </a:buClr>
            </a:pPr>
            <a:endParaRPr lang="es-ES" altLang="es-ES" sz="2000">
              <a:latin typeface="Arial" panose="020B0604020202020204" pitchFamily="34" charset="0"/>
            </a:endParaRPr>
          </a:p>
          <a:p>
            <a:pPr lvl="1" eaLnBrk="1" hangingPunct="1">
              <a:spcBef>
                <a:spcPct val="20000"/>
              </a:spcBef>
              <a:buClr>
                <a:schemeClr val="accent1"/>
              </a:buClr>
              <a:buFontTx/>
              <a:buChar char="–"/>
            </a:pPr>
            <a:r>
              <a:rPr lang="es-ES_tradnl" altLang="es-ES" sz="2000">
                <a:latin typeface="Arial" panose="020B0604020202020204" pitchFamily="34" charset="0"/>
              </a:rPr>
              <a:t>Deben detectarse los valores erróneos.</a:t>
            </a:r>
            <a:endParaRPr lang="es-ES" altLang="es-ES" sz="2000">
              <a:latin typeface="Arial" panose="020B0604020202020204" pitchFamily="34" charset="0"/>
            </a:endParaRPr>
          </a:p>
        </p:txBody>
      </p:sp>
      <p:grpSp>
        <p:nvGrpSpPr>
          <p:cNvPr id="272389" name="Group 5"/>
          <p:cNvGrpSpPr>
            <a:grpSpLocks/>
          </p:cNvGrpSpPr>
          <p:nvPr/>
        </p:nvGrpSpPr>
        <p:grpSpPr bwMode="auto">
          <a:xfrm>
            <a:off x="1835150" y="3028950"/>
            <a:ext cx="4233863" cy="1655763"/>
            <a:chOff x="1341" y="1288"/>
            <a:chExt cx="2587" cy="1043"/>
          </a:xfrm>
        </p:grpSpPr>
        <p:grpSp>
          <p:nvGrpSpPr>
            <p:cNvPr id="272390" name="Group 6"/>
            <p:cNvGrpSpPr>
              <a:grpSpLocks/>
            </p:cNvGrpSpPr>
            <p:nvPr/>
          </p:nvGrpSpPr>
          <p:grpSpPr bwMode="auto">
            <a:xfrm>
              <a:off x="1341" y="1288"/>
              <a:ext cx="1832" cy="1043"/>
              <a:chOff x="1341" y="1288"/>
              <a:chExt cx="1832" cy="1043"/>
            </a:xfrm>
          </p:grpSpPr>
          <p:sp>
            <p:nvSpPr>
              <p:cNvPr id="272391" name="Rectangle 7"/>
              <p:cNvSpPr>
                <a:spLocks noChangeArrowheads="1"/>
              </p:cNvSpPr>
              <p:nvPr/>
            </p:nvSpPr>
            <p:spPr bwMode="auto">
              <a:xfrm>
                <a:off x="1341" y="1288"/>
                <a:ext cx="988" cy="244"/>
              </a:xfrm>
              <a:prstGeom prst="rect">
                <a:avLst/>
              </a:prstGeom>
              <a:gradFill rotWithShape="0">
                <a:gsLst>
                  <a:gs pos="0">
                    <a:srgbClr val="99FFCC">
                      <a:gamma/>
                      <a:shade val="89804"/>
                      <a:invGamma/>
                    </a:srgbClr>
                  </a:gs>
                  <a:gs pos="50000">
                    <a:srgbClr val="99FFCC"/>
                  </a:gs>
                  <a:gs pos="100000">
                    <a:srgbClr val="99FFCC">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_tradnl" altLang="es-ES" sz="1800" b="1">
                    <a:solidFill>
                      <a:srgbClr val="000000"/>
                    </a:solidFill>
                    <a:latin typeface="Arial" panose="020B0604020202020204" pitchFamily="34" charset="0"/>
                  </a:rPr>
                  <a:t>v</a:t>
                </a:r>
                <a:r>
                  <a:rPr lang="es-ES" altLang="es-ES" sz="1800" b="1">
                    <a:solidFill>
                      <a:srgbClr val="000000"/>
                    </a:solidFill>
                    <a:latin typeface="Arial" panose="020B0604020202020204" pitchFamily="34" charset="0"/>
                  </a:rPr>
                  <a:t> , </a:t>
                </a:r>
                <a:r>
                  <a:rPr lang="es-ES_tradnl" altLang="es-ES" sz="1800" b="1">
                    <a:solidFill>
                      <a:srgbClr val="000000"/>
                    </a:solidFill>
                    <a:latin typeface="Arial" panose="020B0604020202020204" pitchFamily="34" charset="0"/>
                  </a:rPr>
                  <a:t>h</a:t>
                </a:r>
                <a:endParaRPr lang="es-ES" altLang="es-ES" sz="1800" b="1">
                  <a:solidFill>
                    <a:srgbClr val="000000"/>
                  </a:solidFill>
                  <a:latin typeface="Arial" panose="020B0604020202020204" pitchFamily="34" charset="0"/>
                </a:endParaRPr>
              </a:p>
            </p:txBody>
          </p:sp>
          <p:sp>
            <p:nvSpPr>
              <p:cNvPr id="272392" name="Rectangle 8"/>
              <p:cNvSpPr>
                <a:spLocks noChangeArrowheads="1"/>
              </p:cNvSpPr>
              <p:nvPr/>
            </p:nvSpPr>
            <p:spPr bwMode="auto">
              <a:xfrm>
                <a:off x="1341" y="1684"/>
                <a:ext cx="988" cy="244"/>
              </a:xfrm>
              <a:prstGeom prst="rect">
                <a:avLst/>
              </a:prstGeom>
              <a:gradFill rotWithShape="0">
                <a:gsLst>
                  <a:gs pos="0">
                    <a:srgbClr val="99FFCC">
                      <a:gamma/>
                      <a:shade val="89804"/>
                      <a:invGamma/>
                    </a:srgbClr>
                  </a:gs>
                  <a:gs pos="50000">
                    <a:srgbClr val="99FFCC"/>
                  </a:gs>
                  <a:gs pos="100000">
                    <a:srgbClr val="99FFCC">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800" b="1">
                    <a:solidFill>
                      <a:srgbClr val="000000"/>
                    </a:solidFill>
                    <a:latin typeface="Arial" panose="020B0604020202020204" pitchFamily="34" charset="0"/>
                  </a:rPr>
                  <a:t>1 , 0</a:t>
                </a:r>
              </a:p>
            </p:txBody>
          </p:sp>
          <p:sp>
            <p:nvSpPr>
              <p:cNvPr id="272393" name="Line 9"/>
              <p:cNvSpPr>
                <a:spLocks noChangeShapeType="1"/>
              </p:cNvSpPr>
              <p:nvPr/>
            </p:nvSpPr>
            <p:spPr bwMode="auto">
              <a:xfrm>
                <a:off x="2417" y="1797"/>
                <a:ext cx="756" cy="0"/>
              </a:xfrm>
              <a:prstGeom prst="line">
                <a:avLst/>
              </a:prstGeom>
              <a:noFill/>
              <a:ln w="25400">
                <a:solidFill>
                  <a:schemeClr val="hlink"/>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72394" name="Rectangle 10"/>
              <p:cNvSpPr>
                <a:spLocks noChangeArrowheads="1"/>
              </p:cNvSpPr>
              <p:nvPr/>
            </p:nvSpPr>
            <p:spPr bwMode="auto">
              <a:xfrm>
                <a:off x="1355" y="2087"/>
                <a:ext cx="988" cy="244"/>
              </a:xfrm>
              <a:prstGeom prst="rect">
                <a:avLst/>
              </a:prstGeom>
              <a:gradFill rotWithShape="0">
                <a:gsLst>
                  <a:gs pos="0">
                    <a:srgbClr val="99FFCC">
                      <a:gamma/>
                      <a:shade val="89804"/>
                      <a:invGamma/>
                    </a:srgbClr>
                  </a:gs>
                  <a:gs pos="50000">
                    <a:srgbClr val="99FFCC"/>
                  </a:gs>
                  <a:gs pos="100000">
                    <a:srgbClr val="99FFCC">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_tradnl" altLang="es-ES" sz="1800" b="1">
                    <a:solidFill>
                      <a:srgbClr val="000000"/>
                    </a:solidFill>
                    <a:latin typeface="Arial" panose="020B0604020202020204" pitchFamily="34" charset="0"/>
                  </a:rPr>
                  <a:t>varón</a:t>
                </a:r>
                <a:r>
                  <a:rPr lang="es-ES" altLang="es-ES" sz="1800" b="1">
                    <a:solidFill>
                      <a:srgbClr val="000000"/>
                    </a:solidFill>
                    <a:latin typeface="Arial" panose="020B0604020202020204" pitchFamily="34" charset="0"/>
                  </a:rPr>
                  <a:t>, </a:t>
                </a:r>
                <a:r>
                  <a:rPr lang="es-ES_tradnl" altLang="es-ES" sz="1800" b="1">
                    <a:solidFill>
                      <a:srgbClr val="000000"/>
                    </a:solidFill>
                    <a:latin typeface="Arial" panose="020B0604020202020204" pitchFamily="34" charset="0"/>
                  </a:rPr>
                  <a:t>hembra</a:t>
                </a:r>
                <a:endParaRPr lang="es-ES" altLang="es-ES" sz="1800" b="1">
                  <a:solidFill>
                    <a:srgbClr val="000000"/>
                  </a:solidFill>
                  <a:latin typeface="Arial" panose="020B0604020202020204" pitchFamily="34" charset="0"/>
                </a:endParaRPr>
              </a:p>
            </p:txBody>
          </p:sp>
        </p:grpSp>
        <p:sp>
          <p:nvSpPr>
            <p:cNvPr id="272395" name="Rectangle 11"/>
            <p:cNvSpPr>
              <a:spLocks noChangeArrowheads="1"/>
            </p:cNvSpPr>
            <p:nvPr/>
          </p:nvSpPr>
          <p:spPr bwMode="auto">
            <a:xfrm>
              <a:off x="3241" y="1640"/>
              <a:ext cx="687" cy="244"/>
            </a:xfrm>
            <a:prstGeom prst="rect">
              <a:avLst/>
            </a:prstGeom>
            <a:gradFill rotWithShape="0">
              <a:gsLst>
                <a:gs pos="0">
                  <a:srgbClr val="CCCCFF">
                    <a:gamma/>
                    <a:shade val="89804"/>
                    <a:invGamma/>
                  </a:srgbClr>
                </a:gs>
                <a:gs pos="50000">
                  <a:srgbClr val="CCCCFF"/>
                </a:gs>
                <a:gs pos="100000">
                  <a:srgbClr val="CC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_tradnl" altLang="es-ES" sz="1800" b="1">
                  <a:solidFill>
                    <a:srgbClr val="000000"/>
                  </a:solidFill>
                  <a:latin typeface="Arial" panose="020B0604020202020204" pitchFamily="34" charset="0"/>
                </a:rPr>
                <a:t>v</a:t>
              </a:r>
              <a:r>
                <a:rPr lang="es-ES" altLang="es-ES" sz="1800" b="1">
                  <a:solidFill>
                    <a:srgbClr val="000000"/>
                  </a:solidFill>
                  <a:latin typeface="Arial" panose="020B0604020202020204" pitchFamily="34" charset="0"/>
                </a:rPr>
                <a:t>, </a:t>
              </a:r>
              <a:r>
                <a:rPr lang="es-ES_tradnl" altLang="es-ES" sz="1800" b="1">
                  <a:solidFill>
                    <a:srgbClr val="000000"/>
                  </a:solidFill>
                  <a:latin typeface="Arial" panose="020B0604020202020204" pitchFamily="34" charset="0"/>
                </a:rPr>
                <a:t>h</a:t>
              </a:r>
              <a:endParaRPr lang="es-ES" altLang="es-ES" sz="1800" b="1">
                <a:solidFill>
                  <a:srgbClr val="000000"/>
                </a:solidFill>
                <a:latin typeface="Arial" panose="020B0604020202020204" pitchFamily="34" charset="0"/>
              </a:endParaRPr>
            </a:p>
          </p:txBody>
        </p:sp>
      </p:grpSp>
      <p:sp>
        <p:nvSpPr>
          <p:cNvPr id="14" name="Rectangle 2"/>
          <p:cNvSpPr>
            <a:spLocks noGrp="1" noChangeArrowheads="1"/>
          </p:cNvSpPr>
          <p:nvPr>
            <p:ph type="title"/>
          </p:nvPr>
        </p:nvSpPr>
        <p:spPr>
          <a:xfrm>
            <a:off x="1176825" y="312045"/>
            <a:ext cx="6961800" cy="694200"/>
          </a:xfrm>
        </p:spPr>
        <p:txBody>
          <a:bodyPr/>
          <a:lstStyle/>
          <a:p>
            <a:pPr>
              <a:tabLst>
                <a:tab pos="7143750" algn="l"/>
              </a:tabLst>
            </a:pPr>
            <a:r>
              <a:rPr lang="en-GB" altLang="es-ES" sz="2800" dirty="0" err="1"/>
              <a:t>Carga</a:t>
            </a:r>
            <a:r>
              <a:rPr lang="en-GB" altLang="es-ES" sz="2800" dirty="0"/>
              <a:t> y </a:t>
            </a:r>
            <a:r>
              <a:rPr lang="en-GB" altLang="es-ES" sz="2800" dirty="0" err="1"/>
              <a:t>Mantenimiento</a:t>
            </a:r>
            <a:r>
              <a:rPr lang="en-GB" altLang="es-ES" sz="2800" dirty="0"/>
              <a:t> de un A.D.</a:t>
            </a:r>
            <a:endParaRPr lang="es-ES_tradnl" altLang="es-ES" sz="2800" dirty="0"/>
          </a:p>
        </p:txBody>
      </p:sp>
    </p:spTree>
    <p:extLst>
      <p:ext uri="{BB962C8B-B14F-4D97-AF65-F5344CB8AC3E}">
        <p14:creationId xmlns:p14="http://schemas.microsoft.com/office/powerpoint/2010/main" val="2606897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1" name="Rectangle 3"/>
          <p:cNvSpPr>
            <a:spLocks noChangeArrowheads="1"/>
          </p:cNvSpPr>
          <p:nvPr/>
        </p:nvSpPr>
        <p:spPr bwMode="auto">
          <a:xfrm>
            <a:off x="685800" y="1828800"/>
            <a:ext cx="7299325"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s-ES" altLang="es-ES" sz="2800">
                <a:solidFill>
                  <a:srgbClr val="A41512"/>
                </a:solidFill>
                <a:latin typeface="Arial" panose="020B0604020202020204" pitchFamily="34" charset="0"/>
              </a:rPr>
              <a:t>Transform</a:t>
            </a:r>
            <a:r>
              <a:rPr lang="es-ES_tradnl" altLang="es-ES" sz="2800">
                <a:solidFill>
                  <a:srgbClr val="A41512"/>
                </a:solidFill>
                <a:latin typeface="Arial" panose="020B0604020202020204" pitchFamily="34" charset="0"/>
              </a:rPr>
              <a:t>ación.</a:t>
            </a:r>
            <a:endParaRPr lang="es-ES" altLang="es-ES" sz="2800">
              <a:solidFill>
                <a:srgbClr val="A41512"/>
              </a:solidFill>
              <a:latin typeface="Arial" panose="020B0604020202020204" pitchFamily="34" charset="0"/>
            </a:endParaRPr>
          </a:p>
        </p:txBody>
      </p:sp>
      <p:sp>
        <p:nvSpPr>
          <p:cNvPr id="273412" name="Rectangle 4"/>
          <p:cNvSpPr>
            <a:spLocks noChangeArrowheads="1"/>
          </p:cNvSpPr>
          <p:nvPr/>
        </p:nvSpPr>
        <p:spPr bwMode="auto">
          <a:xfrm>
            <a:off x="854075" y="2362200"/>
            <a:ext cx="70294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346075">
              <a:tabLst>
                <a:tab pos="576263" algn="l"/>
              </a:tabLst>
              <a:defRPr sz="2400">
                <a:solidFill>
                  <a:schemeClr val="tx1"/>
                </a:solidFill>
                <a:latin typeface="Times New Roman" panose="02020603050405020304" pitchFamily="18" charset="0"/>
              </a:defRPr>
            </a:lvl1pPr>
            <a:lvl2pPr marL="341313" indent="-227013" defTabSz="346075">
              <a:tabLst>
                <a:tab pos="576263" algn="l"/>
              </a:tabLst>
              <a:defRPr sz="2400">
                <a:solidFill>
                  <a:schemeClr val="tx1"/>
                </a:solidFill>
                <a:latin typeface="Times New Roman" panose="02020603050405020304" pitchFamily="18" charset="0"/>
              </a:defRPr>
            </a:lvl2pPr>
            <a:lvl3pPr marL="741363" indent="-285750" defTabSz="346075">
              <a:tabLst>
                <a:tab pos="576263" algn="l"/>
              </a:tabLst>
              <a:defRPr sz="2400">
                <a:solidFill>
                  <a:schemeClr val="tx1"/>
                </a:solidFill>
                <a:latin typeface="Times New Roman" panose="02020603050405020304" pitchFamily="18" charset="0"/>
              </a:defRPr>
            </a:lvl3pPr>
            <a:lvl4pPr marL="1600200" indent="-228600" defTabSz="346075">
              <a:tabLst>
                <a:tab pos="576263" algn="l"/>
              </a:tabLst>
              <a:defRPr sz="2400">
                <a:solidFill>
                  <a:schemeClr val="tx1"/>
                </a:solidFill>
                <a:latin typeface="Times New Roman" panose="02020603050405020304" pitchFamily="18" charset="0"/>
              </a:defRPr>
            </a:lvl4pPr>
            <a:lvl5pPr marL="2057400" indent="-228600" defTabSz="346075">
              <a:tabLst>
                <a:tab pos="576263" algn="l"/>
              </a:tabLst>
              <a:defRPr sz="2400">
                <a:solidFill>
                  <a:schemeClr val="tx1"/>
                </a:solidFill>
                <a:latin typeface="Times New Roman" panose="02020603050405020304" pitchFamily="18" charset="0"/>
              </a:defRPr>
            </a:lvl5pPr>
            <a:lvl6pPr marL="25146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6pPr>
            <a:lvl7pPr marL="29718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7pPr>
            <a:lvl8pPr marL="34290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8pPr>
            <a:lvl9pPr marL="38862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9pPr>
          </a:lstStyle>
          <a:p>
            <a:pPr lvl="1" eaLnBrk="1" hangingPunct="1">
              <a:spcBef>
                <a:spcPct val="20000"/>
              </a:spcBef>
              <a:buClr>
                <a:schemeClr val="accent1"/>
              </a:buClr>
              <a:buFontTx/>
              <a:buChar char="–"/>
            </a:pPr>
            <a:r>
              <a:rPr lang="es-ES_tradnl" altLang="es-ES" sz="2000">
                <a:latin typeface="Arial" panose="020B0604020202020204" pitchFamily="34" charset="0"/>
              </a:rPr>
              <a:t>Unificar estándares:unidades de medida, unidades de tiempo,moneda,...</a:t>
            </a:r>
            <a:endParaRPr lang="es-ES" altLang="es-ES" sz="2000">
              <a:latin typeface="Arial" panose="020B0604020202020204" pitchFamily="34" charset="0"/>
            </a:endParaRPr>
          </a:p>
        </p:txBody>
      </p:sp>
      <p:grpSp>
        <p:nvGrpSpPr>
          <p:cNvPr id="273413" name="Group 5"/>
          <p:cNvGrpSpPr>
            <a:grpSpLocks/>
          </p:cNvGrpSpPr>
          <p:nvPr/>
        </p:nvGrpSpPr>
        <p:grpSpPr bwMode="auto">
          <a:xfrm>
            <a:off x="2076450" y="3195638"/>
            <a:ext cx="4597400" cy="1016000"/>
            <a:chOff x="1272" y="1657"/>
            <a:chExt cx="2896" cy="640"/>
          </a:xfrm>
        </p:grpSpPr>
        <p:grpSp>
          <p:nvGrpSpPr>
            <p:cNvPr id="273414" name="Group 6"/>
            <p:cNvGrpSpPr>
              <a:grpSpLocks/>
            </p:cNvGrpSpPr>
            <p:nvPr/>
          </p:nvGrpSpPr>
          <p:grpSpPr bwMode="auto">
            <a:xfrm>
              <a:off x="1272" y="1657"/>
              <a:ext cx="2896" cy="640"/>
              <a:chOff x="1272" y="1657"/>
              <a:chExt cx="2896" cy="640"/>
            </a:xfrm>
          </p:grpSpPr>
          <p:sp>
            <p:nvSpPr>
              <p:cNvPr id="273415" name="Rectangle 7"/>
              <p:cNvSpPr>
                <a:spLocks noChangeArrowheads="1"/>
              </p:cNvSpPr>
              <p:nvPr/>
            </p:nvSpPr>
            <p:spPr bwMode="auto">
              <a:xfrm>
                <a:off x="1272" y="1657"/>
                <a:ext cx="988" cy="244"/>
              </a:xfrm>
              <a:prstGeom prst="rect">
                <a:avLst/>
              </a:prstGeom>
              <a:gradFill rotWithShape="0">
                <a:gsLst>
                  <a:gs pos="0">
                    <a:srgbClr val="99FFCC">
                      <a:gamma/>
                      <a:shade val="89804"/>
                      <a:invGamma/>
                    </a:srgbClr>
                  </a:gs>
                  <a:gs pos="50000">
                    <a:srgbClr val="99FFCC"/>
                  </a:gs>
                  <a:gs pos="100000">
                    <a:srgbClr val="99FFCC">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800" b="1">
                    <a:solidFill>
                      <a:srgbClr val="000000"/>
                    </a:solidFill>
                    <a:latin typeface="Arial" panose="020B0604020202020204" pitchFamily="34" charset="0"/>
                  </a:rPr>
                  <a:t>cm</a:t>
                </a:r>
              </a:p>
            </p:txBody>
          </p:sp>
          <p:sp>
            <p:nvSpPr>
              <p:cNvPr id="273416" name="Rectangle 8"/>
              <p:cNvSpPr>
                <a:spLocks noChangeArrowheads="1"/>
              </p:cNvSpPr>
              <p:nvPr/>
            </p:nvSpPr>
            <p:spPr bwMode="auto">
              <a:xfrm>
                <a:off x="1272" y="2053"/>
                <a:ext cx="988" cy="244"/>
              </a:xfrm>
              <a:prstGeom prst="rect">
                <a:avLst/>
              </a:prstGeom>
              <a:gradFill rotWithShape="0">
                <a:gsLst>
                  <a:gs pos="0">
                    <a:srgbClr val="99FFCC">
                      <a:gamma/>
                      <a:shade val="89804"/>
                      <a:invGamma/>
                    </a:srgbClr>
                  </a:gs>
                  <a:gs pos="50000">
                    <a:srgbClr val="99FFCC"/>
                  </a:gs>
                  <a:gs pos="100000">
                    <a:srgbClr val="99FFCC">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800" b="1">
                    <a:solidFill>
                      <a:srgbClr val="000000"/>
                    </a:solidFill>
                    <a:latin typeface="Arial" panose="020B0604020202020204" pitchFamily="34" charset="0"/>
                  </a:rPr>
                  <a:t>inches</a:t>
                </a:r>
              </a:p>
            </p:txBody>
          </p:sp>
          <p:sp>
            <p:nvSpPr>
              <p:cNvPr id="273417" name="Rectangle 9"/>
              <p:cNvSpPr>
                <a:spLocks noChangeArrowheads="1"/>
              </p:cNvSpPr>
              <p:nvPr/>
            </p:nvSpPr>
            <p:spPr bwMode="auto">
              <a:xfrm>
                <a:off x="3180" y="1837"/>
                <a:ext cx="988" cy="244"/>
              </a:xfrm>
              <a:prstGeom prst="rect">
                <a:avLst/>
              </a:prstGeom>
              <a:gradFill rotWithShape="0">
                <a:gsLst>
                  <a:gs pos="0">
                    <a:srgbClr val="CCCCFF">
                      <a:gamma/>
                      <a:shade val="89804"/>
                      <a:invGamma/>
                    </a:srgbClr>
                  </a:gs>
                  <a:gs pos="50000">
                    <a:srgbClr val="CCCCFF"/>
                  </a:gs>
                  <a:gs pos="100000">
                    <a:srgbClr val="CC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800" b="1">
                    <a:solidFill>
                      <a:srgbClr val="000000"/>
                    </a:solidFill>
                    <a:latin typeface="Arial" panose="020B0604020202020204" pitchFamily="34" charset="0"/>
                  </a:rPr>
                  <a:t>cm</a:t>
                </a:r>
              </a:p>
            </p:txBody>
          </p:sp>
        </p:grpSp>
        <p:sp>
          <p:nvSpPr>
            <p:cNvPr id="273418" name="Line 10"/>
            <p:cNvSpPr>
              <a:spLocks noChangeShapeType="1"/>
            </p:cNvSpPr>
            <p:nvPr/>
          </p:nvSpPr>
          <p:spPr bwMode="auto">
            <a:xfrm>
              <a:off x="2332" y="1985"/>
              <a:ext cx="756" cy="0"/>
            </a:xfrm>
            <a:prstGeom prst="line">
              <a:avLst/>
            </a:prstGeom>
            <a:noFill/>
            <a:ln w="25400">
              <a:solidFill>
                <a:schemeClr val="hlink"/>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grpSp>
      <p:grpSp>
        <p:nvGrpSpPr>
          <p:cNvPr id="273419" name="Group 11"/>
          <p:cNvGrpSpPr>
            <a:grpSpLocks/>
          </p:cNvGrpSpPr>
          <p:nvPr/>
        </p:nvGrpSpPr>
        <p:grpSpPr bwMode="auto">
          <a:xfrm>
            <a:off x="2076450" y="4402138"/>
            <a:ext cx="4597400" cy="1016000"/>
            <a:chOff x="1272" y="2417"/>
            <a:chExt cx="2896" cy="640"/>
          </a:xfrm>
        </p:grpSpPr>
        <p:grpSp>
          <p:nvGrpSpPr>
            <p:cNvPr id="273420" name="Group 12"/>
            <p:cNvGrpSpPr>
              <a:grpSpLocks/>
            </p:cNvGrpSpPr>
            <p:nvPr/>
          </p:nvGrpSpPr>
          <p:grpSpPr bwMode="auto">
            <a:xfrm>
              <a:off x="1272" y="2417"/>
              <a:ext cx="2896" cy="640"/>
              <a:chOff x="1272" y="2417"/>
              <a:chExt cx="2896" cy="640"/>
            </a:xfrm>
          </p:grpSpPr>
          <p:sp>
            <p:nvSpPr>
              <p:cNvPr id="273421" name="Rectangle 13"/>
              <p:cNvSpPr>
                <a:spLocks noChangeArrowheads="1"/>
              </p:cNvSpPr>
              <p:nvPr/>
            </p:nvSpPr>
            <p:spPr bwMode="auto">
              <a:xfrm>
                <a:off x="1272" y="2417"/>
                <a:ext cx="988" cy="244"/>
              </a:xfrm>
              <a:prstGeom prst="rect">
                <a:avLst/>
              </a:prstGeom>
              <a:gradFill rotWithShape="0">
                <a:gsLst>
                  <a:gs pos="0">
                    <a:srgbClr val="99FFCC">
                      <a:gamma/>
                      <a:shade val="89804"/>
                      <a:invGamma/>
                    </a:srgbClr>
                  </a:gs>
                  <a:gs pos="50000">
                    <a:srgbClr val="99FFCC"/>
                  </a:gs>
                  <a:gs pos="100000">
                    <a:srgbClr val="99FFCC">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800" b="1">
                    <a:solidFill>
                      <a:srgbClr val="000000"/>
                    </a:solidFill>
                    <a:latin typeface="Arial" panose="020B0604020202020204" pitchFamily="34" charset="0"/>
                  </a:rPr>
                  <a:t>DD/MM/YY</a:t>
                </a:r>
              </a:p>
            </p:txBody>
          </p:sp>
          <p:sp>
            <p:nvSpPr>
              <p:cNvPr id="273422" name="Rectangle 14"/>
              <p:cNvSpPr>
                <a:spLocks noChangeArrowheads="1"/>
              </p:cNvSpPr>
              <p:nvPr/>
            </p:nvSpPr>
            <p:spPr bwMode="auto">
              <a:xfrm>
                <a:off x="1272" y="2813"/>
                <a:ext cx="988" cy="244"/>
              </a:xfrm>
              <a:prstGeom prst="rect">
                <a:avLst/>
              </a:prstGeom>
              <a:gradFill rotWithShape="0">
                <a:gsLst>
                  <a:gs pos="0">
                    <a:srgbClr val="99FFCC">
                      <a:gamma/>
                      <a:shade val="89804"/>
                      <a:invGamma/>
                    </a:srgbClr>
                  </a:gs>
                  <a:gs pos="50000">
                    <a:srgbClr val="99FFCC"/>
                  </a:gs>
                  <a:gs pos="100000">
                    <a:srgbClr val="99FFCC">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800" b="1">
                    <a:solidFill>
                      <a:srgbClr val="000000"/>
                    </a:solidFill>
                    <a:latin typeface="Arial" panose="020B0604020202020204" pitchFamily="34" charset="0"/>
                  </a:rPr>
                  <a:t>MM/DD/YY</a:t>
                </a:r>
              </a:p>
            </p:txBody>
          </p:sp>
          <p:sp>
            <p:nvSpPr>
              <p:cNvPr id="273423" name="Rectangle 15"/>
              <p:cNvSpPr>
                <a:spLocks noChangeArrowheads="1"/>
              </p:cNvSpPr>
              <p:nvPr/>
            </p:nvSpPr>
            <p:spPr bwMode="auto">
              <a:xfrm>
                <a:off x="3180" y="2597"/>
                <a:ext cx="988" cy="244"/>
              </a:xfrm>
              <a:prstGeom prst="rect">
                <a:avLst/>
              </a:prstGeom>
              <a:gradFill rotWithShape="0">
                <a:gsLst>
                  <a:gs pos="0">
                    <a:srgbClr val="CCCCFF">
                      <a:gamma/>
                      <a:shade val="89804"/>
                      <a:invGamma/>
                    </a:srgbClr>
                  </a:gs>
                  <a:gs pos="50000">
                    <a:srgbClr val="CCCCFF"/>
                  </a:gs>
                  <a:gs pos="100000">
                    <a:srgbClr val="CC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800" b="1">
                    <a:solidFill>
                      <a:srgbClr val="000000"/>
                    </a:solidFill>
                    <a:latin typeface="Arial" panose="020B0604020202020204" pitchFamily="34" charset="0"/>
                  </a:rPr>
                  <a:t>DD-Mon-YY</a:t>
                </a:r>
              </a:p>
            </p:txBody>
          </p:sp>
        </p:grpSp>
        <p:sp>
          <p:nvSpPr>
            <p:cNvPr id="273424" name="Line 16"/>
            <p:cNvSpPr>
              <a:spLocks noChangeShapeType="1"/>
            </p:cNvSpPr>
            <p:nvPr/>
          </p:nvSpPr>
          <p:spPr bwMode="auto">
            <a:xfrm>
              <a:off x="2316" y="2737"/>
              <a:ext cx="756" cy="0"/>
            </a:xfrm>
            <a:prstGeom prst="line">
              <a:avLst/>
            </a:prstGeom>
            <a:noFill/>
            <a:ln w="25400">
              <a:solidFill>
                <a:schemeClr val="hlink"/>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grpSp>
      <p:grpSp>
        <p:nvGrpSpPr>
          <p:cNvPr id="273425" name="Group 17"/>
          <p:cNvGrpSpPr>
            <a:grpSpLocks/>
          </p:cNvGrpSpPr>
          <p:nvPr/>
        </p:nvGrpSpPr>
        <p:grpSpPr bwMode="auto">
          <a:xfrm>
            <a:off x="2076450" y="5637213"/>
            <a:ext cx="4597400" cy="1016000"/>
            <a:chOff x="1272" y="3195"/>
            <a:chExt cx="2896" cy="640"/>
          </a:xfrm>
        </p:grpSpPr>
        <p:grpSp>
          <p:nvGrpSpPr>
            <p:cNvPr id="273426" name="Group 18"/>
            <p:cNvGrpSpPr>
              <a:grpSpLocks/>
            </p:cNvGrpSpPr>
            <p:nvPr/>
          </p:nvGrpSpPr>
          <p:grpSpPr bwMode="auto">
            <a:xfrm>
              <a:off x="1272" y="3195"/>
              <a:ext cx="2896" cy="640"/>
              <a:chOff x="1272" y="3195"/>
              <a:chExt cx="2896" cy="640"/>
            </a:xfrm>
          </p:grpSpPr>
          <p:sp>
            <p:nvSpPr>
              <p:cNvPr id="273427" name="Rectangle 19"/>
              <p:cNvSpPr>
                <a:spLocks noChangeArrowheads="1"/>
              </p:cNvSpPr>
              <p:nvPr/>
            </p:nvSpPr>
            <p:spPr bwMode="auto">
              <a:xfrm>
                <a:off x="1272" y="3195"/>
                <a:ext cx="988" cy="244"/>
              </a:xfrm>
              <a:prstGeom prst="rect">
                <a:avLst/>
              </a:prstGeom>
              <a:gradFill rotWithShape="0">
                <a:gsLst>
                  <a:gs pos="0">
                    <a:srgbClr val="99FFCC">
                      <a:gamma/>
                      <a:shade val="89804"/>
                      <a:invGamma/>
                    </a:srgbClr>
                  </a:gs>
                  <a:gs pos="50000">
                    <a:srgbClr val="99FFCC"/>
                  </a:gs>
                  <a:gs pos="100000">
                    <a:srgbClr val="99FFCC">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800" b="1">
                    <a:solidFill>
                      <a:srgbClr val="000000"/>
                    </a:solidFill>
                    <a:latin typeface="Arial" panose="020B0604020202020204" pitchFamily="34" charset="0"/>
                  </a:rPr>
                  <a:t>1,000 GBP</a:t>
                </a:r>
              </a:p>
            </p:txBody>
          </p:sp>
          <p:sp>
            <p:nvSpPr>
              <p:cNvPr id="273428" name="Rectangle 20"/>
              <p:cNvSpPr>
                <a:spLocks noChangeArrowheads="1"/>
              </p:cNvSpPr>
              <p:nvPr/>
            </p:nvSpPr>
            <p:spPr bwMode="auto">
              <a:xfrm>
                <a:off x="1272" y="3591"/>
                <a:ext cx="988" cy="244"/>
              </a:xfrm>
              <a:prstGeom prst="rect">
                <a:avLst/>
              </a:prstGeom>
              <a:gradFill rotWithShape="0">
                <a:gsLst>
                  <a:gs pos="0">
                    <a:srgbClr val="99FFCC">
                      <a:gamma/>
                      <a:shade val="89804"/>
                      <a:invGamma/>
                    </a:srgbClr>
                  </a:gs>
                  <a:gs pos="50000">
                    <a:srgbClr val="99FFCC"/>
                  </a:gs>
                  <a:gs pos="100000">
                    <a:srgbClr val="99FFCC">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800" b="1">
                    <a:solidFill>
                      <a:srgbClr val="000000"/>
                    </a:solidFill>
                    <a:latin typeface="Arial" panose="020B0604020202020204" pitchFamily="34" charset="0"/>
                  </a:rPr>
                  <a:t>FF 9,990</a:t>
                </a:r>
              </a:p>
            </p:txBody>
          </p:sp>
          <p:sp>
            <p:nvSpPr>
              <p:cNvPr id="273429" name="Rectangle 21"/>
              <p:cNvSpPr>
                <a:spLocks noChangeArrowheads="1"/>
              </p:cNvSpPr>
              <p:nvPr/>
            </p:nvSpPr>
            <p:spPr bwMode="auto">
              <a:xfrm>
                <a:off x="3180" y="3375"/>
                <a:ext cx="988" cy="244"/>
              </a:xfrm>
              <a:prstGeom prst="rect">
                <a:avLst/>
              </a:prstGeom>
              <a:gradFill rotWithShape="0">
                <a:gsLst>
                  <a:gs pos="0">
                    <a:srgbClr val="CCCCFF">
                      <a:gamma/>
                      <a:shade val="89804"/>
                      <a:invGamma/>
                    </a:srgbClr>
                  </a:gs>
                  <a:gs pos="50000">
                    <a:srgbClr val="CCCCFF"/>
                  </a:gs>
                  <a:gs pos="100000">
                    <a:srgbClr val="CC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800" b="1">
                    <a:solidFill>
                      <a:srgbClr val="000000"/>
                    </a:solidFill>
                    <a:latin typeface="Arial" panose="020B0604020202020204" pitchFamily="34" charset="0"/>
                  </a:rPr>
                  <a:t>USD 600</a:t>
                </a:r>
              </a:p>
            </p:txBody>
          </p:sp>
        </p:grpSp>
        <p:sp>
          <p:nvSpPr>
            <p:cNvPr id="273430" name="Line 22"/>
            <p:cNvSpPr>
              <a:spLocks noChangeShapeType="1"/>
            </p:cNvSpPr>
            <p:nvPr/>
          </p:nvSpPr>
          <p:spPr bwMode="auto">
            <a:xfrm>
              <a:off x="2316" y="3515"/>
              <a:ext cx="756" cy="0"/>
            </a:xfrm>
            <a:prstGeom prst="line">
              <a:avLst/>
            </a:prstGeom>
            <a:noFill/>
            <a:ln w="25400">
              <a:solidFill>
                <a:schemeClr val="hlink"/>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grpSp>
      <p:sp>
        <p:nvSpPr>
          <p:cNvPr id="25" name="Rectangle 2"/>
          <p:cNvSpPr>
            <a:spLocks noGrp="1" noChangeArrowheads="1"/>
          </p:cNvSpPr>
          <p:nvPr>
            <p:ph type="title"/>
          </p:nvPr>
        </p:nvSpPr>
        <p:spPr>
          <a:xfrm>
            <a:off x="1176825" y="312045"/>
            <a:ext cx="6961800" cy="694200"/>
          </a:xfrm>
        </p:spPr>
        <p:txBody>
          <a:bodyPr/>
          <a:lstStyle/>
          <a:p>
            <a:pPr>
              <a:tabLst>
                <a:tab pos="7143750" algn="l"/>
              </a:tabLst>
            </a:pPr>
            <a:r>
              <a:rPr lang="en-GB" altLang="es-ES" sz="2800" dirty="0" err="1"/>
              <a:t>Carga</a:t>
            </a:r>
            <a:r>
              <a:rPr lang="en-GB" altLang="es-ES" sz="2800" dirty="0"/>
              <a:t> y </a:t>
            </a:r>
            <a:r>
              <a:rPr lang="en-GB" altLang="es-ES" sz="2800" dirty="0" err="1"/>
              <a:t>Mantenimiento</a:t>
            </a:r>
            <a:r>
              <a:rPr lang="en-GB" altLang="es-ES" sz="2800" dirty="0"/>
              <a:t> de un A.D.</a:t>
            </a:r>
            <a:endParaRPr lang="es-ES_tradnl" altLang="es-ES" sz="2800" dirty="0"/>
          </a:p>
        </p:txBody>
      </p:sp>
    </p:spTree>
    <p:extLst>
      <p:ext uri="{BB962C8B-B14F-4D97-AF65-F5344CB8AC3E}">
        <p14:creationId xmlns:p14="http://schemas.microsoft.com/office/powerpoint/2010/main" val="815653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5" name="Rectangle 3"/>
          <p:cNvSpPr>
            <a:spLocks noChangeArrowheads="1"/>
          </p:cNvSpPr>
          <p:nvPr/>
        </p:nvSpPr>
        <p:spPr bwMode="auto">
          <a:xfrm>
            <a:off x="776288" y="1784350"/>
            <a:ext cx="7299325" cy="55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s-ES" altLang="es-ES" sz="2800">
                <a:solidFill>
                  <a:srgbClr val="A41512"/>
                </a:solidFill>
                <a:latin typeface="Arial" panose="020B0604020202020204" pitchFamily="34" charset="0"/>
              </a:rPr>
              <a:t>Transform</a:t>
            </a:r>
            <a:r>
              <a:rPr lang="es-ES_tradnl" altLang="es-ES" sz="2800">
                <a:solidFill>
                  <a:srgbClr val="A41512"/>
                </a:solidFill>
                <a:latin typeface="Arial" panose="020B0604020202020204" pitchFamily="34" charset="0"/>
              </a:rPr>
              <a:t>ación.</a:t>
            </a:r>
            <a:endParaRPr lang="es-ES" altLang="es-ES" sz="2800">
              <a:solidFill>
                <a:srgbClr val="A41512"/>
              </a:solidFill>
              <a:latin typeface="Arial" panose="020B0604020202020204" pitchFamily="34" charset="0"/>
            </a:endParaRPr>
          </a:p>
        </p:txBody>
      </p:sp>
      <p:sp>
        <p:nvSpPr>
          <p:cNvPr id="274436" name="Rectangle 4"/>
          <p:cNvSpPr>
            <a:spLocks noChangeArrowheads="1"/>
          </p:cNvSpPr>
          <p:nvPr/>
        </p:nvSpPr>
        <p:spPr bwMode="auto">
          <a:xfrm>
            <a:off x="1154113" y="2497138"/>
            <a:ext cx="6935787"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346075">
              <a:tabLst>
                <a:tab pos="576263" algn="l"/>
              </a:tabLst>
              <a:defRPr sz="2400">
                <a:solidFill>
                  <a:schemeClr val="tx1"/>
                </a:solidFill>
                <a:latin typeface="Times New Roman" panose="02020603050405020304" pitchFamily="18" charset="0"/>
              </a:defRPr>
            </a:lvl1pPr>
            <a:lvl2pPr marL="341313" indent="-227013" defTabSz="346075">
              <a:tabLst>
                <a:tab pos="576263" algn="l"/>
              </a:tabLst>
              <a:defRPr sz="2400">
                <a:solidFill>
                  <a:schemeClr val="tx1"/>
                </a:solidFill>
                <a:latin typeface="Times New Roman" panose="02020603050405020304" pitchFamily="18" charset="0"/>
              </a:defRPr>
            </a:lvl2pPr>
            <a:lvl3pPr marL="741363" indent="-285750" defTabSz="346075">
              <a:tabLst>
                <a:tab pos="576263" algn="l"/>
              </a:tabLst>
              <a:defRPr sz="2400">
                <a:solidFill>
                  <a:schemeClr val="tx1"/>
                </a:solidFill>
                <a:latin typeface="Times New Roman" panose="02020603050405020304" pitchFamily="18" charset="0"/>
              </a:defRPr>
            </a:lvl3pPr>
            <a:lvl4pPr marL="1600200" indent="-228600" defTabSz="346075">
              <a:tabLst>
                <a:tab pos="576263" algn="l"/>
              </a:tabLst>
              <a:defRPr sz="2400">
                <a:solidFill>
                  <a:schemeClr val="tx1"/>
                </a:solidFill>
                <a:latin typeface="Times New Roman" panose="02020603050405020304" pitchFamily="18" charset="0"/>
              </a:defRPr>
            </a:lvl4pPr>
            <a:lvl5pPr marL="2057400" indent="-228600" defTabSz="346075">
              <a:tabLst>
                <a:tab pos="576263" algn="l"/>
              </a:tabLst>
              <a:defRPr sz="2400">
                <a:solidFill>
                  <a:schemeClr val="tx1"/>
                </a:solidFill>
                <a:latin typeface="Times New Roman" panose="02020603050405020304" pitchFamily="18" charset="0"/>
              </a:defRPr>
            </a:lvl5pPr>
            <a:lvl6pPr marL="25146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6pPr>
            <a:lvl7pPr marL="29718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7pPr>
            <a:lvl8pPr marL="34290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8pPr>
            <a:lvl9pPr marL="38862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9pPr>
          </a:lstStyle>
          <a:p>
            <a:pPr lvl="1" eaLnBrk="1" hangingPunct="1">
              <a:spcBef>
                <a:spcPct val="20000"/>
              </a:spcBef>
              <a:buClr>
                <a:schemeClr val="accent1"/>
              </a:buClr>
              <a:buFontTx/>
              <a:buChar char="–"/>
            </a:pPr>
            <a:r>
              <a:rPr lang="es-ES_tradnl" altLang="es-ES" sz="2000">
                <a:latin typeface="Arial" panose="020B0604020202020204" pitchFamily="34" charset="0"/>
              </a:rPr>
              <a:t>Valores duplicados: deben ser eliminados.</a:t>
            </a:r>
            <a:endParaRPr lang="es-ES" altLang="es-ES" sz="2000">
              <a:latin typeface="Arial" panose="020B0604020202020204" pitchFamily="34" charset="0"/>
            </a:endParaRPr>
          </a:p>
          <a:p>
            <a:pPr lvl="2" eaLnBrk="1" hangingPunct="1">
              <a:spcBef>
                <a:spcPct val="20000"/>
              </a:spcBef>
              <a:buClr>
                <a:schemeClr val="accent1"/>
              </a:buClr>
              <a:buFontTx/>
              <a:buChar char="•"/>
            </a:pPr>
            <a:r>
              <a:rPr lang="es-ES" altLang="es-ES" sz="1800">
                <a:latin typeface="Arial" panose="020B0604020202020204" pitchFamily="34" charset="0"/>
              </a:rPr>
              <a:t>SQL</a:t>
            </a:r>
          </a:p>
          <a:p>
            <a:pPr lvl="2" eaLnBrk="1" hangingPunct="1">
              <a:spcBef>
                <a:spcPct val="20000"/>
              </a:spcBef>
              <a:buClr>
                <a:schemeClr val="accent1"/>
              </a:buClr>
              <a:buFontTx/>
              <a:buChar char="•"/>
            </a:pPr>
            <a:r>
              <a:rPr lang="es-ES_tradnl" altLang="es-ES" sz="1800">
                <a:latin typeface="Arial" panose="020B0604020202020204" pitchFamily="34" charset="0"/>
              </a:rPr>
              <a:t>restricciones en el SGBDR</a:t>
            </a:r>
            <a:endParaRPr lang="es-ES" altLang="es-ES" sz="1800">
              <a:latin typeface="Arial" panose="020B0604020202020204" pitchFamily="34" charset="0"/>
            </a:endParaRPr>
          </a:p>
        </p:txBody>
      </p:sp>
      <p:grpSp>
        <p:nvGrpSpPr>
          <p:cNvPr id="274437" name="Group 5"/>
          <p:cNvGrpSpPr>
            <a:grpSpLocks/>
          </p:cNvGrpSpPr>
          <p:nvPr/>
        </p:nvGrpSpPr>
        <p:grpSpPr bwMode="auto">
          <a:xfrm>
            <a:off x="1344613" y="4019550"/>
            <a:ext cx="1574800" cy="1389063"/>
            <a:chOff x="648" y="2624"/>
            <a:chExt cx="992" cy="875"/>
          </a:xfrm>
        </p:grpSpPr>
        <p:sp>
          <p:nvSpPr>
            <p:cNvPr id="274438" name="Rectangle 6"/>
            <p:cNvSpPr>
              <a:spLocks noChangeArrowheads="1"/>
            </p:cNvSpPr>
            <p:nvPr/>
          </p:nvSpPr>
          <p:spPr bwMode="auto">
            <a:xfrm>
              <a:off x="648" y="3257"/>
              <a:ext cx="987" cy="242"/>
            </a:xfrm>
            <a:prstGeom prst="rect">
              <a:avLst/>
            </a:prstGeom>
            <a:gradFill rotWithShape="0">
              <a:gsLst>
                <a:gs pos="0">
                  <a:srgbClr val="FFCC99">
                    <a:gamma/>
                    <a:shade val="89804"/>
                    <a:invGamma/>
                  </a:srgbClr>
                </a:gs>
                <a:gs pos="50000">
                  <a:srgbClr val="FFCC99"/>
                </a:gs>
                <a:gs pos="100000">
                  <a:srgbClr val="FFCC99">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s-ES" altLang="es-ES" sz="1800" b="1">
                  <a:solidFill>
                    <a:srgbClr val="000000"/>
                  </a:solidFill>
                  <a:latin typeface="Arial" panose="020B0604020202020204" pitchFamily="34" charset="0"/>
                </a:rPr>
                <a:t>ACME Inc</a:t>
              </a:r>
            </a:p>
          </p:txBody>
        </p:sp>
        <p:sp>
          <p:nvSpPr>
            <p:cNvPr id="274439" name="Rectangle 7"/>
            <p:cNvSpPr>
              <a:spLocks noChangeArrowheads="1"/>
            </p:cNvSpPr>
            <p:nvPr/>
          </p:nvSpPr>
          <p:spPr bwMode="auto">
            <a:xfrm>
              <a:off x="653" y="2624"/>
              <a:ext cx="987" cy="242"/>
            </a:xfrm>
            <a:prstGeom prst="rect">
              <a:avLst/>
            </a:prstGeom>
            <a:gradFill rotWithShape="0">
              <a:gsLst>
                <a:gs pos="0">
                  <a:srgbClr val="FFCC99">
                    <a:gamma/>
                    <a:shade val="89804"/>
                    <a:invGamma/>
                  </a:srgbClr>
                </a:gs>
                <a:gs pos="50000">
                  <a:srgbClr val="FFCC99"/>
                </a:gs>
                <a:gs pos="100000">
                  <a:srgbClr val="FFCC99">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s-ES" altLang="es-ES" sz="1800" b="1">
                  <a:solidFill>
                    <a:srgbClr val="000000"/>
                  </a:solidFill>
                  <a:latin typeface="Arial" panose="020B0604020202020204" pitchFamily="34" charset="0"/>
                </a:rPr>
                <a:t>ACME Inc</a:t>
              </a:r>
            </a:p>
          </p:txBody>
        </p:sp>
        <p:sp>
          <p:nvSpPr>
            <p:cNvPr id="274440" name="Rectangle 8"/>
            <p:cNvSpPr>
              <a:spLocks noChangeArrowheads="1"/>
            </p:cNvSpPr>
            <p:nvPr/>
          </p:nvSpPr>
          <p:spPr bwMode="auto">
            <a:xfrm>
              <a:off x="653" y="2941"/>
              <a:ext cx="987" cy="241"/>
            </a:xfrm>
            <a:prstGeom prst="rect">
              <a:avLst/>
            </a:prstGeom>
            <a:gradFill rotWithShape="0">
              <a:gsLst>
                <a:gs pos="0">
                  <a:srgbClr val="FFCC99">
                    <a:gamma/>
                    <a:shade val="89804"/>
                    <a:invGamma/>
                  </a:srgbClr>
                </a:gs>
                <a:gs pos="50000">
                  <a:srgbClr val="FFCC99"/>
                </a:gs>
                <a:gs pos="100000">
                  <a:srgbClr val="FFCC99">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s-ES" altLang="es-ES" sz="1800" b="1">
                  <a:solidFill>
                    <a:srgbClr val="000000"/>
                  </a:solidFill>
                  <a:latin typeface="Arial" panose="020B0604020202020204" pitchFamily="34" charset="0"/>
                </a:rPr>
                <a:t>ACME Inc</a:t>
              </a:r>
            </a:p>
          </p:txBody>
        </p:sp>
      </p:grpSp>
      <p:sp>
        <p:nvSpPr>
          <p:cNvPr id="274441" name="Rectangle 9"/>
          <p:cNvSpPr>
            <a:spLocks noChangeArrowheads="1"/>
          </p:cNvSpPr>
          <p:nvPr/>
        </p:nvSpPr>
        <p:spPr bwMode="auto">
          <a:xfrm>
            <a:off x="6329363" y="4525963"/>
            <a:ext cx="1566862" cy="384175"/>
          </a:xfrm>
          <a:prstGeom prst="rect">
            <a:avLst/>
          </a:prstGeom>
          <a:gradFill rotWithShape="0">
            <a:gsLst>
              <a:gs pos="0">
                <a:srgbClr val="FFCC99">
                  <a:gamma/>
                  <a:shade val="89804"/>
                  <a:invGamma/>
                </a:srgbClr>
              </a:gs>
              <a:gs pos="50000">
                <a:srgbClr val="FFCC99"/>
              </a:gs>
              <a:gs pos="100000">
                <a:srgbClr val="FFCC99">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s-ES" altLang="es-ES" sz="1800" b="1">
                <a:solidFill>
                  <a:srgbClr val="000000"/>
                </a:solidFill>
                <a:latin typeface="Arial" panose="020B0604020202020204" pitchFamily="34" charset="0"/>
              </a:rPr>
              <a:t>ACME Inc</a:t>
            </a:r>
          </a:p>
        </p:txBody>
      </p:sp>
      <p:sp>
        <p:nvSpPr>
          <p:cNvPr id="274442" name="Line 10"/>
          <p:cNvSpPr>
            <a:spLocks noChangeShapeType="1"/>
          </p:cNvSpPr>
          <p:nvPr/>
        </p:nvSpPr>
        <p:spPr bwMode="auto">
          <a:xfrm flipV="1">
            <a:off x="2957513" y="4716463"/>
            <a:ext cx="3351212" cy="1587"/>
          </a:xfrm>
          <a:prstGeom prst="line">
            <a:avLst/>
          </a:prstGeom>
          <a:noFill/>
          <a:ln w="25400">
            <a:solidFill>
              <a:srgbClr val="339966"/>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13" name="Rectangle 2"/>
          <p:cNvSpPr>
            <a:spLocks noGrp="1" noChangeArrowheads="1"/>
          </p:cNvSpPr>
          <p:nvPr>
            <p:ph type="title"/>
          </p:nvPr>
        </p:nvSpPr>
        <p:spPr>
          <a:xfrm>
            <a:off x="1176825" y="312045"/>
            <a:ext cx="6961800" cy="694200"/>
          </a:xfrm>
        </p:spPr>
        <p:txBody>
          <a:bodyPr/>
          <a:lstStyle/>
          <a:p>
            <a:pPr>
              <a:tabLst>
                <a:tab pos="7143750" algn="l"/>
              </a:tabLst>
            </a:pPr>
            <a:r>
              <a:rPr lang="en-GB" altLang="es-ES" sz="2800" dirty="0" err="1"/>
              <a:t>Carga</a:t>
            </a:r>
            <a:r>
              <a:rPr lang="en-GB" altLang="es-ES" sz="2800" dirty="0"/>
              <a:t> y </a:t>
            </a:r>
            <a:r>
              <a:rPr lang="en-GB" altLang="es-ES" sz="2800" dirty="0" err="1"/>
              <a:t>Mantenimiento</a:t>
            </a:r>
            <a:r>
              <a:rPr lang="en-GB" altLang="es-ES" sz="2800" dirty="0"/>
              <a:t> de un A.D.</a:t>
            </a:r>
            <a:endParaRPr lang="es-ES_tradnl" altLang="es-ES" sz="2800" dirty="0"/>
          </a:p>
        </p:txBody>
      </p:sp>
    </p:spTree>
    <p:extLst>
      <p:ext uri="{BB962C8B-B14F-4D97-AF65-F5344CB8AC3E}">
        <p14:creationId xmlns:p14="http://schemas.microsoft.com/office/powerpoint/2010/main" val="4086382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9" name="Rectangle 3"/>
          <p:cNvSpPr>
            <a:spLocks noChangeArrowheads="1"/>
          </p:cNvSpPr>
          <p:nvPr/>
        </p:nvSpPr>
        <p:spPr bwMode="auto">
          <a:xfrm>
            <a:off x="906463" y="1836738"/>
            <a:ext cx="7299325" cy="43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s-ES" altLang="es-ES" sz="2800">
                <a:solidFill>
                  <a:srgbClr val="A41512"/>
                </a:solidFill>
                <a:latin typeface="Arial" panose="020B0604020202020204" pitchFamily="34" charset="0"/>
              </a:rPr>
              <a:t>Transform</a:t>
            </a:r>
            <a:r>
              <a:rPr lang="es-ES_tradnl" altLang="es-ES" sz="2800">
                <a:solidFill>
                  <a:srgbClr val="A41512"/>
                </a:solidFill>
                <a:latin typeface="Arial" panose="020B0604020202020204" pitchFamily="34" charset="0"/>
              </a:rPr>
              <a:t>ación.</a:t>
            </a:r>
            <a:endParaRPr lang="es-ES" altLang="es-ES" sz="2800">
              <a:solidFill>
                <a:srgbClr val="A41512"/>
              </a:solidFill>
              <a:latin typeface="Arial" panose="020B0604020202020204" pitchFamily="34" charset="0"/>
            </a:endParaRPr>
          </a:p>
        </p:txBody>
      </p:sp>
      <p:sp>
        <p:nvSpPr>
          <p:cNvPr id="275460" name="Rectangle 4"/>
          <p:cNvSpPr>
            <a:spLocks noChangeArrowheads="1"/>
          </p:cNvSpPr>
          <p:nvPr/>
        </p:nvSpPr>
        <p:spPr bwMode="auto">
          <a:xfrm>
            <a:off x="1019175" y="2565400"/>
            <a:ext cx="6935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346075">
              <a:tabLst>
                <a:tab pos="576263" algn="l"/>
              </a:tabLst>
              <a:defRPr sz="2400">
                <a:solidFill>
                  <a:schemeClr val="tx1"/>
                </a:solidFill>
                <a:latin typeface="Times New Roman" panose="02020603050405020304" pitchFamily="18" charset="0"/>
              </a:defRPr>
            </a:lvl1pPr>
            <a:lvl2pPr marL="341313" indent="-227013" defTabSz="346075">
              <a:tabLst>
                <a:tab pos="576263" algn="l"/>
              </a:tabLst>
              <a:defRPr sz="2400">
                <a:solidFill>
                  <a:schemeClr val="tx1"/>
                </a:solidFill>
                <a:latin typeface="Times New Roman" panose="02020603050405020304" pitchFamily="18" charset="0"/>
              </a:defRPr>
            </a:lvl2pPr>
            <a:lvl3pPr marL="741363" indent="-285750" defTabSz="346075">
              <a:tabLst>
                <a:tab pos="576263" algn="l"/>
              </a:tabLst>
              <a:defRPr sz="2400">
                <a:solidFill>
                  <a:schemeClr val="tx1"/>
                </a:solidFill>
                <a:latin typeface="Times New Roman" panose="02020603050405020304" pitchFamily="18" charset="0"/>
              </a:defRPr>
            </a:lvl3pPr>
            <a:lvl4pPr marL="1600200" indent="-228600" defTabSz="346075">
              <a:tabLst>
                <a:tab pos="576263" algn="l"/>
              </a:tabLst>
              <a:defRPr sz="2400">
                <a:solidFill>
                  <a:schemeClr val="tx1"/>
                </a:solidFill>
                <a:latin typeface="Times New Roman" panose="02020603050405020304" pitchFamily="18" charset="0"/>
              </a:defRPr>
            </a:lvl4pPr>
            <a:lvl5pPr marL="2057400" indent="-228600" defTabSz="346075">
              <a:tabLst>
                <a:tab pos="576263" algn="l"/>
              </a:tabLst>
              <a:defRPr sz="2400">
                <a:solidFill>
                  <a:schemeClr val="tx1"/>
                </a:solidFill>
                <a:latin typeface="Times New Roman" panose="02020603050405020304" pitchFamily="18" charset="0"/>
              </a:defRPr>
            </a:lvl5pPr>
            <a:lvl6pPr marL="25146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6pPr>
            <a:lvl7pPr marL="29718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7pPr>
            <a:lvl8pPr marL="34290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8pPr>
            <a:lvl9pPr marL="38862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9pPr>
          </a:lstStyle>
          <a:p>
            <a:pPr lvl="1" eaLnBrk="1" hangingPunct="1">
              <a:spcBef>
                <a:spcPct val="20000"/>
              </a:spcBef>
              <a:buClr>
                <a:schemeClr val="accent1"/>
              </a:buClr>
              <a:buFontTx/>
              <a:buChar char="–"/>
            </a:pPr>
            <a:r>
              <a:rPr lang="es-ES_tradnl" altLang="es-ES" sz="2000">
                <a:latin typeface="Arial" panose="020B0604020202020204" pitchFamily="34" charset="0"/>
              </a:rPr>
              <a:t>Integridad referencial: debe reconstruirse.</a:t>
            </a:r>
            <a:endParaRPr lang="es-ES" altLang="es-ES" sz="2000">
              <a:latin typeface="Arial" panose="020B0604020202020204" pitchFamily="34" charset="0"/>
            </a:endParaRPr>
          </a:p>
        </p:txBody>
      </p:sp>
      <p:grpSp>
        <p:nvGrpSpPr>
          <p:cNvPr id="275461" name="Group 5"/>
          <p:cNvGrpSpPr>
            <a:grpSpLocks/>
          </p:cNvGrpSpPr>
          <p:nvPr/>
        </p:nvGrpSpPr>
        <p:grpSpPr bwMode="auto">
          <a:xfrm>
            <a:off x="1576388" y="3914775"/>
            <a:ext cx="6375400" cy="1447800"/>
            <a:chOff x="805" y="2329"/>
            <a:chExt cx="4016" cy="912"/>
          </a:xfrm>
        </p:grpSpPr>
        <p:sp>
          <p:nvSpPr>
            <p:cNvPr id="275462" name="Rectangle 6"/>
            <p:cNvSpPr>
              <a:spLocks noChangeArrowheads="1"/>
            </p:cNvSpPr>
            <p:nvPr/>
          </p:nvSpPr>
          <p:spPr bwMode="auto">
            <a:xfrm>
              <a:off x="805" y="2329"/>
              <a:ext cx="1016" cy="896"/>
            </a:xfrm>
            <a:prstGeom prst="rect">
              <a:avLst/>
            </a:prstGeom>
            <a:solidFill>
              <a:srgbClr val="FFCC99"/>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s-ES" altLang="es-ES" sz="1800" b="1">
                  <a:solidFill>
                    <a:srgbClr val="000000"/>
                  </a:solidFill>
                  <a:latin typeface="Arial" panose="020B0604020202020204" pitchFamily="34" charset="0"/>
                </a:rPr>
                <a:t>Depart</a:t>
              </a:r>
              <a:r>
                <a:rPr lang="es-ES_tradnl" altLang="es-ES" sz="1800" b="1">
                  <a:solidFill>
                    <a:srgbClr val="000000"/>
                  </a:solidFill>
                  <a:latin typeface="Arial" panose="020B0604020202020204" pitchFamily="34" charset="0"/>
                </a:rPr>
                <a:t>a</a:t>
              </a:r>
              <a:r>
                <a:rPr lang="es-ES" altLang="es-ES" sz="1800" b="1">
                  <a:solidFill>
                    <a:srgbClr val="000000"/>
                  </a:solidFill>
                  <a:latin typeface="Arial" panose="020B0604020202020204" pitchFamily="34" charset="0"/>
                </a:rPr>
                <a:t>ment</a:t>
              </a:r>
              <a:r>
                <a:rPr lang="es-ES_tradnl" altLang="es-ES" sz="1800" b="1">
                  <a:solidFill>
                    <a:srgbClr val="000000"/>
                  </a:solidFill>
                  <a:latin typeface="Arial" panose="020B0604020202020204" pitchFamily="34" charset="0"/>
                </a:rPr>
                <a:t>o</a:t>
              </a:r>
              <a:endParaRPr lang="es-ES" altLang="es-ES" sz="1800" b="1">
                <a:solidFill>
                  <a:srgbClr val="000000"/>
                </a:solidFill>
                <a:latin typeface="Arial" panose="020B0604020202020204" pitchFamily="34" charset="0"/>
              </a:endParaRPr>
            </a:p>
            <a:p>
              <a:r>
                <a:rPr lang="es-ES" altLang="es-ES" sz="1800" b="1">
                  <a:solidFill>
                    <a:srgbClr val="000000"/>
                  </a:solidFill>
                  <a:latin typeface="Arial" panose="020B0604020202020204" pitchFamily="34" charset="0"/>
                </a:rPr>
                <a:t>10</a:t>
              </a:r>
            </a:p>
            <a:p>
              <a:r>
                <a:rPr lang="es-ES" altLang="es-ES" sz="1800" b="1">
                  <a:solidFill>
                    <a:srgbClr val="000000"/>
                  </a:solidFill>
                  <a:latin typeface="Arial" panose="020B0604020202020204" pitchFamily="34" charset="0"/>
                </a:rPr>
                <a:t>20</a:t>
              </a:r>
            </a:p>
            <a:p>
              <a:r>
                <a:rPr lang="es-ES" altLang="es-ES" sz="1800" b="1">
                  <a:solidFill>
                    <a:srgbClr val="000000"/>
                  </a:solidFill>
                  <a:latin typeface="Arial" panose="020B0604020202020204" pitchFamily="34" charset="0"/>
                </a:rPr>
                <a:t>30</a:t>
              </a:r>
            </a:p>
            <a:p>
              <a:r>
                <a:rPr lang="es-ES" altLang="es-ES" sz="1800" b="1">
                  <a:solidFill>
                    <a:srgbClr val="000000"/>
                  </a:solidFill>
                  <a:latin typeface="Arial" panose="020B0604020202020204" pitchFamily="34" charset="0"/>
                </a:rPr>
                <a:t>40</a:t>
              </a:r>
            </a:p>
          </p:txBody>
        </p:sp>
        <p:sp>
          <p:nvSpPr>
            <p:cNvPr id="275463" name="Rectangle 7"/>
            <p:cNvSpPr>
              <a:spLocks noChangeArrowheads="1"/>
            </p:cNvSpPr>
            <p:nvPr/>
          </p:nvSpPr>
          <p:spPr bwMode="auto">
            <a:xfrm>
              <a:off x="2261" y="2345"/>
              <a:ext cx="2560" cy="896"/>
            </a:xfrm>
            <a:prstGeom prst="rect">
              <a:avLst/>
            </a:prstGeom>
            <a:solidFill>
              <a:srgbClr val="FFCC99"/>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s-ES" altLang="es-ES" sz="1800" b="1">
                  <a:solidFill>
                    <a:srgbClr val="000000"/>
                  </a:solidFill>
                  <a:latin typeface="Arial" panose="020B0604020202020204" pitchFamily="34" charset="0"/>
                </a:rPr>
                <a:t>Emp 	N</a:t>
              </a:r>
              <a:r>
                <a:rPr lang="es-ES_tradnl" altLang="es-ES" sz="1800" b="1">
                  <a:solidFill>
                    <a:srgbClr val="000000"/>
                  </a:solidFill>
                  <a:latin typeface="Arial" panose="020B0604020202020204" pitchFamily="34" charset="0"/>
                </a:rPr>
                <a:t>ombre</a:t>
              </a:r>
              <a:r>
                <a:rPr lang="es-ES" altLang="es-ES" sz="1800" b="1">
                  <a:solidFill>
                    <a:srgbClr val="000000"/>
                  </a:solidFill>
                  <a:latin typeface="Arial" panose="020B0604020202020204" pitchFamily="34" charset="0"/>
                </a:rPr>
                <a:t> </a:t>
              </a:r>
              <a:r>
                <a:rPr lang="es-ES_tradnl" altLang="es-ES" sz="1800" b="1">
                  <a:solidFill>
                    <a:srgbClr val="000000"/>
                  </a:solidFill>
                  <a:latin typeface="Arial" panose="020B0604020202020204" pitchFamily="34" charset="0"/>
                </a:rPr>
                <a:t>  </a:t>
              </a:r>
              <a:r>
                <a:rPr lang="es-ES" altLang="es-ES" sz="1800" b="1">
                  <a:solidFill>
                    <a:srgbClr val="000000"/>
                  </a:solidFill>
                  <a:latin typeface="Arial" panose="020B0604020202020204" pitchFamily="34" charset="0"/>
                </a:rPr>
                <a:t>Depart</a:t>
              </a:r>
              <a:r>
                <a:rPr lang="es-ES_tradnl" altLang="es-ES" sz="1800" b="1">
                  <a:solidFill>
                    <a:srgbClr val="000000"/>
                  </a:solidFill>
                  <a:latin typeface="Arial" panose="020B0604020202020204" pitchFamily="34" charset="0"/>
                </a:rPr>
                <a:t>a</a:t>
              </a:r>
              <a:r>
                <a:rPr lang="es-ES" altLang="es-ES" sz="1800" b="1">
                  <a:solidFill>
                    <a:srgbClr val="000000"/>
                  </a:solidFill>
                  <a:latin typeface="Arial" panose="020B0604020202020204" pitchFamily="34" charset="0"/>
                </a:rPr>
                <a:t>ment</a:t>
              </a:r>
              <a:r>
                <a:rPr lang="es-ES_tradnl" altLang="es-ES" sz="1800" b="1">
                  <a:solidFill>
                    <a:srgbClr val="000000"/>
                  </a:solidFill>
                  <a:latin typeface="Arial" panose="020B0604020202020204" pitchFamily="34" charset="0"/>
                </a:rPr>
                <a:t>o</a:t>
              </a:r>
              <a:endParaRPr lang="es-ES" altLang="es-ES" sz="1800" b="1">
                <a:solidFill>
                  <a:srgbClr val="000000"/>
                </a:solidFill>
                <a:latin typeface="Arial" panose="020B0604020202020204" pitchFamily="34" charset="0"/>
              </a:endParaRPr>
            </a:p>
            <a:p>
              <a:r>
                <a:rPr lang="es-ES" altLang="es-ES" sz="1800" b="1">
                  <a:solidFill>
                    <a:srgbClr val="000000"/>
                  </a:solidFill>
                  <a:latin typeface="Arial" panose="020B0604020202020204" pitchFamily="34" charset="0"/>
                </a:rPr>
                <a:t>1099	Smith	</a:t>
              </a:r>
              <a:r>
                <a:rPr lang="es-ES_tradnl" altLang="es-ES" sz="1800" b="1">
                  <a:solidFill>
                    <a:srgbClr val="000000"/>
                  </a:solidFill>
                  <a:latin typeface="Arial" panose="020B0604020202020204" pitchFamily="34" charset="0"/>
                </a:rPr>
                <a:t>  </a:t>
              </a:r>
              <a:r>
                <a:rPr lang="es-ES" altLang="es-ES" sz="1800" b="1">
                  <a:solidFill>
                    <a:srgbClr val="000000"/>
                  </a:solidFill>
                  <a:latin typeface="Arial" panose="020B0604020202020204" pitchFamily="34" charset="0"/>
                </a:rPr>
                <a:t>10</a:t>
              </a:r>
            </a:p>
            <a:p>
              <a:r>
                <a:rPr lang="es-ES" altLang="es-ES" sz="1800" b="1">
                  <a:solidFill>
                    <a:srgbClr val="000000"/>
                  </a:solidFill>
                  <a:latin typeface="Arial" panose="020B0604020202020204" pitchFamily="34" charset="0"/>
                </a:rPr>
                <a:t>1289	Jones	</a:t>
              </a:r>
              <a:r>
                <a:rPr lang="es-ES_tradnl" altLang="es-ES" sz="1800" b="1">
                  <a:solidFill>
                    <a:srgbClr val="000000"/>
                  </a:solidFill>
                  <a:latin typeface="Arial" panose="020B0604020202020204" pitchFamily="34" charset="0"/>
                </a:rPr>
                <a:t>  </a:t>
              </a:r>
              <a:r>
                <a:rPr lang="es-ES" altLang="es-ES" sz="1800" b="1">
                  <a:solidFill>
                    <a:srgbClr val="000000"/>
                  </a:solidFill>
                  <a:latin typeface="Arial" panose="020B0604020202020204" pitchFamily="34" charset="0"/>
                </a:rPr>
                <a:t>20</a:t>
              </a:r>
            </a:p>
            <a:p>
              <a:r>
                <a:rPr lang="es-ES" altLang="es-ES" sz="1800" b="1">
                  <a:solidFill>
                    <a:srgbClr val="000000"/>
                  </a:solidFill>
                  <a:effectLst>
                    <a:outerShdw blurRad="38100" dist="38100" dir="2700000" algn="tl">
                      <a:srgbClr val="FFFFFF"/>
                    </a:outerShdw>
                  </a:effectLst>
                  <a:latin typeface="Arial" panose="020B0604020202020204" pitchFamily="34" charset="0"/>
                </a:rPr>
                <a:t>1234	Doe	</a:t>
              </a:r>
              <a:r>
                <a:rPr lang="es-ES_tradnl" altLang="es-ES" sz="1800" b="1">
                  <a:solidFill>
                    <a:srgbClr val="000000"/>
                  </a:solidFill>
                  <a:effectLst>
                    <a:outerShdw blurRad="38100" dist="38100" dir="2700000" algn="tl">
                      <a:srgbClr val="FFFFFF"/>
                    </a:outerShdw>
                  </a:effectLst>
                  <a:latin typeface="Arial" panose="020B0604020202020204" pitchFamily="34" charset="0"/>
                </a:rPr>
                <a:t>  </a:t>
              </a:r>
              <a:r>
                <a:rPr lang="es-ES" altLang="es-ES" sz="1800" b="1">
                  <a:solidFill>
                    <a:srgbClr val="000000"/>
                  </a:solidFill>
                  <a:effectLst>
                    <a:outerShdw blurRad="38100" dist="38100" dir="2700000" algn="tl">
                      <a:srgbClr val="FFFFFF"/>
                    </a:outerShdw>
                  </a:effectLst>
                  <a:latin typeface="Arial" panose="020B0604020202020204" pitchFamily="34" charset="0"/>
                </a:rPr>
                <a:t>50</a:t>
              </a:r>
            </a:p>
            <a:p>
              <a:r>
                <a:rPr lang="es-ES" altLang="es-ES" sz="1800" b="1">
                  <a:solidFill>
                    <a:srgbClr val="000000"/>
                  </a:solidFill>
                  <a:effectLst>
                    <a:outerShdw blurRad="38100" dist="38100" dir="2700000" algn="tl">
                      <a:srgbClr val="FFFFFF"/>
                    </a:outerShdw>
                  </a:effectLst>
                  <a:latin typeface="Arial" panose="020B0604020202020204" pitchFamily="34" charset="0"/>
                </a:rPr>
                <a:t>6786	Harris	</a:t>
              </a:r>
              <a:r>
                <a:rPr lang="es-ES_tradnl" altLang="es-ES" sz="1800" b="1">
                  <a:solidFill>
                    <a:srgbClr val="000000"/>
                  </a:solidFill>
                  <a:effectLst>
                    <a:outerShdw blurRad="38100" dist="38100" dir="2700000" algn="tl">
                      <a:srgbClr val="FFFFFF"/>
                    </a:outerShdw>
                  </a:effectLst>
                  <a:latin typeface="Arial" panose="020B0604020202020204" pitchFamily="34" charset="0"/>
                </a:rPr>
                <a:t>  </a:t>
              </a:r>
              <a:r>
                <a:rPr lang="es-ES" altLang="es-ES" sz="1800" b="1">
                  <a:solidFill>
                    <a:srgbClr val="000000"/>
                  </a:solidFill>
                  <a:effectLst>
                    <a:outerShdw blurRad="38100" dist="38100" dir="2700000" algn="tl">
                      <a:srgbClr val="FFFFFF"/>
                    </a:outerShdw>
                  </a:effectLst>
                  <a:latin typeface="Arial" panose="020B0604020202020204" pitchFamily="34" charset="0"/>
                </a:rPr>
                <a:t>60</a:t>
              </a:r>
            </a:p>
          </p:txBody>
        </p:sp>
      </p:grpSp>
      <p:sp>
        <p:nvSpPr>
          <p:cNvPr id="10" name="Rectangle 2"/>
          <p:cNvSpPr>
            <a:spLocks noGrp="1" noChangeArrowheads="1"/>
          </p:cNvSpPr>
          <p:nvPr>
            <p:ph type="title"/>
          </p:nvPr>
        </p:nvSpPr>
        <p:spPr>
          <a:xfrm>
            <a:off x="1176825" y="312045"/>
            <a:ext cx="6961800" cy="694200"/>
          </a:xfrm>
        </p:spPr>
        <p:txBody>
          <a:bodyPr/>
          <a:lstStyle/>
          <a:p>
            <a:pPr>
              <a:tabLst>
                <a:tab pos="7143750" algn="l"/>
              </a:tabLst>
            </a:pPr>
            <a:r>
              <a:rPr lang="en-GB" altLang="es-ES" sz="2800" dirty="0" err="1"/>
              <a:t>Carga</a:t>
            </a:r>
            <a:r>
              <a:rPr lang="en-GB" altLang="es-ES" sz="2800" dirty="0"/>
              <a:t> y </a:t>
            </a:r>
            <a:r>
              <a:rPr lang="en-GB" altLang="es-ES" sz="2800" dirty="0" err="1"/>
              <a:t>Mantenimiento</a:t>
            </a:r>
            <a:r>
              <a:rPr lang="en-GB" altLang="es-ES" sz="2800" dirty="0"/>
              <a:t> de un A.D.</a:t>
            </a:r>
            <a:endParaRPr lang="es-ES_tradnl" altLang="es-ES" sz="2800" dirty="0"/>
          </a:p>
        </p:txBody>
      </p:sp>
    </p:spTree>
    <p:extLst>
      <p:ext uri="{BB962C8B-B14F-4D97-AF65-F5344CB8AC3E}">
        <p14:creationId xmlns:p14="http://schemas.microsoft.com/office/powerpoint/2010/main" val="428688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3" name="Rectangle 3"/>
          <p:cNvSpPr>
            <a:spLocks noChangeArrowheads="1"/>
          </p:cNvSpPr>
          <p:nvPr/>
        </p:nvSpPr>
        <p:spPr bwMode="auto">
          <a:xfrm>
            <a:off x="900113" y="1844675"/>
            <a:ext cx="7299325" cy="58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s-ES" altLang="es-ES" sz="2800">
                <a:solidFill>
                  <a:srgbClr val="A41512"/>
                </a:solidFill>
                <a:latin typeface="Arial" panose="020B0604020202020204" pitchFamily="34" charset="0"/>
              </a:rPr>
              <a:t>Transform</a:t>
            </a:r>
            <a:r>
              <a:rPr lang="es-ES_tradnl" altLang="es-ES" sz="2800">
                <a:solidFill>
                  <a:srgbClr val="A41512"/>
                </a:solidFill>
                <a:latin typeface="Arial" panose="020B0604020202020204" pitchFamily="34" charset="0"/>
              </a:rPr>
              <a:t>ación.</a:t>
            </a:r>
            <a:r>
              <a:rPr lang="es-ES_tradnl" altLang="es-ES" b="1">
                <a:solidFill>
                  <a:srgbClr val="A41512"/>
                </a:solidFill>
                <a:latin typeface="Arial" panose="020B0604020202020204" pitchFamily="34" charset="0"/>
              </a:rPr>
              <a:t> </a:t>
            </a:r>
            <a:r>
              <a:rPr lang="es-ES_tradnl" altLang="es-ES">
                <a:solidFill>
                  <a:srgbClr val="A41512"/>
                </a:solidFill>
                <a:latin typeface="Arial" panose="020B0604020202020204" pitchFamily="34" charset="0"/>
              </a:rPr>
              <a:t>Creación de claves.</a:t>
            </a:r>
            <a:endParaRPr lang="es-ES" altLang="es-ES">
              <a:solidFill>
                <a:srgbClr val="A41512"/>
              </a:solidFill>
              <a:latin typeface="Arial" panose="020B0604020202020204" pitchFamily="34" charset="0"/>
            </a:endParaRPr>
          </a:p>
        </p:txBody>
      </p:sp>
      <p:sp>
        <p:nvSpPr>
          <p:cNvPr id="276484" name="Rectangle 4"/>
          <p:cNvSpPr>
            <a:spLocks noChangeArrowheads="1"/>
          </p:cNvSpPr>
          <p:nvPr/>
        </p:nvSpPr>
        <p:spPr bwMode="auto">
          <a:xfrm>
            <a:off x="1479550" y="2503488"/>
            <a:ext cx="6211888" cy="304800"/>
          </a:xfrm>
          <a:prstGeom prst="rect">
            <a:avLst/>
          </a:prstGeom>
          <a:solidFill>
            <a:srgbClr val="FDE3B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s-ES" altLang="es-ES" sz="1400" b="1">
                <a:solidFill>
                  <a:srgbClr val="000000"/>
                </a:solidFill>
                <a:latin typeface="Arial" panose="020B0604020202020204" pitchFamily="34" charset="0"/>
              </a:rPr>
              <a:t>#1	</a:t>
            </a:r>
            <a:r>
              <a:rPr lang="es-ES_tradnl" altLang="es-ES" sz="1400" b="1">
                <a:solidFill>
                  <a:srgbClr val="000000"/>
                </a:solidFill>
                <a:latin typeface="Arial" panose="020B0604020202020204" pitchFamily="34" charset="0"/>
              </a:rPr>
              <a:t>Venta</a:t>
            </a:r>
            <a:r>
              <a:rPr lang="es-ES" altLang="es-ES" sz="1400" b="1">
                <a:solidFill>
                  <a:srgbClr val="000000"/>
                </a:solidFill>
                <a:latin typeface="Arial" panose="020B0604020202020204" pitchFamily="34" charset="0"/>
              </a:rPr>
              <a:t>	</a:t>
            </a:r>
            <a:r>
              <a:rPr lang="es-ES_tradnl" altLang="es-ES" sz="1400" b="1">
                <a:solidFill>
                  <a:srgbClr val="000000"/>
                </a:solidFill>
                <a:latin typeface="Arial" panose="020B0604020202020204" pitchFamily="34" charset="0"/>
              </a:rPr>
              <a:t> </a:t>
            </a:r>
            <a:r>
              <a:rPr lang="es-ES" altLang="es-ES" sz="1400" b="1">
                <a:solidFill>
                  <a:srgbClr val="000000"/>
                </a:solidFill>
                <a:latin typeface="Arial" panose="020B0604020202020204" pitchFamily="34" charset="0"/>
              </a:rPr>
              <a:t>1/2/98 	12:00:01 Ham Pizza 		$10.00</a:t>
            </a:r>
          </a:p>
        </p:txBody>
      </p:sp>
      <p:sp>
        <p:nvSpPr>
          <p:cNvPr id="276485" name="Rectangle 5"/>
          <p:cNvSpPr>
            <a:spLocks noChangeArrowheads="1"/>
          </p:cNvSpPr>
          <p:nvPr/>
        </p:nvSpPr>
        <p:spPr bwMode="auto">
          <a:xfrm>
            <a:off x="1479550" y="2925763"/>
            <a:ext cx="6211888" cy="304800"/>
          </a:xfrm>
          <a:prstGeom prst="rect">
            <a:avLst/>
          </a:prstGeom>
          <a:solidFill>
            <a:srgbClr val="FDE3B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s-ES" altLang="es-ES" sz="1400" b="1">
                <a:solidFill>
                  <a:srgbClr val="000000"/>
                </a:solidFill>
                <a:latin typeface="Arial" panose="020B0604020202020204" pitchFamily="34" charset="0"/>
              </a:rPr>
              <a:t>#2	</a:t>
            </a:r>
            <a:r>
              <a:rPr lang="es-ES_tradnl" altLang="es-ES" sz="1400" b="1">
                <a:solidFill>
                  <a:srgbClr val="000000"/>
                </a:solidFill>
                <a:latin typeface="Arial" panose="020B0604020202020204" pitchFamily="34" charset="0"/>
              </a:rPr>
              <a:t>Venta</a:t>
            </a:r>
            <a:r>
              <a:rPr lang="es-ES" altLang="es-ES" sz="1400" b="1">
                <a:solidFill>
                  <a:srgbClr val="000000"/>
                </a:solidFill>
                <a:latin typeface="Arial" panose="020B0604020202020204" pitchFamily="34" charset="0"/>
              </a:rPr>
              <a:t>	</a:t>
            </a:r>
            <a:r>
              <a:rPr lang="es-ES_tradnl" altLang="es-ES" sz="1400" b="1">
                <a:solidFill>
                  <a:srgbClr val="000000"/>
                </a:solidFill>
                <a:latin typeface="Arial" panose="020B0604020202020204" pitchFamily="34" charset="0"/>
              </a:rPr>
              <a:t> </a:t>
            </a:r>
            <a:r>
              <a:rPr lang="es-ES" altLang="es-ES" sz="1400" b="1">
                <a:solidFill>
                  <a:srgbClr val="000000"/>
                </a:solidFill>
                <a:latin typeface="Arial" panose="020B0604020202020204" pitchFamily="34" charset="0"/>
              </a:rPr>
              <a:t>1/2/98 	12:00:02 Cheese Pizza 	$15.00</a:t>
            </a:r>
          </a:p>
        </p:txBody>
      </p:sp>
      <p:sp>
        <p:nvSpPr>
          <p:cNvPr id="276486" name="Rectangle 6"/>
          <p:cNvSpPr>
            <a:spLocks noChangeArrowheads="1"/>
          </p:cNvSpPr>
          <p:nvPr/>
        </p:nvSpPr>
        <p:spPr bwMode="auto">
          <a:xfrm>
            <a:off x="1479550" y="3363913"/>
            <a:ext cx="6211888" cy="304800"/>
          </a:xfrm>
          <a:prstGeom prst="rect">
            <a:avLst/>
          </a:prstGeom>
          <a:solidFill>
            <a:srgbClr val="FDE3B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s-ES" altLang="es-ES" sz="1400" b="1">
                <a:solidFill>
                  <a:srgbClr val="000000"/>
                </a:solidFill>
                <a:latin typeface="Arial" panose="020B0604020202020204" pitchFamily="34" charset="0"/>
              </a:rPr>
              <a:t>#3	</a:t>
            </a:r>
            <a:r>
              <a:rPr lang="es-ES_tradnl" altLang="es-ES" sz="1400" b="1">
                <a:solidFill>
                  <a:srgbClr val="000000"/>
                </a:solidFill>
                <a:latin typeface="Arial" panose="020B0604020202020204" pitchFamily="34" charset="0"/>
              </a:rPr>
              <a:t>Venta</a:t>
            </a:r>
            <a:r>
              <a:rPr lang="es-ES" altLang="es-ES" sz="1400" b="1">
                <a:solidFill>
                  <a:srgbClr val="000000"/>
                </a:solidFill>
                <a:latin typeface="Arial" panose="020B0604020202020204" pitchFamily="34" charset="0"/>
              </a:rPr>
              <a:t>	</a:t>
            </a:r>
            <a:r>
              <a:rPr lang="es-ES_tradnl" altLang="es-ES" sz="1400" b="1">
                <a:solidFill>
                  <a:srgbClr val="000000"/>
                </a:solidFill>
                <a:latin typeface="Arial" panose="020B0604020202020204" pitchFamily="34" charset="0"/>
              </a:rPr>
              <a:t> </a:t>
            </a:r>
            <a:r>
              <a:rPr lang="es-ES" altLang="es-ES" sz="1400" b="1">
                <a:solidFill>
                  <a:srgbClr val="000000"/>
                </a:solidFill>
                <a:latin typeface="Arial" panose="020B0604020202020204" pitchFamily="34" charset="0"/>
              </a:rPr>
              <a:t>1/2/98 	12:00:02 Anchovy Pizza 	$12.00</a:t>
            </a:r>
          </a:p>
        </p:txBody>
      </p:sp>
      <p:sp>
        <p:nvSpPr>
          <p:cNvPr id="276487" name="Rectangle 7"/>
          <p:cNvSpPr>
            <a:spLocks noChangeArrowheads="1"/>
          </p:cNvSpPr>
          <p:nvPr/>
        </p:nvSpPr>
        <p:spPr bwMode="auto">
          <a:xfrm>
            <a:off x="1479550" y="4205288"/>
            <a:ext cx="6211888" cy="304800"/>
          </a:xfrm>
          <a:prstGeom prst="rect">
            <a:avLst/>
          </a:prstGeom>
          <a:solidFill>
            <a:srgbClr val="FDE3B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s-ES" altLang="es-ES" sz="1400" b="1">
                <a:solidFill>
                  <a:srgbClr val="000000"/>
                </a:solidFill>
                <a:latin typeface="Arial" panose="020B0604020202020204" pitchFamily="34" charset="0"/>
              </a:rPr>
              <a:t>#5	</a:t>
            </a:r>
            <a:r>
              <a:rPr lang="es-ES_tradnl" altLang="es-ES" sz="1400" b="1">
                <a:solidFill>
                  <a:srgbClr val="000000"/>
                </a:solidFill>
                <a:latin typeface="Arial" panose="020B0604020202020204" pitchFamily="34" charset="0"/>
              </a:rPr>
              <a:t>Venta</a:t>
            </a:r>
            <a:r>
              <a:rPr lang="es-ES" altLang="es-ES" sz="1400" b="1">
                <a:solidFill>
                  <a:srgbClr val="000000"/>
                </a:solidFill>
                <a:latin typeface="Arial" panose="020B0604020202020204" pitchFamily="34" charset="0"/>
              </a:rPr>
              <a:t>	</a:t>
            </a:r>
            <a:r>
              <a:rPr lang="es-ES_tradnl" altLang="es-ES" sz="1400" b="1">
                <a:solidFill>
                  <a:srgbClr val="000000"/>
                </a:solidFill>
                <a:latin typeface="Arial" panose="020B0604020202020204" pitchFamily="34" charset="0"/>
              </a:rPr>
              <a:t> </a:t>
            </a:r>
            <a:r>
              <a:rPr lang="es-ES" altLang="es-ES" sz="1400" b="1">
                <a:solidFill>
                  <a:srgbClr val="000000"/>
                </a:solidFill>
                <a:latin typeface="Arial" panose="020B0604020202020204" pitchFamily="34" charset="0"/>
              </a:rPr>
              <a:t>1/2/98 	12:00:04 Sausage Pizza 	$11.00</a:t>
            </a:r>
          </a:p>
        </p:txBody>
      </p:sp>
      <p:sp>
        <p:nvSpPr>
          <p:cNvPr id="276488" name="Rectangle 8"/>
          <p:cNvSpPr>
            <a:spLocks noChangeArrowheads="1"/>
          </p:cNvSpPr>
          <p:nvPr/>
        </p:nvSpPr>
        <p:spPr bwMode="auto">
          <a:xfrm>
            <a:off x="1497013" y="3786188"/>
            <a:ext cx="6165850" cy="304800"/>
          </a:xfrm>
          <a:prstGeom prst="rect">
            <a:avLst/>
          </a:prstGeom>
          <a:solidFill>
            <a:srgbClr val="FDE3B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s-ES" altLang="es-ES" sz="1400" b="1">
                <a:solidFill>
                  <a:srgbClr val="000000"/>
                </a:solidFill>
                <a:latin typeface="Arial" panose="020B0604020202020204" pitchFamily="34" charset="0"/>
              </a:rPr>
              <a:t>#4	</a:t>
            </a:r>
            <a:r>
              <a:rPr lang="es-ES_tradnl" altLang="es-ES" sz="1400" b="1">
                <a:solidFill>
                  <a:srgbClr val="000000"/>
                </a:solidFill>
                <a:latin typeface="Arial" panose="020B0604020202020204" pitchFamily="34" charset="0"/>
              </a:rPr>
              <a:t>Devolución </a:t>
            </a:r>
            <a:r>
              <a:rPr lang="es-ES" altLang="es-ES" sz="1400" b="1">
                <a:solidFill>
                  <a:srgbClr val="000000"/>
                </a:solidFill>
                <a:latin typeface="Arial" panose="020B0604020202020204" pitchFamily="34" charset="0"/>
              </a:rPr>
              <a:t>1/2/98 	12:00:03 Anchovy Pizza            - $12.00</a:t>
            </a:r>
          </a:p>
        </p:txBody>
      </p:sp>
      <p:grpSp>
        <p:nvGrpSpPr>
          <p:cNvPr id="276489" name="Group 9"/>
          <p:cNvGrpSpPr>
            <a:grpSpLocks/>
          </p:cNvGrpSpPr>
          <p:nvPr/>
        </p:nvGrpSpPr>
        <p:grpSpPr bwMode="auto">
          <a:xfrm>
            <a:off x="4122738" y="4646613"/>
            <a:ext cx="936625" cy="741362"/>
            <a:chOff x="2587" y="2571"/>
            <a:chExt cx="590" cy="467"/>
          </a:xfrm>
        </p:grpSpPr>
        <p:sp>
          <p:nvSpPr>
            <p:cNvPr id="276490" name="Freeform 10"/>
            <p:cNvSpPr>
              <a:spLocks/>
            </p:cNvSpPr>
            <p:nvPr/>
          </p:nvSpPr>
          <p:spPr bwMode="auto">
            <a:xfrm>
              <a:off x="2720" y="2571"/>
              <a:ext cx="457" cy="467"/>
            </a:xfrm>
            <a:custGeom>
              <a:avLst/>
              <a:gdLst>
                <a:gd name="T0" fmla="*/ 172 w 457"/>
                <a:gd name="T1" fmla="*/ 466 h 467"/>
                <a:gd name="T2" fmla="*/ 133 w 457"/>
                <a:gd name="T3" fmla="*/ 466 h 467"/>
                <a:gd name="T4" fmla="*/ 0 w 457"/>
                <a:gd name="T5" fmla="*/ 0 h 467"/>
                <a:gd name="T6" fmla="*/ 310 w 457"/>
                <a:gd name="T7" fmla="*/ 0 h 467"/>
                <a:gd name="T8" fmla="*/ 310 w 457"/>
                <a:gd name="T9" fmla="*/ 234 h 467"/>
                <a:gd name="T10" fmla="*/ 456 w 457"/>
                <a:gd name="T11" fmla="*/ 234 h 467"/>
                <a:gd name="T12" fmla="*/ 172 w 457"/>
                <a:gd name="T13" fmla="*/ 466 h 467"/>
              </a:gdLst>
              <a:ahLst/>
              <a:cxnLst>
                <a:cxn ang="0">
                  <a:pos x="T0" y="T1"/>
                </a:cxn>
                <a:cxn ang="0">
                  <a:pos x="T2" y="T3"/>
                </a:cxn>
                <a:cxn ang="0">
                  <a:pos x="T4" y="T5"/>
                </a:cxn>
                <a:cxn ang="0">
                  <a:pos x="T6" y="T7"/>
                </a:cxn>
                <a:cxn ang="0">
                  <a:pos x="T8" y="T9"/>
                </a:cxn>
                <a:cxn ang="0">
                  <a:pos x="T10" y="T11"/>
                </a:cxn>
                <a:cxn ang="0">
                  <a:pos x="T12" y="T13"/>
                </a:cxn>
              </a:cxnLst>
              <a:rect l="0" t="0" r="r" b="b"/>
              <a:pathLst>
                <a:path w="457" h="467">
                  <a:moveTo>
                    <a:pt x="172" y="466"/>
                  </a:moveTo>
                  <a:lnTo>
                    <a:pt x="133" y="466"/>
                  </a:lnTo>
                  <a:lnTo>
                    <a:pt x="0" y="0"/>
                  </a:lnTo>
                  <a:lnTo>
                    <a:pt x="310" y="0"/>
                  </a:lnTo>
                  <a:lnTo>
                    <a:pt x="310" y="234"/>
                  </a:lnTo>
                  <a:lnTo>
                    <a:pt x="456" y="234"/>
                  </a:lnTo>
                  <a:lnTo>
                    <a:pt x="172" y="466"/>
                  </a:lnTo>
                </a:path>
              </a:pathLst>
            </a:custGeom>
            <a:gradFill rotWithShape="0">
              <a:gsLst>
                <a:gs pos="0">
                  <a:srgbClr val="FF6633"/>
                </a:gs>
                <a:gs pos="100000">
                  <a:srgbClr val="FF6633">
                    <a:gamma/>
                    <a:shade val="0"/>
                    <a:invGamma/>
                  </a:srgbClr>
                </a:gs>
              </a:gsLst>
              <a:lin ang="0" scaled="1"/>
            </a:gradFill>
            <a:ln w="12700" cap="rnd" cmpd="sng">
              <a:solidFill>
                <a:srgbClr val="FF663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76491" name="AutoShape 11"/>
            <p:cNvSpPr>
              <a:spLocks noChangeArrowheads="1"/>
            </p:cNvSpPr>
            <p:nvPr/>
          </p:nvSpPr>
          <p:spPr bwMode="ltGray">
            <a:xfrm>
              <a:off x="2587" y="2574"/>
              <a:ext cx="534" cy="459"/>
            </a:xfrm>
            <a:prstGeom prst="downArrow">
              <a:avLst>
                <a:gd name="adj1" fmla="val 50000"/>
                <a:gd name="adj2" fmla="val 50005"/>
              </a:avLst>
            </a:prstGeom>
            <a:gradFill rotWithShape="0">
              <a:gsLst>
                <a:gs pos="0">
                  <a:srgbClr val="FF6633"/>
                </a:gs>
                <a:gs pos="100000">
                  <a:srgbClr val="FF6633">
                    <a:gamma/>
                    <a:tint val="70196"/>
                    <a:invGamma/>
                  </a:srgbClr>
                </a:gs>
              </a:gsLst>
              <a:lin ang="5400000" scaled="1"/>
            </a:gradFill>
            <a:ln w="12700">
              <a:solidFill>
                <a:srgbClr val="FF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nvGrpSpPr>
          <p:cNvPr id="276492" name="Group 12"/>
          <p:cNvGrpSpPr>
            <a:grpSpLocks/>
          </p:cNvGrpSpPr>
          <p:nvPr/>
        </p:nvGrpSpPr>
        <p:grpSpPr bwMode="auto">
          <a:xfrm>
            <a:off x="1644650" y="5467350"/>
            <a:ext cx="5883275" cy="1116013"/>
            <a:chOff x="1026" y="3088"/>
            <a:chExt cx="3706" cy="703"/>
          </a:xfrm>
        </p:grpSpPr>
        <p:sp>
          <p:nvSpPr>
            <p:cNvPr id="276493" name="Rectangle 13"/>
            <p:cNvSpPr>
              <a:spLocks noChangeArrowheads="1"/>
            </p:cNvSpPr>
            <p:nvPr/>
          </p:nvSpPr>
          <p:spPr bwMode="ltGray">
            <a:xfrm>
              <a:off x="1026" y="3088"/>
              <a:ext cx="3698" cy="195"/>
            </a:xfrm>
            <a:prstGeom prst="rect">
              <a:avLst/>
            </a:prstGeom>
            <a:solidFill>
              <a:srgbClr val="F3C6AF"/>
            </a:solidFill>
            <a:ln w="12700">
              <a:solidFill>
                <a:srgbClr val="FF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defTabSz="346075">
                <a:tabLst>
                  <a:tab pos="576263" algn="l"/>
                </a:tabLst>
                <a:defRPr sz="2400">
                  <a:solidFill>
                    <a:schemeClr val="tx1"/>
                  </a:solidFill>
                  <a:latin typeface="Times New Roman" panose="02020603050405020304" pitchFamily="18" charset="0"/>
                </a:defRPr>
              </a:lvl1pPr>
              <a:lvl2pPr marL="341313" indent="-227013" defTabSz="346075">
                <a:tabLst>
                  <a:tab pos="576263" algn="l"/>
                </a:tabLst>
                <a:defRPr sz="2400">
                  <a:solidFill>
                    <a:schemeClr val="tx1"/>
                  </a:solidFill>
                  <a:latin typeface="Times New Roman" panose="02020603050405020304" pitchFamily="18" charset="0"/>
                </a:defRPr>
              </a:lvl2pPr>
              <a:lvl3pPr marL="741363" indent="-285750" defTabSz="346075">
                <a:tabLst>
                  <a:tab pos="576263" algn="l"/>
                </a:tabLst>
                <a:defRPr sz="2400">
                  <a:solidFill>
                    <a:schemeClr val="tx1"/>
                  </a:solidFill>
                  <a:latin typeface="Times New Roman" panose="02020603050405020304" pitchFamily="18" charset="0"/>
                </a:defRPr>
              </a:lvl3pPr>
              <a:lvl4pPr marL="1600200" indent="-228600" defTabSz="346075">
                <a:tabLst>
                  <a:tab pos="576263" algn="l"/>
                </a:tabLst>
                <a:defRPr sz="2400">
                  <a:solidFill>
                    <a:schemeClr val="tx1"/>
                  </a:solidFill>
                  <a:latin typeface="Times New Roman" panose="02020603050405020304" pitchFamily="18" charset="0"/>
                </a:defRPr>
              </a:lvl4pPr>
              <a:lvl5pPr marL="2057400" indent="-228600" defTabSz="346075">
                <a:tabLst>
                  <a:tab pos="576263" algn="l"/>
                </a:tabLst>
                <a:defRPr sz="2400">
                  <a:solidFill>
                    <a:schemeClr val="tx1"/>
                  </a:solidFill>
                  <a:latin typeface="Times New Roman" panose="02020603050405020304" pitchFamily="18" charset="0"/>
                </a:defRPr>
              </a:lvl5pPr>
              <a:lvl6pPr marL="25146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6pPr>
              <a:lvl7pPr marL="29718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7pPr>
              <a:lvl8pPr marL="34290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8pPr>
              <a:lvl9pPr marL="38862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9pPr>
            </a:lstStyle>
            <a:p>
              <a:pPr>
                <a:lnSpc>
                  <a:spcPct val="95000"/>
                </a:lnSpc>
                <a:spcBef>
                  <a:spcPct val="35000"/>
                </a:spcBef>
              </a:pPr>
              <a:r>
                <a:rPr lang="es-ES" altLang="es-ES" sz="1400" b="1">
                  <a:solidFill>
                    <a:srgbClr val="000000"/>
                  </a:solidFill>
                  <a:latin typeface="Arial" panose="020B0604020202020204" pitchFamily="34" charset="0"/>
                </a:rPr>
                <a:t>#dw1	Venta	1/2/98 	12:00:01 Ham Pizza 		$10.00</a:t>
              </a:r>
            </a:p>
          </p:txBody>
        </p:sp>
        <p:sp>
          <p:nvSpPr>
            <p:cNvPr id="276494" name="Rectangle 14"/>
            <p:cNvSpPr>
              <a:spLocks noChangeArrowheads="1"/>
            </p:cNvSpPr>
            <p:nvPr/>
          </p:nvSpPr>
          <p:spPr bwMode="ltGray">
            <a:xfrm>
              <a:off x="1026" y="3338"/>
              <a:ext cx="3698" cy="195"/>
            </a:xfrm>
            <a:prstGeom prst="rect">
              <a:avLst/>
            </a:prstGeom>
            <a:solidFill>
              <a:srgbClr val="F3C6AF"/>
            </a:solidFill>
            <a:ln w="12700">
              <a:solidFill>
                <a:srgbClr val="FF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defTabSz="346075">
                <a:tabLst>
                  <a:tab pos="576263" algn="l"/>
                </a:tabLst>
                <a:defRPr sz="2400">
                  <a:solidFill>
                    <a:schemeClr val="tx1"/>
                  </a:solidFill>
                  <a:latin typeface="Times New Roman" panose="02020603050405020304" pitchFamily="18" charset="0"/>
                </a:defRPr>
              </a:lvl1pPr>
              <a:lvl2pPr marL="341313" indent="-227013" defTabSz="346075">
                <a:tabLst>
                  <a:tab pos="576263" algn="l"/>
                </a:tabLst>
                <a:defRPr sz="2400">
                  <a:solidFill>
                    <a:schemeClr val="tx1"/>
                  </a:solidFill>
                  <a:latin typeface="Times New Roman" panose="02020603050405020304" pitchFamily="18" charset="0"/>
                </a:defRPr>
              </a:lvl2pPr>
              <a:lvl3pPr marL="741363" indent="-285750" defTabSz="346075">
                <a:tabLst>
                  <a:tab pos="576263" algn="l"/>
                </a:tabLst>
                <a:defRPr sz="2400">
                  <a:solidFill>
                    <a:schemeClr val="tx1"/>
                  </a:solidFill>
                  <a:latin typeface="Times New Roman" panose="02020603050405020304" pitchFamily="18" charset="0"/>
                </a:defRPr>
              </a:lvl3pPr>
              <a:lvl4pPr marL="1600200" indent="-228600" defTabSz="346075">
                <a:tabLst>
                  <a:tab pos="576263" algn="l"/>
                </a:tabLst>
                <a:defRPr sz="2400">
                  <a:solidFill>
                    <a:schemeClr val="tx1"/>
                  </a:solidFill>
                  <a:latin typeface="Times New Roman" panose="02020603050405020304" pitchFamily="18" charset="0"/>
                </a:defRPr>
              </a:lvl4pPr>
              <a:lvl5pPr marL="2057400" indent="-228600" defTabSz="346075">
                <a:tabLst>
                  <a:tab pos="576263" algn="l"/>
                </a:tabLst>
                <a:defRPr sz="2400">
                  <a:solidFill>
                    <a:schemeClr val="tx1"/>
                  </a:solidFill>
                  <a:latin typeface="Times New Roman" panose="02020603050405020304" pitchFamily="18" charset="0"/>
                </a:defRPr>
              </a:lvl5pPr>
              <a:lvl6pPr marL="25146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6pPr>
              <a:lvl7pPr marL="29718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7pPr>
              <a:lvl8pPr marL="34290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8pPr>
              <a:lvl9pPr marL="38862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9pPr>
            </a:lstStyle>
            <a:p>
              <a:pPr>
                <a:lnSpc>
                  <a:spcPct val="95000"/>
                </a:lnSpc>
                <a:spcBef>
                  <a:spcPct val="35000"/>
                </a:spcBef>
              </a:pPr>
              <a:r>
                <a:rPr lang="es-ES" altLang="es-ES" sz="1400" b="1">
                  <a:solidFill>
                    <a:srgbClr val="000000"/>
                  </a:solidFill>
                  <a:latin typeface="Arial" panose="020B0604020202020204" pitchFamily="34" charset="0"/>
                </a:rPr>
                <a:t>#dw2	Venta	1/2/98 	12:00:02 Cheese Pizza 	$15.00</a:t>
              </a:r>
            </a:p>
          </p:txBody>
        </p:sp>
        <p:sp>
          <p:nvSpPr>
            <p:cNvPr id="276495" name="Rectangle 15"/>
            <p:cNvSpPr>
              <a:spLocks noChangeArrowheads="1"/>
            </p:cNvSpPr>
            <p:nvPr/>
          </p:nvSpPr>
          <p:spPr bwMode="ltGray">
            <a:xfrm>
              <a:off x="1033" y="3596"/>
              <a:ext cx="3699" cy="195"/>
            </a:xfrm>
            <a:prstGeom prst="rect">
              <a:avLst/>
            </a:prstGeom>
            <a:solidFill>
              <a:srgbClr val="F3C6AF"/>
            </a:solidFill>
            <a:ln w="12700">
              <a:solidFill>
                <a:srgbClr val="FF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defTabSz="346075">
                <a:tabLst>
                  <a:tab pos="576263" algn="l"/>
                </a:tabLst>
                <a:defRPr sz="2400">
                  <a:solidFill>
                    <a:schemeClr val="tx1"/>
                  </a:solidFill>
                  <a:latin typeface="Times New Roman" panose="02020603050405020304" pitchFamily="18" charset="0"/>
                </a:defRPr>
              </a:lvl1pPr>
              <a:lvl2pPr marL="341313" indent="-227013" defTabSz="346075">
                <a:tabLst>
                  <a:tab pos="576263" algn="l"/>
                </a:tabLst>
                <a:defRPr sz="2400">
                  <a:solidFill>
                    <a:schemeClr val="tx1"/>
                  </a:solidFill>
                  <a:latin typeface="Times New Roman" panose="02020603050405020304" pitchFamily="18" charset="0"/>
                </a:defRPr>
              </a:lvl2pPr>
              <a:lvl3pPr marL="741363" indent="-285750" defTabSz="346075">
                <a:tabLst>
                  <a:tab pos="576263" algn="l"/>
                </a:tabLst>
                <a:defRPr sz="2400">
                  <a:solidFill>
                    <a:schemeClr val="tx1"/>
                  </a:solidFill>
                  <a:latin typeface="Times New Roman" panose="02020603050405020304" pitchFamily="18" charset="0"/>
                </a:defRPr>
              </a:lvl3pPr>
              <a:lvl4pPr marL="1600200" indent="-228600" defTabSz="346075">
                <a:tabLst>
                  <a:tab pos="576263" algn="l"/>
                </a:tabLst>
                <a:defRPr sz="2400">
                  <a:solidFill>
                    <a:schemeClr val="tx1"/>
                  </a:solidFill>
                  <a:latin typeface="Times New Roman" panose="02020603050405020304" pitchFamily="18" charset="0"/>
                </a:defRPr>
              </a:lvl4pPr>
              <a:lvl5pPr marL="2057400" indent="-228600" defTabSz="346075">
                <a:tabLst>
                  <a:tab pos="576263" algn="l"/>
                </a:tabLst>
                <a:defRPr sz="2400">
                  <a:solidFill>
                    <a:schemeClr val="tx1"/>
                  </a:solidFill>
                  <a:latin typeface="Times New Roman" panose="02020603050405020304" pitchFamily="18" charset="0"/>
                </a:defRPr>
              </a:lvl5pPr>
              <a:lvl6pPr marL="25146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6pPr>
              <a:lvl7pPr marL="29718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7pPr>
              <a:lvl8pPr marL="34290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8pPr>
              <a:lvl9pPr marL="38862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9pPr>
            </a:lstStyle>
            <a:p>
              <a:pPr>
                <a:lnSpc>
                  <a:spcPct val="95000"/>
                </a:lnSpc>
                <a:spcBef>
                  <a:spcPct val="35000"/>
                </a:spcBef>
              </a:pPr>
              <a:r>
                <a:rPr lang="es-ES" altLang="es-ES" sz="1400" b="1">
                  <a:solidFill>
                    <a:srgbClr val="000000"/>
                  </a:solidFill>
                  <a:latin typeface="Arial" panose="020B0604020202020204" pitchFamily="34" charset="0"/>
                </a:rPr>
                <a:t>#dw3	Venta	1/2/98 	12:00:04 Sausage Pizza 	$11.00</a:t>
              </a:r>
            </a:p>
          </p:txBody>
        </p:sp>
      </p:grpSp>
      <p:sp>
        <p:nvSpPr>
          <p:cNvPr id="276496" name="Rectangle 16"/>
          <p:cNvSpPr>
            <a:spLocks noChangeArrowheads="1"/>
          </p:cNvSpPr>
          <p:nvPr/>
        </p:nvSpPr>
        <p:spPr bwMode="auto">
          <a:xfrm>
            <a:off x="3054350" y="4806950"/>
            <a:ext cx="3125788"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346075">
              <a:tabLst>
                <a:tab pos="576263" algn="l"/>
              </a:tabLst>
              <a:defRPr sz="2400">
                <a:solidFill>
                  <a:schemeClr val="tx1"/>
                </a:solidFill>
                <a:latin typeface="Times New Roman" panose="02020603050405020304" pitchFamily="18" charset="0"/>
              </a:defRPr>
            </a:lvl1pPr>
            <a:lvl2pPr marL="341313" indent="-227013" defTabSz="346075">
              <a:tabLst>
                <a:tab pos="576263" algn="l"/>
              </a:tabLst>
              <a:defRPr sz="2400">
                <a:solidFill>
                  <a:schemeClr val="tx1"/>
                </a:solidFill>
                <a:latin typeface="Times New Roman" panose="02020603050405020304" pitchFamily="18" charset="0"/>
              </a:defRPr>
            </a:lvl2pPr>
            <a:lvl3pPr marL="741363" indent="-285750" defTabSz="346075">
              <a:tabLst>
                <a:tab pos="576263" algn="l"/>
              </a:tabLst>
              <a:defRPr sz="2400">
                <a:solidFill>
                  <a:schemeClr val="tx1"/>
                </a:solidFill>
                <a:latin typeface="Times New Roman" panose="02020603050405020304" pitchFamily="18" charset="0"/>
              </a:defRPr>
            </a:lvl3pPr>
            <a:lvl4pPr marL="1600200" indent="-228600" defTabSz="346075">
              <a:tabLst>
                <a:tab pos="576263" algn="l"/>
              </a:tabLst>
              <a:defRPr sz="2400">
                <a:solidFill>
                  <a:schemeClr val="tx1"/>
                </a:solidFill>
                <a:latin typeface="Times New Roman" panose="02020603050405020304" pitchFamily="18" charset="0"/>
              </a:defRPr>
            </a:lvl4pPr>
            <a:lvl5pPr marL="2057400" indent="-228600" defTabSz="346075">
              <a:tabLst>
                <a:tab pos="576263" algn="l"/>
              </a:tabLst>
              <a:defRPr sz="2400">
                <a:solidFill>
                  <a:schemeClr val="tx1"/>
                </a:solidFill>
                <a:latin typeface="Times New Roman" panose="02020603050405020304" pitchFamily="18" charset="0"/>
              </a:defRPr>
            </a:lvl5pPr>
            <a:lvl6pPr marL="25146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6pPr>
            <a:lvl7pPr marL="29718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7pPr>
            <a:lvl8pPr marL="34290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8pPr>
            <a:lvl9pPr marL="38862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9pPr>
          </a:lstStyle>
          <a:p>
            <a:pPr>
              <a:lnSpc>
                <a:spcPct val="95000"/>
              </a:lnSpc>
              <a:spcBef>
                <a:spcPct val="35000"/>
              </a:spcBef>
            </a:pPr>
            <a:r>
              <a:rPr lang="es-ES_tradnl" altLang="es-ES" sz="2200" b="1" dirty="0">
                <a:solidFill>
                  <a:srgbClr val="000099"/>
                </a:solidFill>
                <a:latin typeface="Arial" panose="020B0604020202020204" pitchFamily="34" charset="0"/>
              </a:rPr>
              <a:t>Claves sin significado</a:t>
            </a:r>
            <a:endParaRPr lang="es-ES" altLang="es-ES" sz="2200" b="1" dirty="0">
              <a:solidFill>
                <a:srgbClr val="000099"/>
              </a:solidFill>
              <a:latin typeface="Arial" panose="020B0604020202020204" pitchFamily="34" charset="0"/>
            </a:endParaRPr>
          </a:p>
        </p:txBody>
      </p:sp>
      <p:sp>
        <p:nvSpPr>
          <p:cNvPr id="19" name="Rectangle 2"/>
          <p:cNvSpPr>
            <a:spLocks noGrp="1" noChangeArrowheads="1"/>
          </p:cNvSpPr>
          <p:nvPr>
            <p:ph type="title"/>
          </p:nvPr>
        </p:nvSpPr>
        <p:spPr>
          <a:xfrm>
            <a:off x="1176825" y="312045"/>
            <a:ext cx="6961800" cy="694200"/>
          </a:xfrm>
        </p:spPr>
        <p:txBody>
          <a:bodyPr/>
          <a:lstStyle/>
          <a:p>
            <a:pPr>
              <a:tabLst>
                <a:tab pos="7143750" algn="l"/>
              </a:tabLst>
            </a:pPr>
            <a:r>
              <a:rPr lang="en-GB" altLang="es-ES" sz="2800" dirty="0" err="1"/>
              <a:t>Carga</a:t>
            </a:r>
            <a:r>
              <a:rPr lang="en-GB" altLang="es-ES" sz="2800" dirty="0"/>
              <a:t> y </a:t>
            </a:r>
            <a:r>
              <a:rPr lang="en-GB" altLang="es-ES" sz="2800" dirty="0" err="1"/>
              <a:t>Mantenimiento</a:t>
            </a:r>
            <a:r>
              <a:rPr lang="en-GB" altLang="es-ES" sz="2800" dirty="0"/>
              <a:t> de un A.D.</a:t>
            </a:r>
            <a:endParaRPr lang="es-ES_tradnl" altLang="es-ES" sz="2800" dirty="0"/>
          </a:p>
        </p:txBody>
      </p:sp>
    </p:spTree>
    <p:extLst>
      <p:ext uri="{BB962C8B-B14F-4D97-AF65-F5344CB8AC3E}">
        <p14:creationId xmlns:p14="http://schemas.microsoft.com/office/powerpoint/2010/main" val="3684243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7" name="Rectangle 3"/>
          <p:cNvSpPr>
            <a:spLocks noChangeArrowheads="1"/>
          </p:cNvSpPr>
          <p:nvPr/>
        </p:nvSpPr>
        <p:spPr bwMode="auto">
          <a:xfrm>
            <a:off x="677863" y="1746250"/>
            <a:ext cx="7299325" cy="88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s-ES_tradnl" altLang="es-ES" sz="2800">
                <a:solidFill>
                  <a:srgbClr val="A41512"/>
                </a:solidFill>
                <a:latin typeface="Arial" panose="020B0604020202020204" pitchFamily="34" charset="0"/>
              </a:rPr>
              <a:t>Transporte. (carga)</a:t>
            </a:r>
            <a:endParaRPr lang="es-ES" altLang="es-ES" sz="2800">
              <a:solidFill>
                <a:srgbClr val="A41512"/>
              </a:solidFill>
              <a:latin typeface="Arial" panose="020B0604020202020204" pitchFamily="34" charset="0"/>
            </a:endParaRPr>
          </a:p>
        </p:txBody>
      </p:sp>
      <p:sp>
        <p:nvSpPr>
          <p:cNvPr id="277508" name="Rectangle 4"/>
          <p:cNvSpPr>
            <a:spLocks noChangeArrowheads="1"/>
          </p:cNvSpPr>
          <p:nvPr/>
        </p:nvSpPr>
        <p:spPr bwMode="auto">
          <a:xfrm>
            <a:off x="719138" y="2433638"/>
            <a:ext cx="7753350"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346075">
              <a:tabLst>
                <a:tab pos="576263" algn="l"/>
              </a:tabLst>
              <a:defRPr sz="2400">
                <a:solidFill>
                  <a:schemeClr val="tx1"/>
                </a:solidFill>
                <a:latin typeface="Times New Roman" panose="02020603050405020304" pitchFamily="18" charset="0"/>
              </a:defRPr>
            </a:lvl1pPr>
            <a:lvl2pPr marL="341313" indent="-227013" defTabSz="346075">
              <a:tabLst>
                <a:tab pos="576263" algn="l"/>
              </a:tabLst>
              <a:defRPr sz="2400">
                <a:solidFill>
                  <a:schemeClr val="tx1"/>
                </a:solidFill>
                <a:latin typeface="Times New Roman" panose="02020603050405020304" pitchFamily="18" charset="0"/>
              </a:defRPr>
            </a:lvl2pPr>
            <a:lvl3pPr marL="741363" indent="-285750" defTabSz="346075">
              <a:tabLst>
                <a:tab pos="576263" algn="l"/>
              </a:tabLst>
              <a:defRPr sz="2400">
                <a:solidFill>
                  <a:schemeClr val="tx1"/>
                </a:solidFill>
                <a:latin typeface="Times New Roman" panose="02020603050405020304" pitchFamily="18" charset="0"/>
              </a:defRPr>
            </a:lvl3pPr>
            <a:lvl4pPr marL="1600200" indent="-228600" defTabSz="346075">
              <a:tabLst>
                <a:tab pos="576263" algn="l"/>
              </a:tabLst>
              <a:defRPr sz="2400">
                <a:solidFill>
                  <a:schemeClr val="tx1"/>
                </a:solidFill>
                <a:latin typeface="Times New Roman" panose="02020603050405020304" pitchFamily="18" charset="0"/>
              </a:defRPr>
            </a:lvl4pPr>
            <a:lvl5pPr marL="2057400" indent="-228600" defTabSz="346075">
              <a:tabLst>
                <a:tab pos="576263" algn="l"/>
              </a:tabLst>
              <a:defRPr sz="2400">
                <a:solidFill>
                  <a:schemeClr val="tx1"/>
                </a:solidFill>
                <a:latin typeface="Times New Roman" panose="02020603050405020304" pitchFamily="18" charset="0"/>
              </a:defRPr>
            </a:lvl5pPr>
            <a:lvl6pPr marL="25146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6pPr>
            <a:lvl7pPr marL="29718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7pPr>
            <a:lvl8pPr marL="34290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8pPr>
            <a:lvl9pPr marL="38862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9pPr>
          </a:lstStyle>
          <a:p>
            <a:pPr lvl="1" eaLnBrk="1" hangingPunct="1">
              <a:spcBef>
                <a:spcPct val="20000"/>
              </a:spcBef>
              <a:buClr>
                <a:schemeClr val="accent1"/>
              </a:buClr>
              <a:buFontTx/>
              <a:buChar char="–"/>
            </a:pPr>
            <a:r>
              <a:rPr lang="es-ES_tradnl" altLang="es-ES" sz="2000">
                <a:latin typeface="Arial" panose="020B0604020202020204" pitchFamily="34" charset="0"/>
              </a:rPr>
              <a:t>La fase de </a:t>
            </a:r>
            <a:r>
              <a:rPr lang="es-ES_tradnl" altLang="es-ES" sz="2000">
                <a:solidFill>
                  <a:schemeClr val="accent2"/>
                </a:solidFill>
                <a:latin typeface="Arial" panose="020B0604020202020204" pitchFamily="34" charset="0"/>
              </a:rPr>
              <a:t>Transporte</a:t>
            </a:r>
            <a:r>
              <a:rPr lang="es-ES_tradnl" altLang="es-ES" sz="2000">
                <a:latin typeface="Arial" panose="020B0604020202020204" pitchFamily="34" charset="0"/>
              </a:rPr>
              <a:t> consiste en mover los datos desde las fuentes operacionales o el almacenamiento intermedio hasta el almacén de datos y cargar los datos en las correspondientes estructuras de datos.</a:t>
            </a:r>
            <a:endParaRPr lang="es-ES" altLang="es-ES" sz="2000">
              <a:latin typeface="Arial" panose="020B0604020202020204" pitchFamily="34" charset="0"/>
            </a:endParaRPr>
          </a:p>
          <a:p>
            <a:pPr lvl="1" eaLnBrk="1" hangingPunct="1">
              <a:spcBef>
                <a:spcPct val="20000"/>
              </a:spcBef>
              <a:buClr>
                <a:schemeClr val="accent1"/>
              </a:buClr>
              <a:buFontTx/>
              <a:buChar char="–"/>
            </a:pPr>
            <a:r>
              <a:rPr lang="es-ES_tradnl" altLang="es-ES" sz="2000">
                <a:latin typeface="Arial" panose="020B0604020202020204" pitchFamily="34" charset="0"/>
              </a:rPr>
              <a:t>La carga puede consumir mucho tiempo.</a:t>
            </a:r>
            <a:endParaRPr lang="es-ES" altLang="es-ES" sz="2000">
              <a:latin typeface="Arial" panose="020B0604020202020204" pitchFamily="34" charset="0"/>
            </a:endParaRPr>
          </a:p>
          <a:p>
            <a:pPr lvl="1" eaLnBrk="1" hangingPunct="1">
              <a:spcBef>
                <a:spcPct val="20000"/>
              </a:spcBef>
              <a:buClr>
                <a:schemeClr val="accent1"/>
              </a:buClr>
              <a:buFontTx/>
              <a:buChar char="–"/>
            </a:pPr>
            <a:r>
              <a:rPr lang="es-ES_tradnl" altLang="es-ES" sz="2000">
                <a:latin typeface="Arial" panose="020B0604020202020204" pitchFamily="34" charset="0"/>
              </a:rPr>
              <a:t>En la carga inicial del AD se mueven grandes volúmenes de datos</a:t>
            </a:r>
            <a:r>
              <a:rPr lang="es-ES" altLang="es-ES" sz="2000">
                <a:latin typeface="Arial" panose="020B0604020202020204" pitchFamily="34" charset="0"/>
              </a:rPr>
              <a:t>.</a:t>
            </a:r>
          </a:p>
          <a:p>
            <a:pPr lvl="1" eaLnBrk="1" hangingPunct="1">
              <a:spcBef>
                <a:spcPct val="20000"/>
              </a:spcBef>
              <a:buClr>
                <a:schemeClr val="accent1"/>
              </a:buClr>
              <a:buFontTx/>
              <a:buChar char="–"/>
            </a:pPr>
            <a:r>
              <a:rPr lang="es-ES_tradnl" altLang="es-ES" sz="2000">
                <a:latin typeface="Arial" panose="020B0604020202020204" pitchFamily="34" charset="0"/>
              </a:rPr>
              <a:t>En los mantenimientos periódicos del AD se mueven pequeños volúmenes de datos.</a:t>
            </a:r>
            <a:endParaRPr lang="es-ES" altLang="es-ES" sz="2000">
              <a:latin typeface="Arial" panose="020B0604020202020204" pitchFamily="34" charset="0"/>
            </a:endParaRPr>
          </a:p>
          <a:p>
            <a:pPr lvl="1" eaLnBrk="1" hangingPunct="1">
              <a:spcBef>
                <a:spcPct val="20000"/>
              </a:spcBef>
              <a:buClr>
                <a:schemeClr val="accent1"/>
              </a:buClr>
              <a:buFontTx/>
              <a:buChar char="–"/>
            </a:pPr>
            <a:r>
              <a:rPr lang="es-ES_tradnl" altLang="es-ES" sz="2000">
                <a:latin typeface="Arial" panose="020B0604020202020204" pitchFamily="34" charset="0"/>
              </a:rPr>
              <a:t>La frecuencia del mantenimiento periódico está determinada por el gránulo del AD y los requisitos de los usuarios.</a:t>
            </a:r>
            <a:endParaRPr lang="es-ES" altLang="es-ES" sz="2000">
              <a:latin typeface="Arial" panose="020B0604020202020204" pitchFamily="34" charset="0"/>
            </a:endParaRPr>
          </a:p>
        </p:txBody>
      </p:sp>
      <p:sp>
        <p:nvSpPr>
          <p:cNvPr id="7" name="Rectangle 2"/>
          <p:cNvSpPr>
            <a:spLocks noGrp="1" noChangeArrowheads="1"/>
          </p:cNvSpPr>
          <p:nvPr>
            <p:ph type="title"/>
          </p:nvPr>
        </p:nvSpPr>
        <p:spPr>
          <a:xfrm>
            <a:off x="1176825" y="312045"/>
            <a:ext cx="6961800" cy="694200"/>
          </a:xfrm>
        </p:spPr>
        <p:txBody>
          <a:bodyPr/>
          <a:lstStyle/>
          <a:p>
            <a:pPr>
              <a:tabLst>
                <a:tab pos="7143750" algn="l"/>
              </a:tabLst>
            </a:pPr>
            <a:r>
              <a:rPr lang="en-GB" altLang="es-ES" sz="2800" dirty="0" err="1"/>
              <a:t>Carga</a:t>
            </a:r>
            <a:r>
              <a:rPr lang="en-GB" altLang="es-ES" sz="2800" dirty="0"/>
              <a:t> y </a:t>
            </a:r>
            <a:r>
              <a:rPr lang="en-GB" altLang="es-ES" sz="2800" dirty="0" err="1"/>
              <a:t>Mantenimiento</a:t>
            </a:r>
            <a:r>
              <a:rPr lang="en-GB" altLang="es-ES" sz="2800" dirty="0"/>
              <a:t> de un A.D.</a:t>
            </a:r>
            <a:endParaRPr lang="es-ES_tradnl" altLang="es-ES" sz="2800" dirty="0"/>
          </a:p>
        </p:txBody>
      </p:sp>
    </p:spTree>
    <p:extLst>
      <p:ext uri="{BB962C8B-B14F-4D97-AF65-F5344CB8AC3E}">
        <p14:creationId xmlns:p14="http://schemas.microsoft.com/office/powerpoint/2010/main" val="2584150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Agenda</a:t>
            </a:r>
          </a:p>
        </p:txBody>
      </p:sp>
      <p:sp>
        <p:nvSpPr>
          <p:cNvPr id="3" name="Marcador de texto 2"/>
          <p:cNvSpPr>
            <a:spLocks noGrp="1"/>
          </p:cNvSpPr>
          <p:nvPr>
            <p:ph type="body" idx="1"/>
          </p:nvPr>
        </p:nvSpPr>
        <p:spPr/>
        <p:txBody>
          <a:bodyPr/>
          <a:lstStyle/>
          <a:p>
            <a:r>
              <a:rPr lang="es-ES" sz="2800" b="1" dirty="0"/>
              <a:t>Almacenes de Datos</a:t>
            </a:r>
          </a:p>
          <a:p>
            <a:pPr lvl="1"/>
            <a:r>
              <a:rPr lang="es-ES" altLang="es-ES" sz="2400" dirty="0"/>
              <a:t>Carga y Mantenimiento de un Almacén de Datos.</a:t>
            </a:r>
          </a:p>
          <a:p>
            <a:pPr lvl="1"/>
            <a:r>
              <a:rPr lang="es-ES" altLang="es-ES" sz="2400" dirty="0"/>
              <a:t>Diseño de un almacén de Datos.</a:t>
            </a:r>
          </a:p>
          <a:p>
            <a:pPr lvl="1"/>
            <a:r>
              <a:rPr lang="es-ES" altLang="es-ES" sz="2400" dirty="0"/>
              <a:t>Líneas de Investigación Abiertas.</a:t>
            </a:r>
            <a:endParaRPr lang="es-ES_tradnl" altLang="es-ES" sz="2400" dirty="0">
              <a:solidFill>
                <a:srgbClr val="000000"/>
              </a:solidFill>
            </a:endParaRPr>
          </a:p>
        </p:txBody>
      </p:sp>
    </p:spTree>
    <p:extLst>
      <p:ext uri="{BB962C8B-B14F-4D97-AF65-F5344CB8AC3E}">
        <p14:creationId xmlns:p14="http://schemas.microsoft.com/office/powerpoint/2010/main" val="737968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7" name="Rectangle 3"/>
          <p:cNvSpPr>
            <a:spLocks noChangeArrowheads="1"/>
          </p:cNvSpPr>
          <p:nvPr/>
        </p:nvSpPr>
        <p:spPr bwMode="auto">
          <a:xfrm>
            <a:off x="755650" y="1714500"/>
            <a:ext cx="7299325" cy="88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s-ES_tradnl" altLang="es-ES" sz="2800">
                <a:solidFill>
                  <a:srgbClr val="A41512"/>
                </a:solidFill>
                <a:latin typeface="Arial" panose="020B0604020202020204" pitchFamily="34" charset="0"/>
              </a:rPr>
              <a:t>Transporte.</a:t>
            </a:r>
            <a:r>
              <a:rPr lang="es-ES_tradnl" altLang="es-ES" b="1">
                <a:solidFill>
                  <a:srgbClr val="A41512"/>
                </a:solidFill>
                <a:latin typeface="Arial" panose="020B0604020202020204" pitchFamily="34" charset="0"/>
              </a:rPr>
              <a:t> </a:t>
            </a:r>
            <a:r>
              <a:rPr lang="es-ES_tradnl" altLang="es-ES">
                <a:solidFill>
                  <a:srgbClr val="A41512"/>
                </a:solidFill>
                <a:latin typeface="Arial" panose="020B0604020202020204" pitchFamily="34" charset="0"/>
              </a:rPr>
              <a:t>Creación y mantenimiento de un AD.</a:t>
            </a:r>
            <a:endParaRPr lang="es-ES" altLang="es-ES">
              <a:solidFill>
                <a:srgbClr val="A41512"/>
              </a:solidFill>
              <a:latin typeface="Arial" panose="020B0604020202020204" pitchFamily="34" charset="0"/>
            </a:endParaRPr>
          </a:p>
        </p:txBody>
      </p:sp>
      <p:sp>
        <p:nvSpPr>
          <p:cNvPr id="282628" name="Rectangle 4"/>
          <p:cNvSpPr>
            <a:spLocks noChangeArrowheads="1"/>
          </p:cNvSpPr>
          <p:nvPr/>
        </p:nvSpPr>
        <p:spPr bwMode="auto">
          <a:xfrm>
            <a:off x="855663" y="4510088"/>
            <a:ext cx="738505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346075">
              <a:tabLst>
                <a:tab pos="576263" algn="l"/>
              </a:tabLst>
              <a:defRPr sz="2400">
                <a:solidFill>
                  <a:schemeClr val="tx1"/>
                </a:solidFill>
                <a:latin typeface="Times New Roman" panose="02020603050405020304" pitchFamily="18" charset="0"/>
              </a:defRPr>
            </a:lvl1pPr>
            <a:lvl2pPr marL="341313" indent="-227013" defTabSz="346075">
              <a:tabLst>
                <a:tab pos="576263" algn="l"/>
              </a:tabLst>
              <a:defRPr sz="2400">
                <a:solidFill>
                  <a:schemeClr val="tx1"/>
                </a:solidFill>
                <a:latin typeface="Times New Roman" panose="02020603050405020304" pitchFamily="18" charset="0"/>
              </a:defRPr>
            </a:lvl2pPr>
            <a:lvl3pPr marL="741363" indent="-285750" defTabSz="346075">
              <a:tabLst>
                <a:tab pos="576263" algn="l"/>
              </a:tabLst>
              <a:defRPr sz="2400">
                <a:solidFill>
                  <a:schemeClr val="tx1"/>
                </a:solidFill>
                <a:latin typeface="Times New Roman" panose="02020603050405020304" pitchFamily="18" charset="0"/>
              </a:defRPr>
            </a:lvl3pPr>
            <a:lvl4pPr marL="1600200" indent="-228600" defTabSz="346075">
              <a:tabLst>
                <a:tab pos="576263" algn="l"/>
              </a:tabLst>
              <a:defRPr sz="2400">
                <a:solidFill>
                  <a:schemeClr val="tx1"/>
                </a:solidFill>
                <a:latin typeface="Times New Roman" panose="02020603050405020304" pitchFamily="18" charset="0"/>
              </a:defRPr>
            </a:lvl4pPr>
            <a:lvl5pPr marL="2057400" indent="-228600" defTabSz="346075">
              <a:tabLst>
                <a:tab pos="576263" algn="l"/>
              </a:tabLst>
              <a:defRPr sz="2400">
                <a:solidFill>
                  <a:schemeClr val="tx1"/>
                </a:solidFill>
                <a:latin typeface="Times New Roman" panose="02020603050405020304" pitchFamily="18" charset="0"/>
              </a:defRPr>
            </a:lvl5pPr>
            <a:lvl6pPr marL="25146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6pPr>
            <a:lvl7pPr marL="29718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7pPr>
            <a:lvl8pPr marL="34290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8pPr>
            <a:lvl9pPr marL="38862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9pPr>
          </a:lstStyle>
          <a:p>
            <a:pPr lvl="1" eaLnBrk="1" hangingPunct="1">
              <a:spcBef>
                <a:spcPct val="20000"/>
              </a:spcBef>
              <a:buClr>
                <a:schemeClr val="accent1"/>
              </a:buClr>
              <a:buFontTx/>
              <a:buChar char="–"/>
            </a:pPr>
            <a:r>
              <a:rPr lang="es-ES_tradnl" altLang="es-ES" sz="2000" dirty="0">
                <a:latin typeface="Arial" panose="020B0604020202020204" pitchFamily="34" charset="0"/>
              </a:rPr>
              <a:t>Crear el AD (base de datos)</a:t>
            </a:r>
            <a:endParaRPr lang="es-ES" altLang="es-ES" sz="2000" dirty="0">
              <a:latin typeface="Arial" panose="020B0604020202020204" pitchFamily="34" charset="0"/>
            </a:endParaRPr>
          </a:p>
          <a:p>
            <a:pPr lvl="1" eaLnBrk="1" hangingPunct="1">
              <a:spcBef>
                <a:spcPct val="20000"/>
              </a:spcBef>
              <a:buClr>
                <a:schemeClr val="accent1"/>
              </a:buClr>
              <a:buFontTx/>
              <a:buChar char="–"/>
            </a:pPr>
            <a:r>
              <a:rPr lang="es-ES_tradnl" altLang="es-ES" sz="2000" dirty="0">
                <a:latin typeface="Arial" panose="020B0604020202020204" pitchFamily="34" charset="0"/>
              </a:rPr>
              <a:t>En intervalos de tiempo fijos añadir cambios al AD. Se deben determinar las “ventanas de carga” más convenientes para no saturar la base de datos operacional.</a:t>
            </a:r>
            <a:endParaRPr lang="es-ES" altLang="es-ES" sz="2000" dirty="0">
              <a:latin typeface="Arial" panose="020B0604020202020204" pitchFamily="34" charset="0"/>
            </a:endParaRPr>
          </a:p>
          <a:p>
            <a:pPr lvl="1" eaLnBrk="1" hangingPunct="1">
              <a:spcBef>
                <a:spcPct val="20000"/>
              </a:spcBef>
              <a:buClr>
                <a:schemeClr val="accent1"/>
              </a:buClr>
              <a:buFontTx/>
              <a:buChar char="–"/>
            </a:pPr>
            <a:r>
              <a:rPr lang="es-ES_tradnl" altLang="es-ES" sz="2000" dirty="0">
                <a:latin typeface="Arial" panose="020B0604020202020204" pitchFamily="34" charset="0"/>
              </a:rPr>
              <a:t>Ocasionalmente archivar o eliminar datos obsoletos que ya no interesan para el análisis.</a:t>
            </a:r>
            <a:endParaRPr lang="es-ES" altLang="es-ES" sz="2000" dirty="0">
              <a:latin typeface="Arial" panose="020B0604020202020204" pitchFamily="34" charset="0"/>
            </a:endParaRPr>
          </a:p>
        </p:txBody>
      </p:sp>
      <p:sp>
        <p:nvSpPr>
          <p:cNvPr id="282629" name="Freeform 5"/>
          <p:cNvSpPr>
            <a:spLocks/>
          </p:cNvSpPr>
          <p:nvPr/>
        </p:nvSpPr>
        <p:spPr bwMode="auto">
          <a:xfrm>
            <a:off x="3255963" y="2408238"/>
            <a:ext cx="3582987" cy="1601787"/>
          </a:xfrm>
          <a:custGeom>
            <a:avLst/>
            <a:gdLst>
              <a:gd name="T0" fmla="*/ 0 w 2257"/>
              <a:gd name="T1" fmla="*/ 0 h 1009"/>
              <a:gd name="T2" fmla="*/ 0 w 2257"/>
              <a:gd name="T3" fmla="*/ 1008 h 1009"/>
              <a:gd name="T4" fmla="*/ 2256 w 2257"/>
              <a:gd name="T5" fmla="*/ 1008 h 1009"/>
            </a:gdLst>
            <a:ahLst/>
            <a:cxnLst>
              <a:cxn ang="0">
                <a:pos x="T0" y="T1"/>
              </a:cxn>
              <a:cxn ang="0">
                <a:pos x="T2" y="T3"/>
              </a:cxn>
              <a:cxn ang="0">
                <a:pos x="T4" y="T5"/>
              </a:cxn>
            </a:cxnLst>
            <a:rect l="0" t="0" r="r" b="b"/>
            <a:pathLst>
              <a:path w="2257" h="1009">
                <a:moveTo>
                  <a:pt x="0" y="0"/>
                </a:moveTo>
                <a:lnTo>
                  <a:pt x="0" y="1008"/>
                </a:lnTo>
                <a:lnTo>
                  <a:pt x="2256" y="1008"/>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grpSp>
        <p:nvGrpSpPr>
          <p:cNvPr id="282630" name="Group 6"/>
          <p:cNvGrpSpPr>
            <a:grpSpLocks/>
          </p:cNvGrpSpPr>
          <p:nvPr/>
        </p:nvGrpSpPr>
        <p:grpSpPr bwMode="auto">
          <a:xfrm>
            <a:off x="4170363" y="3932238"/>
            <a:ext cx="1676400" cy="152400"/>
            <a:chOff x="2732" y="2030"/>
            <a:chExt cx="1056" cy="96"/>
          </a:xfrm>
        </p:grpSpPr>
        <p:sp>
          <p:nvSpPr>
            <p:cNvPr id="282631" name="Line 7"/>
            <p:cNvSpPr>
              <a:spLocks noChangeShapeType="1"/>
            </p:cNvSpPr>
            <p:nvPr/>
          </p:nvSpPr>
          <p:spPr bwMode="auto">
            <a:xfrm>
              <a:off x="2732" y="2030"/>
              <a:ext cx="0" cy="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2632" name="Line 8"/>
            <p:cNvSpPr>
              <a:spLocks noChangeShapeType="1"/>
            </p:cNvSpPr>
            <p:nvPr/>
          </p:nvSpPr>
          <p:spPr bwMode="auto">
            <a:xfrm>
              <a:off x="3260" y="2030"/>
              <a:ext cx="0" cy="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2633" name="Line 9"/>
            <p:cNvSpPr>
              <a:spLocks noChangeShapeType="1"/>
            </p:cNvSpPr>
            <p:nvPr/>
          </p:nvSpPr>
          <p:spPr bwMode="auto">
            <a:xfrm>
              <a:off x="3788" y="2030"/>
              <a:ext cx="0" cy="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grpSp>
      <p:sp>
        <p:nvSpPr>
          <p:cNvPr id="282634" name="Rectangle 10"/>
          <p:cNvSpPr>
            <a:spLocks noChangeArrowheads="1"/>
          </p:cNvSpPr>
          <p:nvPr/>
        </p:nvSpPr>
        <p:spPr bwMode="auto">
          <a:xfrm>
            <a:off x="4002088" y="4060825"/>
            <a:ext cx="450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s-ES" altLang="es-ES" sz="1800" b="1">
                <a:solidFill>
                  <a:srgbClr val="000099"/>
                </a:solidFill>
                <a:latin typeface="Arial" panose="020B0604020202020204" pitchFamily="34" charset="0"/>
              </a:rPr>
              <a:t>T1</a:t>
            </a:r>
          </a:p>
        </p:txBody>
      </p:sp>
      <p:sp>
        <p:nvSpPr>
          <p:cNvPr id="282635" name="Rectangle 11"/>
          <p:cNvSpPr>
            <a:spLocks noChangeArrowheads="1"/>
          </p:cNvSpPr>
          <p:nvPr/>
        </p:nvSpPr>
        <p:spPr bwMode="auto">
          <a:xfrm>
            <a:off x="4840288" y="4060825"/>
            <a:ext cx="450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s-ES" altLang="es-ES" sz="1800" b="1">
                <a:solidFill>
                  <a:srgbClr val="000099"/>
                </a:solidFill>
                <a:latin typeface="Arial" panose="020B0604020202020204" pitchFamily="34" charset="0"/>
              </a:rPr>
              <a:t>T2</a:t>
            </a:r>
          </a:p>
        </p:txBody>
      </p:sp>
      <p:sp>
        <p:nvSpPr>
          <p:cNvPr id="282636" name="Rectangle 12"/>
          <p:cNvSpPr>
            <a:spLocks noChangeArrowheads="1"/>
          </p:cNvSpPr>
          <p:nvPr/>
        </p:nvSpPr>
        <p:spPr bwMode="auto">
          <a:xfrm>
            <a:off x="5678488" y="4060825"/>
            <a:ext cx="450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s-ES" altLang="es-ES" sz="1800" b="1">
                <a:solidFill>
                  <a:srgbClr val="000099"/>
                </a:solidFill>
                <a:latin typeface="Arial" panose="020B0604020202020204" pitchFamily="34" charset="0"/>
              </a:rPr>
              <a:t>T3</a:t>
            </a:r>
          </a:p>
        </p:txBody>
      </p:sp>
      <p:sp>
        <p:nvSpPr>
          <p:cNvPr id="282637" name="Line 13"/>
          <p:cNvSpPr>
            <a:spLocks noChangeShapeType="1"/>
          </p:cNvSpPr>
          <p:nvPr/>
        </p:nvSpPr>
        <p:spPr bwMode="auto">
          <a:xfrm>
            <a:off x="3027363" y="3703638"/>
            <a:ext cx="762000" cy="0"/>
          </a:xfrm>
          <a:prstGeom prst="line">
            <a:avLst/>
          </a:prstGeom>
          <a:noFill/>
          <a:ln w="25400">
            <a:solidFill>
              <a:schemeClr val="hlink"/>
            </a:solidFill>
            <a:prstDash val="dash"/>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2638" name="Line 14"/>
          <p:cNvSpPr>
            <a:spLocks noChangeShapeType="1"/>
          </p:cNvSpPr>
          <p:nvPr/>
        </p:nvSpPr>
        <p:spPr bwMode="auto">
          <a:xfrm>
            <a:off x="3027363" y="3322638"/>
            <a:ext cx="1524000" cy="0"/>
          </a:xfrm>
          <a:prstGeom prst="line">
            <a:avLst/>
          </a:prstGeom>
          <a:noFill/>
          <a:ln w="25400">
            <a:solidFill>
              <a:schemeClr val="hlink"/>
            </a:solidFill>
            <a:prstDash val="dash"/>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2639" name="Line 15"/>
          <p:cNvSpPr>
            <a:spLocks noChangeShapeType="1"/>
          </p:cNvSpPr>
          <p:nvPr/>
        </p:nvSpPr>
        <p:spPr bwMode="auto">
          <a:xfrm>
            <a:off x="3027363" y="2941638"/>
            <a:ext cx="2362200" cy="0"/>
          </a:xfrm>
          <a:prstGeom prst="line">
            <a:avLst/>
          </a:prstGeom>
          <a:noFill/>
          <a:ln w="25400">
            <a:solidFill>
              <a:schemeClr val="hlink"/>
            </a:solidFill>
            <a:prstDash val="dash"/>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grpSp>
        <p:nvGrpSpPr>
          <p:cNvPr id="282640" name="Group 16"/>
          <p:cNvGrpSpPr>
            <a:grpSpLocks/>
          </p:cNvGrpSpPr>
          <p:nvPr/>
        </p:nvGrpSpPr>
        <p:grpSpPr bwMode="auto">
          <a:xfrm>
            <a:off x="1816100" y="2611438"/>
            <a:ext cx="844550" cy="654050"/>
            <a:chOff x="1249" y="1198"/>
            <a:chExt cx="532" cy="412"/>
          </a:xfrm>
        </p:grpSpPr>
        <p:sp>
          <p:nvSpPr>
            <p:cNvPr id="282641" name="Rectangle 17"/>
            <p:cNvSpPr>
              <a:spLocks noChangeArrowheads="1"/>
            </p:cNvSpPr>
            <p:nvPr/>
          </p:nvSpPr>
          <p:spPr bwMode="auto">
            <a:xfrm>
              <a:off x="1249" y="1282"/>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2642" name="Oval 18"/>
            <p:cNvSpPr>
              <a:spLocks noChangeArrowheads="1"/>
            </p:cNvSpPr>
            <p:nvPr/>
          </p:nvSpPr>
          <p:spPr bwMode="auto">
            <a:xfrm>
              <a:off x="1249" y="1198"/>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2643" name="Oval 19"/>
            <p:cNvSpPr>
              <a:spLocks noChangeArrowheads="1"/>
            </p:cNvSpPr>
            <p:nvPr/>
          </p:nvSpPr>
          <p:spPr bwMode="auto">
            <a:xfrm>
              <a:off x="1249" y="1452"/>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nvGrpSpPr>
          <p:cNvPr id="282644" name="Group 20"/>
          <p:cNvGrpSpPr>
            <a:grpSpLocks/>
          </p:cNvGrpSpPr>
          <p:nvPr/>
        </p:nvGrpSpPr>
        <p:grpSpPr bwMode="auto">
          <a:xfrm>
            <a:off x="3883025" y="3484563"/>
            <a:ext cx="593725" cy="457200"/>
            <a:chOff x="2551" y="1748"/>
            <a:chExt cx="374" cy="288"/>
          </a:xfrm>
        </p:grpSpPr>
        <p:sp>
          <p:nvSpPr>
            <p:cNvPr id="282645" name="Rectangle 21"/>
            <p:cNvSpPr>
              <a:spLocks noChangeArrowheads="1"/>
            </p:cNvSpPr>
            <p:nvPr/>
          </p:nvSpPr>
          <p:spPr bwMode="auto">
            <a:xfrm>
              <a:off x="2551" y="1807"/>
              <a:ext cx="374" cy="172"/>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2646" name="Oval 22"/>
            <p:cNvSpPr>
              <a:spLocks noChangeArrowheads="1"/>
            </p:cNvSpPr>
            <p:nvPr/>
          </p:nvSpPr>
          <p:spPr bwMode="auto">
            <a:xfrm>
              <a:off x="2551" y="1748"/>
              <a:ext cx="374" cy="110"/>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2647" name="Oval 23"/>
            <p:cNvSpPr>
              <a:spLocks noChangeArrowheads="1"/>
            </p:cNvSpPr>
            <p:nvPr/>
          </p:nvSpPr>
          <p:spPr bwMode="auto">
            <a:xfrm>
              <a:off x="2551" y="1926"/>
              <a:ext cx="374" cy="110"/>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nvGrpSpPr>
          <p:cNvPr id="282648" name="Group 24"/>
          <p:cNvGrpSpPr>
            <a:grpSpLocks/>
          </p:cNvGrpSpPr>
          <p:nvPr/>
        </p:nvGrpSpPr>
        <p:grpSpPr bwMode="auto">
          <a:xfrm>
            <a:off x="4700588" y="3175000"/>
            <a:ext cx="593725" cy="765175"/>
            <a:chOff x="3066" y="1553"/>
            <a:chExt cx="374" cy="482"/>
          </a:xfrm>
        </p:grpSpPr>
        <p:grpSp>
          <p:nvGrpSpPr>
            <p:cNvPr id="282649" name="Group 25"/>
            <p:cNvGrpSpPr>
              <a:grpSpLocks/>
            </p:cNvGrpSpPr>
            <p:nvPr/>
          </p:nvGrpSpPr>
          <p:grpSpPr bwMode="auto">
            <a:xfrm>
              <a:off x="3066" y="1747"/>
              <a:ext cx="374" cy="288"/>
              <a:chOff x="3066" y="1747"/>
              <a:chExt cx="374" cy="288"/>
            </a:xfrm>
          </p:grpSpPr>
          <p:sp>
            <p:nvSpPr>
              <p:cNvPr id="282650" name="Rectangle 26"/>
              <p:cNvSpPr>
                <a:spLocks noChangeArrowheads="1"/>
              </p:cNvSpPr>
              <p:nvPr/>
            </p:nvSpPr>
            <p:spPr bwMode="auto">
              <a:xfrm>
                <a:off x="3066" y="1806"/>
                <a:ext cx="374" cy="172"/>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2651" name="Oval 27"/>
              <p:cNvSpPr>
                <a:spLocks noChangeArrowheads="1"/>
              </p:cNvSpPr>
              <p:nvPr/>
            </p:nvSpPr>
            <p:spPr bwMode="auto">
              <a:xfrm>
                <a:off x="3066" y="1747"/>
                <a:ext cx="374" cy="110"/>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2652" name="Oval 28"/>
              <p:cNvSpPr>
                <a:spLocks noChangeArrowheads="1"/>
              </p:cNvSpPr>
              <p:nvPr/>
            </p:nvSpPr>
            <p:spPr bwMode="auto">
              <a:xfrm>
                <a:off x="3066" y="1925"/>
                <a:ext cx="374" cy="110"/>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nvGrpSpPr>
            <p:cNvPr id="282653" name="Group 29"/>
            <p:cNvGrpSpPr>
              <a:grpSpLocks/>
            </p:cNvGrpSpPr>
            <p:nvPr/>
          </p:nvGrpSpPr>
          <p:grpSpPr bwMode="auto">
            <a:xfrm>
              <a:off x="3066" y="1553"/>
              <a:ext cx="374" cy="158"/>
              <a:chOff x="3066" y="1553"/>
              <a:chExt cx="374" cy="158"/>
            </a:xfrm>
          </p:grpSpPr>
          <p:sp>
            <p:nvSpPr>
              <p:cNvPr id="282654" name="Rectangle 30"/>
              <p:cNvSpPr>
                <a:spLocks noChangeArrowheads="1"/>
              </p:cNvSpPr>
              <p:nvPr/>
            </p:nvSpPr>
            <p:spPr bwMode="auto">
              <a:xfrm>
                <a:off x="3066" y="1585"/>
                <a:ext cx="374" cy="95"/>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2655" name="Oval 31"/>
              <p:cNvSpPr>
                <a:spLocks noChangeArrowheads="1"/>
              </p:cNvSpPr>
              <p:nvPr/>
            </p:nvSpPr>
            <p:spPr bwMode="auto">
              <a:xfrm>
                <a:off x="3066" y="1553"/>
                <a:ext cx="374" cy="60"/>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2656" name="Oval 32"/>
              <p:cNvSpPr>
                <a:spLocks noChangeArrowheads="1"/>
              </p:cNvSpPr>
              <p:nvPr/>
            </p:nvSpPr>
            <p:spPr bwMode="auto">
              <a:xfrm>
                <a:off x="3066" y="1651"/>
                <a:ext cx="374" cy="60"/>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grpSp>
        <p:nvGrpSpPr>
          <p:cNvPr id="282657" name="Group 33"/>
          <p:cNvGrpSpPr>
            <a:grpSpLocks/>
          </p:cNvGrpSpPr>
          <p:nvPr/>
        </p:nvGrpSpPr>
        <p:grpSpPr bwMode="auto">
          <a:xfrm>
            <a:off x="5540375" y="2838450"/>
            <a:ext cx="593725" cy="1100138"/>
            <a:chOff x="3595" y="1341"/>
            <a:chExt cx="374" cy="693"/>
          </a:xfrm>
        </p:grpSpPr>
        <p:grpSp>
          <p:nvGrpSpPr>
            <p:cNvPr id="282658" name="Group 34"/>
            <p:cNvGrpSpPr>
              <a:grpSpLocks/>
            </p:cNvGrpSpPr>
            <p:nvPr/>
          </p:nvGrpSpPr>
          <p:grpSpPr bwMode="auto">
            <a:xfrm>
              <a:off x="3595" y="1746"/>
              <a:ext cx="374" cy="288"/>
              <a:chOff x="3595" y="1746"/>
              <a:chExt cx="374" cy="288"/>
            </a:xfrm>
          </p:grpSpPr>
          <p:sp>
            <p:nvSpPr>
              <p:cNvPr id="282659" name="Rectangle 35"/>
              <p:cNvSpPr>
                <a:spLocks noChangeArrowheads="1"/>
              </p:cNvSpPr>
              <p:nvPr/>
            </p:nvSpPr>
            <p:spPr bwMode="auto">
              <a:xfrm>
                <a:off x="3595" y="1805"/>
                <a:ext cx="374" cy="172"/>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2660" name="Oval 36"/>
              <p:cNvSpPr>
                <a:spLocks noChangeArrowheads="1"/>
              </p:cNvSpPr>
              <p:nvPr/>
            </p:nvSpPr>
            <p:spPr bwMode="auto">
              <a:xfrm>
                <a:off x="3595" y="1746"/>
                <a:ext cx="374" cy="110"/>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2661" name="Oval 37"/>
              <p:cNvSpPr>
                <a:spLocks noChangeArrowheads="1"/>
              </p:cNvSpPr>
              <p:nvPr/>
            </p:nvSpPr>
            <p:spPr bwMode="auto">
              <a:xfrm>
                <a:off x="3595" y="1924"/>
                <a:ext cx="374" cy="110"/>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nvGrpSpPr>
            <p:cNvPr id="282662" name="Group 38"/>
            <p:cNvGrpSpPr>
              <a:grpSpLocks/>
            </p:cNvGrpSpPr>
            <p:nvPr/>
          </p:nvGrpSpPr>
          <p:grpSpPr bwMode="auto">
            <a:xfrm>
              <a:off x="3595" y="1537"/>
              <a:ext cx="374" cy="158"/>
              <a:chOff x="3595" y="1537"/>
              <a:chExt cx="374" cy="158"/>
            </a:xfrm>
          </p:grpSpPr>
          <p:sp>
            <p:nvSpPr>
              <p:cNvPr id="282663" name="Rectangle 39"/>
              <p:cNvSpPr>
                <a:spLocks noChangeArrowheads="1"/>
              </p:cNvSpPr>
              <p:nvPr/>
            </p:nvSpPr>
            <p:spPr bwMode="auto">
              <a:xfrm>
                <a:off x="3595" y="1569"/>
                <a:ext cx="374" cy="95"/>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2664" name="Oval 40"/>
              <p:cNvSpPr>
                <a:spLocks noChangeArrowheads="1"/>
              </p:cNvSpPr>
              <p:nvPr/>
            </p:nvSpPr>
            <p:spPr bwMode="auto">
              <a:xfrm>
                <a:off x="3595" y="1537"/>
                <a:ext cx="374" cy="60"/>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2665" name="Oval 41"/>
              <p:cNvSpPr>
                <a:spLocks noChangeArrowheads="1"/>
              </p:cNvSpPr>
              <p:nvPr/>
            </p:nvSpPr>
            <p:spPr bwMode="auto">
              <a:xfrm>
                <a:off x="3595" y="1635"/>
                <a:ext cx="374" cy="60"/>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nvGrpSpPr>
            <p:cNvPr id="282666" name="Group 42"/>
            <p:cNvGrpSpPr>
              <a:grpSpLocks/>
            </p:cNvGrpSpPr>
            <p:nvPr/>
          </p:nvGrpSpPr>
          <p:grpSpPr bwMode="auto">
            <a:xfrm>
              <a:off x="3595" y="1341"/>
              <a:ext cx="374" cy="158"/>
              <a:chOff x="3595" y="1341"/>
              <a:chExt cx="374" cy="158"/>
            </a:xfrm>
          </p:grpSpPr>
          <p:sp>
            <p:nvSpPr>
              <p:cNvPr id="282667" name="Rectangle 43"/>
              <p:cNvSpPr>
                <a:spLocks noChangeArrowheads="1"/>
              </p:cNvSpPr>
              <p:nvPr/>
            </p:nvSpPr>
            <p:spPr bwMode="auto">
              <a:xfrm>
                <a:off x="3595" y="1373"/>
                <a:ext cx="374" cy="95"/>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2668" name="Oval 44"/>
              <p:cNvSpPr>
                <a:spLocks noChangeArrowheads="1"/>
              </p:cNvSpPr>
              <p:nvPr/>
            </p:nvSpPr>
            <p:spPr bwMode="auto">
              <a:xfrm>
                <a:off x="3595" y="1341"/>
                <a:ext cx="374" cy="60"/>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2669" name="Oval 45"/>
              <p:cNvSpPr>
                <a:spLocks noChangeArrowheads="1"/>
              </p:cNvSpPr>
              <p:nvPr/>
            </p:nvSpPr>
            <p:spPr bwMode="auto">
              <a:xfrm>
                <a:off x="3595" y="1439"/>
                <a:ext cx="374" cy="60"/>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sp>
        <p:nvSpPr>
          <p:cNvPr id="282670" name="Rectangle 46"/>
          <p:cNvSpPr>
            <a:spLocks noChangeArrowheads="1"/>
          </p:cNvSpPr>
          <p:nvPr/>
        </p:nvSpPr>
        <p:spPr bwMode="auto">
          <a:xfrm>
            <a:off x="1087438" y="3465513"/>
            <a:ext cx="1766887"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spcBef>
                <a:spcPct val="50000"/>
              </a:spcBef>
            </a:pPr>
            <a:r>
              <a:rPr lang="es-ES_tradnl" altLang="es-ES" sz="1600" b="1">
                <a:solidFill>
                  <a:srgbClr val="000099"/>
                </a:solidFill>
                <a:latin typeface="Arial" panose="020B0604020202020204" pitchFamily="34" charset="0"/>
              </a:rPr>
              <a:t>Base de datos operacional</a:t>
            </a:r>
            <a:endParaRPr lang="es-ES" altLang="es-ES" sz="1600" b="1">
              <a:solidFill>
                <a:srgbClr val="000099"/>
              </a:solidFill>
              <a:latin typeface="Arial" panose="020B0604020202020204" pitchFamily="34" charset="0"/>
            </a:endParaRPr>
          </a:p>
        </p:txBody>
      </p:sp>
      <p:sp>
        <p:nvSpPr>
          <p:cNvPr id="49" name="Rectangle 2"/>
          <p:cNvSpPr>
            <a:spLocks noGrp="1" noChangeArrowheads="1"/>
          </p:cNvSpPr>
          <p:nvPr>
            <p:ph type="title"/>
          </p:nvPr>
        </p:nvSpPr>
        <p:spPr>
          <a:xfrm>
            <a:off x="1176825" y="312045"/>
            <a:ext cx="6961800" cy="694200"/>
          </a:xfrm>
        </p:spPr>
        <p:txBody>
          <a:bodyPr/>
          <a:lstStyle/>
          <a:p>
            <a:pPr>
              <a:tabLst>
                <a:tab pos="7143750" algn="l"/>
              </a:tabLst>
            </a:pPr>
            <a:r>
              <a:rPr lang="en-GB" altLang="es-ES" sz="2800" dirty="0" err="1"/>
              <a:t>Carga</a:t>
            </a:r>
            <a:r>
              <a:rPr lang="en-GB" altLang="es-ES" sz="2800" dirty="0"/>
              <a:t> y </a:t>
            </a:r>
            <a:r>
              <a:rPr lang="en-GB" altLang="es-ES" sz="2800" dirty="0" err="1"/>
              <a:t>Mantenimiento</a:t>
            </a:r>
            <a:r>
              <a:rPr lang="en-GB" altLang="es-ES" sz="2800" dirty="0"/>
              <a:t> de un A.D.</a:t>
            </a:r>
            <a:endParaRPr lang="es-ES_tradnl" altLang="es-ES" sz="2800" dirty="0"/>
          </a:p>
        </p:txBody>
      </p:sp>
    </p:spTree>
    <p:extLst>
      <p:ext uri="{BB962C8B-B14F-4D97-AF65-F5344CB8AC3E}">
        <p14:creationId xmlns:p14="http://schemas.microsoft.com/office/powerpoint/2010/main" val="1538437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3"/>
          <p:cNvSpPr>
            <a:spLocks noChangeArrowheads="1"/>
          </p:cNvSpPr>
          <p:nvPr/>
        </p:nvSpPr>
        <p:spPr bwMode="auto">
          <a:xfrm>
            <a:off x="762000" y="1447800"/>
            <a:ext cx="7299325" cy="58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s-ES_tradnl" altLang="es-ES" sz="2200">
                <a:solidFill>
                  <a:srgbClr val="A41512"/>
                </a:solidFill>
                <a:latin typeface="Arial" panose="020B0604020202020204" pitchFamily="34" charset="0"/>
              </a:rPr>
              <a:t>Procesos posteriores a la carga: </a:t>
            </a:r>
            <a:r>
              <a:rPr lang="es-ES_tradnl" altLang="es-ES" sz="2200" u="sng">
                <a:solidFill>
                  <a:srgbClr val="A41512"/>
                </a:solidFill>
                <a:latin typeface="Arial" panose="020B0604020202020204" pitchFamily="34" charset="0"/>
              </a:rPr>
              <a:t>indización.</a:t>
            </a:r>
            <a:endParaRPr lang="es-ES" altLang="es-ES" sz="2200" u="sng">
              <a:solidFill>
                <a:srgbClr val="A41512"/>
              </a:solidFill>
              <a:latin typeface="Arial" panose="020B0604020202020204" pitchFamily="34" charset="0"/>
            </a:endParaRPr>
          </a:p>
        </p:txBody>
      </p:sp>
      <p:sp>
        <p:nvSpPr>
          <p:cNvPr id="283652" name="Rectangle 4"/>
          <p:cNvSpPr>
            <a:spLocks noChangeArrowheads="1"/>
          </p:cNvSpPr>
          <p:nvPr/>
        </p:nvSpPr>
        <p:spPr bwMode="auto">
          <a:xfrm>
            <a:off x="866775" y="2032000"/>
            <a:ext cx="7385050" cy="222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346075">
              <a:tabLst>
                <a:tab pos="576263" algn="l"/>
              </a:tabLst>
              <a:defRPr sz="2400">
                <a:solidFill>
                  <a:schemeClr val="tx1"/>
                </a:solidFill>
                <a:latin typeface="Times New Roman" panose="02020603050405020304" pitchFamily="18" charset="0"/>
              </a:defRPr>
            </a:lvl1pPr>
            <a:lvl2pPr marL="341313" indent="-227013" defTabSz="346075">
              <a:tabLst>
                <a:tab pos="576263" algn="l"/>
              </a:tabLst>
              <a:defRPr sz="2400">
                <a:solidFill>
                  <a:schemeClr val="tx1"/>
                </a:solidFill>
                <a:latin typeface="Times New Roman" panose="02020603050405020304" pitchFamily="18" charset="0"/>
              </a:defRPr>
            </a:lvl2pPr>
            <a:lvl3pPr marL="741363" indent="-285750" defTabSz="346075">
              <a:tabLst>
                <a:tab pos="576263" algn="l"/>
              </a:tabLst>
              <a:defRPr sz="2400">
                <a:solidFill>
                  <a:schemeClr val="tx1"/>
                </a:solidFill>
                <a:latin typeface="Times New Roman" panose="02020603050405020304" pitchFamily="18" charset="0"/>
              </a:defRPr>
            </a:lvl3pPr>
            <a:lvl4pPr marL="1600200" indent="-228600" defTabSz="346075">
              <a:tabLst>
                <a:tab pos="576263" algn="l"/>
              </a:tabLst>
              <a:defRPr sz="2400">
                <a:solidFill>
                  <a:schemeClr val="tx1"/>
                </a:solidFill>
                <a:latin typeface="Times New Roman" panose="02020603050405020304" pitchFamily="18" charset="0"/>
              </a:defRPr>
            </a:lvl4pPr>
            <a:lvl5pPr marL="2057400" indent="-228600" defTabSz="346075">
              <a:tabLst>
                <a:tab pos="576263" algn="l"/>
              </a:tabLst>
              <a:defRPr sz="2400">
                <a:solidFill>
                  <a:schemeClr val="tx1"/>
                </a:solidFill>
                <a:latin typeface="Times New Roman" panose="02020603050405020304" pitchFamily="18" charset="0"/>
              </a:defRPr>
            </a:lvl5pPr>
            <a:lvl6pPr marL="25146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6pPr>
            <a:lvl7pPr marL="29718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7pPr>
            <a:lvl8pPr marL="34290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8pPr>
            <a:lvl9pPr marL="38862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9pPr>
          </a:lstStyle>
          <a:p>
            <a:pPr lvl="1" eaLnBrk="1" hangingPunct="1">
              <a:spcBef>
                <a:spcPct val="20000"/>
              </a:spcBef>
              <a:buClr>
                <a:schemeClr val="accent1"/>
              </a:buClr>
              <a:buFontTx/>
              <a:buChar char="–"/>
            </a:pPr>
            <a:r>
              <a:rPr lang="es-ES_tradnl" altLang="es-ES" sz="2000">
                <a:latin typeface="Arial" panose="020B0604020202020204" pitchFamily="34" charset="0"/>
              </a:rPr>
              <a:t>Durante la carga:</a:t>
            </a:r>
          </a:p>
          <a:p>
            <a:pPr lvl="2" eaLnBrk="1" hangingPunct="1">
              <a:spcBef>
                <a:spcPct val="20000"/>
              </a:spcBef>
              <a:buClr>
                <a:schemeClr val="accent2"/>
              </a:buClr>
              <a:buFont typeface="Wingdings" panose="05000000000000000000" pitchFamily="2" charset="2"/>
              <a:buChar char="§"/>
            </a:pPr>
            <a:r>
              <a:rPr lang="es-ES_tradnl" altLang="es-ES" sz="2000">
                <a:latin typeface="Arial" panose="020B0604020202020204" pitchFamily="34" charset="0"/>
              </a:rPr>
              <a:t>carga con el índice habilitado</a:t>
            </a:r>
          </a:p>
          <a:p>
            <a:pPr lvl="2" eaLnBrk="1" hangingPunct="1">
              <a:spcBef>
                <a:spcPct val="20000"/>
              </a:spcBef>
              <a:buClr>
                <a:schemeClr val="accent2"/>
              </a:buClr>
              <a:buFont typeface="Wingdings" panose="05000000000000000000" pitchFamily="2" charset="2"/>
              <a:buChar char="§"/>
            </a:pPr>
            <a:r>
              <a:rPr lang="es-ES_tradnl" altLang="es-ES" sz="2000">
                <a:latin typeface="Arial" panose="020B0604020202020204" pitchFamily="34" charset="0"/>
              </a:rPr>
              <a:t>proceso tupla a tupla. (lento)</a:t>
            </a:r>
            <a:endParaRPr lang="es-ES" altLang="es-ES" sz="2000">
              <a:latin typeface="Arial" panose="020B0604020202020204" pitchFamily="34" charset="0"/>
            </a:endParaRPr>
          </a:p>
          <a:p>
            <a:pPr lvl="1" eaLnBrk="1" hangingPunct="1">
              <a:spcBef>
                <a:spcPct val="20000"/>
              </a:spcBef>
              <a:buClr>
                <a:schemeClr val="accent1"/>
              </a:buClr>
              <a:buFontTx/>
              <a:buChar char="–"/>
            </a:pPr>
            <a:r>
              <a:rPr lang="es-ES_tradnl" altLang="es-ES" sz="2000">
                <a:latin typeface="Arial" panose="020B0604020202020204" pitchFamily="34" charset="0"/>
              </a:rPr>
              <a:t>Después de la carga:</a:t>
            </a:r>
          </a:p>
          <a:p>
            <a:pPr lvl="2" eaLnBrk="1" hangingPunct="1">
              <a:spcBef>
                <a:spcPct val="20000"/>
              </a:spcBef>
              <a:buClr>
                <a:schemeClr val="accent2"/>
              </a:buClr>
              <a:buFont typeface="Wingdings" panose="05000000000000000000" pitchFamily="2" charset="2"/>
              <a:buChar char="§"/>
            </a:pPr>
            <a:r>
              <a:rPr lang="es-ES_tradnl" altLang="es-ES" sz="2000">
                <a:latin typeface="Arial" panose="020B0604020202020204" pitchFamily="34" charset="0"/>
              </a:rPr>
              <a:t>carga con el índice deshabilitado</a:t>
            </a:r>
          </a:p>
          <a:p>
            <a:pPr lvl="2" eaLnBrk="1" hangingPunct="1">
              <a:spcBef>
                <a:spcPct val="20000"/>
              </a:spcBef>
              <a:buClr>
                <a:schemeClr val="accent2"/>
              </a:buClr>
              <a:buFont typeface="Wingdings" panose="05000000000000000000" pitchFamily="2" charset="2"/>
              <a:buChar char="§"/>
            </a:pPr>
            <a:r>
              <a:rPr lang="es-ES" altLang="es-ES" sz="2000">
                <a:latin typeface="Arial" panose="020B0604020202020204" pitchFamily="34" charset="0"/>
              </a:rPr>
              <a:t> </a:t>
            </a:r>
            <a:r>
              <a:rPr lang="es-ES_tradnl" altLang="es-ES" sz="2000">
                <a:latin typeface="Arial" panose="020B0604020202020204" pitchFamily="34" charset="0"/>
              </a:rPr>
              <a:t>creación del índice (total o parcial). (rápido)</a:t>
            </a:r>
            <a:endParaRPr lang="es-ES" altLang="es-ES" sz="2000">
              <a:latin typeface="Arial" panose="020B0604020202020204" pitchFamily="34" charset="0"/>
            </a:endParaRPr>
          </a:p>
        </p:txBody>
      </p:sp>
      <p:sp>
        <p:nvSpPr>
          <p:cNvPr id="283653" name="Rectangle 5"/>
          <p:cNvSpPr>
            <a:spLocks noChangeArrowheads="1"/>
          </p:cNvSpPr>
          <p:nvPr/>
        </p:nvSpPr>
        <p:spPr bwMode="auto">
          <a:xfrm>
            <a:off x="779463" y="4303713"/>
            <a:ext cx="73152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3654" name="Rectangle 6"/>
          <p:cNvSpPr>
            <a:spLocks noChangeArrowheads="1"/>
          </p:cNvSpPr>
          <p:nvPr/>
        </p:nvSpPr>
        <p:spPr bwMode="auto">
          <a:xfrm>
            <a:off x="5413375" y="4343400"/>
            <a:ext cx="828675" cy="754063"/>
          </a:xfrm>
          <a:prstGeom prst="rect">
            <a:avLst/>
          </a:prstGeom>
          <a:gradFill rotWithShape="0">
            <a:gsLst>
              <a:gs pos="0">
                <a:srgbClr val="99CCFF">
                  <a:gamma/>
                  <a:shade val="89804"/>
                  <a:invGamma/>
                </a:srgbClr>
              </a:gs>
              <a:gs pos="50000">
                <a:srgbClr val="99CCFF"/>
              </a:gs>
              <a:gs pos="100000">
                <a:srgbClr val="99CCFF">
                  <a:gamma/>
                  <a:shade val="8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 altLang="es-ES" sz="1800" b="1">
                <a:solidFill>
                  <a:srgbClr val="000000"/>
                </a:solidFill>
                <a:latin typeface="Arial" panose="020B0604020202020204" pitchFamily="34" charset="0"/>
              </a:rPr>
              <a:t>Index</a:t>
            </a:r>
          </a:p>
        </p:txBody>
      </p:sp>
      <p:sp>
        <p:nvSpPr>
          <p:cNvPr id="283655" name="Rectangle 7"/>
          <p:cNvSpPr>
            <a:spLocks noChangeArrowheads="1"/>
          </p:cNvSpPr>
          <p:nvPr/>
        </p:nvSpPr>
        <p:spPr bwMode="auto">
          <a:xfrm>
            <a:off x="7031038" y="6191250"/>
            <a:ext cx="126841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spcBef>
                <a:spcPct val="50000"/>
              </a:spcBef>
            </a:pPr>
            <a:r>
              <a:rPr lang="es-ES_tradnl" altLang="es-ES" sz="1600" b="1">
                <a:solidFill>
                  <a:srgbClr val="000099"/>
                </a:solidFill>
                <a:latin typeface="Arial" panose="020B0604020202020204" pitchFamily="34" charset="0"/>
              </a:rPr>
              <a:t>Almacén de datos</a:t>
            </a:r>
            <a:endParaRPr lang="es-ES" altLang="es-ES" sz="1600" b="1">
              <a:solidFill>
                <a:srgbClr val="000099"/>
              </a:solidFill>
              <a:latin typeface="Arial" panose="020B0604020202020204" pitchFamily="34" charset="0"/>
            </a:endParaRPr>
          </a:p>
        </p:txBody>
      </p:sp>
      <p:grpSp>
        <p:nvGrpSpPr>
          <p:cNvPr id="283656" name="Group 8"/>
          <p:cNvGrpSpPr>
            <a:grpSpLocks/>
          </p:cNvGrpSpPr>
          <p:nvPr/>
        </p:nvGrpSpPr>
        <p:grpSpPr bwMode="auto">
          <a:xfrm>
            <a:off x="3663950" y="5445125"/>
            <a:ext cx="4364038" cy="654050"/>
            <a:chOff x="1445" y="2714"/>
            <a:chExt cx="2749" cy="412"/>
          </a:xfrm>
        </p:grpSpPr>
        <p:sp>
          <p:nvSpPr>
            <p:cNvPr id="283657" name="Line 9"/>
            <p:cNvSpPr>
              <a:spLocks noChangeShapeType="1"/>
            </p:cNvSpPr>
            <p:nvPr/>
          </p:nvSpPr>
          <p:spPr bwMode="auto">
            <a:xfrm>
              <a:off x="1998" y="2924"/>
              <a:ext cx="603" cy="1"/>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grpSp>
          <p:nvGrpSpPr>
            <p:cNvPr id="283658" name="Group 10"/>
            <p:cNvGrpSpPr>
              <a:grpSpLocks/>
            </p:cNvGrpSpPr>
            <p:nvPr/>
          </p:nvGrpSpPr>
          <p:grpSpPr bwMode="auto">
            <a:xfrm>
              <a:off x="1445" y="2714"/>
              <a:ext cx="532" cy="412"/>
              <a:chOff x="1445" y="2714"/>
              <a:chExt cx="532" cy="412"/>
            </a:xfrm>
          </p:grpSpPr>
          <p:sp>
            <p:nvSpPr>
              <p:cNvPr id="283659" name="Rectangle 11"/>
              <p:cNvSpPr>
                <a:spLocks noChangeArrowheads="1"/>
              </p:cNvSpPr>
              <p:nvPr/>
            </p:nvSpPr>
            <p:spPr bwMode="auto">
              <a:xfrm>
                <a:off x="1445" y="2798"/>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3660" name="Oval 12"/>
              <p:cNvSpPr>
                <a:spLocks noChangeArrowheads="1"/>
              </p:cNvSpPr>
              <p:nvPr/>
            </p:nvSpPr>
            <p:spPr bwMode="auto">
              <a:xfrm>
                <a:off x="1445" y="2714"/>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3661" name="Oval 13"/>
              <p:cNvSpPr>
                <a:spLocks noChangeArrowheads="1"/>
              </p:cNvSpPr>
              <p:nvPr/>
            </p:nvSpPr>
            <p:spPr bwMode="auto">
              <a:xfrm>
                <a:off x="1445" y="2968"/>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nvGrpSpPr>
            <p:cNvPr id="283662" name="Group 14"/>
            <p:cNvGrpSpPr>
              <a:grpSpLocks/>
            </p:cNvGrpSpPr>
            <p:nvPr/>
          </p:nvGrpSpPr>
          <p:grpSpPr bwMode="auto">
            <a:xfrm>
              <a:off x="2605" y="2736"/>
              <a:ext cx="383" cy="368"/>
              <a:chOff x="2605" y="2736"/>
              <a:chExt cx="383" cy="368"/>
            </a:xfrm>
          </p:grpSpPr>
          <p:sp>
            <p:nvSpPr>
              <p:cNvPr id="283663" name="Rectangle 15"/>
              <p:cNvSpPr>
                <a:spLocks noChangeArrowheads="1"/>
              </p:cNvSpPr>
              <p:nvPr/>
            </p:nvSpPr>
            <p:spPr bwMode="auto">
              <a:xfrm>
                <a:off x="2605" y="2811"/>
                <a:ext cx="383" cy="220"/>
              </a:xfrm>
              <a:prstGeom prst="rect">
                <a:avLst/>
              </a:prstGeom>
              <a:gradFill rotWithShape="0">
                <a:gsLst>
                  <a:gs pos="0">
                    <a:srgbClr val="FFFF99">
                      <a:gamma/>
                      <a:shade val="89804"/>
                      <a:invGamma/>
                    </a:srgbClr>
                  </a:gs>
                  <a:gs pos="50000">
                    <a:srgbClr val="FFFF99"/>
                  </a:gs>
                  <a:gs pos="100000">
                    <a:srgbClr val="FFFF99">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3664" name="Oval 16"/>
              <p:cNvSpPr>
                <a:spLocks noChangeArrowheads="1"/>
              </p:cNvSpPr>
              <p:nvPr/>
            </p:nvSpPr>
            <p:spPr bwMode="auto">
              <a:xfrm>
                <a:off x="2605" y="2736"/>
                <a:ext cx="383" cy="141"/>
              </a:xfrm>
              <a:prstGeom prst="ellipse">
                <a:avLst/>
              </a:prstGeom>
              <a:gradFill rotWithShape="0">
                <a:gsLst>
                  <a:gs pos="0">
                    <a:srgbClr val="FFFF99">
                      <a:gamma/>
                      <a:shade val="80000"/>
                      <a:invGamma/>
                    </a:srgbClr>
                  </a:gs>
                  <a:gs pos="100000">
                    <a:srgbClr val="FFFF99"/>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3665" name="Oval 17"/>
              <p:cNvSpPr>
                <a:spLocks noChangeArrowheads="1"/>
              </p:cNvSpPr>
              <p:nvPr/>
            </p:nvSpPr>
            <p:spPr bwMode="auto">
              <a:xfrm>
                <a:off x="2605" y="2963"/>
                <a:ext cx="383" cy="141"/>
              </a:xfrm>
              <a:prstGeom prst="ellipse">
                <a:avLst/>
              </a:prstGeom>
              <a:gradFill rotWithShape="0">
                <a:gsLst>
                  <a:gs pos="0">
                    <a:srgbClr val="FFFF99">
                      <a:gamma/>
                      <a:shade val="89804"/>
                      <a:invGamma/>
                    </a:srgbClr>
                  </a:gs>
                  <a:gs pos="50000">
                    <a:srgbClr val="FFFF99"/>
                  </a:gs>
                  <a:gs pos="100000">
                    <a:srgbClr val="FFFF99">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nvGrpSpPr>
            <p:cNvPr id="283666" name="Group 18"/>
            <p:cNvGrpSpPr>
              <a:grpSpLocks/>
            </p:cNvGrpSpPr>
            <p:nvPr/>
          </p:nvGrpSpPr>
          <p:grpSpPr bwMode="auto">
            <a:xfrm>
              <a:off x="3662" y="2714"/>
              <a:ext cx="532" cy="412"/>
              <a:chOff x="3662" y="2714"/>
              <a:chExt cx="532" cy="412"/>
            </a:xfrm>
          </p:grpSpPr>
          <p:sp>
            <p:nvSpPr>
              <p:cNvPr id="283667" name="Rectangle 19"/>
              <p:cNvSpPr>
                <a:spLocks noChangeArrowheads="1"/>
              </p:cNvSpPr>
              <p:nvPr/>
            </p:nvSpPr>
            <p:spPr bwMode="auto">
              <a:xfrm>
                <a:off x="3662" y="2798"/>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3668" name="Oval 20"/>
              <p:cNvSpPr>
                <a:spLocks noChangeArrowheads="1"/>
              </p:cNvSpPr>
              <p:nvPr/>
            </p:nvSpPr>
            <p:spPr bwMode="auto">
              <a:xfrm>
                <a:off x="3662" y="2714"/>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3669" name="Oval 21"/>
              <p:cNvSpPr>
                <a:spLocks noChangeArrowheads="1"/>
              </p:cNvSpPr>
              <p:nvPr/>
            </p:nvSpPr>
            <p:spPr bwMode="auto">
              <a:xfrm>
                <a:off x="3662" y="2968"/>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sp>
          <p:nvSpPr>
            <p:cNvPr id="283670" name="Line 22"/>
            <p:cNvSpPr>
              <a:spLocks noChangeShapeType="1"/>
            </p:cNvSpPr>
            <p:nvPr/>
          </p:nvSpPr>
          <p:spPr bwMode="auto">
            <a:xfrm>
              <a:off x="3006" y="2924"/>
              <a:ext cx="648" cy="1"/>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grpSp>
      <p:sp>
        <p:nvSpPr>
          <p:cNvPr id="283671" name="Line 23"/>
          <p:cNvSpPr>
            <a:spLocks noChangeShapeType="1"/>
          </p:cNvSpPr>
          <p:nvPr/>
        </p:nvSpPr>
        <p:spPr bwMode="auto">
          <a:xfrm>
            <a:off x="6311900" y="4565650"/>
            <a:ext cx="1196975" cy="825500"/>
          </a:xfrm>
          <a:prstGeom prst="line">
            <a:avLst/>
          </a:prstGeom>
          <a:noFill/>
          <a:ln w="25400">
            <a:solidFill>
              <a:srgbClr val="339966"/>
            </a:solidFill>
            <a:prstDash val="sysDot"/>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3672" name="Line 24"/>
          <p:cNvSpPr>
            <a:spLocks noChangeShapeType="1"/>
          </p:cNvSpPr>
          <p:nvPr/>
        </p:nvSpPr>
        <p:spPr bwMode="auto">
          <a:xfrm>
            <a:off x="6357938" y="4838700"/>
            <a:ext cx="404812" cy="652463"/>
          </a:xfrm>
          <a:prstGeom prst="line">
            <a:avLst/>
          </a:prstGeom>
          <a:noFill/>
          <a:ln w="25400">
            <a:solidFill>
              <a:srgbClr val="339966"/>
            </a:solidFill>
            <a:prstDash val="sysDot"/>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3673" name="Rectangle 25"/>
          <p:cNvSpPr>
            <a:spLocks noChangeArrowheads="1"/>
          </p:cNvSpPr>
          <p:nvPr/>
        </p:nvSpPr>
        <p:spPr bwMode="auto">
          <a:xfrm>
            <a:off x="2992438" y="6229350"/>
            <a:ext cx="17970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spcBef>
                <a:spcPct val="50000"/>
              </a:spcBef>
            </a:pPr>
            <a:r>
              <a:rPr lang="es-ES_tradnl" altLang="es-ES" sz="1600" b="1">
                <a:solidFill>
                  <a:srgbClr val="000099"/>
                </a:solidFill>
                <a:latin typeface="Arial" panose="020B0604020202020204" pitchFamily="34" charset="0"/>
              </a:rPr>
              <a:t>Base de datos operacional</a:t>
            </a:r>
            <a:endParaRPr lang="es-ES" altLang="es-ES" sz="1600" b="1">
              <a:solidFill>
                <a:srgbClr val="000099"/>
              </a:solidFill>
              <a:latin typeface="Arial" panose="020B0604020202020204" pitchFamily="34" charset="0"/>
            </a:endParaRPr>
          </a:p>
        </p:txBody>
      </p:sp>
      <p:sp>
        <p:nvSpPr>
          <p:cNvPr id="28" name="Rectangle 2"/>
          <p:cNvSpPr>
            <a:spLocks noGrp="1" noChangeArrowheads="1"/>
          </p:cNvSpPr>
          <p:nvPr>
            <p:ph type="title"/>
          </p:nvPr>
        </p:nvSpPr>
        <p:spPr>
          <a:xfrm>
            <a:off x="1176825" y="312045"/>
            <a:ext cx="6961800" cy="694200"/>
          </a:xfrm>
        </p:spPr>
        <p:txBody>
          <a:bodyPr/>
          <a:lstStyle/>
          <a:p>
            <a:pPr>
              <a:tabLst>
                <a:tab pos="7143750" algn="l"/>
              </a:tabLst>
            </a:pPr>
            <a:r>
              <a:rPr lang="en-GB" altLang="es-ES" sz="2800" dirty="0" err="1"/>
              <a:t>Carga</a:t>
            </a:r>
            <a:r>
              <a:rPr lang="en-GB" altLang="es-ES" sz="2800" dirty="0"/>
              <a:t> y </a:t>
            </a:r>
            <a:r>
              <a:rPr lang="en-GB" altLang="es-ES" sz="2800" dirty="0" err="1"/>
              <a:t>Mantenimiento</a:t>
            </a:r>
            <a:r>
              <a:rPr lang="en-GB" altLang="es-ES" sz="2800" dirty="0"/>
              <a:t> de un A.D.</a:t>
            </a:r>
            <a:endParaRPr lang="es-ES_tradnl" altLang="es-ES" sz="2800" dirty="0"/>
          </a:p>
        </p:txBody>
      </p:sp>
    </p:spTree>
    <p:extLst>
      <p:ext uri="{BB962C8B-B14F-4D97-AF65-F5344CB8AC3E}">
        <p14:creationId xmlns:p14="http://schemas.microsoft.com/office/powerpoint/2010/main" val="1565645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5" name="Rectangle 3"/>
          <p:cNvSpPr>
            <a:spLocks noChangeArrowheads="1"/>
          </p:cNvSpPr>
          <p:nvPr/>
        </p:nvSpPr>
        <p:spPr bwMode="auto">
          <a:xfrm>
            <a:off x="755650" y="1484313"/>
            <a:ext cx="7731125"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s-ES_tradnl" altLang="es-ES" sz="2200">
                <a:solidFill>
                  <a:srgbClr val="A41512"/>
                </a:solidFill>
                <a:latin typeface="Arial" panose="020B0604020202020204" pitchFamily="34" charset="0"/>
              </a:rPr>
              <a:t>Procesos posteriores a la carga: </a:t>
            </a:r>
            <a:r>
              <a:rPr lang="es-ES_tradnl" altLang="es-ES" sz="2200" u="sng">
                <a:solidFill>
                  <a:srgbClr val="A41512"/>
                </a:solidFill>
                <a:latin typeface="Arial" panose="020B0604020202020204" pitchFamily="34" charset="0"/>
              </a:rPr>
              <a:t>obtención de agregados</a:t>
            </a:r>
            <a:r>
              <a:rPr lang="es-ES_tradnl" altLang="es-ES" sz="2200">
                <a:solidFill>
                  <a:srgbClr val="A41512"/>
                </a:solidFill>
                <a:latin typeface="Arial" panose="020B0604020202020204" pitchFamily="34" charset="0"/>
              </a:rPr>
              <a:t>.</a:t>
            </a:r>
            <a:endParaRPr lang="es-ES" altLang="es-ES" sz="2200">
              <a:solidFill>
                <a:srgbClr val="A41512"/>
              </a:solidFill>
              <a:latin typeface="Arial" panose="020B0604020202020204" pitchFamily="34" charset="0"/>
            </a:endParaRPr>
          </a:p>
        </p:txBody>
      </p:sp>
      <p:sp>
        <p:nvSpPr>
          <p:cNvPr id="284676" name="Rectangle 4"/>
          <p:cNvSpPr>
            <a:spLocks noChangeArrowheads="1"/>
          </p:cNvSpPr>
          <p:nvPr/>
        </p:nvSpPr>
        <p:spPr bwMode="auto">
          <a:xfrm>
            <a:off x="820738" y="2032000"/>
            <a:ext cx="73850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346075">
              <a:tabLst>
                <a:tab pos="576263" algn="l"/>
              </a:tabLst>
              <a:defRPr sz="2400">
                <a:solidFill>
                  <a:schemeClr val="tx1"/>
                </a:solidFill>
                <a:latin typeface="Times New Roman" panose="02020603050405020304" pitchFamily="18" charset="0"/>
              </a:defRPr>
            </a:lvl1pPr>
            <a:lvl2pPr marL="341313" indent="-227013" defTabSz="346075">
              <a:tabLst>
                <a:tab pos="576263" algn="l"/>
              </a:tabLst>
              <a:defRPr sz="2400">
                <a:solidFill>
                  <a:schemeClr val="tx1"/>
                </a:solidFill>
                <a:latin typeface="Times New Roman" panose="02020603050405020304" pitchFamily="18" charset="0"/>
              </a:defRPr>
            </a:lvl2pPr>
            <a:lvl3pPr marL="741363" indent="-285750" defTabSz="346075">
              <a:tabLst>
                <a:tab pos="576263" algn="l"/>
              </a:tabLst>
              <a:defRPr sz="2400">
                <a:solidFill>
                  <a:schemeClr val="tx1"/>
                </a:solidFill>
                <a:latin typeface="Times New Roman" panose="02020603050405020304" pitchFamily="18" charset="0"/>
              </a:defRPr>
            </a:lvl3pPr>
            <a:lvl4pPr marL="1600200" indent="-228600" defTabSz="346075">
              <a:tabLst>
                <a:tab pos="576263" algn="l"/>
              </a:tabLst>
              <a:defRPr sz="2400">
                <a:solidFill>
                  <a:schemeClr val="tx1"/>
                </a:solidFill>
                <a:latin typeface="Times New Roman" panose="02020603050405020304" pitchFamily="18" charset="0"/>
              </a:defRPr>
            </a:lvl4pPr>
            <a:lvl5pPr marL="2057400" indent="-228600" defTabSz="346075">
              <a:tabLst>
                <a:tab pos="576263" algn="l"/>
              </a:tabLst>
              <a:defRPr sz="2400">
                <a:solidFill>
                  <a:schemeClr val="tx1"/>
                </a:solidFill>
                <a:latin typeface="Times New Roman" panose="02020603050405020304" pitchFamily="18" charset="0"/>
              </a:defRPr>
            </a:lvl5pPr>
            <a:lvl6pPr marL="25146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6pPr>
            <a:lvl7pPr marL="29718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7pPr>
            <a:lvl8pPr marL="34290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8pPr>
            <a:lvl9pPr marL="38862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9pPr>
          </a:lstStyle>
          <a:p>
            <a:pPr lvl="1" eaLnBrk="1" hangingPunct="1">
              <a:spcBef>
                <a:spcPct val="20000"/>
              </a:spcBef>
              <a:buClr>
                <a:schemeClr val="accent1"/>
              </a:buClr>
              <a:buFontTx/>
              <a:buChar char="–"/>
            </a:pPr>
            <a:r>
              <a:rPr lang="es-ES_tradnl" altLang="es-ES" sz="2000">
                <a:latin typeface="Arial" panose="020B0604020202020204" pitchFamily="34" charset="0"/>
              </a:rPr>
              <a:t>Durante la extracción.</a:t>
            </a:r>
            <a:r>
              <a:rPr lang="es-ES" altLang="es-ES" sz="2000">
                <a:latin typeface="Arial" panose="020B0604020202020204" pitchFamily="34" charset="0"/>
              </a:rPr>
              <a:t> </a:t>
            </a:r>
          </a:p>
          <a:p>
            <a:pPr lvl="1" eaLnBrk="1" hangingPunct="1">
              <a:spcBef>
                <a:spcPct val="20000"/>
              </a:spcBef>
              <a:buClr>
                <a:schemeClr val="accent1"/>
              </a:buClr>
              <a:buFontTx/>
              <a:buChar char="–"/>
            </a:pPr>
            <a:r>
              <a:rPr lang="es-ES_tradnl" altLang="es-ES" sz="2000">
                <a:latin typeface="Arial" panose="020B0604020202020204" pitchFamily="34" charset="0"/>
              </a:rPr>
              <a:t>Después de la carga (transporte).</a:t>
            </a:r>
            <a:endParaRPr lang="es-ES" altLang="es-ES" sz="2000">
              <a:latin typeface="Arial" panose="020B0604020202020204" pitchFamily="34" charset="0"/>
            </a:endParaRPr>
          </a:p>
        </p:txBody>
      </p:sp>
      <p:sp>
        <p:nvSpPr>
          <p:cNvPr id="284677" name="Rectangle 5"/>
          <p:cNvSpPr>
            <a:spLocks noChangeArrowheads="1"/>
          </p:cNvSpPr>
          <p:nvPr/>
        </p:nvSpPr>
        <p:spPr bwMode="auto">
          <a:xfrm>
            <a:off x="963613" y="3544888"/>
            <a:ext cx="73152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4678" name="Line 6"/>
          <p:cNvSpPr>
            <a:spLocks noChangeShapeType="1"/>
          </p:cNvSpPr>
          <p:nvPr/>
        </p:nvSpPr>
        <p:spPr bwMode="auto">
          <a:xfrm flipV="1">
            <a:off x="5318125" y="5489575"/>
            <a:ext cx="1222375" cy="12700"/>
          </a:xfrm>
          <a:prstGeom prst="line">
            <a:avLst/>
          </a:prstGeom>
          <a:noFill/>
          <a:ln w="25400">
            <a:solidFill>
              <a:schemeClr val="hlink"/>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4679" name="Line 7"/>
          <p:cNvSpPr>
            <a:spLocks noChangeShapeType="1"/>
          </p:cNvSpPr>
          <p:nvPr/>
        </p:nvSpPr>
        <p:spPr bwMode="auto">
          <a:xfrm>
            <a:off x="3076575" y="5495925"/>
            <a:ext cx="1527175" cy="0"/>
          </a:xfrm>
          <a:prstGeom prst="line">
            <a:avLst/>
          </a:prstGeom>
          <a:noFill/>
          <a:ln w="25400">
            <a:solidFill>
              <a:schemeClr val="hlink"/>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4680" name="Rectangle 8"/>
          <p:cNvSpPr>
            <a:spLocks noChangeArrowheads="1"/>
          </p:cNvSpPr>
          <p:nvPr/>
        </p:nvSpPr>
        <p:spPr bwMode="auto">
          <a:xfrm>
            <a:off x="1638300" y="5986463"/>
            <a:ext cx="196215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60000"/>
              </a:lnSpc>
              <a:spcBef>
                <a:spcPct val="50000"/>
              </a:spcBef>
            </a:pPr>
            <a:r>
              <a:rPr lang="es-ES_tradnl" altLang="es-ES" sz="1600" b="1">
                <a:solidFill>
                  <a:srgbClr val="000099"/>
                </a:solidFill>
                <a:latin typeface="Arial" panose="020B0604020202020204" pitchFamily="34" charset="0"/>
              </a:rPr>
              <a:t>Base de datos operacional</a:t>
            </a:r>
            <a:endParaRPr lang="es-ES" altLang="es-ES" sz="1600" b="1">
              <a:solidFill>
                <a:srgbClr val="000099"/>
              </a:solidFill>
              <a:latin typeface="Arial" panose="020B0604020202020204" pitchFamily="34" charset="0"/>
            </a:endParaRPr>
          </a:p>
        </p:txBody>
      </p:sp>
      <p:sp>
        <p:nvSpPr>
          <p:cNvPr id="284681" name="Rectangle 9"/>
          <p:cNvSpPr>
            <a:spLocks noChangeArrowheads="1"/>
          </p:cNvSpPr>
          <p:nvPr/>
        </p:nvSpPr>
        <p:spPr bwMode="auto">
          <a:xfrm>
            <a:off x="4064000" y="6011863"/>
            <a:ext cx="192405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60000"/>
              </a:lnSpc>
              <a:spcBef>
                <a:spcPct val="50000"/>
              </a:spcBef>
            </a:pPr>
            <a:r>
              <a:rPr lang="es-ES_tradnl" altLang="es-ES" sz="1600" b="1">
                <a:solidFill>
                  <a:srgbClr val="000099"/>
                </a:solidFill>
                <a:latin typeface="Arial" panose="020B0604020202020204" pitchFamily="34" charset="0"/>
              </a:rPr>
              <a:t>Almacenamiento intermedio</a:t>
            </a:r>
            <a:endParaRPr lang="es-ES" altLang="es-ES" sz="1600" b="1">
              <a:solidFill>
                <a:srgbClr val="000099"/>
              </a:solidFill>
              <a:latin typeface="Arial" panose="020B0604020202020204" pitchFamily="34" charset="0"/>
            </a:endParaRPr>
          </a:p>
        </p:txBody>
      </p:sp>
      <p:sp>
        <p:nvSpPr>
          <p:cNvPr id="284682" name="Rectangle 10"/>
          <p:cNvSpPr>
            <a:spLocks noChangeArrowheads="1"/>
          </p:cNvSpPr>
          <p:nvPr/>
        </p:nvSpPr>
        <p:spPr bwMode="auto">
          <a:xfrm>
            <a:off x="6451600" y="5948363"/>
            <a:ext cx="1350963"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60000"/>
              </a:lnSpc>
              <a:spcBef>
                <a:spcPct val="50000"/>
              </a:spcBef>
            </a:pPr>
            <a:r>
              <a:rPr lang="es-ES_tradnl" altLang="es-ES" sz="1600" b="1">
                <a:solidFill>
                  <a:srgbClr val="000099"/>
                </a:solidFill>
                <a:latin typeface="Arial" panose="020B0604020202020204" pitchFamily="34" charset="0"/>
              </a:rPr>
              <a:t>Almacén de datos</a:t>
            </a:r>
            <a:endParaRPr lang="es-ES" altLang="es-ES" sz="1600" b="1">
              <a:solidFill>
                <a:srgbClr val="000099"/>
              </a:solidFill>
              <a:latin typeface="Arial" panose="020B0604020202020204" pitchFamily="34" charset="0"/>
            </a:endParaRPr>
          </a:p>
        </p:txBody>
      </p:sp>
      <p:grpSp>
        <p:nvGrpSpPr>
          <p:cNvPr id="284683" name="Group 11"/>
          <p:cNvGrpSpPr>
            <a:grpSpLocks/>
          </p:cNvGrpSpPr>
          <p:nvPr/>
        </p:nvGrpSpPr>
        <p:grpSpPr bwMode="auto">
          <a:xfrm>
            <a:off x="2198688" y="5202238"/>
            <a:ext cx="844550" cy="654050"/>
            <a:chOff x="1202" y="3092"/>
            <a:chExt cx="532" cy="412"/>
          </a:xfrm>
        </p:grpSpPr>
        <p:sp>
          <p:nvSpPr>
            <p:cNvPr id="284684" name="Rectangle 12"/>
            <p:cNvSpPr>
              <a:spLocks noChangeArrowheads="1"/>
            </p:cNvSpPr>
            <p:nvPr/>
          </p:nvSpPr>
          <p:spPr bwMode="auto">
            <a:xfrm>
              <a:off x="1202" y="3176"/>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4685" name="Oval 13"/>
            <p:cNvSpPr>
              <a:spLocks noChangeArrowheads="1"/>
            </p:cNvSpPr>
            <p:nvPr/>
          </p:nvSpPr>
          <p:spPr bwMode="auto">
            <a:xfrm>
              <a:off x="1202" y="3092"/>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4686" name="Oval 14"/>
            <p:cNvSpPr>
              <a:spLocks noChangeArrowheads="1"/>
            </p:cNvSpPr>
            <p:nvPr/>
          </p:nvSpPr>
          <p:spPr bwMode="auto">
            <a:xfrm>
              <a:off x="1202" y="3346"/>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nvGrpSpPr>
          <p:cNvPr id="284687" name="Group 15"/>
          <p:cNvGrpSpPr>
            <a:grpSpLocks/>
          </p:cNvGrpSpPr>
          <p:nvPr/>
        </p:nvGrpSpPr>
        <p:grpSpPr bwMode="auto">
          <a:xfrm>
            <a:off x="4637088" y="5172075"/>
            <a:ext cx="608012" cy="584200"/>
            <a:chOff x="2738" y="3073"/>
            <a:chExt cx="383" cy="368"/>
          </a:xfrm>
        </p:grpSpPr>
        <p:sp>
          <p:nvSpPr>
            <p:cNvPr id="284688" name="Rectangle 16"/>
            <p:cNvSpPr>
              <a:spLocks noChangeArrowheads="1"/>
            </p:cNvSpPr>
            <p:nvPr/>
          </p:nvSpPr>
          <p:spPr bwMode="auto">
            <a:xfrm>
              <a:off x="2738" y="3148"/>
              <a:ext cx="383" cy="220"/>
            </a:xfrm>
            <a:prstGeom prst="rect">
              <a:avLst/>
            </a:prstGeom>
            <a:gradFill rotWithShape="0">
              <a:gsLst>
                <a:gs pos="0">
                  <a:srgbClr val="FFFF99">
                    <a:gamma/>
                    <a:shade val="89804"/>
                    <a:invGamma/>
                  </a:srgbClr>
                </a:gs>
                <a:gs pos="50000">
                  <a:srgbClr val="FFFF99"/>
                </a:gs>
                <a:gs pos="100000">
                  <a:srgbClr val="FFFF99">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4689" name="Oval 17"/>
            <p:cNvSpPr>
              <a:spLocks noChangeArrowheads="1"/>
            </p:cNvSpPr>
            <p:nvPr/>
          </p:nvSpPr>
          <p:spPr bwMode="auto">
            <a:xfrm>
              <a:off x="2738" y="3073"/>
              <a:ext cx="383" cy="141"/>
            </a:xfrm>
            <a:prstGeom prst="ellipse">
              <a:avLst/>
            </a:prstGeom>
            <a:gradFill rotWithShape="0">
              <a:gsLst>
                <a:gs pos="0">
                  <a:srgbClr val="FFFF99">
                    <a:gamma/>
                    <a:shade val="80000"/>
                    <a:invGamma/>
                  </a:srgbClr>
                </a:gs>
                <a:gs pos="100000">
                  <a:srgbClr val="FFFF99"/>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4690" name="Oval 18"/>
            <p:cNvSpPr>
              <a:spLocks noChangeArrowheads="1"/>
            </p:cNvSpPr>
            <p:nvPr/>
          </p:nvSpPr>
          <p:spPr bwMode="auto">
            <a:xfrm>
              <a:off x="2738" y="3300"/>
              <a:ext cx="383" cy="141"/>
            </a:xfrm>
            <a:prstGeom prst="ellipse">
              <a:avLst/>
            </a:prstGeom>
            <a:gradFill rotWithShape="0">
              <a:gsLst>
                <a:gs pos="0">
                  <a:srgbClr val="FFFF99">
                    <a:gamma/>
                    <a:shade val="89804"/>
                    <a:invGamma/>
                  </a:srgbClr>
                </a:gs>
                <a:gs pos="50000">
                  <a:srgbClr val="FFFF99"/>
                </a:gs>
                <a:gs pos="100000">
                  <a:srgbClr val="FFFF99">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nvGrpSpPr>
          <p:cNvPr id="284691" name="Group 19"/>
          <p:cNvGrpSpPr>
            <a:grpSpLocks/>
          </p:cNvGrpSpPr>
          <p:nvPr/>
        </p:nvGrpSpPr>
        <p:grpSpPr bwMode="auto">
          <a:xfrm>
            <a:off x="6605588" y="5138738"/>
            <a:ext cx="844550" cy="654050"/>
            <a:chOff x="3978" y="3052"/>
            <a:chExt cx="532" cy="412"/>
          </a:xfrm>
        </p:grpSpPr>
        <p:sp>
          <p:nvSpPr>
            <p:cNvPr id="284692" name="Rectangle 20"/>
            <p:cNvSpPr>
              <a:spLocks noChangeArrowheads="1"/>
            </p:cNvSpPr>
            <p:nvPr/>
          </p:nvSpPr>
          <p:spPr bwMode="auto">
            <a:xfrm>
              <a:off x="3978" y="3136"/>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4693" name="Oval 21"/>
            <p:cNvSpPr>
              <a:spLocks noChangeArrowheads="1"/>
            </p:cNvSpPr>
            <p:nvPr/>
          </p:nvSpPr>
          <p:spPr bwMode="auto">
            <a:xfrm>
              <a:off x="3978" y="3052"/>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4694" name="Oval 22"/>
            <p:cNvSpPr>
              <a:spLocks noChangeArrowheads="1"/>
            </p:cNvSpPr>
            <p:nvPr/>
          </p:nvSpPr>
          <p:spPr bwMode="auto">
            <a:xfrm>
              <a:off x="3978" y="3306"/>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sp>
        <p:nvSpPr>
          <p:cNvPr id="284695" name="Line 23"/>
          <p:cNvSpPr>
            <a:spLocks noChangeShapeType="1"/>
          </p:cNvSpPr>
          <p:nvPr/>
        </p:nvSpPr>
        <p:spPr bwMode="auto">
          <a:xfrm>
            <a:off x="4864100" y="4483100"/>
            <a:ext cx="2132013" cy="676275"/>
          </a:xfrm>
          <a:prstGeom prst="line">
            <a:avLst/>
          </a:prstGeom>
          <a:noFill/>
          <a:ln w="25400">
            <a:solidFill>
              <a:schemeClr val="hlink"/>
            </a:solidFill>
            <a:prstDash val="sysDot"/>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grpSp>
        <p:nvGrpSpPr>
          <p:cNvPr id="284696" name="Group 24"/>
          <p:cNvGrpSpPr>
            <a:grpSpLocks/>
          </p:cNvGrpSpPr>
          <p:nvPr/>
        </p:nvGrpSpPr>
        <p:grpSpPr bwMode="auto">
          <a:xfrm>
            <a:off x="3752850" y="3008313"/>
            <a:ext cx="2298700" cy="1412875"/>
            <a:chOff x="2181" y="1710"/>
            <a:chExt cx="1448" cy="890"/>
          </a:xfrm>
        </p:grpSpPr>
        <p:grpSp>
          <p:nvGrpSpPr>
            <p:cNvPr id="284697" name="Group 25"/>
            <p:cNvGrpSpPr>
              <a:grpSpLocks/>
            </p:cNvGrpSpPr>
            <p:nvPr/>
          </p:nvGrpSpPr>
          <p:grpSpPr bwMode="auto">
            <a:xfrm>
              <a:off x="2181" y="1710"/>
              <a:ext cx="675" cy="862"/>
              <a:chOff x="2181" y="1710"/>
              <a:chExt cx="675" cy="862"/>
            </a:xfrm>
          </p:grpSpPr>
          <p:sp>
            <p:nvSpPr>
              <p:cNvPr id="284698" name="Rectangle 26"/>
              <p:cNvSpPr>
                <a:spLocks noChangeArrowheads="1"/>
              </p:cNvSpPr>
              <p:nvPr/>
            </p:nvSpPr>
            <p:spPr bwMode="auto">
              <a:xfrm>
                <a:off x="2181" y="1710"/>
                <a:ext cx="675" cy="862"/>
              </a:xfrm>
              <a:prstGeom prst="rect">
                <a:avLst/>
              </a:prstGeom>
              <a:gradFill rotWithShape="0">
                <a:gsLst>
                  <a:gs pos="0">
                    <a:srgbClr val="CCCCFF"/>
                  </a:gs>
                  <a:gs pos="50000">
                    <a:srgbClr val="CCCCFF">
                      <a:gamma/>
                      <a:shade val="89804"/>
                      <a:invGamma/>
                    </a:srgbClr>
                  </a:gs>
                  <a:gs pos="100000">
                    <a:srgbClr val="CCCCFF"/>
                  </a:gs>
                </a:gsLst>
                <a:lin ang="5400000" scaled="1"/>
              </a:gra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s-CR"/>
              </a:p>
            </p:txBody>
          </p:sp>
          <p:grpSp>
            <p:nvGrpSpPr>
              <p:cNvPr id="284699" name="Group 27"/>
              <p:cNvGrpSpPr>
                <a:grpSpLocks/>
              </p:cNvGrpSpPr>
              <p:nvPr/>
            </p:nvGrpSpPr>
            <p:grpSpPr bwMode="auto">
              <a:xfrm>
                <a:off x="2254" y="1793"/>
                <a:ext cx="529" cy="697"/>
                <a:chOff x="2254" y="1793"/>
                <a:chExt cx="529" cy="697"/>
              </a:xfrm>
            </p:grpSpPr>
            <p:sp>
              <p:nvSpPr>
                <p:cNvPr id="284700" name="Rectangle 28"/>
                <p:cNvSpPr>
                  <a:spLocks noChangeArrowheads="1"/>
                </p:cNvSpPr>
                <p:nvPr/>
              </p:nvSpPr>
              <p:spPr bwMode="ltGray">
                <a:xfrm>
                  <a:off x="2254" y="1793"/>
                  <a:ext cx="529" cy="91"/>
                </a:xfrm>
                <a:prstGeom prst="rect">
                  <a:avLst/>
                </a:prstGeom>
                <a:gradFill rotWithShape="0">
                  <a:gsLst>
                    <a:gs pos="0">
                      <a:srgbClr val="6CF1FA"/>
                    </a:gs>
                    <a:gs pos="100000">
                      <a:srgbClr val="6CF1FA">
                        <a:gamma/>
                        <a:shade val="6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4701" name="Rectangle 29"/>
                <p:cNvSpPr>
                  <a:spLocks noChangeArrowheads="1"/>
                </p:cNvSpPr>
                <p:nvPr/>
              </p:nvSpPr>
              <p:spPr bwMode="ltGray">
                <a:xfrm>
                  <a:off x="2254" y="1914"/>
                  <a:ext cx="529" cy="90"/>
                </a:xfrm>
                <a:prstGeom prst="rect">
                  <a:avLst/>
                </a:prstGeom>
                <a:gradFill rotWithShape="0">
                  <a:gsLst>
                    <a:gs pos="0">
                      <a:srgbClr val="6CF1FA"/>
                    </a:gs>
                    <a:gs pos="100000">
                      <a:srgbClr val="6CF1FA">
                        <a:gamma/>
                        <a:shade val="6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4702" name="Rectangle 30"/>
                <p:cNvSpPr>
                  <a:spLocks noChangeArrowheads="1"/>
                </p:cNvSpPr>
                <p:nvPr/>
              </p:nvSpPr>
              <p:spPr bwMode="ltGray">
                <a:xfrm>
                  <a:off x="2254" y="2034"/>
                  <a:ext cx="529" cy="92"/>
                </a:xfrm>
                <a:prstGeom prst="rect">
                  <a:avLst/>
                </a:prstGeom>
                <a:gradFill rotWithShape="0">
                  <a:gsLst>
                    <a:gs pos="0">
                      <a:srgbClr val="6CF1FA"/>
                    </a:gs>
                    <a:gs pos="100000">
                      <a:srgbClr val="6CF1FA">
                        <a:gamma/>
                        <a:shade val="6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4703" name="Rectangle 31"/>
                <p:cNvSpPr>
                  <a:spLocks noChangeArrowheads="1"/>
                </p:cNvSpPr>
                <p:nvPr/>
              </p:nvSpPr>
              <p:spPr bwMode="ltGray">
                <a:xfrm>
                  <a:off x="2254" y="2156"/>
                  <a:ext cx="529" cy="90"/>
                </a:xfrm>
                <a:prstGeom prst="rect">
                  <a:avLst/>
                </a:prstGeom>
                <a:gradFill rotWithShape="0">
                  <a:gsLst>
                    <a:gs pos="0">
                      <a:srgbClr val="6CF1FA"/>
                    </a:gs>
                    <a:gs pos="100000">
                      <a:srgbClr val="6CF1FA">
                        <a:gamma/>
                        <a:shade val="6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4704" name="Rectangle 32"/>
                <p:cNvSpPr>
                  <a:spLocks noChangeArrowheads="1"/>
                </p:cNvSpPr>
                <p:nvPr/>
              </p:nvSpPr>
              <p:spPr bwMode="ltGray">
                <a:xfrm>
                  <a:off x="2254" y="2276"/>
                  <a:ext cx="529" cy="91"/>
                </a:xfrm>
                <a:prstGeom prst="rect">
                  <a:avLst/>
                </a:prstGeom>
                <a:gradFill rotWithShape="0">
                  <a:gsLst>
                    <a:gs pos="0">
                      <a:srgbClr val="6CF1FA"/>
                    </a:gs>
                    <a:gs pos="100000">
                      <a:srgbClr val="6CF1FA">
                        <a:gamma/>
                        <a:shade val="6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84705" name="Rectangle 33"/>
                <p:cNvSpPr>
                  <a:spLocks noChangeArrowheads="1"/>
                </p:cNvSpPr>
                <p:nvPr/>
              </p:nvSpPr>
              <p:spPr bwMode="ltGray">
                <a:xfrm>
                  <a:off x="2254" y="2398"/>
                  <a:ext cx="529" cy="92"/>
                </a:xfrm>
                <a:prstGeom prst="rect">
                  <a:avLst/>
                </a:prstGeom>
                <a:gradFill rotWithShape="0">
                  <a:gsLst>
                    <a:gs pos="0">
                      <a:srgbClr val="6CF1FA"/>
                    </a:gs>
                    <a:gs pos="100000">
                      <a:srgbClr val="6CF1FA">
                        <a:gamma/>
                        <a:shade val="6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grpSp>
          <p:nvGrpSpPr>
            <p:cNvPr id="284706" name="Group 34"/>
            <p:cNvGrpSpPr>
              <a:grpSpLocks/>
            </p:cNvGrpSpPr>
            <p:nvPr/>
          </p:nvGrpSpPr>
          <p:grpSpPr bwMode="auto">
            <a:xfrm>
              <a:off x="2960" y="1946"/>
              <a:ext cx="431" cy="377"/>
              <a:chOff x="2960" y="1946"/>
              <a:chExt cx="431" cy="377"/>
            </a:xfrm>
          </p:grpSpPr>
          <p:sp>
            <p:nvSpPr>
              <p:cNvPr id="284707" name="Freeform 35"/>
              <p:cNvSpPr>
                <a:spLocks/>
              </p:cNvSpPr>
              <p:nvPr/>
            </p:nvSpPr>
            <p:spPr bwMode="blackGray">
              <a:xfrm>
                <a:off x="2960" y="1946"/>
                <a:ext cx="431" cy="363"/>
              </a:xfrm>
              <a:custGeom>
                <a:avLst/>
                <a:gdLst>
                  <a:gd name="T0" fmla="*/ 349 w 431"/>
                  <a:gd name="T1" fmla="*/ 245 h 363"/>
                  <a:gd name="T2" fmla="*/ 344 w 431"/>
                  <a:gd name="T3" fmla="*/ 231 h 363"/>
                  <a:gd name="T4" fmla="*/ 340 w 431"/>
                  <a:gd name="T5" fmla="*/ 219 h 363"/>
                  <a:gd name="T6" fmla="*/ 335 w 431"/>
                  <a:gd name="T7" fmla="*/ 208 h 363"/>
                  <a:gd name="T8" fmla="*/ 324 w 431"/>
                  <a:gd name="T9" fmla="*/ 196 h 363"/>
                  <a:gd name="T10" fmla="*/ 320 w 431"/>
                  <a:gd name="T11" fmla="*/ 185 h 363"/>
                  <a:gd name="T12" fmla="*/ 313 w 431"/>
                  <a:gd name="T13" fmla="*/ 175 h 363"/>
                  <a:gd name="T14" fmla="*/ 303 w 431"/>
                  <a:gd name="T15" fmla="*/ 163 h 363"/>
                  <a:gd name="T16" fmla="*/ 296 w 431"/>
                  <a:gd name="T17" fmla="*/ 153 h 363"/>
                  <a:gd name="T18" fmla="*/ 284 w 431"/>
                  <a:gd name="T19" fmla="*/ 143 h 363"/>
                  <a:gd name="T20" fmla="*/ 277 w 431"/>
                  <a:gd name="T21" fmla="*/ 133 h 363"/>
                  <a:gd name="T22" fmla="*/ 264 w 431"/>
                  <a:gd name="T23" fmla="*/ 123 h 363"/>
                  <a:gd name="T24" fmla="*/ 255 w 431"/>
                  <a:gd name="T25" fmla="*/ 115 h 363"/>
                  <a:gd name="T26" fmla="*/ 240 w 431"/>
                  <a:gd name="T27" fmla="*/ 106 h 363"/>
                  <a:gd name="T28" fmla="*/ 230 w 431"/>
                  <a:gd name="T29" fmla="*/ 97 h 363"/>
                  <a:gd name="T30" fmla="*/ 218 w 431"/>
                  <a:gd name="T31" fmla="*/ 90 h 363"/>
                  <a:gd name="T32" fmla="*/ 206 w 431"/>
                  <a:gd name="T33" fmla="*/ 82 h 363"/>
                  <a:gd name="T34" fmla="*/ 192 w 431"/>
                  <a:gd name="T35" fmla="*/ 74 h 363"/>
                  <a:gd name="T36" fmla="*/ 179 w 431"/>
                  <a:gd name="T37" fmla="*/ 67 h 363"/>
                  <a:gd name="T38" fmla="*/ 167 w 431"/>
                  <a:gd name="T39" fmla="*/ 60 h 363"/>
                  <a:gd name="T40" fmla="*/ 155 w 431"/>
                  <a:gd name="T41" fmla="*/ 52 h 363"/>
                  <a:gd name="T42" fmla="*/ 141 w 431"/>
                  <a:gd name="T43" fmla="*/ 47 h 363"/>
                  <a:gd name="T44" fmla="*/ 131 w 431"/>
                  <a:gd name="T45" fmla="*/ 41 h 363"/>
                  <a:gd name="T46" fmla="*/ 116 w 431"/>
                  <a:gd name="T47" fmla="*/ 35 h 363"/>
                  <a:gd name="T48" fmla="*/ 104 w 431"/>
                  <a:gd name="T49" fmla="*/ 31 h 363"/>
                  <a:gd name="T50" fmla="*/ 89 w 431"/>
                  <a:gd name="T51" fmla="*/ 25 h 363"/>
                  <a:gd name="T52" fmla="*/ 78 w 431"/>
                  <a:gd name="T53" fmla="*/ 21 h 363"/>
                  <a:gd name="T54" fmla="*/ 65 w 431"/>
                  <a:gd name="T55" fmla="*/ 16 h 363"/>
                  <a:gd name="T56" fmla="*/ 53 w 431"/>
                  <a:gd name="T57" fmla="*/ 12 h 363"/>
                  <a:gd name="T58" fmla="*/ 41 w 431"/>
                  <a:gd name="T59" fmla="*/ 8 h 363"/>
                  <a:gd name="T60" fmla="*/ 29 w 431"/>
                  <a:gd name="T61" fmla="*/ 4 h 363"/>
                  <a:gd name="T62" fmla="*/ 19 w 431"/>
                  <a:gd name="T63" fmla="*/ 1 h 363"/>
                  <a:gd name="T64" fmla="*/ 0 w 431"/>
                  <a:gd name="T65" fmla="*/ 7 h 363"/>
                  <a:gd name="T66" fmla="*/ 0 w 431"/>
                  <a:gd name="T67" fmla="*/ 7 h 363"/>
                  <a:gd name="T68" fmla="*/ 7 w 431"/>
                  <a:gd name="T69" fmla="*/ 20 h 363"/>
                  <a:gd name="T70" fmla="*/ 21 w 431"/>
                  <a:gd name="T71" fmla="*/ 25 h 363"/>
                  <a:gd name="T72" fmla="*/ 38 w 431"/>
                  <a:gd name="T73" fmla="*/ 33 h 363"/>
                  <a:gd name="T74" fmla="*/ 55 w 431"/>
                  <a:gd name="T75" fmla="*/ 40 h 363"/>
                  <a:gd name="T76" fmla="*/ 70 w 431"/>
                  <a:gd name="T77" fmla="*/ 46 h 363"/>
                  <a:gd name="T78" fmla="*/ 82 w 431"/>
                  <a:gd name="T79" fmla="*/ 53 h 363"/>
                  <a:gd name="T80" fmla="*/ 94 w 431"/>
                  <a:gd name="T81" fmla="*/ 63 h 363"/>
                  <a:gd name="T82" fmla="*/ 108 w 431"/>
                  <a:gd name="T83" fmla="*/ 71 h 363"/>
                  <a:gd name="T84" fmla="*/ 118 w 431"/>
                  <a:gd name="T85" fmla="*/ 80 h 363"/>
                  <a:gd name="T86" fmla="*/ 131 w 431"/>
                  <a:gd name="T87" fmla="*/ 87 h 363"/>
                  <a:gd name="T88" fmla="*/ 138 w 431"/>
                  <a:gd name="T89" fmla="*/ 97 h 363"/>
                  <a:gd name="T90" fmla="*/ 148 w 431"/>
                  <a:gd name="T91" fmla="*/ 106 h 363"/>
                  <a:gd name="T92" fmla="*/ 158 w 431"/>
                  <a:gd name="T93" fmla="*/ 115 h 363"/>
                  <a:gd name="T94" fmla="*/ 165 w 431"/>
                  <a:gd name="T95" fmla="*/ 125 h 363"/>
                  <a:gd name="T96" fmla="*/ 172 w 431"/>
                  <a:gd name="T97" fmla="*/ 135 h 363"/>
                  <a:gd name="T98" fmla="*/ 179 w 431"/>
                  <a:gd name="T99" fmla="*/ 145 h 363"/>
                  <a:gd name="T100" fmla="*/ 187 w 431"/>
                  <a:gd name="T101" fmla="*/ 155 h 363"/>
                  <a:gd name="T102" fmla="*/ 189 w 431"/>
                  <a:gd name="T103" fmla="*/ 165 h 363"/>
                  <a:gd name="T104" fmla="*/ 196 w 431"/>
                  <a:gd name="T105" fmla="*/ 175 h 363"/>
                  <a:gd name="T106" fmla="*/ 201 w 431"/>
                  <a:gd name="T107" fmla="*/ 186 h 363"/>
                  <a:gd name="T108" fmla="*/ 204 w 431"/>
                  <a:gd name="T109" fmla="*/ 196 h 363"/>
                  <a:gd name="T110" fmla="*/ 206 w 431"/>
                  <a:gd name="T111" fmla="*/ 206 h 363"/>
                  <a:gd name="T112" fmla="*/ 210 w 431"/>
                  <a:gd name="T113" fmla="*/ 218 h 363"/>
                  <a:gd name="T114" fmla="*/ 210 w 431"/>
                  <a:gd name="T115" fmla="*/ 230 h 363"/>
                  <a:gd name="T116" fmla="*/ 211 w 431"/>
                  <a:gd name="T117" fmla="*/ 241 h 363"/>
                  <a:gd name="T118" fmla="*/ 211 w 431"/>
                  <a:gd name="T119" fmla="*/ 252 h 363"/>
                  <a:gd name="T120" fmla="*/ 429 w 431"/>
                  <a:gd name="T121" fmla="*/ 27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1" h="363">
                    <a:moveTo>
                      <a:pt x="351" y="255"/>
                    </a:moveTo>
                    <a:lnTo>
                      <a:pt x="349" y="254"/>
                    </a:lnTo>
                    <a:lnTo>
                      <a:pt x="351" y="252"/>
                    </a:lnTo>
                    <a:lnTo>
                      <a:pt x="349" y="251"/>
                    </a:lnTo>
                    <a:lnTo>
                      <a:pt x="349" y="248"/>
                    </a:lnTo>
                    <a:lnTo>
                      <a:pt x="347" y="246"/>
                    </a:lnTo>
                    <a:lnTo>
                      <a:pt x="349" y="245"/>
                    </a:lnTo>
                    <a:lnTo>
                      <a:pt x="347" y="244"/>
                    </a:lnTo>
                    <a:lnTo>
                      <a:pt x="347" y="241"/>
                    </a:lnTo>
                    <a:lnTo>
                      <a:pt x="347" y="238"/>
                    </a:lnTo>
                    <a:lnTo>
                      <a:pt x="347" y="238"/>
                    </a:lnTo>
                    <a:lnTo>
                      <a:pt x="347" y="235"/>
                    </a:lnTo>
                    <a:lnTo>
                      <a:pt x="344" y="234"/>
                    </a:lnTo>
                    <a:lnTo>
                      <a:pt x="344" y="231"/>
                    </a:lnTo>
                    <a:lnTo>
                      <a:pt x="344" y="231"/>
                    </a:lnTo>
                    <a:lnTo>
                      <a:pt x="342" y="230"/>
                    </a:lnTo>
                    <a:lnTo>
                      <a:pt x="342" y="226"/>
                    </a:lnTo>
                    <a:lnTo>
                      <a:pt x="340" y="224"/>
                    </a:lnTo>
                    <a:lnTo>
                      <a:pt x="342" y="224"/>
                    </a:lnTo>
                    <a:lnTo>
                      <a:pt x="340" y="222"/>
                    </a:lnTo>
                    <a:lnTo>
                      <a:pt x="340" y="219"/>
                    </a:lnTo>
                    <a:lnTo>
                      <a:pt x="337" y="218"/>
                    </a:lnTo>
                    <a:lnTo>
                      <a:pt x="340" y="216"/>
                    </a:lnTo>
                    <a:lnTo>
                      <a:pt x="337" y="215"/>
                    </a:lnTo>
                    <a:lnTo>
                      <a:pt x="335" y="214"/>
                    </a:lnTo>
                    <a:lnTo>
                      <a:pt x="335" y="211"/>
                    </a:lnTo>
                    <a:lnTo>
                      <a:pt x="332" y="209"/>
                    </a:lnTo>
                    <a:lnTo>
                      <a:pt x="335" y="208"/>
                    </a:lnTo>
                    <a:lnTo>
                      <a:pt x="332" y="206"/>
                    </a:lnTo>
                    <a:lnTo>
                      <a:pt x="332" y="203"/>
                    </a:lnTo>
                    <a:lnTo>
                      <a:pt x="330" y="202"/>
                    </a:lnTo>
                    <a:lnTo>
                      <a:pt x="330" y="202"/>
                    </a:lnTo>
                    <a:lnTo>
                      <a:pt x="330" y="199"/>
                    </a:lnTo>
                    <a:lnTo>
                      <a:pt x="327" y="198"/>
                    </a:lnTo>
                    <a:lnTo>
                      <a:pt x="324" y="196"/>
                    </a:lnTo>
                    <a:lnTo>
                      <a:pt x="327" y="195"/>
                    </a:lnTo>
                    <a:lnTo>
                      <a:pt x="324" y="193"/>
                    </a:lnTo>
                    <a:lnTo>
                      <a:pt x="324" y="191"/>
                    </a:lnTo>
                    <a:lnTo>
                      <a:pt x="322" y="189"/>
                    </a:lnTo>
                    <a:lnTo>
                      <a:pt x="320" y="188"/>
                    </a:lnTo>
                    <a:lnTo>
                      <a:pt x="322" y="186"/>
                    </a:lnTo>
                    <a:lnTo>
                      <a:pt x="320" y="185"/>
                    </a:lnTo>
                    <a:lnTo>
                      <a:pt x="317" y="183"/>
                    </a:lnTo>
                    <a:lnTo>
                      <a:pt x="317" y="181"/>
                    </a:lnTo>
                    <a:lnTo>
                      <a:pt x="317" y="181"/>
                    </a:lnTo>
                    <a:lnTo>
                      <a:pt x="315" y="179"/>
                    </a:lnTo>
                    <a:lnTo>
                      <a:pt x="315" y="176"/>
                    </a:lnTo>
                    <a:lnTo>
                      <a:pt x="313" y="175"/>
                    </a:lnTo>
                    <a:lnTo>
                      <a:pt x="313" y="175"/>
                    </a:lnTo>
                    <a:lnTo>
                      <a:pt x="310" y="173"/>
                    </a:lnTo>
                    <a:lnTo>
                      <a:pt x="310" y="170"/>
                    </a:lnTo>
                    <a:lnTo>
                      <a:pt x="308" y="169"/>
                    </a:lnTo>
                    <a:lnTo>
                      <a:pt x="305" y="168"/>
                    </a:lnTo>
                    <a:lnTo>
                      <a:pt x="308" y="166"/>
                    </a:lnTo>
                    <a:lnTo>
                      <a:pt x="305" y="165"/>
                    </a:lnTo>
                    <a:lnTo>
                      <a:pt x="303" y="163"/>
                    </a:lnTo>
                    <a:lnTo>
                      <a:pt x="300" y="162"/>
                    </a:lnTo>
                    <a:lnTo>
                      <a:pt x="300" y="159"/>
                    </a:lnTo>
                    <a:lnTo>
                      <a:pt x="300" y="159"/>
                    </a:lnTo>
                    <a:lnTo>
                      <a:pt x="298" y="158"/>
                    </a:lnTo>
                    <a:lnTo>
                      <a:pt x="296" y="156"/>
                    </a:lnTo>
                    <a:lnTo>
                      <a:pt x="296" y="153"/>
                    </a:lnTo>
                    <a:lnTo>
                      <a:pt x="296" y="153"/>
                    </a:lnTo>
                    <a:lnTo>
                      <a:pt x="293" y="152"/>
                    </a:lnTo>
                    <a:lnTo>
                      <a:pt x="291" y="150"/>
                    </a:lnTo>
                    <a:lnTo>
                      <a:pt x="288" y="149"/>
                    </a:lnTo>
                    <a:lnTo>
                      <a:pt x="288" y="146"/>
                    </a:lnTo>
                    <a:lnTo>
                      <a:pt x="288" y="146"/>
                    </a:lnTo>
                    <a:lnTo>
                      <a:pt x="286" y="145"/>
                    </a:lnTo>
                    <a:lnTo>
                      <a:pt x="284" y="143"/>
                    </a:lnTo>
                    <a:lnTo>
                      <a:pt x="284" y="140"/>
                    </a:lnTo>
                    <a:lnTo>
                      <a:pt x="284" y="140"/>
                    </a:lnTo>
                    <a:lnTo>
                      <a:pt x="281" y="139"/>
                    </a:lnTo>
                    <a:lnTo>
                      <a:pt x="279" y="137"/>
                    </a:lnTo>
                    <a:lnTo>
                      <a:pt x="277" y="136"/>
                    </a:lnTo>
                    <a:lnTo>
                      <a:pt x="274" y="135"/>
                    </a:lnTo>
                    <a:lnTo>
                      <a:pt x="277" y="133"/>
                    </a:lnTo>
                    <a:lnTo>
                      <a:pt x="274" y="131"/>
                    </a:lnTo>
                    <a:lnTo>
                      <a:pt x="271" y="130"/>
                    </a:lnTo>
                    <a:lnTo>
                      <a:pt x="269" y="129"/>
                    </a:lnTo>
                    <a:lnTo>
                      <a:pt x="269" y="129"/>
                    </a:lnTo>
                    <a:lnTo>
                      <a:pt x="267" y="127"/>
                    </a:lnTo>
                    <a:lnTo>
                      <a:pt x="267" y="125"/>
                    </a:lnTo>
                    <a:lnTo>
                      <a:pt x="264" y="123"/>
                    </a:lnTo>
                    <a:lnTo>
                      <a:pt x="262" y="121"/>
                    </a:lnTo>
                    <a:lnTo>
                      <a:pt x="262" y="121"/>
                    </a:lnTo>
                    <a:lnTo>
                      <a:pt x="259" y="120"/>
                    </a:lnTo>
                    <a:lnTo>
                      <a:pt x="257" y="119"/>
                    </a:lnTo>
                    <a:lnTo>
                      <a:pt x="255" y="117"/>
                    </a:lnTo>
                    <a:lnTo>
                      <a:pt x="255" y="117"/>
                    </a:lnTo>
                    <a:lnTo>
                      <a:pt x="255" y="115"/>
                    </a:lnTo>
                    <a:lnTo>
                      <a:pt x="252" y="113"/>
                    </a:lnTo>
                    <a:lnTo>
                      <a:pt x="250" y="111"/>
                    </a:lnTo>
                    <a:lnTo>
                      <a:pt x="250" y="111"/>
                    </a:lnTo>
                    <a:lnTo>
                      <a:pt x="247" y="110"/>
                    </a:lnTo>
                    <a:lnTo>
                      <a:pt x="245" y="109"/>
                    </a:lnTo>
                    <a:lnTo>
                      <a:pt x="242" y="107"/>
                    </a:lnTo>
                    <a:lnTo>
                      <a:pt x="240" y="106"/>
                    </a:lnTo>
                    <a:lnTo>
                      <a:pt x="240" y="106"/>
                    </a:lnTo>
                    <a:lnTo>
                      <a:pt x="238" y="104"/>
                    </a:lnTo>
                    <a:lnTo>
                      <a:pt x="238" y="101"/>
                    </a:lnTo>
                    <a:lnTo>
                      <a:pt x="235" y="99"/>
                    </a:lnTo>
                    <a:lnTo>
                      <a:pt x="235" y="99"/>
                    </a:lnTo>
                    <a:lnTo>
                      <a:pt x="233" y="99"/>
                    </a:lnTo>
                    <a:lnTo>
                      <a:pt x="230" y="97"/>
                    </a:lnTo>
                    <a:lnTo>
                      <a:pt x="228" y="96"/>
                    </a:lnTo>
                    <a:lnTo>
                      <a:pt x="228" y="96"/>
                    </a:lnTo>
                    <a:lnTo>
                      <a:pt x="225" y="94"/>
                    </a:lnTo>
                    <a:lnTo>
                      <a:pt x="223" y="93"/>
                    </a:lnTo>
                    <a:lnTo>
                      <a:pt x="221" y="91"/>
                    </a:lnTo>
                    <a:lnTo>
                      <a:pt x="221" y="91"/>
                    </a:lnTo>
                    <a:lnTo>
                      <a:pt x="218" y="90"/>
                    </a:lnTo>
                    <a:lnTo>
                      <a:pt x="216" y="89"/>
                    </a:lnTo>
                    <a:lnTo>
                      <a:pt x="214" y="87"/>
                    </a:lnTo>
                    <a:lnTo>
                      <a:pt x="214" y="87"/>
                    </a:lnTo>
                    <a:lnTo>
                      <a:pt x="211" y="86"/>
                    </a:lnTo>
                    <a:lnTo>
                      <a:pt x="209" y="84"/>
                    </a:lnTo>
                    <a:lnTo>
                      <a:pt x="206" y="82"/>
                    </a:lnTo>
                    <a:lnTo>
                      <a:pt x="206" y="82"/>
                    </a:lnTo>
                    <a:lnTo>
                      <a:pt x="204" y="81"/>
                    </a:lnTo>
                    <a:lnTo>
                      <a:pt x="201" y="80"/>
                    </a:lnTo>
                    <a:lnTo>
                      <a:pt x="199" y="78"/>
                    </a:lnTo>
                    <a:lnTo>
                      <a:pt x="199" y="78"/>
                    </a:lnTo>
                    <a:lnTo>
                      <a:pt x="196" y="77"/>
                    </a:lnTo>
                    <a:lnTo>
                      <a:pt x="194" y="76"/>
                    </a:lnTo>
                    <a:lnTo>
                      <a:pt x="192" y="74"/>
                    </a:lnTo>
                    <a:lnTo>
                      <a:pt x="192" y="74"/>
                    </a:lnTo>
                    <a:lnTo>
                      <a:pt x="189" y="72"/>
                    </a:lnTo>
                    <a:lnTo>
                      <a:pt x="187" y="71"/>
                    </a:lnTo>
                    <a:lnTo>
                      <a:pt x="184" y="70"/>
                    </a:lnTo>
                    <a:lnTo>
                      <a:pt x="184" y="70"/>
                    </a:lnTo>
                    <a:lnTo>
                      <a:pt x="182" y="68"/>
                    </a:lnTo>
                    <a:lnTo>
                      <a:pt x="179" y="67"/>
                    </a:lnTo>
                    <a:lnTo>
                      <a:pt x="179" y="67"/>
                    </a:lnTo>
                    <a:lnTo>
                      <a:pt x="177" y="65"/>
                    </a:lnTo>
                    <a:lnTo>
                      <a:pt x="175" y="64"/>
                    </a:lnTo>
                    <a:lnTo>
                      <a:pt x="172" y="62"/>
                    </a:lnTo>
                    <a:lnTo>
                      <a:pt x="172" y="62"/>
                    </a:lnTo>
                    <a:lnTo>
                      <a:pt x="170" y="61"/>
                    </a:lnTo>
                    <a:lnTo>
                      <a:pt x="167" y="60"/>
                    </a:lnTo>
                    <a:lnTo>
                      <a:pt x="167" y="60"/>
                    </a:lnTo>
                    <a:lnTo>
                      <a:pt x="165" y="58"/>
                    </a:lnTo>
                    <a:lnTo>
                      <a:pt x="162" y="57"/>
                    </a:lnTo>
                    <a:lnTo>
                      <a:pt x="160" y="55"/>
                    </a:lnTo>
                    <a:lnTo>
                      <a:pt x="160" y="55"/>
                    </a:lnTo>
                    <a:lnTo>
                      <a:pt x="158" y="54"/>
                    </a:lnTo>
                    <a:lnTo>
                      <a:pt x="155" y="52"/>
                    </a:lnTo>
                    <a:lnTo>
                      <a:pt x="155" y="52"/>
                    </a:lnTo>
                    <a:lnTo>
                      <a:pt x="152" y="51"/>
                    </a:lnTo>
                    <a:lnTo>
                      <a:pt x="150" y="50"/>
                    </a:lnTo>
                    <a:lnTo>
                      <a:pt x="148" y="51"/>
                    </a:lnTo>
                    <a:lnTo>
                      <a:pt x="145" y="50"/>
                    </a:lnTo>
                    <a:lnTo>
                      <a:pt x="143" y="48"/>
                    </a:lnTo>
                    <a:lnTo>
                      <a:pt x="141" y="47"/>
                    </a:lnTo>
                    <a:lnTo>
                      <a:pt x="141" y="47"/>
                    </a:lnTo>
                    <a:lnTo>
                      <a:pt x="138" y="45"/>
                    </a:lnTo>
                    <a:lnTo>
                      <a:pt x="136" y="44"/>
                    </a:lnTo>
                    <a:lnTo>
                      <a:pt x="136" y="44"/>
                    </a:lnTo>
                    <a:lnTo>
                      <a:pt x="133" y="43"/>
                    </a:lnTo>
                    <a:lnTo>
                      <a:pt x="131" y="41"/>
                    </a:lnTo>
                    <a:lnTo>
                      <a:pt x="131" y="41"/>
                    </a:lnTo>
                    <a:lnTo>
                      <a:pt x="129" y="40"/>
                    </a:lnTo>
                    <a:lnTo>
                      <a:pt x="124" y="40"/>
                    </a:lnTo>
                    <a:lnTo>
                      <a:pt x="124" y="40"/>
                    </a:lnTo>
                    <a:lnTo>
                      <a:pt x="121" y="38"/>
                    </a:lnTo>
                    <a:lnTo>
                      <a:pt x="119" y="37"/>
                    </a:lnTo>
                    <a:lnTo>
                      <a:pt x="119" y="37"/>
                    </a:lnTo>
                    <a:lnTo>
                      <a:pt x="116" y="35"/>
                    </a:lnTo>
                    <a:lnTo>
                      <a:pt x="114" y="34"/>
                    </a:lnTo>
                    <a:lnTo>
                      <a:pt x="114" y="34"/>
                    </a:lnTo>
                    <a:lnTo>
                      <a:pt x="112" y="33"/>
                    </a:lnTo>
                    <a:lnTo>
                      <a:pt x="109" y="31"/>
                    </a:lnTo>
                    <a:lnTo>
                      <a:pt x="107" y="33"/>
                    </a:lnTo>
                    <a:lnTo>
                      <a:pt x="104" y="31"/>
                    </a:lnTo>
                    <a:lnTo>
                      <a:pt x="104" y="31"/>
                    </a:lnTo>
                    <a:lnTo>
                      <a:pt x="102" y="30"/>
                    </a:lnTo>
                    <a:lnTo>
                      <a:pt x="99" y="28"/>
                    </a:lnTo>
                    <a:lnTo>
                      <a:pt x="99" y="28"/>
                    </a:lnTo>
                    <a:lnTo>
                      <a:pt x="97" y="27"/>
                    </a:lnTo>
                    <a:lnTo>
                      <a:pt x="95" y="25"/>
                    </a:lnTo>
                    <a:lnTo>
                      <a:pt x="92" y="27"/>
                    </a:lnTo>
                    <a:lnTo>
                      <a:pt x="89" y="25"/>
                    </a:lnTo>
                    <a:lnTo>
                      <a:pt x="89" y="25"/>
                    </a:lnTo>
                    <a:lnTo>
                      <a:pt x="87" y="24"/>
                    </a:lnTo>
                    <a:lnTo>
                      <a:pt x="85" y="22"/>
                    </a:lnTo>
                    <a:lnTo>
                      <a:pt x="85" y="22"/>
                    </a:lnTo>
                    <a:lnTo>
                      <a:pt x="82" y="21"/>
                    </a:lnTo>
                    <a:lnTo>
                      <a:pt x="82" y="21"/>
                    </a:lnTo>
                    <a:lnTo>
                      <a:pt x="78" y="21"/>
                    </a:lnTo>
                    <a:lnTo>
                      <a:pt x="75" y="20"/>
                    </a:lnTo>
                    <a:lnTo>
                      <a:pt x="75" y="20"/>
                    </a:lnTo>
                    <a:lnTo>
                      <a:pt x="72" y="18"/>
                    </a:lnTo>
                    <a:lnTo>
                      <a:pt x="72" y="18"/>
                    </a:lnTo>
                    <a:lnTo>
                      <a:pt x="70" y="16"/>
                    </a:lnTo>
                    <a:lnTo>
                      <a:pt x="68" y="15"/>
                    </a:lnTo>
                    <a:lnTo>
                      <a:pt x="65" y="16"/>
                    </a:lnTo>
                    <a:lnTo>
                      <a:pt x="63" y="15"/>
                    </a:lnTo>
                    <a:lnTo>
                      <a:pt x="63" y="15"/>
                    </a:lnTo>
                    <a:lnTo>
                      <a:pt x="61" y="14"/>
                    </a:lnTo>
                    <a:lnTo>
                      <a:pt x="61" y="14"/>
                    </a:lnTo>
                    <a:lnTo>
                      <a:pt x="58" y="12"/>
                    </a:lnTo>
                    <a:lnTo>
                      <a:pt x="53" y="12"/>
                    </a:lnTo>
                    <a:lnTo>
                      <a:pt x="53" y="12"/>
                    </a:lnTo>
                    <a:lnTo>
                      <a:pt x="51" y="11"/>
                    </a:lnTo>
                    <a:lnTo>
                      <a:pt x="51" y="11"/>
                    </a:lnTo>
                    <a:lnTo>
                      <a:pt x="48" y="10"/>
                    </a:lnTo>
                    <a:lnTo>
                      <a:pt x="48" y="10"/>
                    </a:lnTo>
                    <a:lnTo>
                      <a:pt x="45" y="8"/>
                    </a:lnTo>
                    <a:lnTo>
                      <a:pt x="43" y="10"/>
                    </a:lnTo>
                    <a:lnTo>
                      <a:pt x="41" y="8"/>
                    </a:lnTo>
                    <a:lnTo>
                      <a:pt x="38" y="6"/>
                    </a:lnTo>
                    <a:lnTo>
                      <a:pt x="38" y="6"/>
                    </a:lnTo>
                    <a:lnTo>
                      <a:pt x="36" y="5"/>
                    </a:lnTo>
                    <a:lnTo>
                      <a:pt x="36" y="5"/>
                    </a:lnTo>
                    <a:lnTo>
                      <a:pt x="31" y="5"/>
                    </a:lnTo>
                    <a:lnTo>
                      <a:pt x="31" y="5"/>
                    </a:lnTo>
                    <a:lnTo>
                      <a:pt x="29" y="4"/>
                    </a:lnTo>
                    <a:lnTo>
                      <a:pt x="29" y="4"/>
                    </a:lnTo>
                    <a:lnTo>
                      <a:pt x="26" y="3"/>
                    </a:lnTo>
                    <a:lnTo>
                      <a:pt x="26" y="3"/>
                    </a:lnTo>
                    <a:lnTo>
                      <a:pt x="22" y="3"/>
                    </a:lnTo>
                    <a:lnTo>
                      <a:pt x="22" y="3"/>
                    </a:lnTo>
                    <a:lnTo>
                      <a:pt x="19" y="1"/>
                    </a:lnTo>
                    <a:lnTo>
                      <a:pt x="19" y="1"/>
                    </a:lnTo>
                    <a:lnTo>
                      <a:pt x="17" y="0"/>
                    </a:lnTo>
                    <a:lnTo>
                      <a:pt x="17" y="0"/>
                    </a:lnTo>
                    <a:lnTo>
                      <a:pt x="12" y="0"/>
                    </a:lnTo>
                    <a:lnTo>
                      <a:pt x="12" y="0"/>
                    </a:lnTo>
                    <a:lnTo>
                      <a:pt x="12" y="0"/>
                    </a:lnTo>
                    <a:lnTo>
                      <a:pt x="0" y="7"/>
                    </a:lnTo>
                    <a:lnTo>
                      <a:pt x="0" y="7"/>
                    </a:lnTo>
                    <a:lnTo>
                      <a:pt x="0" y="7"/>
                    </a:lnTo>
                    <a:lnTo>
                      <a:pt x="0" y="7"/>
                    </a:lnTo>
                    <a:lnTo>
                      <a:pt x="2" y="8"/>
                    </a:lnTo>
                    <a:lnTo>
                      <a:pt x="0" y="10"/>
                    </a:lnTo>
                    <a:lnTo>
                      <a:pt x="0" y="10"/>
                    </a:lnTo>
                    <a:lnTo>
                      <a:pt x="2" y="8"/>
                    </a:lnTo>
                    <a:lnTo>
                      <a:pt x="0" y="7"/>
                    </a:lnTo>
                    <a:lnTo>
                      <a:pt x="0" y="12"/>
                    </a:lnTo>
                    <a:lnTo>
                      <a:pt x="0" y="12"/>
                    </a:lnTo>
                    <a:lnTo>
                      <a:pt x="2" y="14"/>
                    </a:lnTo>
                    <a:lnTo>
                      <a:pt x="2" y="17"/>
                    </a:lnTo>
                    <a:lnTo>
                      <a:pt x="5" y="18"/>
                    </a:lnTo>
                    <a:lnTo>
                      <a:pt x="5" y="18"/>
                    </a:lnTo>
                    <a:lnTo>
                      <a:pt x="7" y="20"/>
                    </a:lnTo>
                    <a:lnTo>
                      <a:pt x="7" y="20"/>
                    </a:lnTo>
                    <a:lnTo>
                      <a:pt x="9" y="21"/>
                    </a:lnTo>
                    <a:lnTo>
                      <a:pt x="12" y="22"/>
                    </a:lnTo>
                    <a:lnTo>
                      <a:pt x="17" y="22"/>
                    </a:lnTo>
                    <a:lnTo>
                      <a:pt x="19" y="24"/>
                    </a:lnTo>
                    <a:lnTo>
                      <a:pt x="19" y="24"/>
                    </a:lnTo>
                    <a:lnTo>
                      <a:pt x="21" y="25"/>
                    </a:lnTo>
                    <a:lnTo>
                      <a:pt x="24" y="27"/>
                    </a:lnTo>
                    <a:lnTo>
                      <a:pt x="26" y="28"/>
                    </a:lnTo>
                    <a:lnTo>
                      <a:pt x="31" y="28"/>
                    </a:lnTo>
                    <a:lnTo>
                      <a:pt x="31" y="28"/>
                    </a:lnTo>
                    <a:lnTo>
                      <a:pt x="34" y="30"/>
                    </a:lnTo>
                    <a:lnTo>
                      <a:pt x="36" y="31"/>
                    </a:lnTo>
                    <a:lnTo>
                      <a:pt x="38" y="33"/>
                    </a:lnTo>
                    <a:lnTo>
                      <a:pt x="41" y="34"/>
                    </a:lnTo>
                    <a:lnTo>
                      <a:pt x="43" y="35"/>
                    </a:lnTo>
                    <a:lnTo>
                      <a:pt x="45" y="34"/>
                    </a:lnTo>
                    <a:lnTo>
                      <a:pt x="48" y="35"/>
                    </a:lnTo>
                    <a:lnTo>
                      <a:pt x="50" y="37"/>
                    </a:lnTo>
                    <a:lnTo>
                      <a:pt x="53" y="38"/>
                    </a:lnTo>
                    <a:lnTo>
                      <a:pt x="55" y="40"/>
                    </a:lnTo>
                    <a:lnTo>
                      <a:pt x="55" y="40"/>
                    </a:lnTo>
                    <a:lnTo>
                      <a:pt x="58" y="42"/>
                    </a:lnTo>
                    <a:lnTo>
                      <a:pt x="60" y="43"/>
                    </a:lnTo>
                    <a:lnTo>
                      <a:pt x="63" y="44"/>
                    </a:lnTo>
                    <a:lnTo>
                      <a:pt x="65" y="46"/>
                    </a:lnTo>
                    <a:lnTo>
                      <a:pt x="67" y="47"/>
                    </a:lnTo>
                    <a:lnTo>
                      <a:pt x="70" y="46"/>
                    </a:lnTo>
                    <a:lnTo>
                      <a:pt x="72" y="47"/>
                    </a:lnTo>
                    <a:lnTo>
                      <a:pt x="75" y="49"/>
                    </a:lnTo>
                    <a:lnTo>
                      <a:pt x="77" y="50"/>
                    </a:lnTo>
                    <a:lnTo>
                      <a:pt x="77" y="50"/>
                    </a:lnTo>
                    <a:lnTo>
                      <a:pt x="80" y="52"/>
                    </a:lnTo>
                    <a:lnTo>
                      <a:pt x="82" y="53"/>
                    </a:lnTo>
                    <a:lnTo>
                      <a:pt x="82" y="53"/>
                    </a:lnTo>
                    <a:lnTo>
                      <a:pt x="84" y="54"/>
                    </a:lnTo>
                    <a:lnTo>
                      <a:pt x="87" y="56"/>
                    </a:lnTo>
                    <a:lnTo>
                      <a:pt x="87" y="59"/>
                    </a:lnTo>
                    <a:lnTo>
                      <a:pt x="87" y="59"/>
                    </a:lnTo>
                    <a:lnTo>
                      <a:pt x="89" y="60"/>
                    </a:lnTo>
                    <a:lnTo>
                      <a:pt x="92" y="62"/>
                    </a:lnTo>
                    <a:lnTo>
                      <a:pt x="94" y="63"/>
                    </a:lnTo>
                    <a:lnTo>
                      <a:pt x="97" y="64"/>
                    </a:lnTo>
                    <a:lnTo>
                      <a:pt x="99" y="66"/>
                    </a:lnTo>
                    <a:lnTo>
                      <a:pt x="101" y="67"/>
                    </a:lnTo>
                    <a:lnTo>
                      <a:pt x="101" y="67"/>
                    </a:lnTo>
                    <a:lnTo>
                      <a:pt x="104" y="69"/>
                    </a:lnTo>
                    <a:lnTo>
                      <a:pt x="106" y="70"/>
                    </a:lnTo>
                    <a:lnTo>
                      <a:pt x="108" y="71"/>
                    </a:lnTo>
                    <a:lnTo>
                      <a:pt x="111" y="73"/>
                    </a:lnTo>
                    <a:lnTo>
                      <a:pt x="111" y="73"/>
                    </a:lnTo>
                    <a:lnTo>
                      <a:pt x="113" y="74"/>
                    </a:lnTo>
                    <a:lnTo>
                      <a:pt x="116" y="76"/>
                    </a:lnTo>
                    <a:lnTo>
                      <a:pt x="118" y="77"/>
                    </a:lnTo>
                    <a:lnTo>
                      <a:pt x="116" y="78"/>
                    </a:lnTo>
                    <a:lnTo>
                      <a:pt x="118" y="80"/>
                    </a:lnTo>
                    <a:lnTo>
                      <a:pt x="121" y="81"/>
                    </a:lnTo>
                    <a:lnTo>
                      <a:pt x="124" y="82"/>
                    </a:lnTo>
                    <a:lnTo>
                      <a:pt x="126" y="84"/>
                    </a:lnTo>
                    <a:lnTo>
                      <a:pt x="126" y="84"/>
                    </a:lnTo>
                    <a:lnTo>
                      <a:pt x="128" y="86"/>
                    </a:lnTo>
                    <a:lnTo>
                      <a:pt x="131" y="87"/>
                    </a:lnTo>
                    <a:lnTo>
                      <a:pt x="131" y="87"/>
                    </a:lnTo>
                    <a:lnTo>
                      <a:pt x="128" y="89"/>
                    </a:lnTo>
                    <a:lnTo>
                      <a:pt x="131" y="90"/>
                    </a:lnTo>
                    <a:lnTo>
                      <a:pt x="133" y="91"/>
                    </a:lnTo>
                    <a:lnTo>
                      <a:pt x="135" y="93"/>
                    </a:lnTo>
                    <a:lnTo>
                      <a:pt x="135" y="93"/>
                    </a:lnTo>
                    <a:lnTo>
                      <a:pt x="138" y="94"/>
                    </a:lnTo>
                    <a:lnTo>
                      <a:pt x="138" y="97"/>
                    </a:lnTo>
                    <a:lnTo>
                      <a:pt x="141" y="99"/>
                    </a:lnTo>
                    <a:lnTo>
                      <a:pt x="141" y="99"/>
                    </a:lnTo>
                    <a:lnTo>
                      <a:pt x="143" y="100"/>
                    </a:lnTo>
                    <a:lnTo>
                      <a:pt x="145" y="102"/>
                    </a:lnTo>
                    <a:lnTo>
                      <a:pt x="145" y="102"/>
                    </a:lnTo>
                    <a:lnTo>
                      <a:pt x="145" y="104"/>
                    </a:lnTo>
                    <a:lnTo>
                      <a:pt x="148" y="106"/>
                    </a:lnTo>
                    <a:lnTo>
                      <a:pt x="150" y="107"/>
                    </a:lnTo>
                    <a:lnTo>
                      <a:pt x="150" y="107"/>
                    </a:lnTo>
                    <a:lnTo>
                      <a:pt x="150" y="110"/>
                    </a:lnTo>
                    <a:lnTo>
                      <a:pt x="152" y="112"/>
                    </a:lnTo>
                    <a:lnTo>
                      <a:pt x="155" y="113"/>
                    </a:lnTo>
                    <a:lnTo>
                      <a:pt x="155" y="113"/>
                    </a:lnTo>
                    <a:lnTo>
                      <a:pt x="158" y="115"/>
                    </a:lnTo>
                    <a:lnTo>
                      <a:pt x="158" y="117"/>
                    </a:lnTo>
                    <a:lnTo>
                      <a:pt x="158" y="117"/>
                    </a:lnTo>
                    <a:lnTo>
                      <a:pt x="160" y="119"/>
                    </a:lnTo>
                    <a:lnTo>
                      <a:pt x="162" y="120"/>
                    </a:lnTo>
                    <a:lnTo>
                      <a:pt x="162" y="123"/>
                    </a:lnTo>
                    <a:lnTo>
                      <a:pt x="162" y="123"/>
                    </a:lnTo>
                    <a:lnTo>
                      <a:pt x="165" y="125"/>
                    </a:lnTo>
                    <a:lnTo>
                      <a:pt x="167" y="126"/>
                    </a:lnTo>
                    <a:lnTo>
                      <a:pt x="164" y="127"/>
                    </a:lnTo>
                    <a:lnTo>
                      <a:pt x="167" y="129"/>
                    </a:lnTo>
                    <a:lnTo>
                      <a:pt x="170" y="130"/>
                    </a:lnTo>
                    <a:lnTo>
                      <a:pt x="170" y="130"/>
                    </a:lnTo>
                    <a:lnTo>
                      <a:pt x="170" y="133"/>
                    </a:lnTo>
                    <a:lnTo>
                      <a:pt x="172" y="135"/>
                    </a:lnTo>
                    <a:lnTo>
                      <a:pt x="174" y="136"/>
                    </a:lnTo>
                    <a:lnTo>
                      <a:pt x="174" y="136"/>
                    </a:lnTo>
                    <a:lnTo>
                      <a:pt x="174" y="139"/>
                    </a:lnTo>
                    <a:lnTo>
                      <a:pt x="177" y="140"/>
                    </a:lnTo>
                    <a:lnTo>
                      <a:pt x="177" y="140"/>
                    </a:lnTo>
                    <a:lnTo>
                      <a:pt x="177" y="143"/>
                    </a:lnTo>
                    <a:lnTo>
                      <a:pt x="179" y="145"/>
                    </a:lnTo>
                    <a:lnTo>
                      <a:pt x="179" y="145"/>
                    </a:lnTo>
                    <a:lnTo>
                      <a:pt x="179" y="147"/>
                    </a:lnTo>
                    <a:lnTo>
                      <a:pt x="181" y="149"/>
                    </a:lnTo>
                    <a:lnTo>
                      <a:pt x="184" y="150"/>
                    </a:lnTo>
                    <a:lnTo>
                      <a:pt x="181" y="152"/>
                    </a:lnTo>
                    <a:lnTo>
                      <a:pt x="184" y="153"/>
                    </a:lnTo>
                    <a:lnTo>
                      <a:pt x="187" y="155"/>
                    </a:lnTo>
                    <a:lnTo>
                      <a:pt x="187" y="155"/>
                    </a:lnTo>
                    <a:lnTo>
                      <a:pt x="187" y="158"/>
                    </a:lnTo>
                    <a:lnTo>
                      <a:pt x="189" y="159"/>
                    </a:lnTo>
                    <a:lnTo>
                      <a:pt x="187" y="160"/>
                    </a:lnTo>
                    <a:lnTo>
                      <a:pt x="189" y="162"/>
                    </a:lnTo>
                    <a:lnTo>
                      <a:pt x="191" y="164"/>
                    </a:lnTo>
                    <a:lnTo>
                      <a:pt x="189" y="165"/>
                    </a:lnTo>
                    <a:lnTo>
                      <a:pt x="191" y="166"/>
                    </a:lnTo>
                    <a:lnTo>
                      <a:pt x="194" y="168"/>
                    </a:lnTo>
                    <a:lnTo>
                      <a:pt x="191" y="169"/>
                    </a:lnTo>
                    <a:lnTo>
                      <a:pt x="194" y="170"/>
                    </a:lnTo>
                    <a:lnTo>
                      <a:pt x="196" y="172"/>
                    </a:lnTo>
                    <a:lnTo>
                      <a:pt x="194" y="174"/>
                    </a:lnTo>
                    <a:lnTo>
                      <a:pt x="196" y="175"/>
                    </a:lnTo>
                    <a:lnTo>
                      <a:pt x="196" y="178"/>
                    </a:lnTo>
                    <a:lnTo>
                      <a:pt x="196" y="178"/>
                    </a:lnTo>
                    <a:lnTo>
                      <a:pt x="198" y="179"/>
                    </a:lnTo>
                    <a:lnTo>
                      <a:pt x="198" y="182"/>
                    </a:lnTo>
                    <a:lnTo>
                      <a:pt x="198" y="182"/>
                    </a:lnTo>
                    <a:lnTo>
                      <a:pt x="198" y="185"/>
                    </a:lnTo>
                    <a:lnTo>
                      <a:pt x="201" y="186"/>
                    </a:lnTo>
                    <a:lnTo>
                      <a:pt x="201" y="186"/>
                    </a:lnTo>
                    <a:lnTo>
                      <a:pt x="201" y="189"/>
                    </a:lnTo>
                    <a:lnTo>
                      <a:pt x="201" y="189"/>
                    </a:lnTo>
                    <a:lnTo>
                      <a:pt x="201" y="192"/>
                    </a:lnTo>
                    <a:lnTo>
                      <a:pt x="204" y="194"/>
                    </a:lnTo>
                    <a:lnTo>
                      <a:pt x="204" y="194"/>
                    </a:lnTo>
                    <a:lnTo>
                      <a:pt x="204" y="196"/>
                    </a:lnTo>
                    <a:lnTo>
                      <a:pt x="206" y="198"/>
                    </a:lnTo>
                    <a:lnTo>
                      <a:pt x="204" y="199"/>
                    </a:lnTo>
                    <a:lnTo>
                      <a:pt x="206" y="201"/>
                    </a:lnTo>
                    <a:lnTo>
                      <a:pt x="206" y="203"/>
                    </a:lnTo>
                    <a:lnTo>
                      <a:pt x="206" y="203"/>
                    </a:lnTo>
                    <a:lnTo>
                      <a:pt x="206" y="206"/>
                    </a:lnTo>
                    <a:lnTo>
                      <a:pt x="206" y="206"/>
                    </a:lnTo>
                    <a:lnTo>
                      <a:pt x="206" y="209"/>
                    </a:lnTo>
                    <a:lnTo>
                      <a:pt x="208" y="211"/>
                    </a:lnTo>
                    <a:lnTo>
                      <a:pt x="208" y="211"/>
                    </a:lnTo>
                    <a:lnTo>
                      <a:pt x="208" y="214"/>
                    </a:lnTo>
                    <a:lnTo>
                      <a:pt x="210" y="215"/>
                    </a:lnTo>
                    <a:lnTo>
                      <a:pt x="208" y="216"/>
                    </a:lnTo>
                    <a:lnTo>
                      <a:pt x="210" y="218"/>
                    </a:lnTo>
                    <a:lnTo>
                      <a:pt x="208" y="219"/>
                    </a:lnTo>
                    <a:lnTo>
                      <a:pt x="210" y="221"/>
                    </a:lnTo>
                    <a:lnTo>
                      <a:pt x="210" y="224"/>
                    </a:lnTo>
                    <a:lnTo>
                      <a:pt x="210" y="224"/>
                    </a:lnTo>
                    <a:lnTo>
                      <a:pt x="210" y="227"/>
                    </a:lnTo>
                    <a:lnTo>
                      <a:pt x="208" y="228"/>
                    </a:lnTo>
                    <a:lnTo>
                      <a:pt x="210" y="230"/>
                    </a:lnTo>
                    <a:lnTo>
                      <a:pt x="210" y="232"/>
                    </a:lnTo>
                    <a:lnTo>
                      <a:pt x="210" y="232"/>
                    </a:lnTo>
                    <a:lnTo>
                      <a:pt x="210" y="235"/>
                    </a:lnTo>
                    <a:lnTo>
                      <a:pt x="210" y="235"/>
                    </a:lnTo>
                    <a:lnTo>
                      <a:pt x="211" y="238"/>
                    </a:lnTo>
                    <a:lnTo>
                      <a:pt x="211" y="238"/>
                    </a:lnTo>
                    <a:lnTo>
                      <a:pt x="211" y="241"/>
                    </a:lnTo>
                    <a:lnTo>
                      <a:pt x="213" y="242"/>
                    </a:lnTo>
                    <a:lnTo>
                      <a:pt x="211" y="244"/>
                    </a:lnTo>
                    <a:lnTo>
                      <a:pt x="211" y="246"/>
                    </a:lnTo>
                    <a:lnTo>
                      <a:pt x="211" y="246"/>
                    </a:lnTo>
                    <a:lnTo>
                      <a:pt x="211" y="250"/>
                    </a:lnTo>
                    <a:lnTo>
                      <a:pt x="211" y="250"/>
                    </a:lnTo>
                    <a:lnTo>
                      <a:pt x="211" y="252"/>
                    </a:lnTo>
                    <a:lnTo>
                      <a:pt x="213" y="254"/>
                    </a:lnTo>
                    <a:lnTo>
                      <a:pt x="211" y="255"/>
                    </a:lnTo>
                    <a:lnTo>
                      <a:pt x="211" y="255"/>
                    </a:lnTo>
                    <a:lnTo>
                      <a:pt x="123" y="255"/>
                    </a:lnTo>
                    <a:lnTo>
                      <a:pt x="126" y="271"/>
                    </a:lnTo>
                    <a:lnTo>
                      <a:pt x="279" y="362"/>
                    </a:lnTo>
                    <a:lnTo>
                      <a:pt x="429" y="272"/>
                    </a:lnTo>
                    <a:lnTo>
                      <a:pt x="430" y="255"/>
                    </a:lnTo>
                    <a:lnTo>
                      <a:pt x="351" y="255"/>
                    </a:lnTo>
                    <a:lnTo>
                      <a:pt x="351" y="255"/>
                    </a:lnTo>
                  </a:path>
                </a:pathLst>
              </a:custGeom>
              <a:gradFill rotWithShape="0">
                <a:gsLst>
                  <a:gs pos="0">
                    <a:srgbClr val="FF6633"/>
                  </a:gs>
                  <a:gs pos="100000">
                    <a:srgbClr val="FF6633">
                      <a:gamma/>
                      <a:tint val="70196"/>
                      <a:invGamma/>
                    </a:srgbClr>
                  </a:gs>
                </a:gsLst>
                <a:lin ang="5400000" scaled="1"/>
              </a:gradFill>
              <a:ln w="12700" cap="rnd" cmpd="sng">
                <a:solidFill>
                  <a:srgbClr val="FF663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4708" name="Freeform 36"/>
              <p:cNvSpPr>
                <a:spLocks/>
              </p:cNvSpPr>
              <p:nvPr/>
            </p:nvSpPr>
            <p:spPr bwMode="blackGray">
              <a:xfrm>
                <a:off x="2960" y="1954"/>
                <a:ext cx="212" cy="249"/>
              </a:xfrm>
              <a:custGeom>
                <a:avLst/>
                <a:gdLst>
                  <a:gd name="T0" fmla="*/ 0 w 212"/>
                  <a:gd name="T1" fmla="*/ 0 h 249"/>
                  <a:gd name="T2" fmla="*/ 7 w 212"/>
                  <a:gd name="T3" fmla="*/ 1 h 249"/>
                  <a:gd name="T4" fmla="*/ 12 w 212"/>
                  <a:gd name="T5" fmla="*/ 4 h 249"/>
                  <a:gd name="T6" fmla="*/ 24 w 212"/>
                  <a:gd name="T7" fmla="*/ 8 h 249"/>
                  <a:gd name="T8" fmla="*/ 34 w 212"/>
                  <a:gd name="T9" fmla="*/ 14 h 249"/>
                  <a:gd name="T10" fmla="*/ 48 w 212"/>
                  <a:gd name="T11" fmla="*/ 19 h 249"/>
                  <a:gd name="T12" fmla="*/ 62 w 212"/>
                  <a:gd name="T13" fmla="*/ 28 h 249"/>
                  <a:gd name="T14" fmla="*/ 77 w 212"/>
                  <a:gd name="T15" fmla="*/ 37 h 249"/>
                  <a:gd name="T16" fmla="*/ 92 w 212"/>
                  <a:gd name="T17" fmla="*/ 48 h 249"/>
                  <a:gd name="T18" fmla="*/ 108 w 212"/>
                  <a:gd name="T19" fmla="*/ 58 h 249"/>
                  <a:gd name="T20" fmla="*/ 125 w 212"/>
                  <a:gd name="T21" fmla="*/ 71 h 249"/>
                  <a:gd name="T22" fmla="*/ 143 w 212"/>
                  <a:gd name="T23" fmla="*/ 87 h 249"/>
                  <a:gd name="T24" fmla="*/ 155 w 212"/>
                  <a:gd name="T25" fmla="*/ 102 h 249"/>
                  <a:gd name="T26" fmla="*/ 162 w 212"/>
                  <a:gd name="T27" fmla="*/ 110 h 249"/>
                  <a:gd name="T28" fmla="*/ 169 w 212"/>
                  <a:gd name="T29" fmla="*/ 117 h 249"/>
                  <a:gd name="T30" fmla="*/ 176 w 212"/>
                  <a:gd name="T31" fmla="*/ 127 h 249"/>
                  <a:gd name="T32" fmla="*/ 181 w 212"/>
                  <a:gd name="T33" fmla="*/ 136 h 249"/>
                  <a:gd name="T34" fmla="*/ 189 w 212"/>
                  <a:gd name="T35" fmla="*/ 146 h 249"/>
                  <a:gd name="T36" fmla="*/ 191 w 212"/>
                  <a:gd name="T37" fmla="*/ 156 h 249"/>
                  <a:gd name="T38" fmla="*/ 196 w 212"/>
                  <a:gd name="T39" fmla="*/ 167 h 249"/>
                  <a:gd name="T40" fmla="*/ 201 w 212"/>
                  <a:gd name="T41" fmla="*/ 178 h 249"/>
                  <a:gd name="T42" fmla="*/ 203 w 212"/>
                  <a:gd name="T43" fmla="*/ 188 h 249"/>
                  <a:gd name="T44" fmla="*/ 208 w 212"/>
                  <a:gd name="T45" fmla="*/ 200 h 249"/>
                  <a:gd name="T46" fmla="*/ 208 w 212"/>
                  <a:gd name="T47" fmla="*/ 212 h 249"/>
                  <a:gd name="T48" fmla="*/ 211 w 212"/>
                  <a:gd name="T49" fmla="*/ 224 h 249"/>
                  <a:gd name="T50" fmla="*/ 211 w 212"/>
                  <a:gd name="T51" fmla="*/ 236 h 249"/>
                  <a:gd name="T52" fmla="*/ 211 w 212"/>
                  <a:gd name="T53" fmla="*/ 248 h 249"/>
                  <a:gd name="T54" fmla="*/ 211 w 212"/>
                  <a:gd name="T55" fmla="*/ 248 h 249"/>
                  <a:gd name="T56" fmla="*/ 211 w 212"/>
                  <a:gd name="T57" fmla="*/ 244 h 249"/>
                  <a:gd name="T58" fmla="*/ 211 w 212"/>
                  <a:gd name="T59" fmla="*/ 242 h 249"/>
                  <a:gd name="T60" fmla="*/ 211 w 212"/>
                  <a:gd name="T61" fmla="*/ 239 h 249"/>
                  <a:gd name="T62" fmla="*/ 211 w 212"/>
                  <a:gd name="T63" fmla="*/ 233 h 249"/>
                  <a:gd name="T64" fmla="*/ 206 w 212"/>
                  <a:gd name="T65" fmla="*/ 227 h 249"/>
                  <a:gd name="T66" fmla="*/ 205 w 212"/>
                  <a:gd name="T67" fmla="*/ 222 h 249"/>
                  <a:gd name="T68" fmla="*/ 205 w 212"/>
                  <a:gd name="T69" fmla="*/ 213 h 249"/>
                  <a:gd name="T70" fmla="*/ 201 w 212"/>
                  <a:gd name="T71" fmla="*/ 204 h 249"/>
                  <a:gd name="T72" fmla="*/ 199 w 212"/>
                  <a:gd name="T73" fmla="*/ 195 h 249"/>
                  <a:gd name="T74" fmla="*/ 193 w 212"/>
                  <a:gd name="T75" fmla="*/ 186 h 249"/>
                  <a:gd name="T76" fmla="*/ 191 w 212"/>
                  <a:gd name="T77" fmla="*/ 175 h 249"/>
                  <a:gd name="T78" fmla="*/ 184 w 212"/>
                  <a:gd name="T79" fmla="*/ 165 h 249"/>
                  <a:gd name="T80" fmla="*/ 179 w 212"/>
                  <a:gd name="T81" fmla="*/ 154 h 249"/>
                  <a:gd name="T82" fmla="*/ 174 w 212"/>
                  <a:gd name="T83" fmla="*/ 143 h 249"/>
                  <a:gd name="T84" fmla="*/ 167 w 212"/>
                  <a:gd name="T85" fmla="*/ 133 h 249"/>
                  <a:gd name="T86" fmla="*/ 157 w 212"/>
                  <a:gd name="T87" fmla="*/ 121 h 249"/>
                  <a:gd name="T88" fmla="*/ 148 w 212"/>
                  <a:gd name="T89" fmla="*/ 110 h 249"/>
                  <a:gd name="T90" fmla="*/ 138 w 212"/>
                  <a:gd name="T91" fmla="*/ 98 h 249"/>
                  <a:gd name="T92" fmla="*/ 128 w 212"/>
                  <a:gd name="T93" fmla="*/ 87 h 249"/>
                  <a:gd name="T94" fmla="*/ 114 w 212"/>
                  <a:gd name="T95" fmla="*/ 75 h 249"/>
                  <a:gd name="T96" fmla="*/ 99 w 212"/>
                  <a:gd name="T97" fmla="*/ 64 h 249"/>
                  <a:gd name="T98" fmla="*/ 87 w 212"/>
                  <a:gd name="T99" fmla="*/ 53 h 249"/>
                  <a:gd name="T100" fmla="*/ 70 w 212"/>
                  <a:gd name="T101" fmla="*/ 43 h 249"/>
                  <a:gd name="T102" fmla="*/ 51 w 212"/>
                  <a:gd name="T103" fmla="*/ 32 h 249"/>
                  <a:gd name="T104" fmla="*/ 31 w 212"/>
                  <a:gd name="T105" fmla="*/ 23 h 249"/>
                  <a:gd name="T106" fmla="*/ 12 w 212"/>
                  <a:gd name="T107" fmla="*/ 15 h 249"/>
                  <a:gd name="T108" fmla="*/ 0 w 212"/>
                  <a:gd name="T109" fmla="*/ 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2" h="249">
                    <a:moveTo>
                      <a:pt x="0" y="0"/>
                    </a:moveTo>
                    <a:lnTo>
                      <a:pt x="0" y="0"/>
                    </a:lnTo>
                    <a:lnTo>
                      <a:pt x="0" y="0"/>
                    </a:lnTo>
                    <a:lnTo>
                      <a:pt x="0" y="0"/>
                    </a:lnTo>
                    <a:lnTo>
                      <a:pt x="0" y="0"/>
                    </a:lnTo>
                    <a:lnTo>
                      <a:pt x="0" y="0"/>
                    </a:lnTo>
                    <a:lnTo>
                      <a:pt x="0" y="0"/>
                    </a:lnTo>
                    <a:lnTo>
                      <a:pt x="2" y="1"/>
                    </a:lnTo>
                    <a:lnTo>
                      <a:pt x="2" y="1"/>
                    </a:lnTo>
                    <a:lnTo>
                      <a:pt x="2" y="1"/>
                    </a:lnTo>
                    <a:lnTo>
                      <a:pt x="2" y="1"/>
                    </a:lnTo>
                    <a:lnTo>
                      <a:pt x="2" y="1"/>
                    </a:lnTo>
                    <a:lnTo>
                      <a:pt x="7" y="1"/>
                    </a:lnTo>
                    <a:lnTo>
                      <a:pt x="7" y="1"/>
                    </a:lnTo>
                    <a:lnTo>
                      <a:pt x="7" y="1"/>
                    </a:lnTo>
                    <a:lnTo>
                      <a:pt x="7" y="1"/>
                    </a:lnTo>
                    <a:lnTo>
                      <a:pt x="9" y="2"/>
                    </a:lnTo>
                    <a:lnTo>
                      <a:pt x="9" y="2"/>
                    </a:lnTo>
                    <a:lnTo>
                      <a:pt x="9" y="2"/>
                    </a:lnTo>
                    <a:lnTo>
                      <a:pt x="12" y="4"/>
                    </a:lnTo>
                    <a:lnTo>
                      <a:pt x="12" y="4"/>
                    </a:lnTo>
                    <a:lnTo>
                      <a:pt x="14" y="5"/>
                    </a:lnTo>
                    <a:lnTo>
                      <a:pt x="14" y="5"/>
                    </a:lnTo>
                    <a:lnTo>
                      <a:pt x="17" y="7"/>
                    </a:lnTo>
                    <a:lnTo>
                      <a:pt x="17" y="7"/>
                    </a:lnTo>
                    <a:lnTo>
                      <a:pt x="19" y="8"/>
                    </a:lnTo>
                    <a:lnTo>
                      <a:pt x="19" y="8"/>
                    </a:lnTo>
                    <a:lnTo>
                      <a:pt x="24" y="8"/>
                    </a:lnTo>
                    <a:lnTo>
                      <a:pt x="24" y="8"/>
                    </a:lnTo>
                    <a:lnTo>
                      <a:pt x="26" y="9"/>
                    </a:lnTo>
                    <a:lnTo>
                      <a:pt x="26" y="9"/>
                    </a:lnTo>
                    <a:lnTo>
                      <a:pt x="28" y="11"/>
                    </a:lnTo>
                    <a:lnTo>
                      <a:pt x="31" y="12"/>
                    </a:lnTo>
                    <a:lnTo>
                      <a:pt x="31" y="12"/>
                    </a:lnTo>
                    <a:lnTo>
                      <a:pt x="34" y="14"/>
                    </a:lnTo>
                    <a:lnTo>
                      <a:pt x="36" y="15"/>
                    </a:lnTo>
                    <a:lnTo>
                      <a:pt x="36" y="15"/>
                    </a:lnTo>
                    <a:lnTo>
                      <a:pt x="38" y="16"/>
                    </a:lnTo>
                    <a:lnTo>
                      <a:pt x="41" y="18"/>
                    </a:lnTo>
                    <a:lnTo>
                      <a:pt x="41" y="18"/>
                    </a:lnTo>
                    <a:lnTo>
                      <a:pt x="43" y="19"/>
                    </a:lnTo>
                    <a:lnTo>
                      <a:pt x="48" y="19"/>
                    </a:lnTo>
                    <a:lnTo>
                      <a:pt x="51" y="21"/>
                    </a:lnTo>
                    <a:lnTo>
                      <a:pt x="51" y="21"/>
                    </a:lnTo>
                    <a:lnTo>
                      <a:pt x="53" y="22"/>
                    </a:lnTo>
                    <a:lnTo>
                      <a:pt x="55" y="24"/>
                    </a:lnTo>
                    <a:lnTo>
                      <a:pt x="58" y="25"/>
                    </a:lnTo>
                    <a:lnTo>
                      <a:pt x="60" y="26"/>
                    </a:lnTo>
                    <a:lnTo>
                      <a:pt x="62" y="28"/>
                    </a:lnTo>
                    <a:lnTo>
                      <a:pt x="62" y="28"/>
                    </a:lnTo>
                    <a:lnTo>
                      <a:pt x="65" y="29"/>
                    </a:lnTo>
                    <a:lnTo>
                      <a:pt x="67" y="31"/>
                    </a:lnTo>
                    <a:lnTo>
                      <a:pt x="70" y="32"/>
                    </a:lnTo>
                    <a:lnTo>
                      <a:pt x="72" y="34"/>
                    </a:lnTo>
                    <a:lnTo>
                      <a:pt x="75" y="35"/>
                    </a:lnTo>
                    <a:lnTo>
                      <a:pt x="77" y="37"/>
                    </a:lnTo>
                    <a:lnTo>
                      <a:pt x="79" y="38"/>
                    </a:lnTo>
                    <a:lnTo>
                      <a:pt x="82" y="39"/>
                    </a:lnTo>
                    <a:lnTo>
                      <a:pt x="84" y="41"/>
                    </a:lnTo>
                    <a:lnTo>
                      <a:pt x="87" y="42"/>
                    </a:lnTo>
                    <a:lnTo>
                      <a:pt x="89" y="44"/>
                    </a:lnTo>
                    <a:lnTo>
                      <a:pt x="92" y="45"/>
                    </a:lnTo>
                    <a:lnTo>
                      <a:pt x="92" y="48"/>
                    </a:lnTo>
                    <a:lnTo>
                      <a:pt x="94" y="50"/>
                    </a:lnTo>
                    <a:lnTo>
                      <a:pt x="96" y="51"/>
                    </a:lnTo>
                    <a:lnTo>
                      <a:pt x="99" y="52"/>
                    </a:lnTo>
                    <a:lnTo>
                      <a:pt x="101" y="54"/>
                    </a:lnTo>
                    <a:lnTo>
                      <a:pt x="104" y="55"/>
                    </a:lnTo>
                    <a:lnTo>
                      <a:pt x="106" y="57"/>
                    </a:lnTo>
                    <a:lnTo>
                      <a:pt x="108" y="58"/>
                    </a:lnTo>
                    <a:lnTo>
                      <a:pt x="111" y="60"/>
                    </a:lnTo>
                    <a:lnTo>
                      <a:pt x="114" y="64"/>
                    </a:lnTo>
                    <a:lnTo>
                      <a:pt x="115" y="65"/>
                    </a:lnTo>
                    <a:lnTo>
                      <a:pt x="118" y="67"/>
                    </a:lnTo>
                    <a:lnTo>
                      <a:pt x="121" y="68"/>
                    </a:lnTo>
                    <a:lnTo>
                      <a:pt x="123" y="70"/>
                    </a:lnTo>
                    <a:lnTo>
                      <a:pt x="125" y="71"/>
                    </a:lnTo>
                    <a:lnTo>
                      <a:pt x="125" y="74"/>
                    </a:lnTo>
                    <a:lnTo>
                      <a:pt x="131" y="77"/>
                    </a:lnTo>
                    <a:lnTo>
                      <a:pt x="133" y="78"/>
                    </a:lnTo>
                    <a:lnTo>
                      <a:pt x="135" y="80"/>
                    </a:lnTo>
                    <a:lnTo>
                      <a:pt x="135" y="82"/>
                    </a:lnTo>
                    <a:lnTo>
                      <a:pt x="138" y="84"/>
                    </a:lnTo>
                    <a:lnTo>
                      <a:pt x="143" y="87"/>
                    </a:lnTo>
                    <a:lnTo>
                      <a:pt x="145" y="88"/>
                    </a:lnTo>
                    <a:lnTo>
                      <a:pt x="145" y="91"/>
                    </a:lnTo>
                    <a:lnTo>
                      <a:pt x="148" y="92"/>
                    </a:lnTo>
                    <a:lnTo>
                      <a:pt x="150" y="94"/>
                    </a:lnTo>
                    <a:lnTo>
                      <a:pt x="152" y="98"/>
                    </a:lnTo>
                    <a:lnTo>
                      <a:pt x="155" y="100"/>
                    </a:lnTo>
                    <a:lnTo>
                      <a:pt x="155" y="102"/>
                    </a:lnTo>
                    <a:lnTo>
                      <a:pt x="155" y="102"/>
                    </a:lnTo>
                    <a:lnTo>
                      <a:pt x="157" y="104"/>
                    </a:lnTo>
                    <a:lnTo>
                      <a:pt x="157" y="104"/>
                    </a:lnTo>
                    <a:lnTo>
                      <a:pt x="160" y="106"/>
                    </a:lnTo>
                    <a:lnTo>
                      <a:pt x="162" y="107"/>
                    </a:lnTo>
                    <a:lnTo>
                      <a:pt x="160" y="109"/>
                    </a:lnTo>
                    <a:lnTo>
                      <a:pt x="162" y="110"/>
                    </a:lnTo>
                    <a:lnTo>
                      <a:pt x="165" y="111"/>
                    </a:lnTo>
                    <a:lnTo>
                      <a:pt x="165" y="111"/>
                    </a:lnTo>
                    <a:lnTo>
                      <a:pt x="167" y="113"/>
                    </a:lnTo>
                    <a:lnTo>
                      <a:pt x="165" y="114"/>
                    </a:lnTo>
                    <a:lnTo>
                      <a:pt x="167" y="116"/>
                    </a:lnTo>
                    <a:lnTo>
                      <a:pt x="169" y="117"/>
                    </a:lnTo>
                    <a:lnTo>
                      <a:pt x="169" y="117"/>
                    </a:lnTo>
                    <a:lnTo>
                      <a:pt x="169" y="119"/>
                    </a:lnTo>
                    <a:lnTo>
                      <a:pt x="172" y="121"/>
                    </a:lnTo>
                    <a:lnTo>
                      <a:pt x="172" y="121"/>
                    </a:lnTo>
                    <a:lnTo>
                      <a:pt x="174" y="123"/>
                    </a:lnTo>
                    <a:lnTo>
                      <a:pt x="174" y="126"/>
                    </a:lnTo>
                    <a:lnTo>
                      <a:pt x="174" y="126"/>
                    </a:lnTo>
                    <a:lnTo>
                      <a:pt x="176" y="127"/>
                    </a:lnTo>
                    <a:lnTo>
                      <a:pt x="174" y="128"/>
                    </a:lnTo>
                    <a:lnTo>
                      <a:pt x="176" y="130"/>
                    </a:lnTo>
                    <a:lnTo>
                      <a:pt x="179" y="131"/>
                    </a:lnTo>
                    <a:lnTo>
                      <a:pt x="179" y="131"/>
                    </a:lnTo>
                    <a:lnTo>
                      <a:pt x="179" y="134"/>
                    </a:lnTo>
                    <a:lnTo>
                      <a:pt x="181" y="136"/>
                    </a:lnTo>
                    <a:lnTo>
                      <a:pt x="181" y="136"/>
                    </a:lnTo>
                    <a:lnTo>
                      <a:pt x="181" y="138"/>
                    </a:lnTo>
                    <a:lnTo>
                      <a:pt x="184" y="140"/>
                    </a:lnTo>
                    <a:lnTo>
                      <a:pt x="184" y="140"/>
                    </a:lnTo>
                    <a:lnTo>
                      <a:pt x="184" y="143"/>
                    </a:lnTo>
                    <a:lnTo>
                      <a:pt x="186" y="144"/>
                    </a:lnTo>
                    <a:lnTo>
                      <a:pt x="186" y="144"/>
                    </a:lnTo>
                    <a:lnTo>
                      <a:pt x="189" y="146"/>
                    </a:lnTo>
                    <a:lnTo>
                      <a:pt x="189" y="148"/>
                    </a:lnTo>
                    <a:lnTo>
                      <a:pt x="189" y="148"/>
                    </a:lnTo>
                    <a:lnTo>
                      <a:pt x="189" y="151"/>
                    </a:lnTo>
                    <a:lnTo>
                      <a:pt x="191" y="153"/>
                    </a:lnTo>
                    <a:lnTo>
                      <a:pt x="191" y="153"/>
                    </a:lnTo>
                    <a:lnTo>
                      <a:pt x="191" y="156"/>
                    </a:lnTo>
                    <a:lnTo>
                      <a:pt x="191" y="156"/>
                    </a:lnTo>
                    <a:lnTo>
                      <a:pt x="193" y="157"/>
                    </a:lnTo>
                    <a:lnTo>
                      <a:pt x="193" y="160"/>
                    </a:lnTo>
                    <a:lnTo>
                      <a:pt x="193" y="160"/>
                    </a:lnTo>
                    <a:lnTo>
                      <a:pt x="196" y="161"/>
                    </a:lnTo>
                    <a:lnTo>
                      <a:pt x="196" y="165"/>
                    </a:lnTo>
                    <a:lnTo>
                      <a:pt x="196" y="165"/>
                    </a:lnTo>
                    <a:lnTo>
                      <a:pt x="196" y="167"/>
                    </a:lnTo>
                    <a:lnTo>
                      <a:pt x="198" y="168"/>
                    </a:lnTo>
                    <a:lnTo>
                      <a:pt x="198" y="168"/>
                    </a:lnTo>
                    <a:lnTo>
                      <a:pt x="199" y="172"/>
                    </a:lnTo>
                    <a:lnTo>
                      <a:pt x="201" y="173"/>
                    </a:lnTo>
                    <a:lnTo>
                      <a:pt x="199" y="175"/>
                    </a:lnTo>
                    <a:lnTo>
                      <a:pt x="201" y="175"/>
                    </a:lnTo>
                    <a:lnTo>
                      <a:pt x="201" y="178"/>
                    </a:lnTo>
                    <a:lnTo>
                      <a:pt x="201" y="178"/>
                    </a:lnTo>
                    <a:lnTo>
                      <a:pt x="203" y="180"/>
                    </a:lnTo>
                    <a:lnTo>
                      <a:pt x="203" y="183"/>
                    </a:lnTo>
                    <a:lnTo>
                      <a:pt x="203" y="183"/>
                    </a:lnTo>
                    <a:lnTo>
                      <a:pt x="203" y="186"/>
                    </a:lnTo>
                    <a:lnTo>
                      <a:pt x="206" y="187"/>
                    </a:lnTo>
                    <a:lnTo>
                      <a:pt x="203" y="188"/>
                    </a:lnTo>
                    <a:lnTo>
                      <a:pt x="206" y="190"/>
                    </a:lnTo>
                    <a:lnTo>
                      <a:pt x="205" y="193"/>
                    </a:lnTo>
                    <a:lnTo>
                      <a:pt x="205" y="193"/>
                    </a:lnTo>
                    <a:lnTo>
                      <a:pt x="205" y="196"/>
                    </a:lnTo>
                    <a:lnTo>
                      <a:pt x="205" y="196"/>
                    </a:lnTo>
                    <a:lnTo>
                      <a:pt x="205" y="199"/>
                    </a:lnTo>
                    <a:lnTo>
                      <a:pt x="208" y="200"/>
                    </a:lnTo>
                    <a:lnTo>
                      <a:pt x="205" y="202"/>
                    </a:lnTo>
                    <a:lnTo>
                      <a:pt x="208" y="203"/>
                    </a:lnTo>
                    <a:lnTo>
                      <a:pt x="208" y="206"/>
                    </a:lnTo>
                    <a:lnTo>
                      <a:pt x="208" y="206"/>
                    </a:lnTo>
                    <a:lnTo>
                      <a:pt x="208" y="209"/>
                    </a:lnTo>
                    <a:lnTo>
                      <a:pt x="211" y="210"/>
                    </a:lnTo>
                    <a:lnTo>
                      <a:pt x="208" y="212"/>
                    </a:lnTo>
                    <a:lnTo>
                      <a:pt x="211" y="213"/>
                    </a:lnTo>
                    <a:lnTo>
                      <a:pt x="211" y="216"/>
                    </a:lnTo>
                    <a:lnTo>
                      <a:pt x="208" y="217"/>
                    </a:lnTo>
                    <a:lnTo>
                      <a:pt x="211" y="219"/>
                    </a:lnTo>
                    <a:lnTo>
                      <a:pt x="211" y="222"/>
                    </a:lnTo>
                    <a:lnTo>
                      <a:pt x="211" y="222"/>
                    </a:lnTo>
                    <a:lnTo>
                      <a:pt x="211" y="224"/>
                    </a:lnTo>
                    <a:lnTo>
                      <a:pt x="211" y="227"/>
                    </a:lnTo>
                    <a:lnTo>
                      <a:pt x="211" y="227"/>
                    </a:lnTo>
                    <a:lnTo>
                      <a:pt x="211" y="231"/>
                    </a:lnTo>
                    <a:lnTo>
                      <a:pt x="211" y="231"/>
                    </a:lnTo>
                    <a:lnTo>
                      <a:pt x="211" y="233"/>
                    </a:lnTo>
                    <a:lnTo>
                      <a:pt x="211" y="236"/>
                    </a:lnTo>
                    <a:lnTo>
                      <a:pt x="211" y="236"/>
                    </a:lnTo>
                    <a:lnTo>
                      <a:pt x="211" y="239"/>
                    </a:lnTo>
                    <a:lnTo>
                      <a:pt x="211" y="242"/>
                    </a:lnTo>
                    <a:lnTo>
                      <a:pt x="211" y="242"/>
                    </a:lnTo>
                    <a:lnTo>
                      <a:pt x="211" y="244"/>
                    </a:lnTo>
                    <a:lnTo>
                      <a:pt x="211" y="248"/>
                    </a:lnTo>
                    <a:lnTo>
                      <a:pt x="211" y="248"/>
                    </a:lnTo>
                    <a:lnTo>
                      <a:pt x="211" y="248"/>
                    </a:lnTo>
                    <a:lnTo>
                      <a:pt x="211" y="248"/>
                    </a:lnTo>
                    <a:lnTo>
                      <a:pt x="211" y="248"/>
                    </a:lnTo>
                    <a:lnTo>
                      <a:pt x="211" y="248"/>
                    </a:lnTo>
                    <a:lnTo>
                      <a:pt x="211" y="248"/>
                    </a:lnTo>
                    <a:lnTo>
                      <a:pt x="211" y="248"/>
                    </a:lnTo>
                    <a:lnTo>
                      <a:pt x="211" y="248"/>
                    </a:lnTo>
                    <a:lnTo>
                      <a:pt x="211" y="248"/>
                    </a:lnTo>
                    <a:lnTo>
                      <a:pt x="211" y="248"/>
                    </a:lnTo>
                    <a:lnTo>
                      <a:pt x="211" y="248"/>
                    </a:lnTo>
                    <a:lnTo>
                      <a:pt x="211" y="248"/>
                    </a:lnTo>
                    <a:lnTo>
                      <a:pt x="211" y="248"/>
                    </a:lnTo>
                    <a:lnTo>
                      <a:pt x="209" y="246"/>
                    </a:lnTo>
                    <a:lnTo>
                      <a:pt x="211" y="244"/>
                    </a:lnTo>
                    <a:lnTo>
                      <a:pt x="211" y="244"/>
                    </a:lnTo>
                    <a:lnTo>
                      <a:pt x="211" y="244"/>
                    </a:lnTo>
                    <a:lnTo>
                      <a:pt x="211" y="244"/>
                    </a:lnTo>
                    <a:lnTo>
                      <a:pt x="211" y="244"/>
                    </a:lnTo>
                    <a:lnTo>
                      <a:pt x="211" y="244"/>
                    </a:lnTo>
                    <a:lnTo>
                      <a:pt x="209" y="243"/>
                    </a:lnTo>
                    <a:lnTo>
                      <a:pt x="209" y="243"/>
                    </a:lnTo>
                    <a:lnTo>
                      <a:pt x="211" y="242"/>
                    </a:lnTo>
                    <a:lnTo>
                      <a:pt x="211" y="242"/>
                    </a:lnTo>
                    <a:lnTo>
                      <a:pt x="211" y="242"/>
                    </a:lnTo>
                    <a:lnTo>
                      <a:pt x="211" y="242"/>
                    </a:lnTo>
                    <a:lnTo>
                      <a:pt x="209" y="241"/>
                    </a:lnTo>
                    <a:lnTo>
                      <a:pt x="211" y="239"/>
                    </a:lnTo>
                    <a:lnTo>
                      <a:pt x="211" y="239"/>
                    </a:lnTo>
                    <a:lnTo>
                      <a:pt x="211" y="239"/>
                    </a:lnTo>
                    <a:lnTo>
                      <a:pt x="209" y="237"/>
                    </a:lnTo>
                    <a:lnTo>
                      <a:pt x="209" y="237"/>
                    </a:lnTo>
                    <a:lnTo>
                      <a:pt x="211" y="236"/>
                    </a:lnTo>
                    <a:lnTo>
                      <a:pt x="211" y="236"/>
                    </a:lnTo>
                    <a:lnTo>
                      <a:pt x="209" y="234"/>
                    </a:lnTo>
                    <a:lnTo>
                      <a:pt x="209" y="234"/>
                    </a:lnTo>
                    <a:lnTo>
                      <a:pt x="211" y="233"/>
                    </a:lnTo>
                    <a:lnTo>
                      <a:pt x="209" y="231"/>
                    </a:lnTo>
                    <a:lnTo>
                      <a:pt x="209" y="231"/>
                    </a:lnTo>
                    <a:lnTo>
                      <a:pt x="209" y="231"/>
                    </a:lnTo>
                    <a:lnTo>
                      <a:pt x="209" y="229"/>
                    </a:lnTo>
                    <a:lnTo>
                      <a:pt x="209" y="229"/>
                    </a:lnTo>
                    <a:lnTo>
                      <a:pt x="209" y="229"/>
                    </a:lnTo>
                    <a:lnTo>
                      <a:pt x="206" y="227"/>
                    </a:lnTo>
                    <a:lnTo>
                      <a:pt x="208" y="226"/>
                    </a:lnTo>
                    <a:lnTo>
                      <a:pt x="208" y="226"/>
                    </a:lnTo>
                    <a:lnTo>
                      <a:pt x="205" y="224"/>
                    </a:lnTo>
                    <a:lnTo>
                      <a:pt x="208" y="223"/>
                    </a:lnTo>
                    <a:lnTo>
                      <a:pt x="205" y="222"/>
                    </a:lnTo>
                    <a:lnTo>
                      <a:pt x="205" y="222"/>
                    </a:lnTo>
                    <a:lnTo>
                      <a:pt x="205" y="222"/>
                    </a:lnTo>
                    <a:lnTo>
                      <a:pt x="205" y="219"/>
                    </a:lnTo>
                    <a:lnTo>
                      <a:pt x="205" y="219"/>
                    </a:lnTo>
                    <a:lnTo>
                      <a:pt x="203" y="217"/>
                    </a:lnTo>
                    <a:lnTo>
                      <a:pt x="205" y="216"/>
                    </a:lnTo>
                    <a:lnTo>
                      <a:pt x="203" y="214"/>
                    </a:lnTo>
                    <a:lnTo>
                      <a:pt x="203" y="214"/>
                    </a:lnTo>
                    <a:lnTo>
                      <a:pt x="205" y="213"/>
                    </a:lnTo>
                    <a:lnTo>
                      <a:pt x="203" y="212"/>
                    </a:lnTo>
                    <a:lnTo>
                      <a:pt x="203" y="212"/>
                    </a:lnTo>
                    <a:lnTo>
                      <a:pt x="203" y="209"/>
                    </a:lnTo>
                    <a:lnTo>
                      <a:pt x="203" y="209"/>
                    </a:lnTo>
                    <a:lnTo>
                      <a:pt x="201" y="207"/>
                    </a:lnTo>
                    <a:lnTo>
                      <a:pt x="203" y="206"/>
                    </a:lnTo>
                    <a:lnTo>
                      <a:pt x="201" y="204"/>
                    </a:lnTo>
                    <a:lnTo>
                      <a:pt x="201" y="204"/>
                    </a:lnTo>
                    <a:lnTo>
                      <a:pt x="201" y="202"/>
                    </a:lnTo>
                    <a:lnTo>
                      <a:pt x="201" y="202"/>
                    </a:lnTo>
                    <a:lnTo>
                      <a:pt x="198" y="200"/>
                    </a:lnTo>
                    <a:lnTo>
                      <a:pt x="201" y="199"/>
                    </a:lnTo>
                    <a:lnTo>
                      <a:pt x="198" y="197"/>
                    </a:lnTo>
                    <a:lnTo>
                      <a:pt x="199" y="195"/>
                    </a:lnTo>
                    <a:lnTo>
                      <a:pt x="199" y="195"/>
                    </a:lnTo>
                    <a:lnTo>
                      <a:pt x="196" y="193"/>
                    </a:lnTo>
                    <a:lnTo>
                      <a:pt x="199" y="192"/>
                    </a:lnTo>
                    <a:lnTo>
                      <a:pt x="196" y="190"/>
                    </a:lnTo>
                    <a:lnTo>
                      <a:pt x="196" y="190"/>
                    </a:lnTo>
                    <a:lnTo>
                      <a:pt x="196" y="187"/>
                    </a:lnTo>
                    <a:lnTo>
                      <a:pt x="193" y="186"/>
                    </a:lnTo>
                    <a:lnTo>
                      <a:pt x="196" y="185"/>
                    </a:lnTo>
                    <a:lnTo>
                      <a:pt x="193" y="183"/>
                    </a:lnTo>
                    <a:lnTo>
                      <a:pt x="193" y="183"/>
                    </a:lnTo>
                    <a:lnTo>
                      <a:pt x="193" y="180"/>
                    </a:lnTo>
                    <a:lnTo>
                      <a:pt x="191" y="178"/>
                    </a:lnTo>
                    <a:lnTo>
                      <a:pt x="191" y="178"/>
                    </a:lnTo>
                    <a:lnTo>
                      <a:pt x="191" y="175"/>
                    </a:lnTo>
                    <a:lnTo>
                      <a:pt x="189" y="175"/>
                    </a:lnTo>
                    <a:lnTo>
                      <a:pt x="191" y="173"/>
                    </a:lnTo>
                    <a:lnTo>
                      <a:pt x="189" y="172"/>
                    </a:lnTo>
                    <a:lnTo>
                      <a:pt x="186" y="170"/>
                    </a:lnTo>
                    <a:lnTo>
                      <a:pt x="189" y="168"/>
                    </a:lnTo>
                    <a:lnTo>
                      <a:pt x="186" y="167"/>
                    </a:lnTo>
                    <a:lnTo>
                      <a:pt x="184" y="165"/>
                    </a:lnTo>
                    <a:lnTo>
                      <a:pt x="186" y="165"/>
                    </a:lnTo>
                    <a:lnTo>
                      <a:pt x="184" y="163"/>
                    </a:lnTo>
                    <a:lnTo>
                      <a:pt x="184" y="160"/>
                    </a:lnTo>
                    <a:lnTo>
                      <a:pt x="181" y="158"/>
                    </a:lnTo>
                    <a:lnTo>
                      <a:pt x="181" y="158"/>
                    </a:lnTo>
                    <a:lnTo>
                      <a:pt x="181" y="156"/>
                    </a:lnTo>
                    <a:lnTo>
                      <a:pt x="179" y="154"/>
                    </a:lnTo>
                    <a:lnTo>
                      <a:pt x="179" y="154"/>
                    </a:lnTo>
                    <a:lnTo>
                      <a:pt x="179" y="151"/>
                    </a:lnTo>
                    <a:lnTo>
                      <a:pt x="176" y="150"/>
                    </a:lnTo>
                    <a:lnTo>
                      <a:pt x="174" y="148"/>
                    </a:lnTo>
                    <a:lnTo>
                      <a:pt x="176" y="147"/>
                    </a:lnTo>
                    <a:lnTo>
                      <a:pt x="174" y="146"/>
                    </a:lnTo>
                    <a:lnTo>
                      <a:pt x="174" y="143"/>
                    </a:lnTo>
                    <a:lnTo>
                      <a:pt x="172" y="141"/>
                    </a:lnTo>
                    <a:lnTo>
                      <a:pt x="172" y="141"/>
                    </a:lnTo>
                    <a:lnTo>
                      <a:pt x="172" y="138"/>
                    </a:lnTo>
                    <a:lnTo>
                      <a:pt x="169" y="137"/>
                    </a:lnTo>
                    <a:lnTo>
                      <a:pt x="167" y="136"/>
                    </a:lnTo>
                    <a:lnTo>
                      <a:pt x="167" y="133"/>
                    </a:lnTo>
                    <a:lnTo>
                      <a:pt x="167" y="133"/>
                    </a:lnTo>
                    <a:lnTo>
                      <a:pt x="164" y="131"/>
                    </a:lnTo>
                    <a:lnTo>
                      <a:pt x="164" y="128"/>
                    </a:lnTo>
                    <a:lnTo>
                      <a:pt x="162" y="127"/>
                    </a:lnTo>
                    <a:lnTo>
                      <a:pt x="159" y="126"/>
                    </a:lnTo>
                    <a:lnTo>
                      <a:pt x="162" y="124"/>
                    </a:lnTo>
                    <a:lnTo>
                      <a:pt x="159" y="123"/>
                    </a:lnTo>
                    <a:lnTo>
                      <a:pt x="157" y="121"/>
                    </a:lnTo>
                    <a:lnTo>
                      <a:pt x="157" y="119"/>
                    </a:lnTo>
                    <a:lnTo>
                      <a:pt x="155" y="117"/>
                    </a:lnTo>
                    <a:lnTo>
                      <a:pt x="152" y="116"/>
                    </a:lnTo>
                    <a:lnTo>
                      <a:pt x="152" y="116"/>
                    </a:lnTo>
                    <a:lnTo>
                      <a:pt x="152" y="113"/>
                    </a:lnTo>
                    <a:lnTo>
                      <a:pt x="150" y="111"/>
                    </a:lnTo>
                    <a:lnTo>
                      <a:pt x="148" y="110"/>
                    </a:lnTo>
                    <a:lnTo>
                      <a:pt x="148" y="107"/>
                    </a:lnTo>
                    <a:lnTo>
                      <a:pt x="145" y="106"/>
                    </a:lnTo>
                    <a:lnTo>
                      <a:pt x="143" y="104"/>
                    </a:lnTo>
                    <a:lnTo>
                      <a:pt x="143" y="104"/>
                    </a:lnTo>
                    <a:lnTo>
                      <a:pt x="143" y="101"/>
                    </a:lnTo>
                    <a:lnTo>
                      <a:pt x="140" y="100"/>
                    </a:lnTo>
                    <a:lnTo>
                      <a:pt x="138" y="98"/>
                    </a:lnTo>
                    <a:lnTo>
                      <a:pt x="135" y="97"/>
                    </a:lnTo>
                    <a:lnTo>
                      <a:pt x="135" y="94"/>
                    </a:lnTo>
                    <a:lnTo>
                      <a:pt x="133" y="92"/>
                    </a:lnTo>
                    <a:lnTo>
                      <a:pt x="131" y="91"/>
                    </a:lnTo>
                    <a:lnTo>
                      <a:pt x="128" y="90"/>
                    </a:lnTo>
                    <a:lnTo>
                      <a:pt x="128" y="87"/>
                    </a:lnTo>
                    <a:lnTo>
                      <a:pt x="128" y="87"/>
                    </a:lnTo>
                    <a:lnTo>
                      <a:pt x="126" y="85"/>
                    </a:lnTo>
                    <a:lnTo>
                      <a:pt x="123" y="84"/>
                    </a:lnTo>
                    <a:lnTo>
                      <a:pt x="121" y="82"/>
                    </a:lnTo>
                    <a:lnTo>
                      <a:pt x="121" y="80"/>
                    </a:lnTo>
                    <a:lnTo>
                      <a:pt x="118" y="78"/>
                    </a:lnTo>
                    <a:lnTo>
                      <a:pt x="116" y="77"/>
                    </a:lnTo>
                    <a:lnTo>
                      <a:pt x="114" y="75"/>
                    </a:lnTo>
                    <a:lnTo>
                      <a:pt x="111" y="74"/>
                    </a:lnTo>
                    <a:lnTo>
                      <a:pt x="111" y="71"/>
                    </a:lnTo>
                    <a:lnTo>
                      <a:pt x="109" y="70"/>
                    </a:lnTo>
                    <a:lnTo>
                      <a:pt x="106" y="68"/>
                    </a:lnTo>
                    <a:lnTo>
                      <a:pt x="104" y="67"/>
                    </a:lnTo>
                    <a:lnTo>
                      <a:pt x="101" y="65"/>
                    </a:lnTo>
                    <a:lnTo>
                      <a:pt x="99" y="64"/>
                    </a:lnTo>
                    <a:lnTo>
                      <a:pt x="96" y="62"/>
                    </a:lnTo>
                    <a:lnTo>
                      <a:pt x="95" y="61"/>
                    </a:lnTo>
                    <a:lnTo>
                      <a:pt x="95" y="58"/>
                    </a:lnTo>
                    <a:lnTo>
                      <a:pt x="92" y="57"/>
                    </a:lnTo>
                    <a:lnTo>
                      <a:pt x="89" y="55"/>
                    </a:lnTo>
                    <a:lnTo>
                      <a:pt x="87" y="53"/>
                    </a:lnTo>
                    <a:lnTo>
                      <a:pt x="87" y="53"/>
                    </a:lnTo>
                    <a:lnTo>
                      <a:pt x="85" y="52"/>
                    </a:lnTo>
                    <a:lnTo>
                      <a:pt x="82" y="51"/>
                    </a:lnTo>
                    <a:lnTo>
                      <a:pt x="79" y="50"/>
                    </a:lnTo>
                    <a:lnTo>
                      <a:pt x="77" y="48"/>
                    </a:lnTo>
                    <a:lnTo>
                      <a:pt x="75" y="47"/>
                    </a:lnTo>
                    <a:lnTo>
                      <a:pt x="72" y="45"/>
                    </a:lnTo>
                    <a:lnTo>
                      <a:pt x="70" y="43"/>
                    </a:lnTo>
                    <a:lnTo>
                      <a:pt x="68" y="42"/>
                    </a:lnTo>
                    <a:lnTo>
                      <a:pt x="65" y="41"/>
                    </a:lnTo>
                    <a:lnTo>
                      <a:pt x="60" y="38"/>
                    </a:lnTo>
                    <a:lnTo>
                      <a:pt x="58" y="37"/>
                    </a:lnTo>
                    <a:lnTo>
                      <a:pt x="55" y="35"/>
                    </a:lnTo>
                    <a:lnTo>
                      <a:pt x="53" y="33"/>
                    </a:lnTo>
                    <a:lnTo>
                      <a:pt x="51" y="32"/>
                    </a:lnTo>
                    <a:lnTo>
                      <a:pt x="48" y="31"/>
                    </a:lnTo>
                    <a:lnTo>
                      <a:pt x="46" y="29"/>
                    </a:lnTo>
                    <a:lnTo>
                      <a:pt x="43" y="28"/>
                    </a:lnTo>
                    <a:lnTo>
                      <a:pt x="41" y="26"/>
                    </a:lnTo>
                    <a:lnTo>
                      <a:pt x="38" y="25"/>
                    </a:lnTo>
                    <a:lnTo>
                      <a:pt x="36" y="23"/>
                    </a:lnTo>
                    <a:lnTo>
                      <a:pt x="31" y="23"/>
                    </a:lnTo>
                    <a:lnTo>
                      <a:pt x="29" y="22"/>
                    </a:lnTo>
                    <a:lnTo>
                      <a:pt x="26" y="21"/>
                    </a:lnTo>
                    <a:lnTo>
                      <a:pt x="24" y="19"/>
                    </a:lnTo>
                    <a:lnTo>
                      <a:pt x="21" y="18"/>
                    </a:lnTo>
                    <a:lnTo>
                      <a:pt x="19" y="16"/>
                    </a:lnTo>
                    <a:lnTo>
                      <a:pt x="17" y="15"/>
                    </a:lnTo>
                    <a:lnTo>
                      <a:pt x="12" y="15"/>
                    </a:lnTo>
                    <a:lnTo>
                      <a:pt x="9" y="14"/>
                    </a:lnTo>
                    <a:lnTo>
                      <a:pt x="7" y="12"/>
                    </a:lnTo>
                    <a:lnTo>
                      <a:pt x="5" y="11"/>
                    </a:lnTo>
                    <a:lnTo>
                      <a:pt x="2" y="10"/>
                    </a:lnTo>
                    <a:lnTo>
                      <a:pt x="2" y="10"/>
                    </a:lnTo>
                    <a:lnTo>
                      <a:pt x="0" y="8"/>
                    </a:lnTo>
                    <a:lnTo>
                      <a:pt x="0" y="5"/>
                    </a:lnTo>
                    <a:lnTo>
                      <a:pt x="0" y="2"/>
                    </a:lnTo>
                    <a:lnTo>
                      <a:pt x="0" y="0"/>
                    </a:lnTo>
                    <a:lnTo>
                      <a:pt x="0" y="0"/>
                    </a:lnTo>
                    <a:lnTo>
                      <a:pt x="0" y="0"/>
                    </a:lnTo>
                  </a:path>
                </a:pathLst>
              </a:custGeom>
              <a:gradFill rotWithShape="0">
                <a:gsLst>
                  <a:gs pos="0">
                    <a:srgbClr val="FF6633"/>
                  </a:gs>
                  <a:gs pos="100000">
                    <a:srgbClr val="FF6633">
                      <a:gamma/>
                      <a:tint val="60000"/>
                      <a:invGamma/>
                    </a:srgbClr>
                  </a:gs>
                </a:gsLst>
                <a:lin ang="18900000" scaled="1"/>
              </a:gradFill>
              <a:ln w="12700" cap="rnd" cmpd="sng">
                <a:solidFill>
                  <a:srgbClr val="FF663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4709" name="Freeform 37"/>
              <p:cNvSpPr>
                <a:spLocks/>
              </p:cNvSpPr>
              <p:nvPr/>
            </p:nvSpPr>
            <p:spPr bwMode="blackGray">
              <a:xfrm>
                <a:off x="3081" y="2202"/>
                <a:ext cx="156" cy="121"/>
              </a:xfrm>
              <a:custGeom>
                <a:avLst/>
                <a:gdLst>
                  <a:gd name="T0" fmla="*/ 0 w 156"/>
                  <a:gd name="T1" fmla="*/ 27 h 121"/>
                  <a:gd name="T2" fmla="*/ 2 w 156"/>
                  <a:gd name="T3" fmla="*/ 0 h 121"/>
                  <a:gd name="T4" fmla="*/ 155 w 156"/>
                  <a:gd name="T5" fmla="*/ 90 h 121"/>
                  <a:gd name="T6" fmla="*/ 155 w 156"/>
                  <a:gd name="T7" fmla="*/ 120 h 121"/>
                  <a:gd name="T8" fmla="*/ 0 w 156"/>
                  <a:gd name="T9" fmla="*/ 27 h 121"/>
                </a:gdLst>
                <a:ahLst/>
                <a:cxnLst>
                  <a:cxn ang="0">
                    <a:pos x="T0" y="T1"/>
                  </a:cxn>
                  <a:cxn ang="0">
                    <a:pos x="T2" y="T3"/>
                  </a:cxn>
                  <a:cxn ang="0">
                    <a:pos x="T4" y="T5"/>
                  </a:cxn>
                  <a:cxn ang="0">
                    <a:pos x="T6" y="T7"/>
                  </a:cxn>
                  <a:cxn ang="0">
                    <a:pos x="T8" y="T9"/>
                  </a:cxn>
                </a:cxnLst>
                <a:rect l="0" t="0" r="r" b="b"/>
                <a:pathLst>
                  <a:path w="156" h="121">
                    <a:moveTo>
                      <a:pt x="0" y="27"/>
                    </a:moveTo>
                    <a:lnTo>
                      <a:pt x="2" y="0"/>
                    </a:lnTo>
                    <a:lnTo>
                      <a:pt x="155" y="90"/>
                    </a:lnTo>
                    <a:lnTo>
                      <a:pt x="155" y="120"/>
                    </a:lnTo>
                    <a:lnTo>
                      <a:pt x="0" y="27"/>
                    </a:lnTo>
                  </a:path>
                </a:pathLst>
              </a:custGeom>
              <a:gradFill rotWithShape="0">
                <a:gsLst>
                  <a:gs pos="0">
                    <a:srgbClr val="FF6633"/>
                  </a:gs>
                  <a:gs pos="100000">
                    <a:srgbClr val="FF6633">
                      <a:gamma/>
                      <a:tint val="89804"/>
                      <a:invGamma/>
                    </a:srgbClr>
                  </a:gs>
                </a:gsLst>
                <a:lin ang="18900000" scaled="1"/>
              </a:gradFill>
              <a:ln w="12700" cap="rnd" cmpd="sng">
                <a:solidFill>
                  <a:srgbClr val="FF663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84710" name="Freeform 38"/>
              <p:cNvSpPr>
                <a:spLocks/>
              </p:cNvSpPr>
              <p:nvPr/>
            </p:nvSpPr>
            <p:spPr bwMode="blackGray">
              <a:xfrm>
                <a:off x="3236" y="2202"/>
                <a:ext cx="155" cy="121"/>
              </a:xfrm>
              <a:custGeom>
                <a:avLst/>
                <a:gdLst>
                  <a:gd name="T0" fmla="*/ 0 w 155"/>
                  <a:gd name="T1" fmla="*/ 120 h 121"/>
                  <a:gd name="T2" fmla="*/ 154 w 155"/>
                  <a:gd name="T3" fmla="*/ 28 h 121"/>
                  <a:gd name="T4" fmla="*/ 154 w 155"/>
                  <a:gd name="T5" fmla="*/ 0 h 121"/>
                  <a:gd name="T6" fmla="*/ 0 w 155"/>
                  <a:gd name="T7" fmla="*/ 91 h 121"/>
                  <a:gd name="T8" fmla="*/ 0 w 155"/>
                  <a:gd name="T9" fmla="*/ 120 h 121"/>
                </a:gdLst>
                <a:ahLst/>
                <a:cxnLst>
                  <a:cxn ang="0">
                    <a:pos x="T0" y="T1"/>
                  </a:cxn>
                  <a:cxn ang="0">
                    <a:pos x="T2" y="T3"/>
                  </a:cxn>
                  <a:cxn ang="0">
                    <a:pos x="T4" y="T5"/>
                  </a:cxn>
                  <a:cxn ang="0">
                    <a:pos x="T6" y="T7"/>
                  </a:cxn>
                  <a:cxn ang="0">
                    <a:pos x="T8" y="T9"/>
                  </a:cxn>
                </a:cxnLst>
                <a:rect l="0" t="0" r="r" b="b"/>
                <a:pathLst>
                  <a:path w="155" h="121">
                    <a:moveTo>
                      <a:pt x="0" y="120"/>
                    </a:moveTo>
                    <a:lnTo>
                      <a:pt x="154" y="28"/>
                    </a:lnTo>
                    <a:lnTo>
                      <a:pt x="154" y="0"/>
                    </a:lnTo>
                    <a:lnTo>
                      <a:pt x="0" y="91"/>
                    </a:lnTo>
                    <a:lnTo>
                      <a:pt x="0" y="120"/>
                    </a:lnTo>
                  </a:path>
                </a:pathLst>
              </a:custGeom>
              <a:gradFill rotWithShape="0">
                <a:gsLst>
                  <a:gs pos="0">
                    <a:srgbClr val="FF6633">
                      <a:gamma/>
                      <a:tint val="70196"/>
                      <a:invGamma/>
                    </a:srgbClr>
                  </a:gs>
                  <a:gs pos="100000">
                    <a:srgbClr val="FF6633"/>
                  </a:gs>
                </a:gsLst>
                <a:lin ang="0" scaled="1"/>
              </a:gradFill>
              <a:ln w="12700" cap="rnd" cmpd="sng">
                <a:solidFill>
                  <a:srgbClr val="FF6633"/>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grpSp>
        <p:grpSp>
          <p:nvGrpSpPr>
            <p:cNvPr id="284711" name="Group 39"/>
            <p:cNvGrpSpPr>
              <a:grpSpLocks/>
            </p:cNvGrpSpPr>
            <p:nvPr/>
          </p:nvGrpSpPr>
          <p:grpSpPr bwMode="auto">
            <a:xfrm>
              <a:off x="2954" y="2358"/>
              <a:ext cx="675" cy="242"/>
              <a:chOff x="2954" y="2358"/>
              <a:chExt cx="675" cy="242"/>
            </a:xfrm>
          </p:grpSpPr>
          <p:sp>
            <p:nvSpPr>
              <p:cNvPr id="284712" name="Rectangle 40"/>
              <p:cNvSpPr>
                <a:spLocks noChangeArrowheads="1"/>
              </p:cNvSpPr>
              <p:nvPr/>
            </p:nvSpPr>
            <p:spPr bwMode="auto">
              <a:xfrm>
                <a:off x="2954" y="2358"/>
                <a:ext cx="675" cy="242"/>
              </a:xfrm>
              <a:prstGeom prst="rect">
                <a:avLst/>
              </a:prstGeom>
              <a:gradFill rotWithShape="0">
                <a:gsLst>
                  <a:gs pos="0">
                    <a:srgbClr val="FFCCCC"/>
                  </a:gs>
                  <a:gs pos="50000">
                    <a:srgbClr val="FFCCCC">
                      <a:gamma/>
                      <a:shade val="89804"/>
                      <a:invGamma/>
                    </a:srgbClr>
                  </a:gs>
                  <a:gs pos="100000">
                    <a:srgbClr val="FFCCCC"/>
                  </a:gs>
                </a:gsLst>
                <a:lin ang="5400000" scaled="1"/>
              </a:gra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s-CR"/>
              </a:p>
            </p:txBody>
          </p:sp>
          <p:sp>
            <p:nvSpPr>
              <p:cNvPr id="284713" name="Rectangle 41"/>
              <p:cNvSpPr>
                <a:spLocks noChangeArrowheads="1"/>
              </p:cNvSpPr>
              <p:nvPr/>
            </p:nvSpPr>
            <p:spPr bwMode="ltGray">
              <a:xfrm>
                <a:off x="3027" y="2432"/>
                <a:ext cx="529" cy="92"/>
              </a:xfrm>
              <a:prstGeom prst="rect">
                <a:avLst/>
              </a:prstGeom>
              <a:gradFill rotWithShape="0">
                <a:gsLst>
                  <a:gs pos="0">
                    <a:srgbClr val="6CF1FA"/>
                  </a:gs>
                  <a:gs pos="100000">
                    <a:srgbClr val="6CF1FA">
                      <a:gamma/>
                      <a:shade val="69804"/>
                      <a:invGamma/>
                    </a:srgbClr>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sp>
        <p:nvSpPr>
          <p:cNvPr id="284714" name="Rectangle 42"/>
          <p:cNvSpPr>
            <a:spLocks noChangeArrowheads="1"/>
          </p:cNvSpPr>
          <p:nvPr/>
        </p:nvSpPr>
        <p:spPr bwMode="auto">
          <a:xfrm>
            <a:off x="5335588" y="5011738"/>
            <a:ext cx="1101725" cy="374650"/>
          </a:xfrm>
          <a:prstGeom prst="rect">
            <a:avLst/>
          </a:prstGeom>
          <a:solidFill>
            <a:srgbClr val="FFCC66"/>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_tradnl" altLang="es-ES" sz="1200" b="1">
                <a:solidFill>
                  <a:srgbClr val="000000"/>
                </a:solidFill>
                <a:latin typeface="Arial" panose="020B0604020202020204" pitchFamily="34" charset="0"/>
              </a:rPr>
              <a:t>Transporte</a:t>
            </a:r>
            <a:endParaRPr lang="es-ES" altLang="es-ES" sz="1200" b="1">
              <a:solidFill>
                <a:srgbClr val="000000"/>
              </a:solidFill>
              <a:latin typeface="Arial" panose="020B0604020202020204" pitchFamily="34" charset="0"/>
            </a:endParaRPr>
          </a:p>
        </p:txBody>
      </p:sp>
      <p:sp>
        <p:nvSpPr>
          <p:cNvPr id="284715" name="Line 43"/>
          <p:cNvSpPr>
            <a:spLocks noChangeShapeType="1"/>
          </p:cNvSpPr>
          <p:nvPr/>
        </p:nvSpPr>
        <p:spPr bwMode="auto">
          <a:xfrm>
            <a:off x="4379913" y="4433888"/>
            <a:ext cx="457200" cy="711200"/>
          </a:xfrm>
          <a:prstGeom prst="line">
            <a:avLst/>
          </a:prstGeom>
          <a:noFill/>
          <a:ln w="28575">
            <a:solidFill>
              <a:schemeClr val="hlink"/>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CR"/>
          </a:p>
        </p:txBody>
      </p:sp>
      <p:sp>
        <p:nvSpPr>
          <p:cNvPr id="284716" name="Rectangle 44"/>
          <p:cNvSpPr>
            <a:spLocks noChangeArrowheads="1"/>
          </p:cNvSpPr>
          <p:nvPr/>
        </p:nvSpPr>
        <p:spPr bwMode="auto">
          <a:xfrm>
            <a:off x="3278188" y="5049838"/>
            <a:ext cx="1101725" cy="374650"/>
          </a:xfrm>
          <a:prstGeom prst="rect">
            <a:avLst/>
          </a:prstGeom>
          <a:solidFill>
            <a:srgbClr val="FFCC66"/>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_tradnl" altLang="es-ES" sz="1200" b="1">
                <a:solidFill>
                  <a:srgbClr val="000000"/>
                </a:solidFill>
                <a:latin typeface="Arial" panose="020B0604020202020204" pitchFamily="34" charset="0"/>
              </a:rPr>
              <a:t>Extracción</a:t>
            </a:r>
            <a:endParaRPr lang="es-ES" altLang="es-ES" sz="1200" b="1">
              <a:solidFill>
                <a:srgbClr val="000000"/>
              </a:solidFill>
              <a:latin typeface="Arial" panose="020B0604020202020204" pitchFamily="34" charset="0"/>
            </a:endParaRPr>
          </a:p>
        </p:txBody>
      </p:sp>
      <p:sp>
        <p:nvSpPr>
          <p:cNvPr id="47" name="Rectangle 2"/>
          <p:cNvSpPr>
            <a:spLocks noGrp="1" noChangeArrowheads="1"/>
          </p:cNvSpPr>
          <p:nvPr>
            <p:ph type="title"/>
          </p:nvPr>
        </p:nvSpPr>
        <p:spPr>
          <a:xfrm>
            <a:off x="1176825" y="312045"/>
            <a:ext cx="6961800" cy="694200"/>
          </a:xfrm>
        </p:spPr>
        <p:txBody>
          <a:bodyPr/>
          <a:lstStyle/>
          <a:p>
            <a:pPr>
              <a:tabLst>
                <a:tab pos="7143750" algn="l"/>
              </a:tabLst>
            </a:pPr>
            <a:r>
              <a:rPr lang="en-GB" altLang="es-ES" sz="2800" dirty="0" err="1"/>
              <a:t>Carga</a:t>
            </a:r>
            <a:r>
              <a:rPr lang="en-GB" altLang="es-ES" sz="2800" dirty="0"/>
              <a:t> y </a:t>
            </a:r>
            <a:r>
              <a:rPr lang="en-GB" altLang="es-ES" sz="2800" dirty="0" err="1"/>
              <a:t>Mantenimiento</a:t>
            </a:r>
            <a:r>
              <a:rPr lang="en-GB" altLang="es-ES" sz="2800" dirty="0"/>
              <a:t> de un A.D.</a:t>
            </a:r>
            <a:endParaRPr lang="es-ES_tradnl" altLang="es-ES" sz="2800" dirty="0"/>
          </a:p>
        </p:txBody>
      </p:sp>
    </p:spTree>
    <p:extLst>
      <p:ext uri="{BB962C8B-B14F-4D97-AF65-F5344CB8AC3E}">
        <p14:creationId xmlns:p14="http://schemas.microsoft.com/office/powerpoint/2010/main" val="3202988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1229557" y="319033"/>
            <a:ext cx="6961800" cy="694200"/>
          </a:xfrm>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
        <p:nvSpPr>
          <p:cNvPr id="219139" name="Rectangle 3"/>
          <p:cNvSpPr>
            <a:spLocks noChangeArrowheads="1"/>
          </p:cNvSpPr>
          <p:nvPr/>
        </p:nvSpPr>
        <p:spPr bwMode="auto">
          <a:xfrm>
            <a:off x="3579813" y="3030538"/>
            <a:ext cx="1862137"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19140" name="Rectangle 4"/>
          <p:cNvSpPr>
            <a:spLocks noChangeArrowheads="1"/>
          </p:cNvSpPr>
          <p:nvPr/>
        </p:nvSpPr>
        <p:spPr bwMode="auto">
          <a:xfrm>
            <a:off x="3763963" y="4808538"/>
            <a:ext cx="1492250" cy="366712"/>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s-ES_tradnl" altLang="es-ES" sz="1800">
                <a:latin typeface="Arial" panose="020B0604020202020204" pitchFamily="34" charset="0"/>
              </a:rPr>
              <a:t>Diseño físico</a:t>
            </a:r>
          </a:p>
        </p:txBody>
      </p:sp>
      <p:sp>
        <p:nvSpPr>
          <p:cNvPr id="219141" name="Rectangle 5"/>
          <p:cNvSpPr>
            <a:spLocks noChangeArrowheads="1"/>
          </p:cNvSpPr>
          <p:nvPr/>
        </p:nvSpPr>
        <p:spPr bwMode="auto">
          <a:xfrm>
            <a:off x="3186113" y="3932238"/>
            <a:ext cx="2647950" cy="366712"/>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s-ES_tradnl" altLang="es-ES" sz="1800">
                <a:latin typeface="Arial" panose="020B0604020202020204" pitchFamily="34" charset="0"/>
              </a:rPr>
              <a:t>Diseño lógico específico</a:t>
            </a:r>
          </a:p>
        </p:txBody>
      </p:sp>
      <p:sp>
        <p:nvSpPr>
          <p:cNvPr id="219142" name="Rectangle 6"/>
          <p:cNvSpPr>
            <a:spLocks noChangeArrowheads="1"/>
          </p:cNvSpPr>
          <p:nvPr/>
        </p:nvSpPr>
        <p:spPr bwMode="auto">
          <a:xfrm>
            <a:off x="3611563" y="5629275"/>
            <a:ext cx="1797050" cy="366713"/>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s-ES_tradnl" altLang="es-ES" sz="1800">
                <a:latin typeface="Arial" panose="020B0604020202020204" pitchFamily="34" charset="0"/>
              </a:rPr>
              <a:t>Implementación</a:t>
            </a:r>
          </a:p>
        </p:txBody>
      </p:sp>
      <p:sp>
        <p:nvSpPr>
          <p:cNvPr id="219143" name="Rectangle 7"/>
          <p:cNvSpPr>
            <a:spLocks noChangeArrowheads="1"/>
          </p:cNvSpPr>
          <p:nvPr/>
        </p:nvSpPr>
        <p:spPr bwMode="auto">
          <a:xfrm>
            <a:off x="3478213" y="3136900"/>
            <a:ext cx="2063750" cy="366713"/>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s-ES_tradnl" altLang="es-ES" sz="1800">
                <a:latin typeface="Arial" panose="020B0604020202020204" pitchFamily="34" charset="0"/>
              </a:rPr>
              <a:t>Diseño conceptual</a:t>
            </a:r>
          </a:p>
        </p:txBody>
      </p:sp>
      <p:sp>
        <p:nvSpPr>
          <p:cNvPr id="219144" name="Rectangle 8"/>
          <p:cNvSpPr>
            <a:spLocks noChangeArrowheads="1"/>
          </p:cNvSpPr>
          <p:nvPr/>
        </p:nvSpPr>
        <p:spPr bwMode="auto">
          <a:xfrm>
            <a:off x="3276600" y="1905000"/>
            <a:ext cx="2470150" cy="641350"/>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s-ES_tradnl" altLang="es-ES" sz="1800">
                <a:latin typeface="Arial" panose="020B0604020202020204" pitchFamily="34" charset="0"/>
              </a:rPr>
              <a:t>Recogida y análisis de</a:t>
            </a:r>
          </a:p>
          <a:p>
            <a:pPr algn="ctr"/>
            <a:r>
              <a:rPr lang="es-ES_tradnl" altLang="es-ES" sz="1800">
                <a:latin typeface="Arial" panose="020B0604020202020204" pitchFamily="34" charset="0"/>
              </a:rPr>
              <a:t>requisitos</a:t>
            </a:r>
          </a:p>
        </p:txBody>
      </p:sp>
      <p:sp>
        <p:nvSpPr>
          <p:cNvPr id="219145" name="AutoShape 9"/>
          <p:cNvSpPr>
            <a:spLocks noChangeArrowheads="1"/>
          </p:cNvSpPr>
          <p:nvPr/>
        </p:nvSpPr>
        <p:spPr bwMode="auto">
          <a:xfrm>
            <a:off x="4411663" y="2636838"/>
            <a:ext cx="198437" cy="363537"/>
          </a:xfrm>
          <a:prstGeom prst="downArrow">
            <a:avLst>
              <a:gd name="adj1" fmla="val 50000"/>
              <a:gd name="adj2" fmla="val 45800"/>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sp>
        <p:nvSpPr>
          <p:cNvPr id="219146" name="AutoShape 10"/>
          <p:cNvSpPr>
            <a:spLocks noChangeArrowheads="1"/>
          </p:cNvSpPr>
          <p:nvPr/>
        </p:nvSpPr>
        <p:spPr bwMode="auto">
          <a:xfrm>
            <a:off x="4411663" y="3516313"/>
            <a:ext cx="198437" cy="363537"/>
          </a:xfrm>
          <a:prstGeom prst="downArrow">
            <a:avLst>
              <a:gd name="adj1" fmla="val 50000"/>
              <a:gd name="adj2" fmla="val 45800"/>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sp>
        <p:nvSpPr>
          <p:cNvPr id="219147" name="AutoShape 11"/>
          <p:cNvSpPr>
            <a:spLocks noChangeArrowheads="1"/>
          </p:cNvSpPr>
          <p:nvPr/>
        </p:nvSpPr>
        <p:spPr bwMode="auto">
          <a:xfrm>
            <a:off x="4411663" y="4349750"/>
            <a:ext cx="198437" cy="361950"/>
          </a:xfrm>
          <a:prstGeom prst="downArrow">
            <a:avLst>
              <a:gd name="adj1" fmla="val 50000"/>
              <a:gd name="adj2" fmla="val 45600"/>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sp>
        <p:nvSpPr>
          <p:cNvPr id="219148" name="AutoShape 12"/>
          <p:cNvSpPr>
            <a:spLocks noChangeArrowheads="1"/>
          </p:cNvSpPr>
          <p:nvPr/>
        </p:nvSpPr>
        <p:spPr bwMode="auto">
          <a:xfrm>
            <a:off x="4411663" y="5216525"/>
            <a:ext cx="198437" cy="363538"/>
          </a:xfrm>
          <a:prstGeom prst="downArrow">
            <a:avLst>
              <a:gd name="adj1" fmla="val 50000"/>
              <a:gd name="adj2" fmla="val 45800"/>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spTree>
    <p:extLst>
      <p:ext uri="{BB962C8B-B14F-4D97-AF65-F5344CB8AC3E}">
        <p14:creationId xmlns:p14="http://schemas.microsoft.com/office/powerpoint/2010/main" val="243093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3" name="Line 3"/>
          <p:cNvSpPr>
            <a:spLocks noChangeShapeType="1"/>
          </p:cNvSpPr>
          <p:nvPr/>
        </p:nvSpPr>
        <p:spPr bwMode="auto">
          <a:xfrm>
            <a:off x="4292600" y="2049463"/>
            <a:ext cx="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20164" name="Rectangle 4"/>
          <p:cNvSpPr>
            <a:spLocks noChangeArrowheads="1"/>
          </p:cNvSpPr>
          <p:nvPr/>
        </p:nvSpPr>
        <p:spPr bwMode="auto">
          <a:xfrm>
            <a:off x="1862138" y="2887663"/>
            <a:ext cx="1862137"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20165" name="Rectangle 5"/>
          <p:cNvSpPr>
            <a:spLocks noChangeArrowheads="1"/>
          </p:cNvSpPr>
          <p:nvPr/>
        </p:nvSpPr>
        <p:spPr bwMode="auto">
          <a:xfrm>
            <a:off x="2047875" y="4665663"/>
            <a:ext cx="1492250" cy="366712"/>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s-ES_tradnl" altLang="es-ES" sz="1800">
                <a:latin typeface="Arial" panose="020B0604020202020204" pitchFamily="34" charset="0"/>
              </a:rPr>
              <a:t>Diseño físico</a:t>
            </a:r>
          </a:p>
        </p:txBody>
      </p:sp>
      <p:sp>
        <p:nvSpPr>
          <p:cNvPr id="220166" name="Rectangle 6"/>
          <p:cNvSpPr>
            <a:spLocks noChangeArrowheads="1"/>
          </p:cNvSpPr>
          <p:nvPr/>
        </p:nvSpPr>
        <p:spPr bwMode="auto">
          <a:xfrm>
            <a:off x="2016125" y="3808413"/>
            <a:ext cx="1555750" cy="366712"/>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s-ES_tradnl" altLang="es-ES" sz="1800">
                <a:latin typeface="Arial" panose="020B0604020202020204" pitchFamily="34" charset="0"/>
              </a:rPr>
              <a:t>Diseño lógico</a:t>
            </a:r>
          </a:p>
        </p:txBody>
      </p:sp>
      <p:sp>
        <p:nvSpPr>
          <p:cNvPr id="220167" name="Rectangle 7"/>
          <p:cNvSpPr>
            <a:spLocks noChangeArrowheads="1"/>
          </p:cNvSpPr>
          <p:nvPr/>
        </p:nvSpPr>
        <p:spPr bwMode="auto">
          <a:xfrm>
            <a:off x="1895475" y="5486400"/>
            <a:ext cx="1797050" cy="366713"/>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s-ES_tradnl" altLang="es-ES" sz="1800">
                <a:latin typeface="Arial" panose="020B0604020202020204" pitchFamily="34" charset="0"/>
              </a:rPr>
              <a:t>Implementación</a:t>
            </a:r>
          </a:p>
        </p:txBody>
      </p:sp>
      <p:sp>
        <p:nvSpPr>
          <p:cNvPr id="220168" name="Rectangle 8"/>
          <p:cNvSpPr>
            <a:spLocks noChangeArrowheads="1"/>
          </p:cNvSpPr>
          <p:nvPr/>
        </p:nvSpPr>
        <p:spPr bwMode="auto">
          <a:xfrm>
            <a:off x="1762125" y="2994025"/>
            <a:ext cx="2063750" cy="366713"/>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s-ES_tradnl" altLang="es-ES" sz="1800">
                <a:latin typeface="Arial" panose="020B0604020202020204" pitchFamily="34" charset="0"/>
              </a:rPr>
              <a:t>Diseño conceptual</a:t>
            </a:r>
          </a:p>
        </p:txBody>
      </p:sp>
      <p:sp>
        <p:nvSpPr>
          <p:cNvPr id="220169" name="Rectangle 9"/>
          <p:cNvSpPr>
            <a:spLocks noChangeArrowheads="1"/>
          </p:cNvSpPr>
          <p:nvPr/>
        </p:nvSpPr>
        <p:spPr bwMode="auto">
          <a:xfrm>
            <a:off x="1558925" y="1762125"/>
            <a:ext cx="2470150" cy="641350"/>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s-ES_tradnl" altLang="es-ES" sz="1800">
                <a:latin typeface="Arial" panose="020B0604020202020204" pitchFamily="34" charset="0"/>
              </a:rPr>
              <a:t>Recogida y análisis de</a:t>
            </a:r>
          </a:p>
          <a:p>
            <a:pPr algn="ctr"/>
            <a:r>
              <a:rPr lang="es-ES_tradnl" altLang="es-ES" sz="1800">
                <a:latin typeface="Arial" panose="020B0604020202020204" pitchFamily="34" charset="0"/>
              </a:rPr>
              <a:t>requisitos</a:t>
            </a:r>
          </a:p>
        </p:txBody>
      </p:sp>
      <p:sp>
        <p:nvSpPr>
          <p:cNvPr id="220170" name="AutoShape 10"/>
          <p:cNvSpPr>
            <a:spLocks noChangeArrowheads="1"/>
          </p:cNvSpPr>
          <p:nvPr/>
        </p:nvSpPr>
        <p:spPr bwMode="auto">
          <a:xfrm>
            <a:off x="2693988" y="2493963"/>
            <a:ext cx="198437" cy="363537"/>
          </a:xfrm>
          <a:prstGeom prst="downArrow">
            <a:avLst>
              <a:gd name="adj1" fmla="val 50000"/>
              <a:gd name="adj2" fmla="val 45800"/>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sp>
        <p:nvSpPr>
          <p:cNvPr id="220171" name="AutoShape 11"/>
          <p:cNvSpPr>
            <a:spLocks noChangeArrowheads="1"/>
          </p:cNvSpPr>
          <p:nvPr/>
        </p:nvSpPr>
        <p:spPr bwMode="auto">
          <a:xfrm>
            <a:off x="2693988" y="3373438"/>
            <a:ext cx="198437" cy="363537"/>
          </a:xfrm>
          <a:prstGeom prst="downArrow">
            <a:avLst>
              <a:gd name="adj1" fmla="val 50000"/>
              <a:gd name="adj2" fmla="val 45800"/>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sp>
        <p:nvSpPr>
          <p:cNvPr id="220172" name="AutoShape 12"/>
          <p:cNvSpPr>
            <a:spLocks noChangeArrowheads="1"/>
          </p:cNvSpPr>
          <p:nvPr/>
        </p:nvSpPr>
        <p:spPr bwMode="auto">
          <a:xfrm>
            <a:off x="2693988" y="4206875"/>
            <a:ext cx="198437" cy="361950"/>
          </a:xfrm>
          <a:prstGeom prst="downArrow">
            <a:avLst>
              <a:gd name="adj1" fmla="val 50000"/>
              <a:gd name="adj2" fmla="val 45600"/>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sp>
        <p:nvSpPr>
          <p:cNvPr id="220173" name="AutoShape 13"/>
          <p:cNvSpPr>
            <a:spLocks noChangeArrowheads="1"/>
          </p:cNvSpPr>
          <p:nvPr/>
        </p:nvSpPr>
        <p:spPr bwMode="auto">
          <a:xfrm>
            <a:off x="2693988" y="5073650"/>
            <a:ext cx="198437" cy="363538"/>
          </a:xfrm>
          <a:prstGeom prst="downArrow">
            <a:avLst>
              <a:gd name="adj1" fmla="val 50000"/>
              <a:gd name="adj2" fmla="val 45800"/>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sp>
        <p:nvSpPr>
          <p:cNvPr id="220174" name="Rectangle 14"/>
          <p:cNvSpPr>
            <a:spLocks noChangeArrowheads="1"/>
          </p:cNvSpPr>
          <p:nvPr/>
        </p:nvSpPr>
        <p:spPr bwMode="auto">
          <a:xfrm>
            <a:off x="1470025" y="1546225"/>
            <a:ext cx="2670175" cy="193675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CR"/>
          </a:p>
        </p:txBody>
      </p:sp>
      <p:sp>
        <p:nvSpPr>
          <p:cNvPr id="220175" name="Text Box 15"/>
          <p:cNvSpPr txBox="1">
            <a:spLocks noChangeArrowheads="1"/>
          </p:cNvSpPr>
          <p:nvPr/>
        </p:nvSpPr>
        <p:spPr bwMode="auto">
          <a:xfrm>
            <a:off x="5899150" y="1887538"/>
            <a:ext cx="1320800" cy="469900"/>
          </a:xfrm>
          <a:prstGeom prst="rect">
            <a:avLst/>
          </a:prstGeom>
          <a:solidFill>
            <a:srgbClr val="FFCC66"/>
          </a:solidFill>
          <a:ln w="127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s-ES_tradnl" altLang="es-ES">
                <a:latin typeface="Arial" panose="020B0604020202020204" pitchFamily="34" charset="0"/>
              </a:rPr>
              <a:t>Análisis</a:t>
            </a:r>
            <a:endParaRPr lang="es-ES" altLang="es-ES">
              <a:latin typeface="Arial" panose="020B0604020202020204" pitchFamily="34" charset="0"/>
            </a:endParaRPr>
          </a:p>
        </p:txBody>
      </p:sp>
      <p:sp>
        <p:nvSpPr>
          <p:cNvPr id="220176" name="Text Box 16"/>
          <p:cNvSpPr txBox="1">
            <a:spLocks noChangeArrowheads="1"/>
          </p:cNvSpPr>
          <p:nvPr/>
        </p:nvSpPr>
        <p:spPr bwMode="auto">
          <a:xfrm>
            <a:off x="4514850" y="3132138"/>
            <a:ext cx="2159000"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_tradnl" altLang="es-ES" sz="1600">
                <a:latin typeface="Arial" panose="020B0604020202020204" pitchFamily="34" charset="0"/>
              </a:rPr>
              <a:t>Discernimiento de las fuentes necesarias del sistema de información de la organización (OLTP) y externas</a:t>
            </a:r>
            <a:endParaRPr lang="es-ES" altLang="es-ES" sz="1600">
              <a:latin typeface="Arial" panose="020B0604020202020204" pitchFamily="34" charset="0"/>
            </a:endParaRPr>
          </a:p>
        </p:txBody>
      </p:sp>
      <p:sp>
        <p:nvSpPr>
          <p:cNvPr id="220177" name="Text Box 17"/>
          <p:cNvSpPr txBox="1">
            <a:spLocks noChangeArrowheads="1"/>
          </p:cNvSpPr>
          <p:nvPr/>
        </p:nvSpPr>
        <p:spPr bwMode="auto">
          <a:xfrm>
            <a:off x="6965950" y="3094038"/>
            <a:ext cx="1816100"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_tradnl" altLang="es-ES" sz="1800">
                <a:latin typeface="Arial" panose="020B0604020202020204" pitchFamily="34" charset="0"/>
              </a:rPr>
              <a:t>Requisitos de usuario (consultas de análisis necesarias, nivel de agregación, …)</a:t>
            </a:r>
            <a:endParaRPr lang="es-ES" altLang="es-ES" sz="1800">
              <a:latin typeface="Arial" panose="020B0604020202020204" pitchFamily="34" charset="0"/>
            </a:endParaRPr>
          </a:p>
        </p:txBody>
      </p:sp>
      <p:sp>
        <p:nvSpPr>
          <p:cNvPr id="220178" name="Line 18"/>
          <p:cNvSpPr>
            <a:spLocks noChangeShapeType="1"/>
          </p:cNvSpPr>
          <p:nvPr/>
        </p:nvSpPr>
        <p:spPr bwMode="auto">
          <a:xfrm flipH="1">
            <a:off x="5505450" y="2459038"/>
            <a:ext cx="901700" cy="6477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CR"/>
          </a:p>
        </p:txBody>
      </p:sp>
      <p:sp>
        <p:nvSpPr>
          <p:cNvPr id="220179" name="Line 19"/>
          <p:cNvSpPr>
            <a:spLocks noChangeShapeType="1"/>
          </p:cNvSpPr>
          <p:nvPr/>
        </p:nvSpPr>
        <p:spPr bwMode="auto">
          <a:xfrm>
            <a:off x="6407150" y="2471738"/>
            <a:ext cx="1003300" cy="6223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CR"/>
          </a:p>
        </p:txBody>
      </p:sp>
      <p:sp>
        <p:nvSpPr>
          <p:cNvPr id="220180" name="Text Box 20"/>
          <p:cNvSpPr txBox="1">
            <a:spLocks noChangeArrowheads="1"/>
          </p:cNvSpPr>
          <p:nvPr/>
        </p:nvSpPr>
        <p:spPr bwMode="auto">
          <a:xfrm>
            <a:off x="5130800" y="6491287"/>
            <a:ext cx="2743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s-ES_tradnl" altLang="es-ES" sz="1800" dirty="0">
                <a:solidFill>
                  <a:schemeClr val="accent2"/>
                </a:solidFill>
                <a:latin typeface="Arial" panose="020B0604020202020204" pitchFamily="34" charset="0"/>
              </a:rPr>
              <a:t>p.ej. Entidad-Relación</a:t>
            </a:r>
            <a:endParaRPr lang="es-ES" altLang="es-ES" sz="1800" dirty="0">
              <a:solidFill>
                <a:schemeClr val="accent2"/>
              </a:solidFill>
              <a:latin typeface="Arial" panose="020B0604020202020204" pitchFamily="34" charset="0"/>
            </a:endParaRPr>
          </a:p>
        </p:txBody>
      </p:sp>
      <p:sp>
        <p:nvSpPr>
          <p:cNvPr id="220181" name="Line 21"/>
          <p:cNvSpPr>
            <a:spLocks noChangeShapeType="1"/>
          </p:cNvSpPr>
          <p:nvPr/>
        </p:nvSpPr>
        <p:spPr bwMode="auto">
          <a:xfrm>
            <a:off x="5446713" y="4732338"/>
            <a:ext cx="792162" cy="792162"/>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CR"/>
          </a:p>
        </p:txBody>
      </p:sp>
      <p:sp>
        <p:nvSpPr>
          <p:cNvPr id="220182" name="Line 22"/>
          <p:cNvSpPr>
            <a:spLocks noChangeShapeType="1"/>
          </p:cNvSpPr>
          <p:nvPr/>
        </p:nvSpPr>
        <p:spPr bwMode="auto">
          <a:xfrm flipH="1">
            <a:off x="6596063" y="5229225"/>
            <a:ext cx="784225" cy="333375"/>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CR"/>
          </a:p>
        </p:txBody>
      </p:sp>
      <p:sp>
        <p:nvSpPr>
          <p:cNvPr id="220183" name="Text Box 23"/>
          <p:cNvSpPr txBox="1">
            <a:spLocks noChangeArrowheads="1"/>
          </p:cNvSpPr>
          <p:nvPr/>
        </p:nvSpPr>
        <p:spPr bwMode="auto">
          <a:xfrm>
            <a:off x="5572125" y="5629275"/>
            <a:ext cx="1892300" cy="835025"/>
          </a:xfrm>
          <a:prstGeom prst="rect">
            <a:avLst/>
          </a:prstGeom>
          <a:solidFill>
            <a:srgbClr val="FFCC66"/>
          </a:solidFill>
          <a:ln w="127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s-ES_tradnl" altLang="es-ES">
                <a:latin typeface="Arial" panose="020B0604020202020204" pitchFamily="34" charset="0"/>
              </a:rPr>
              <a:t>Diseño Conceptual</a:t>
            </a:r>
            <a:endParaRPr lang="es-ES" altLang="es-ES">
              <a:latin typeface="Arial" panose="020B0604020202020204" pitchFamily="34" charset="0"/>
            </a:endParaRPr>
          </a:p>
        </p:txBody>
      </p:sp>
      <p:sp>
        <p:nvSpPr>
          <p:cNvPr id="26" name="Rectangle 2"/>
          <p:cNvSpPr>
            <a:spLocks noGrp="1" noChangeArrowheads="1"/>
          </p:cNvSpPr>
          <p:nvPr>
            <p:ph type="title"/>
          </p:nvPr>
        </p:nvSpPr>
        <p:spPr>
          <a:xfrm>
            <a:off x="1229557" y="319033"/>
            <a:ext cx="6961800" cy="694200"/>
          </a:xfrm>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25042054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201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017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12" fill="hold" nodeType="clickEffect">
                                  <p:stCondLst>
                                    <p:cond delay="0"/>
                                  </p:stCondLst>
                                  <p:childTnLst>
                                    <p:set>
                                      <p:cBhvr>
                                        <p:cTn id="14" dur="1" fill="hold">
                                          <p:stCondLst>
                                            <p:cond delay="0"/>
                                          </p:stCondLst>
                                        </p:cTn>
                                        <p:tgtEl>
                                          <p:spTgt spid="220178"/>
                                        </p:tgtEl>
                                        <p:attrNameLst>
                                          <p:attrName>style.visibility</p:attrName>
                                        </p:attrNameLst>
                                      </p:cBhvr>
                                      <p:to>
                                        <p:strVal val="visible"/>
                                      </p:to>
                                    </p:set>
                                    <p:animEffect transition="in" filter="strips(downLeft)">
                                      <p:cBhvr>
                                        <p:cTn id="15" dur="500"/>
                                        <p:tgtEl>
                                          <p:spTgt spid="22017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220176"/>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6" fill="hold" nodeType="clickEffect">
                                  <p:stCondLst>
                                    <p:cond delay="0"/>
                                  </p:stCondLst>
                                  <p:childTnLst>
                                    <p:set>
                                      <p:cBhvr>
                                        <p:cTn id="23" dur="1" fill="hold">
                                          <p:stCondLst>
                                            <p:cond delay="0"/>
                                          </p:stCondLst>
                                        </p:cTn>
                                        <p:tgtEl>
                                          <p:spTgt spid="220181"/>
                                        </p:tgtEl>
                                        <p:attrNameLst>
                                          <p:attrName>style.visibility</p:attrName>
                                        </p:attrNameLst>
                                      </p:cBhvr>
                                      <p:to>
                                        <p:strVal val="visible"/>
                                      </p:to>
                                    </p:set>
                                    <p:animEffect transition="in" filter="strips(downRight)">
                                      <p:cBhvr>
                                        <p:cTn id="24" dur="500"/>
                                        <p:tgtEl>
                                          <p:spTgt spid="22018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6" fill="hold" nodeType="clickEffect">
                                  <p:stCondLst>
                                    <p:cond delay="0"/>
                                  </p:stCondLst>
                                  <p:childTnLst>
                                    <p:set>
                                      <p:cBhvr>
                                        <p:cTn id="28" dur="1" fill="hold">
                                          <p:stCondLst>
                                            <p:cond delay="0"/>
                                          </p:stCondLst>
                                        </p:cTn>
                                        <p:tgtEl>
                                          <p:spTgt spid="220179"/>
                                        </p:tgtEl>
                                        <p:attrNameLst>
                                          <p:attrName>style.visibility</p:attrName>
                                        </p:attrNameLst>
                                      </p:cBhvr>
                                      <p:to>
                                        <p:strVal val="visible"/>
                                      </p:to>
                                    </p:set>
                                    <p:animEffect transition="in" filter="strips(downRight)">
                                      <p:cBhvr>
                                        <p:cTn id="29" dur="500"/>
                                        <p:tgtEl>
                                          <p:spTgt spid="22017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220177"/>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8" presetClass="entr" presetSubtype="6" fill="hold" nodeType="clickEffect">
                                  <p:stCondLst>
                                    <p:cond delay="0"/>
                                  </p:stCondLst>
                                  <p:childTnLst>
                                    <p:set>
                                      <p:cBhvr>
                                        <p:cTn id="37" dur="1" fill="hold">
                                          <p:stCondLst>
                                            <p:cond delay="0"/>
                                          </p:stCondLst>
                                        </p:cTn>
                                        <p:tgtEl>
                                          <p:spTgt spid="220182"/>
                                        </p:tgtEl>
                                        <p:attrNameLst>
                                          <p:attrName>style.visibility</p:attrName>
                                        </p:attrNameLst>
                                      </p:cBhvr>
                                      <p:to>
                                        <p:strVal val="visible"/>
                                      </p:to>
                                    </p:set>
                                    <p:animEffect transition="in" filter="strips(downRight)">
                                      <p:cBhvr>
                                        <p:cTn id="38" dur="500"/>
                                        <p:tgtEl>
                                          <p:spTgt spid="22018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2018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1" nodeType="clickEffect">
                                  <p:stCondLst>
                                    <p:cond delay="0"/>
                                  </p:stCondLst>
                                  <p:childTnLst>
                                    <p:set>
                                      <p:cBhvr>
                                        <p:cTn id="46" dur="1" fill="hold">
                                          <p:stCondLst>
                                            <p:cond delay="0"/>
                                          </p:stCondLst>
                                        </p:cTn>
                                        <p:tgtEl>
                                          <p:spTgt spid="22018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20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75" grpId="0" animBg="1" autoUpdateAnimBg="0"/>
      <p:bldP spid="220176" grpId="0" autoUpdateAnimBg="0"/>
      <p:bldP spid="220177" grpId="0" autoUpdateAnimBg="0"/>
      <p:bldP spid="220180" grpId="0" autoUpdateAnimBg="0"/>
      <p:bldP spid="220180" grpId="1"/>
      <p:bldP spid="220183"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7" name="Rectangle 3"/>
          <p:cNvSpPr>
            <a:spLocks noChangeArrowheads="1"/>
          </p:cNvSpPr>
          <p:nvPr/>
        </p:nvSpPr>
        <p:spPr bwMode="auto">
          <a:xfrm>
            <a:off x="1862138" y="2887663"/>
            <a:ext cx="1862137"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21188" name="Rectangle 4"/>
          <p:cNvSpPr>
            <a:spLocks noChangeArrowheads="1"/>
          </p:cNvSpPr>
          <p:nvPr/>
        </p:nvSpPr>
        <p:spPr bwMode="auto">
          <a:xfrm>
            <a:off x="2047875" y="4665663"/>
            <a:ext cx="1492250" cy="366712"/>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s-ES_tradnl" altLang="es-ES" sz="1800">
                <a:latin typeface="Arial" panose="020B0604020202020204" pitchFamily="34" charset="0"/>
              </a:rPr>
              <a:t>Diseño físico</a:t>
            </a:r>
          </a:p>
        </p:txBody>
      </p:sp>
      <p:sp>
        <p:nvSpPr>
          <p:cNvPr id="221189" name="Rectangle 5"/>
          <p:cNvSpPr>
            <a:spLocks noChangeArrowheads="1"/>
          </p:cNvSpPr>
          <p:nvPr/>
        </p:nvSpPr>
        <p:spPr bwMode="auto">
          <a:xfrm>
            <a:off x="2016125" y="3808413"/>
            <a:ext cx="1555750" cy="366712"/>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s-ES_tradnl" altLang="es-ES" sz="1800">
                <a:latin typeface="Arial" panose="020B0604020202020204" pitchFamily="34" charset="0"/>
              </a:rPr>
              <a:t>Diseño lógico</a:t>
            </a:r>
          </a:p>
        </p:txBody>
      </p:sp>
      <p:sp>
        <p:nvSpPr>
          <p:cNvPr id="221190" name="Rectangle 6"/>
          <p:cNvSpPr>
            <a:spLocks noChangeArrowheads="1"/>
          </p:cNvSpPr>
          <p:nvPr/>
        </p:nvSpPr>
        <p:spPr bwMode="auto">
          <a:xfrm>
            <a:off x="1895475" y="5486400"/>
            <a:ext cx="1797050" cy="366713"/>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s-ES_tradnl" altLang="es-ES" sz="1800">
                <a:latin typeface="Arial" panose="020B0604020202020204" pitchFamily="34" charset="0"/>
              </a:rPr>
              <a:t>Implementación</a:t>
            </a:r>
          </a:p>
        </p:txBody>
      </p:sp>
      <p:sp>
        <p:nvSpPr>
          <p:cNvPr id="221191" name="Rectangle 7"/>
          <p:cNvSpPr>
            <a:spLocks noChangeArrowheads="1"/>
          </p:cNvSpPr>
          <p:nvPr/>
        </p:nvSpPr>
        <p:spPr bwMode="auto">
          <a:xfrm>
            <a:off x="1762125" y="2994025"/>
            <a:ext cx="2063750" cy="366713"/>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s-ES_tradnl" altLang="es-ES" sz="1800">
                <a:latin typeface="Arial" panose="020B0604020202020204" pitchFamily="34" charset="0"/>
              </a:rPr>
              <a:t>Diseño conceptual</a:t>
            </a:r>
          </a:p>
        </p:txBody>
      </p:sp>
      <p:sp>
        <p:nvSpPr>
          <p:cNvPr id="221192" name="Rectangle 8"/>
          <p:cNvSpPr>
            <a:spLocks noChangeArrowheads="1"/>
          </p:cNvSpPr>
          <p:nvPr/>
        </p:nvSpPr>
        <p:spPr bwMode="auto">
          <a:xfrm>
            <a:off x="1558925" y="1762125"/>
            <a:ext cx="2470150" cy="641350"/>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s-ES_tradnl" altLang="es-ES" sz="1800">
                <a:latin typeface="Arial" panose="020B0604020202020204" pitchFamily="34" charset="0"/>
              </a:rPr>
              <a:t>Recogida y análisis de</a:t>
            </a:r>
          </a:p>
          <a:p>
            <a:pPr algn="ctr"/>
            <a:r>
              <a:rPr lang="es-ES_tradnl" altLang="es-ES" sz="1800">
                <a:latin typeface="Arial" panose="020B0604020202020204" pitchFamily="34" charset="0"/>
              </a:rPr>
              <a:t>requisitos</a:t>
            </a:r>
          </a:p>
        </p:txBody>
      </p:sp>
      <p:sp>
        <p:nvSpPr>
          <p:cNvPr id="221193" name="AutoShape 9"/>
          <p:cNvSpPr>
            <a:spLocks noChangeArrowheads="1"/>
          </p:cNvSpPr>
          <p:nvPr/>
        </p:nvSpPr>
        <p:spPr bwMode="auto">
          <a:xfrm>
            <a:off x="2693988" y="2493963"/>
            <a:ext cx="198437" cy="363537"/>
          </a:xfrm>
          <a:prstGeom prst="downArrow">
            <a:avLst>
              <a:gd name="adj1" fmla="val 50000"/>
              <a:gd name="adj2" fmla="val 45800"/>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sp>
        <p:nvSpPr>
          <p:cNvPr id="221194" name="AutoShape 10"/>
          <p:cNvSpPr>
            <a:spLocks noChangeArrowheads="1"/>
          </p:cNvSpPr>
          <p:nvPr/>
        </p:nvSpPr>
        <p:spPr bwMode="auto">
          <a:xfrm>
            <a:off x="2693988" y="3373438"/>
            <a:ext cx="198437" cy="363537"/>
          </a:xfrm>
          <a:prstGeom prst="downArrow">
            <a:avLst>
              <a:gd name="adj1" fmla="val 50000"/>
              <a:gd name="adj2" fmla="val 45800"/>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sp>
        <p:nvSpPr>
          <p:cNvPr id="221195" name="AutoShape 11"/>
          <p:cNvSpPr>
            <a:spLocks noChangeArrowheads="1"/>
          </p:cNvSpPr>
          <p:nvPr/>
        </p:nvSpPr>
        <p:spPr bwMode="auto">
          <a:xfrm>
            <a:off x="2693988" y="4206875"/>
            <a:ext cx="198437" cy="361950"/>
          </a:xfrm>
          <a:prstGeom prst="downArrow">
            <a:avLst>
              <a:gd name="adj1" fmla="val 50000"/>
              <a:gd name="adj2" fmla="val 45600"/>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sp>
        <p:nvSpPr>
          <p:cNvPr id="221196" name="AutoShape 12"/>
          <p:cNvSpPr>
            <a:spLocks noChangeArrowheads="1"/>
          </p:cNvSpPr>
          <p:nvPr/>
        </p:nvSpPr>
        <p:spPr bwMode="auto">
          <a:xfrm>
            <a:off x="2693988" y="5073650"/>
            <a:ext cx="198437" cy="363538"/>
          </a:xfrm>
          <a:prstGeom prst="downArrow">
            <a:avLst>
              <a:gd name="adj1" fmla="val 50000"/>
              <a:gd name="adj2" fmla="val 45800"/>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sp>
        <p:nvSpPr>
          <p:cNvPr id="221197" name="Rectangle 13"/>
          <p:cNvSpPr>
            <a:spLocks noChangeArrowheads="1"/>
          </p:cNvSpPr>
          <p:nvPr/>
        </p:nvSpPr>
        <p:spPr bwMode="auto">
          <a:xfrm>
            <a:off x="1901825" y="3543300"/>
            <a:ext cx="1798638" cy="814388"/>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CR"/>
          </a:p>
        </p:txBody>
      </p:sp>
      <p:sp>
        <p:nvSpPr>
          <p:cNvPr id="221198" name="Text Box 14"/>
          <p:cNvSpPr txBox="1">
            <a:spLocks noChangeArrowheads="1"/>
          </p:cNvSpPr>
          <p:nvPr/>
        </p:nvSpPr>
        <p:spPr bwMode="auto">
          <a:xfrm>
            <a:off x="5776913" y="1914525"/>
            <a:ext cx="1320800" cy="835025"/>
          </a:xfrm>
          <a:prstGeom prst="rect">
            <a:avLst/>
          </a:prstGeom>
          <a:solidFill>
            <a:srgbClr val="FFCC66"/>
          </a:solidFill>
          <a:ln w="127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s-ES_tradnl" altLang="es-ES">
                <a:latin typeface="Arial" panose="020B0604020202020204" pitchFamily="34" charset="0"/>
              </a:rPr>
              <a:t>Diseño Lógico</a:t>
            </a:r>
            <a:endParaRPr lang="es-ES" altLang="es-ES">
              <a:latin typeface="Arial" panose="020B0604020202020204" pitchFamily="34" charset="0"/>
            </a:endParaRPr>
          </a:p>
        </p:txBody>
      </p:sp>
      <p:sp>
        <p:nvSpPr>
          <p:cNvPr id="221199" name="Text Box 15"/>
          <p:cNvSpPr txBox="1">
            <a:spLocks noChangeArrowheads="1"/>
          </p:cNvSpPr>
          <p:nvPr/>
        </p:nvSpPr>
        <p:spPr bwMode="auto">
          <a:xfrm>
            <a:off x="5257800" y="3470275"/>
            <a:ext cx="25193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s-ES_tradnl" altLang="es-ES" sz="1800">
                <a:latin typeface="Arial" panose="020B0604020202020204" pitchFamily="34" charset="0"/>
              </a:rPr>
              <a:t>Modelado multidimensional (MR)</a:t>
            </a:r>
            <a:endParaRPr lang="es-ES" altLang="es-ES" sz="1800">
              <a:latin typeface="Arial" panose="020B0604020202020204" pitchFamily="34" charset="0"/>
            </a:endParaRPr>
          </a:p>
        </p:txBody>
      </p:sp>
      <p:sp>
        <p:nvSpPr>
          <p:cNvPr id="221200" name="Line 16"/>
          <p:cNvSpPr>
            <a:spLocks noChangeShapeType="1"/>
          </p:cNvSpPr>
          <p:nvPr/>
        </p:nvSpPr>
        <p:spPr bwMode="auto">
          <a:xfrm>
            <a:off x="6443663" y="2822575"/>
            <a:ext cx="0" cy="609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CR"/>
          </a:p>
        </p:txBody>
      </p:sp>
      <p:sp>
        <p:nvSpPr>
          <p:cNvPr id="221201" name="Text Box 17"/>
          <p:cNvSpPr txBox="1">
            <a:spLocks noChangeArrowheads="1"/>
          </p:cNvSpPr>
          <p:nvPr/>
        </p:nvSpPr>
        <p:spPr bwMode="auto">
          <a:xfrm>
            <a:off x="5334000" y="4876800"/>
            <a:ext cx="22860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s-ES_tradnl" altLang="es-ES" sz="1800">
                <a:latin typeface="Arial" panose="020B0604020202020204" pitchFamily="34" charset="0"/>
              </a:rPr>
              <a:t>Esquemas </a:t>
            </a:r>
          </a:p>
          <a:p>
            <a:pPr algn="ctr" eaLnBrk="1" hangingPunct="1">
              <a:spcBef>
                <a:spcPct val="50000"/>
              </a:spcBef>
            </a:pPr>
            <a:r>
              <a:rPr lang="es-ES_tradnl" altLang="es-ES" sz="1800">
                <a:solidFill>
                  <a:schemeClr val="accent2"/>
                </a:solidFill>
                <a:latin typeface="Arial" panose="020B0604020202020204" pitchFamily="34" charset="0"/>
              </a:rPr>
              <a:t>estrella</a:t>
            </a:r>
            <a:endParaRPr lang="es-ES" altLang="es-ES" sz="1800">
              <a:solidFill>
                <a:schemeClr val="accent2"/>
              </a:solidFill>
              <a:latin typeface="Arial" panose="020B0604020202020204" pitchFamily="34" charset="0"/>
            </a:endParaRPr>
          </a:p>
        </p:txBody>
      </p:sp>
      <p:sp>
        <p:nvSpPr>
          <p:cNvPr id="221202" name="Line 18"/>
          <p:cNvSpPr>
            <a:spLocks noChangeShapeType="1"/>
          </p:cNvSpPr>
          <p:nvPr/>
        </p:nvSpPr>
        <p:spPr bwMode="auto">
          <a:xfrm>
            <a:off x="6443663" y="4130675"/>
            <a:ext cx="0" cy="6096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CR"/>
          </a:p>
        </p:txBody>
      </p:sp>
      <p:sp>
        <p:nvSpPr>
          <p:cNvPr id="21" name="Rectangle 2"/>
          <p:cNvSpPr>
            <a:spLocks noGrp="1" noChangeArrowheads="1"/>
          </p:cNvSpPr>
          <p:nvPr>
            <p:ph type="title"/>
          </p:nvPr>
        </p:nvSpPr>
        <p:spPr>
          <a:xfrm>
            <a:off x="1229557" y="319033"/>
            <a:ext cx="6961800" cy="694200"/>
          </a:xfrm>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19027470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211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119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12" fill="hold" nodeType="clickEffect">
                                  <p:stCondLst>
                                    <p:cond delay="0"/>
                                  </p:stCondLst>
                                  <p:childTnLst>
                                    <p:set>
                                      <p:cBhvr>
                                        <p:cTn id="14" dur="1" fill="hold">
                                          <p:stCondLst>
                                            <p:cond delay="0"/>
                                          </p:stCondLst>
                                        </p:cTn>
                                        <p:tgtEl>
                                          <p:spTgt spid="221200"/>
                                        </p:tgtEl>
                                        <p:attrNameLst>
                                          <p:attrName>style.visibility</p:attrName>
                                        </p:attrNameLst>
                                      </p:cBhvr>
                                      <p:to>
                                        <p:strVal val="visible"/>
                                      </p:to>
                                    </p:set>
                                    <p:animEffect transition="in" filter="strips(downLeft)">
                                      <p:cBhvr>
                                        <p:cTn id="15" dur="500"/>
                                        <p:tgtEl>
                                          <p:spTgt spid="22120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221199"/>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6" fill="hold" nodeType="clickEffect">
                                  <p:stCondLst>
                                    <p:cond delay="0"/>
                                  </p:stCondLst>
                                  <p:childTnLst>
                                    <p:set>
                                      <p:cBhvr>
                                        <p:cTn id="23" dur="1" fill="hold">
                                          <p:stCondLst>
                                            <p:cond delay="0"/>
                                          </p:stCondLst>
                                        </p:cTn>
                                        <p:tgtEl>
                                          <p:spTgt spid="221202"/>
                                        </p:tgtEl>
                                        <p:attrNameLst>
                                          <p:attrName>style.visibility</p:attrName>
                                        </p:attrNameLst>
                                      </p:cBhvr>
                                      <p:to>
                                        <p:strVal val="visible"/>
                                      </p:to>
                                    </p:set>
                                    <p:animEffect transition="in" filter="strips(downRight)">
                                      <p:cBhvr>
                                        <p:cTn id="24" dur="500"/>
                                        <p:tgtEl>
                                          <p:spTgt spid="22120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212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98" grpId="0" animBg="1" autoUpdateAnimBg="0"/>
      <p:bldP spid="221199" grpId="0" autoUpdateAnimBg="0"/>
      <p:bldP spid="221201"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1" name="Rectangle 3"/>
          <p:cNvSpPr>
            <a:spLocks noChangeArrowheads="1"/>
          </p:cNvSpPr>
          <p:nvPr/>
        </p:nvSpPr>
        <p:spPr bwMode="auto">
          <a:xfrm>
            <a:off x="1519238" y="2887663"/>
            <a:ext cx="1862137"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22212" name="Rectangle 4"/>
          <p:cNvSpPr>
            <a:spLocks noChangeArrowheads="1"/>
          </p:cNvSpPr>
          <p:nvPr/>
        </p:nvSpPr>
        <p:spPr bwMode="auto">
          <a:xfrm>
            <a:off x="2085975" y="4665663"/>
            <a:ext cx="1492250" cy="366712"/>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s-ES_tradnl" altLang="es-ES" sz="1800">
                <a:latin typeface="Arial" panose="020B0604020202020204" pitchFamily="34" charset="0"/>
              </a:rPr>
              <a:t>Diseño físico</a:t>
            </a:r>
          </a:p>
        </p:txBody>
      </p:sp>
      <p:sp>
        <p:nvSpPr>
          <p:cNvPr id="222213" name="Rectangle 5"/>
          <p:cNvSpPr>
            <a:spLocks noChangeArrowheads="1"/>
          </p:cNvSpPr>
          <p:nvPr/>
        </p:nvSpPr>
        <p:spPr bwMode="auto">
          <a:xfrm>
            <a:off x="2054225" y="3808413"/>
            <a:ext cx="1555750" cy="366712"/>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s-ES_tradnl" altLang="es-ES" sz="1800">
                <a:latin typeface="Arial" panose="020B0604020202020204" pitchFamily="34" charset="0"/>
              </a:rPr>
              <a:t>Diseño lógico</a:t>
            </a:r>
          </a:p>
        </p:txBody>
      </p:sp>
      <p:sp>
        <p:nvSpPr>
          <p:cNvPr id="222214" name="Rectangle 6"/>
          <p:cNvSpPr>
            <a:spLocks noChangeArrowheads="1"/>
          </p:cNvSpPr>
          <p:nvPr/>
        </p:nvSpPr>
        <p:spPr bwMode="auto">
          <a:xfrm>
            <a:off x="1933575" y="5486400"/>
            <a:ext cx="1797050" cy="366713"/>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s-ES_tradnl" altLang="es-ES" sz="1800">
                <a:latin typeface="Arial" panose="020B0604020202020204" pitchFamily="34" charset="0"/>
              </a:rPr>
              <a:t>Implementación</a:t>
            </a:r>
          </a:p>
        </p:txBody>
      </p:sp>
      <p:sp>
        <p:nvSpPr>
          <p:cNvPr id="222215" name="Rectangle 7"/>
          <p:cNvSpPr>
            <a:spLocks noChangeArrowheads="1"/>
          </p:cNvSpPr>
          <p:nvPr/>
        </p:nvSpPr>
        <p:spPr bwMode="auto">
          <a:xfrm>
            <a:off x="1800225" y="2994025"/>
            <a:ext cx="2063750" cy="366713"/>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s-ES_tradnl" altLang="es-ES" sz="1800">
                <a:latin typeface="Arial" panose="020B0604020202020204" pitchFamily="34" charset="0"/>
              </a:rPr>
              <a:t>Diseño conceptual</a:t>
            </a:r>
          </a:p>
        </p:txBody>
      </p:sp>
      <p:sp>
        <p:nvSpPr>
          <p:cNvPr id="222216" name="Rectangle 8"/>
          <p:cNvSpPr>
            <a:spLocks noChangeArrowheads="1"/>
          </p:cNvSpPr>
          <p:nvPr/>
        </p:nvSpPr>
        <p:spPr bwMode="auto">
          <a:xfrm>
            <a:off x="1598613" y="1762125"/>
            <a:ext cx="2470150" cy="641350"/>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s-ES_tradnl" altLang="es-ES" sz="1800">
                <a:latin typeface="Arial" panose="020B0604020202020204" pitchFamily="34" charset="0"/>
              </a:rPr>
              <a:t>Recogida y análisis de</a:t>
            </a:r>
          </a:p>
          <a:p>
            <a:pPr algn="ctr"/>
            <a:r>
              <a:rPr lang="es-ES_tradnl" altLang="es-ES" sz="1800">
                <a:latin typeface="Arial" panose="020B0604020202020204" pitchFamily="34" charset="0"/>
              </a:rPr>
              <a:t>requisitos</a:t>
            </a:r>
          </a:p>
        </p:txBody>
      </p:sp>
      <p:sp>
        <p:nvSpPr>
          <p:cNvPr id="222217" name="AutoShape 9"/>
          <p:cNvSpPr>
            <a:spLocks noChangeArrowheads="1"/>
          </p:cNvSpPr>
          <p:nvPr/>
        </p:nvSpPr>
        <p:spPr bwMode="auto">
          <a:xfrm>
            <a:off x="2733675" y="2493963"/>
            <a:ext cx="198438" cy="363537"/>
          </a:xfrm>
          <a:prstGeom prst="downArrow">
            <a:avLst>
              <a:gd name="adj1" fmla="val 50000"/>
              <a:gd name="adj2" fmla="val 45800"/>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sp>
        <p:nvSpPr>
          <p:cNvPr id="222218" name="AutoShape 10"/>
          <p:cNvSpPr>
            <a:spLocks noChangeArrowheads="1"/>
          </p:cNvSpPr>
          <p:nvPr/>
        </p:nvSpPr>
        <p:spPr bwMode="auto">
          <a:xfrm>
            <a:off x="2733675" y="3373438"/>
            <a:ext cx="198438" cy="363537"/>
          </a:xfrm>
          <a:prstGeom prst="downArrow">
            <a:avLst>
              <a:gd name="adj1" fmla="val 50000"/>
              <a:gd name="adj2" fmla="val 45800"/>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sp>
        <p:nvSpPr>
          <p:cNvPr id="222219" name="AutoShape 11"/>
          <p:cNvSpPr>
            <a:spLocks noChangeArrowheads="1"/>
          </p:cNvSpPr>
          <p:nvPr/>
        </p:nvSpPr>
        <p:spPr bwMode="auto">
          <a:xfrm>
            <a:off x="2733675" y="4206875"/>
            <a:ext cx="198438" cy="361950"/>
          </a:xfrm>
          <a:prstGeom prst="downArrow">
            <a:avLst>
              <a:gd name="adj1" fmla="val 50000"/>
              <a:gd name="adj2" fmla="val 45600"/>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sp>
        <p:nvSpPr>
          <p:cNvPr id="222220" name="AutoShape 12"/>
          <p:cNvSpPr>
            <a:spLocks noChangeArrowheads="1"/>
          </p:cNvSpPr>
          <p:nvPr/>
        </p:nvSpPr>
        <p:spPr bwMode="auto">
          <a:xfrm>
            <a:off x="2733675" y="5073650"/>
            <a:ext cx="198438" cy="363538"/>
          </a:xfrm>
          <a:prstGeom prst="downArrow">
            <a:avLst>
              <a:gd name="adj1" fmla="val 50000"/>
              <a:gd name="adj2" fmla="val 45800"/>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sp>
        <p:nvSpPr>
          <p:cNvPr id="222221" name="Rectangle 13"/>
          <p:cNvSpPr>
            <a:spLocks noChangeArrowheads="1"/>
          </p:cNvSpPr>
          <p:nvPr/>
        </p:nvSpPr>
        <p:spPr bwMode="auto">
          <a:xfrm>
            <a:off x="1985963" y="4422775"/>
            <a:ext cx="1708150" cy="788988"/>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CR"/>
          </a:p>
        </p:txBody>
      </p:sp>
      <p:sp>
        <p:nvSpPr>
          <p:cNvPr id="222222" name="Text Box 14"/>
          <p:cNvSpPr txBox="1">
            <a:spLocks noChangeArrowheads="1"/>
          </p:cNvSpPr>
          <p:nvPr/>
        </p:nvSpPr>
        <p:spPr bwMode="auto">
          <a:xfrm>
            <a:off x="5219700" y="3860800"/>
            <a:ext cx="2692400"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s-ES_tradnl" altLang="es-ES" sz="1800">
                <a:latin typeface="Arial" panose="020B0604020202020204" pitchFamily="34" charset="0"/>
              </a:rPr>
              <a:t>Definición del esquema ROLAP o MOLAP</a:t>
            </a:r>
          </a:p>
          <a:p>
            <a:pPr algn="ctr" eaLnBrk="1" hangingPunct="1">
              <a:spcBef>
                <a:spcPct val="50000"/>
              </a:spcBef>
            </a:pPr>
            <a:endParaRPr lang="es-ES_tradnl" altLang="es-ES" sz="1800">
              <a:latin typeface="Arial" panose="020B0604020202020204" pitchFamily="34" charset="0"/>
            </a:endParaRPr>
          </a:p>
        </p:txBody>
      </p:sp>
      <p:sp>
        <p:nvSpPr>
          <p:cNvPr id="222223" name="Text Box 15"/>
          <p:cNvSpPr txBox="1">
            <a:spLocks noChangeArrowheads="1"/>
          </p:cNvSpPr>
          <p:nvPr/>
        </p:nvSpPr>
        <p:spPr bwMode="auto">
          <a:xfrm>
            <a:off x="5795963" y="2349500"/>
            <a:ext cx="1320800" cy="835025"/>
          </a:xfrm>
          <a:prstGeom prst="rect">
            <a:avLst/>
          </a:prstGeom>
          <a:solidFill>
            <a:srgbClr val="FFCC66"/>
          </a:solidFill>
          <a:ln w="127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s-ES_tradnl" altLang="es-ES">
                <a:latin typeface="Arial" panose="020B0604020202020204" pitchFamily="34" charset="0"/>
              </a:rPr>
              <a:t>Diseño Físico</a:t>
            </a:r>
            <a:endParaRPr lang="es-ES" altLang="es-ES">
              <a:latin typeface="Arial" panose="020B0604020202020204" pitchFamily="34" charset="0"/>
            </a:endParaRPr>
          </a:p>
        </p:txBody>
      </p:sp>
      <p:sp>
        <p:nvSpPr>
          <p:cNvPr id="222224" name="Line 16"/>
          <p:cNvSpPr>
            <a:spLocks noChangeShapeType="1"/>
          </p:cNvSpPr>
          <p:nvPr/>
        </p:nvSpPr>
        <p:spPr bwMode="auto">
          <a:xfrm>
            <a:off x="6443663" y="3213100"/>
            <a:ext cx="0" cy="609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CR"/>
          </a:p>
        </p:txBody>
      </p:sp>
      <p:sp>
        <p:nvSpPr>
          <p:cNvPr id="222225" name="Line 17"/>
          <p:cNvSpPr>
            <a:spLocks noChangeShapeType="1"/>
          </p:cNvSpPr>
          <p:nvPr/>
        </p:nvSpPr>
        <p:spPr bwMode="auto">
          <a:xfrm>
            <a:off x="6430963" y="4495800"/>
            <a:ext cx="0" cy="609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CR"/>
          </a:p>
        </p:txBody>
      </p:sp>
      <p:sp>
        <p:nvSpPr>
          <p:cNvPr id="222226" name="Rectangle 18"/>
          <p:cNvSpPr>
            <a:spLocks noChangeArrowheads="1"/>
          </p:cNvSpPr>
          <p:nvPr/>
        </p:nvSpPr>
        <p:spPr bwMode="auto">
          <a:xfrm>
            <a:off x="5551488" y="5183188"/>
            <a:ext cx="18303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s-ES_tradnl" altLang="es-ES" sz="1800">
                <a:latin typeface="Arial" panose="020B0604020202020204" pitchFamily="34" charset="0"/>
              </a:rPr>
              <a:t>Diseño del ETL</a:t>
            </a:r>
            <a:endParaRPr lang="es-ES" altLang="es-ES" sz="1800">
              <a:latin typeface="Arial" panose="020B0604020202020204" pitchFamily="34" charset="0"/>
            </a:endParaRPr>
          </a:p>
        </p:txBody>
      </p:sp>
      <p:sp>
        <p:nvSpPr>
          <p:cNvPr id="21" name="Rectangle 2"/>
          <p:cNvSpPr>
            <a:spLocks noGrp="1" noChangeArrowheads="1"/>
          </p:cNvSpPr>
          <p:nvPr>
            <p:ph type="title"/>
          </p:nvPr>
        </p:nvSpPr>
        <p:spPr>
          <a:xfrm>
            <a:off x="1229557" y="319033"/>
            <a:ext cx="6961800" cy="694200"/>
          </a:xfrm>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22558929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222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22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12" fill="hold" nodeType="clickEffect">
                                  <p:stCondLst>
                                    <p:cond delay="0"/>
                                  </p:stCondLst>
                                  <p:childTnLst>
                                    <p:set>
                                      <p:cBhvr>
                                        <p:cTn id="14" dur="1" fill="hold">
                                          <p:stCondLst>
                                            <p:cond delay="0"/>
                                          </p:stCondLst>
                                        </p:cTn>
                                        <p:tgtEl>
                                          <p:spTgt spid="222224"/>
                                        </p:tgtEl>
                                        <p:attrNameLst>
                                          <p:attrName>style.visibility</p:attrName>
                                        </p:attrNameLst>
                                      </p:cBhvr>
                                      <p:to>
                                        <p:strVal val="visible"/>
                                      </p:to>
                                    </p:set>
                                    <p:animEffect transition="in" filter="strips(downLeft)">
                                      <p:cBhvr>
                                        <p:cTn id="15" dur="500"/>
                                        <p:tgtEl>
                                          <p:spTgt spid="22222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222222"/>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12" fill="hold" nodeType="clickEffect">
                                  <p:stCondLst>
                                    <p:cond delay="0"/>
                                  </p:stCondLst>
                                  <p:childTnLst>
                                    <p:set>
                                      <p:cBhvr>
                                        <p:cTn id="23" dur="1" fill="hold">
                                          <p:stCondLst>
                                            <p:cond delay="0"/>
                                          </p:stCondLst>
                                        </p:cTn>
                                        <p:tgtEl>
                                          <p:spTgt spid="222225"/>
                                        </p:tgtEl>
                                        <p:attrNameLst>
                                          <p:attrName>style.visibility</p:attrName>
                                        </p:attrNameLst>
                                      </p:cBhvr>
                                      <p:to>
                                        <p:strVal val="visible"/>
                                      </p:to>
                                    </p:set>
                                    <p:animEffect transition="in" filter="strips(downLeft)">
                                      <p:cBhvr>
                                        <p:cTn id="24" dur="500"/>
                                        <p:tgtEl>
                                          <p:spTgt spid="22222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2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22" grpId="0" autoUpdateAnimBg="0"/>
      <p:bldP spid="222223" grpId="0" animBg="1" autoUpdateAnimBg="0"/>
      <p:bldP spid="22222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3"/>
          <p:cNvSpPr>
            <a:spLocks noChangeArrowheads="1"/>
          </p:cNvSpPr>
          <p:nvPr/>
        </p:nvSpPr>
        <p:spPr bwMode="auto">
          <a:xfrm>
            <a:off x="1519238" y="2887663"/>
            <a:ext cx="1862137"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23236" name="Rectangle 4"/>
          <p:cNvSpPr>
            <a:spLocks noChangeArrowheads="1"/>
          </p:cNvSpPr>
          <p:nvPr/>
        </p:nvSpPr>
        <p:spPr bwMode="auto">
          <a:xfrm>
            <a:off x="2085975" y="4665663"/>
            <a:ext cx="1492250" cy="366712"/>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s-ES_tradnl" altLang="es-ES" sz="1800">
                <a:latin typeface="Arial" panose="020B0604020202020204" pitchFamily="34" charset="0"/>
              </a:rPr>
              <a:t>Diseño físico</a:t>
            </a:r>
          </a:p>
        </p:txBody>
      </p:sp>
      <p:sp>
        <p:nvSpPr>
          <p:cNvPr id="223237" name="Rectangle 5"/>
          <p:cNvSpPr>
            <a:spLocks noChangeArrowheads="1"/>
          </p:cNvSpPr>
          <p:nvPr/>
        </p:nvSpPr>
        <p:spPr bwMode="auto">
          <a:xfrm>
            <a:off x="2054225" y="3808413"/>
            <a:ext cx="1555750" cy="366712"/>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s-ES_tradnl" altLang="es-ES" sz="1800">
                <a:latin typeface="Arial" panose="020B0604020202020204" pitchFamily="34" charset="0"/>
              </a:rPr>
              <a:t>Diseño lógico</a:t>
            </a:r>
          </a:p>
        </p:txBody>
      </p:sp>
      <p:sp>
        <p:nvSpPr>
          <p:cNvPr id="223238" name="Rectangle 6"/>
          <p:cNvSpPr>
            <a:spLocks noChangeArrowheads="1"/>
          </p:cNvSpPr>
          <p:nvPr/>
        </p:nvSpPr>
        <p:spPr bwMode="auto">
          <a:xfrm>
            <a:off x="1933575" y="5486400"/>
            <a:ext cx="1797050" cy="366713"/>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s-ES_tradnl" altLang="es-ES" sz="1800">
                <a:latin typeface="Arial" panose="020B0604020202020204" pitchFamily="34" charset="0"/>
              </a:rPr>
              <a:t>Implementación</a:t>
            </a:r>
          </a:p>
        </p:txBody>
      </p:sp>
      <p:sp>
        <p:nvSpPr>
          <p:cNvPr id="223239" name="Rectangle 7"/>
          <p:cNvSpPr>
            <a:spLocks noChangeArrowheads="1"/>
          </p:cNvSpPr>
          <p:nvPr/>
        </p:nvSpPr>
        <p:spPr bwMode="auto">
          <a:xfrm>
            <a:off x="1800225" y="2994025"/>
            <a:ext cx="2063750" cy="366713"/>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s-ES_tradnl" altLang="es-ES" sz="1800">
                <a:latin typeface="Arial" panose="020B0604020202020204" pitchFamily="34" charset="0"/>
              </a:rPr>
              <a:t>Diseño conceptual</a:t>
            </a:r>
          </a:p>
        </p:txBody>
      </p:sp>
      <p:sp>
        <p:nvSpPr>
          <p:cNvPr id="223240" name="Rectangle 8"/>
          <p:cNvSpPr>
            <a:spLocks noChangeArrowheads="1"/>
          </p:cNvSpPr>
          <p:nvPr/>
        </p:nvSpPr>
        <p:spPr bwMode="auto">
          <a:xfrm>
            <a:off x="1598613" y="1762125"/>
            <a:ext cx="2470150" cy="641350"/>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s-ES_tradnl" altLang="es-ES" sz="1800">
                <a:latin typeface="Arial" panose="020B0604020202020204" pitchFamily="34" charset="0"/>
              </a:rPr>
              <a:t>Recogida y análisis de</a:t>
            </a:r>
          </a:p>
          <a:p>
            <a:pPr algn="ctr"/>
            <a:r>
              <a:rPr lang="es-ES_tradnl" altLang="es-ES" sz="1800">
                <a:latin typeface="Arial" panose="020B0604020202020204" pitchFamily="34" charset="0"/>
              </a:rPr>
              <a:t>requisitos</a:t>
            </a:r>
          </a:p>
        </p:txBody>
      </p:sp>
      <p:sp>
        <p:nvSpPr>
          <p:cNvPr id="223241" name="AutoShape 9"/>
          <p:cNvSpPr>
            <a:spLocks noChangeArrowheads="1"/>
          </p:cNvSpPr>
          <p:nvPr/>
        </p:nvSpPr>
        <p:spPr bwMode="auto">
          <a:xfrm>
            <a:off x="2733675" y="2493963"/>
            <a:ext cx="198438" cy="363537"/>
          </a:xfrm>
          <a:prstGeom prst="downArrow">
            <a:avLst>
              <a:gd name="adj1" fmla="val 50000"/>
              <a:gd name="adj2" fmla="val 45800"/>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sp>
        <p:nvSpPr>
          <p:cNvPr id="223242" name="AutoShape 10"/>
          <p:cNvSpPr>
            <a:spLocks noChangeArrowheads="1"/>
          </p:cNvSpPr>
          <p:nvPr/>
        </p:nvSpPr>
        <p:spPr bwMode="auto">
          <a:xfrm>
            <a:off x="2733675" y="3373438"/>
            <a:ext cx="198438" cy="363537"/>
          </a:xfrm>
          <a:prstGeom prst="downArrow">
            <a:avLst>
              <a:gd name="adj1" fmla="val 50000"/>
              <a:gd name="adj2" fmla="val 45800"/>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sp>
        <p:nvSpPr>
          <p:cNvPr id="223243" name="AutoShape 11"/>
          <p:cNvSpPr>
            <a:spLocks noChangeArrowheads="1"/>
          </p:cNvSpPr>
          <p:nvPr/>
        </p:nvSpPr>
        <p:spPr bwMode="auto">
          <a:xfrm>
            <a:off x="2733675" y="4206875"/>
            <a:ext cx="198438" cy="361950"/>
          </a:xfrm>
          <a:prstGeom prst="downArrow">
            <a:avLst>
              <a:gd name="adj1" fmla="val 50000"/>
              <a:gd name="adj2" fmla="val 45600"/>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sp>
        <p:nvSpPr>
          <p:cNvPr id="223244" name="AutoShape 12"/>
          <p:cNvSpPr>
            <a:spLocks noChangeArrowheads="1"/>
          </p:cNvSpPr>
          <p:nvPr/>
        </p:nvSpPr>
        <p:spPr bwMode="auto">
          <a:xfrm>
            <a:off x="2733675" y="5073650"/>
            <a:ext cx="198438" cy="363538"/>
          </a:xfrm>
          <a:prstGeom prst="downArrow">
            <a:avLst>
              <a:gd name="adj1" fmla="val 50000"/>
              <a:gd name="adj2" fmla="val 45800"/>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sp>
        <p:nvSpPr>
          <p:cNvPr id="223245" name="Rectangle 13"/>
          <p:cNvSpPr>
            <a:spLocks noChangeArrowheads="1"/>
          </p:cNvSpPr>
          <p:nvPr/>
        </p:nvSpPr>
        <p:spPr bwMode="auto">
          <a:xfrm>
            <a:off x="1809750" y="5300663"/>
            <a:ext cx="2000250" cy="77470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CR"/>
          </a:p>
        </p:txBody>
      </p:sp>
      <p:sp>
        <p:nvSpPr>
          <p:cNvPr id="223246" name="Text Box 14"/>
          <p:cNvSpPr txBox="1">
            <a:spLocks noChangeArrowheads="1"/>
          </p:cNvSpPr>
          <p:nvPr/>
        </p:nvSpPr>
        <p:spPr bwMode="auto">
          <a:xfrm>
            <a:off x="5226050" y="2438400"/>
            <a:ext cx="2857500" cy="469900"/>
          </a:xfrm>
          <a:prstGeom prst="rect">
            <a:avLst/>
          </a:prstGeom>
          <a:solidFill>
            <a:srgbClr val="FFCC66"/>
          </a:solidFill>
          <a:ln w="127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s-ES_tradnl" altLang="es-ES">
                <a:latin typeface="Arial" panose="020B0604020202020204" pitchFamily="34" charset="0"/>
              </a:rPr>
              <a:t>Implementación</a:t>
            </a:r>
            <a:endParaRPr lang="es-ES" altLang="es-ES">
              <a:latin typeface="Arial" panose="020B0604020202020204" pitchFamily="34" charset="0"/>
            </a:endParaRPr>
          </a:p>
        </p:txBody>
      </p:sp>
      <p:sp>
        <p:nvSpPr>
          <p:cNvPr id="223247" name="Text Box 15"/>
          <p:cNvSpPr txBox="1">
            <a:spLocks noChangeArrowheads="1"/>
          </p:cNvSpPr>
          <p:nvPr/>
        </p:nvSpPr>
        <p:spPr bwMode="auto">
          <a:xfrm>
            <a:off x="5422900" y="3848100"/>
            <a:ext cx="2286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s-ES_tradnl" altLang="es-ES" sz="1800">
                <a:latin typeface="Arial" panose="020B0604020202020204" pitchFamily="34" charset="0"/>
              </a:rPr>
              <a:t>Carga del AD (ETL)</a:t>
            </a:r>
            <a:endParaRPr lang="es-ES" altLang="es-ES" sz="1800">
              <a:solidFill>
                <a:schemeClr val="accent2"/>
              </a:solidFill>
              <a:latin typeface="Arial" panose="020B0604020202020204" pitchFamily="34" charset="0"/>
            </a:endParaRPr>
          </a:p>
        </p:txBody>
      </p:sp>
      <p:sp>
        <p:nvSpPr>
          <p:cNvPr id="223248" name="Line 16"/>
          <p:cNvSpPr>
            <a:spLocks noChangeShapeType="1"/>
          </p:cNvSpPr>
          <p:nvPr/>
        </p:nvSpPr>
        <p:spPr bwMode="auto">
          <a:xfrm>
            <a:off x="6629400" y="3111500"/>
            <a:ext cx="0" cy="6096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CR"/>
          </a:p>
        </p:txBody>
      </p:sp>
      <p:sp>
        <p:nvSpPr>
          <p:cNvPr id="223249" name="Text Box 17"/>
          <p:cNvSpPr txBox="1">
            <a:spLocks noChangeArrowheads="1"/>
          </p:cNvSpPr>
          <p:nvPr/>
        </p:nvSpPr>
        <p:spPr bwMode="auto">
          <a:xfrm>
            <a:off x="5511800" y="4800600"/>
            <a:ext cx="2286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s-ES_tradnl" altLang="es-ES" sz="1800">
                <a:latin typeface="Arial" panose="020B0604020202020204" pitchFamily="34" charset="0"/>
              </a:rPr>
              <a:t>Preparación de las vistas de usuario (herramienta OLAP)</a:t>
            </a:r>
            <a:endParaRPr lang="es-ES" altLang="es-ES" sz="1800">
              <a:solidFill>
                <a:schemeClr val="accent2"/>
              </a:solidFill>
              <a:latin typeface="Arial" panose="020B0604020202020204" pitchFamily="34" charset="0"/>
            </a:endParaRPr>
          </a:p>
        </p:txBody>
      </p:sp>
      <p:sp>
        <p:nvSpPr>
          <p:cNvPr id="223250" name="Line 18"/>
          <p:cNvSpPr>
            <a:spLocks noChangeShapeType="1"/>
          </p:cNvSpPr>
          <p:nvPr/>
        </p:nvSpPr>
        <p:spPr bwMode="auto">
          <a:xfrm>
            <a:off x="6616700" y="4191000"/>
            <a:ext cx="0" cy="6096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CR"/>
          </a:p>
        </p:txBody>
      </p:sp>
      <p:sp>
        <p:nvSpPr>
          <p:cNvPr id="21" name="Rectangle 2"/>
          <p:cNvSpPr>
            <a:spLocks noGrp="1" noChangeArrowheads="1"/>
          </p:cNvSpPr>
          <p:nvPr>
            <p:ph type="title"/>
          </p:nvPr>
        </p:nvSpPr>
        <p:spPr>
          <a:xfrm>
            <a:off x="1229557" y="319033"/>
            <a:ext cx="6961800" cy="694200"/>
          </a:xfrm>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6239301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232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324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6" fill="hold" nodeType="clickEffect">
                                  <p:stCondLst>
                                    <p:cond delay="0"/>
                                  </p:stCondLst>
                                  <p:childTnLst>
                                    <p:set>
                                      <p:cBhvr>
                                        <p:cTn id="14" dur="1" fill="hold">
                                          <p:stCondLst>
                                            <p:cond delay="0"/>
                                          </p:stCondLst>
                                        </p:cTn>
                                        <p:tgtEl>
                                          <p:spTgt spid="223248"/>
                                        </p:tgtEl>
                                        <p:attrNameLst>
                                          <p:attrName>style.visibility</p:attrName>
                                        </p:attrNameLst>
                                      </p:cBhvr>
                                      <p:to>
                                        <p:strVal val="visible"/>
                                      </p:to>
                                    </p:set>
                                    <p:animEffect transition="in" filter="strips(downRight)">
                                      <p:cBhvr>
                                        <p:cTn id="15" dur="500"/>
                                        <p:tgtEl>
                                          <p:spTgt spid="22324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223247"/>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6" fill="hold" nodeType="clickEffect">
                                  <p:stCondLst>
                                    <p:cond delay="0"/>
                                  </p:stCondLst>
                                  <p:childTnLst>
                                    <p:set>
                                      <p:cBhvr>
                                        <p:cTn id="23" dur="1" fill="hold">
                                          <p:stCondLst>
                                            <p:cond delay="0"/>
                                          </p:stCondLst>
                                        </p:cTn>
                                        <p:tgtEl>
                                          <p:spTgt spid="223250"/>
                                        </p:tgtEl>
                                        <p:attrNameLst>
                                          <p:attrName>style.visibility</p:attrName>
                                        </p:attrNameLst>
                                      </p:cBhvr>
                                      <p:to>
                                        <p:strVal val="visible"/>
                                      </p:to>
                                    </p:set>
                                    <p:animEffect transition="in" filter="strips(downRight)">
                                      <p:cBhvr>
                                        <p:cTn id="24" dur="500"/>
                                        <p:tgtEl>
                                          <p:spTgt spid="22325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232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46" grpId="0" animBg="1" autoUpdateAnimBg="0"/>
      <p:bldP spid="223247" grpId="0" autoUpdateAnimBg="0"/>
      <p:bldP spid="223249"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9" name="Text Box 3"/>
          <p:cNvSpPr txBox="1">
            <a:spLocks noChangeArrowheads="1"/>
          </p:cNvSpPr>
          <p:nvPr/>
        </p:nvSpPr>
        <p:spPr bwMode="auto">
          <a:xfrm>
            <a:off x="971550" y="1484313"/>
            <a:ext cx="762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2575" indent="-282575">
              <a:defRPr sz="2400">
                <a:solidFill>
                  <a:schemeClr val="tx1"/>
                </a:solidFill>
                <a:latin typeface="Times New Roman" panose="02020603050405020304" pitchFamily="18" charset="0"/>
              </a:defRPr>
            </a:lvl1pPr>
            <a:lvl2pPr marL="473075">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buFont typeface="Symbol" panose="05050102010706020507" pitchFamily="18" charset="2"/>
              <a:buChar char="·"/>
            </a:pPr>
            <a:r>
              <a:rPr lang="es-ES_tradnl" altLang="es-ES" i="1">
                <a:solidFill>
                  <a:srgbClr val="000000"/>
                </a:solidFill>
                <a:latin typeface="Arial" panose="020B0604020202020204" pitchFamily="34" charset="0"/>
              </a:rPr>
              <a:t>Detallemos más ahora el Diseño Lógico... </a:t>
            </a:r>
          </a:p>
        </p:txBody>
      </p:sp>
      <p:sp>
        <p:nvSpPr>
          <p:cNvPr id="224260" name="Text Box 4"/>
          <p:cNvSpPr txBox="1">
            <a:spLocks noChangeArrowheads="1"/>
          </p:cNvSpPr>
          <p:nvPr/>
        </p:nvSpPr>
        <p:spPr bwMode="auto">
          <a:xfrm>
            <a:off x="3403600" y="2270125"/>
            <a:ext cx="4635500" cy="1616075"/>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s-ES_tradnl" altLang="es-ES" sz="2000">
                <a:latin typeface="Arial" panose="020B0604020202020204" pitchFamily="34" charset="0"/>
              </a:rPr>
              <a:t>La visión </a:t>
            </a:r>
            <a:r>
              <a:rPr lang="es-ES_tradnl" altLang="es-ES" sz="2000">
                <a:solidFill>
                  <a:schemeClr val="accent2"/>
                </a:solidFill>
                <a:latin typeface="Arial" panose="020B0604020202020204" pitchFamily="34" charset="0"/>
              </a:rPr>
              <a:t>multidimensional</a:t>
            </a:r>
            <a:r>
              <a:rPr lang="es-ES_tradnl" altLang="es-ES" sz="2000">
                <a:latin typeface="Arial" panose="020B0604020202020204" pitchFamily="34" charset="0"/>
              </a:rPr>
              <a:t> seguida  por las herramientas de explotación de almacenes de datos (OLAP) ha inspirado los modelos y metodologías de diseño de este tipo de sistemas.</a:t>
            </a:r>
          </a:p>
        </p:txBody>
      </p:sp>
      <p:sp>
        <p:nvSpPr>
          <p:cNvPr id="224261" name="Text Box 5"/>
          <p:cNvSpPr txBox="1">
            <a:spLocks noChangeArrowheads="1"/>
          </p:cNvSpPr>
          <p:nvPr/>
        </p:nvSpPr>
        <p:spPr bwMode="auto">
          <a:xfrm>
            <a:off x="2597150" y="5100638"/>
            <a:ext cx="61595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s-ES_tradnl" altLang="es-ES" sz="2000">
                <a:latin typeface="Arial" panose="020B0604020202020204" pitchFamily="34" charset="0"/>
              </a:rPr>
              <a:t>En la literatura se habla de “</a:t>
            </a:r>
            <a:r>
              <a:rPr lang="es-ES_tradnl" altLang="es-ES" sz="2000">
                <a:solidFill>
                  <a:schemeClr val="accent2"/>
                </a:solidFill>
                <a:latin typeface="Arial" panose="020B0604020202020204" pitchFamily="34" charset="0"/>
              </a:rPr>
              <a:t>Bases de Datos Multidimensionales”</a:t>
            </a:r>
            <a:r>
              <a:rPr lang="es-ES_tradnl" altLang="es-ES" sz="2000">
                <a:latin typeface="Arial" panose="020B0604020202020204" pitchFamily="34" charset="0"/>
              </a:rPr>
              <a:t> y de </a:t>
            </a:r>
            <a:r>
              <a:rPr lang="es-ES_tradnl" altLang="es-ES" sz="2000">
                <a:solidFill>
                  <a:schemeClr val="accent2"/>
                </a:solidFill>
                <a:latin typeface="Arial" panose="020B0604020202020204" pitchFamily="34" charset="0"/>
              </a:rPr>
              <a:t>“Diseño Multidimensional”</a:t>
            </a:r>
            <a:endParaRPr lang="es-ES_tradnl" altLang="es-ES" sz="2000">
              <a:latin typeface="Arial" panose="020B0604020202020204" pitchFamily="34" charset="0"/>
            </a:endParaRPr>
          </a:p>
        </p:txBody>
      </p:sp>
      <p:sp>
        <p:nvSpPr>
          <p:cNvPr id="224262" name="AutoShape 6"/>
          <p:cNvSpPr>
            <a:spLocks noChangeArrowheads="1"/>
          </p:cNvSpPr>
          <p:nvPr/>
        </p:nvSpPr>
        <p:spPr bwMode="auto">
          <a:xfrm>
            <a:off x="5403850" y="4149725"/>
            <a:ext cx="508000" cy="723900"/>
          </a:xfrm>
          <a:prstGeom prst="downArrow">
            <a:avLst>
              <a:gd name="adj1" fmla="val 50000"/>
              <a:gd name="adj2" fmla="val 35625"/>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sp>
        <p:nvSpPr>
          <p:cNvPr id="224263" name="Rectangle 7"/>
          <p:cNvSpPr>
            <a:spLocks noChangeArrowheads="1"/>
          </p:cNvSpPr>
          <p:nvPr/>
        </p:nvSpPr>
        <p:spPr bwMode="auto">
          <a:xfrm>
            <a:off x="671513" y="3306763"/>
            <a:ext cx="1862137"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24264" name="Rectangle 8"/>
          <p:cNvSpPr>
            <a:spLocks noChangeArrowheads="1"/>
          </p:cNvSpPr>
          <p:nvPr/>
        </p:nvSpPr>
        <p:spPr bwMode="auto">
          <a:xfrm>
            <a:off x="855663" y="5084763"/>
            <a:ext cx="1492250" cy="366712"/>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s-ES_tradnl" altLang="es-ES" sz="1800">
                <a:latin typeface="Arial" panose="020B0604020202020204" pitchFamily="34" charset="0"/>
              </a:rPr>
              <a:t>Diseño físico</a:t>
            </a:r>
          </a:p>
        </p:txBody>
      </p:sp>
      <p:sp>
        <p:nvSpPr>
          <p:cNvPr id="224265" name="Rectangle 9"/>
          <p:cNvSpPr>
            <a:spLocks noChangeArrowheads="1"/>
          </p:cNvSpPr>
          <p:nvPr/>
        </p:nvSpPr>
        <p:spPr bwMode="auto">
          <a:xfrm>
            <a:off x="823913" y="4227513"/>
            <a:ext cx="1555750" cy="366712"/>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s-ES_tradnl" altLang="es-ES" sz="1800">
                <a:latin typeface="Arial" panose="020B0604020202020204" pitchFamily="34" charset="0"/>
              </a:rPr>
              <a:t>Diseño lógico</a:t>
            </a:r>
          </a:p>
        </p:txBody>
      </p:sp>
      <p:sp>
        <p:nvSpPr>
          <p:cNvPr id="224266" name="Rectangle 10"/>
          <p:cNvSpPr>
            <a:spLocks noChangeArrowheads="1"/>
          </p:cNvSpPr>
          <p:nvPr/>
        </p:nvSpPr>
        <p:spPr bwMode="auto">
          <a:xfrm>
            <a:off x="703263" y="5905500"/>
            <a:ext cx="1797050" cy="366713"/>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s-ES_tradnl" altLang="es-ES" sz="1800">
                <a:latin typeface="Arial" panose="020B0604020202020204" pitchFamily="34" charset="0"/>
              </a:rPr>
              <a:t>Implementación</a:t>
            </a:r>
          </a:p>
        </p:txBody>
      </p:sp>
      <p:sp>
        <p:nvSpPr>
          <p:cNvPr id="224267" name="Rectangle 11"/>
          <p:cNvSpPr>
            <a:spLocks noChangeArrowheads="1"/>
          </p:cNvSpPr>
          <p:nvPr/>
        </p:nvSpPr>
        <p:spPr bwMode="auto">
          <a:xfrm>
            <a:off x="569913" y="3413125"/>
            <a:ext cx="2063750" cy="366713"/>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s-ES_tradnl" altLang="es-ES" sz="1800">
                <a:latin typeface="Arial" panose="020B0604020202020204" pitchFamily="34" charset="0"/>
              </a:rPr>
              <a:t>Diseño conceptual</a:t>
            </a:r>
          </a:p>
        </p:txBody>
      </p:sp>
      <p:sp>
        <p:nvSpPr>
          <p:cNvPr id="224268" name="Rectangle 12"/>
          <p:cNvSpPr>
            <a:spLocks noChangeArrowheads="1"/>
          </p:cNvSpPr>
          <p:nvPr/>
        </p:nvSpPr>
        <p:spPr bwMode="auto">
          <a:xfrm>
            <a:off x="366713" y="2219325"/>
            <a:ext cx="2470150" cy="641350"/>
          </a:xfrm>
          <a:prstGeom prst="rect">
            <a:avLst/>
          </a:prstGeom>
          <a:solidFill>
            <a:srgbClr val="F3C6A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s-ES_tradnl" altLang="es-ES" sz="1800">
                <a:latin typeface="Arial" panose="020B0604020202020204" pitchFamily="34" charset="0"/>
              </a:rPr>
              <a:t>Recogida y análisis de</a:t>
            </a:r>
          </a:p>
          <a:p>
            <a:pPr algn="ctr"/>
            <a:r>
              <a:rPr lang="es-ES_tradnl" altLang="es-ES" sz="1800">
                <a:latin typeface="Arial" panose="020B0604020202020204" pitchFamily="34" charset="0"/>
              </a:rPr>
              <a:t>requisitos</a:t>
            </a:r>
          </a:p>
        </p:txBody>
      </p:sp>
      <p:sp>
        <p:nvSpPr>
          <p:cNvPr id="224269" name="AutoShape 13"/>
          <p:cNvSpPr>
            <a:spLocks noChangeArrowheads="1"/>
          </p:cNvSpPr>
          <p:nvPr/>
        </p:nvSpPr>
        <p:spPr bwMode="auto">
          <a:xfrm>
            <a:off x="1503363" y="2913063"/>
            <a:ext cx="198437" cy="363537"/>
          </a:xfrm>
          <a:prstGeom prst="downArrow">
            <a:avLst>
              <a:gd name="adj1" fmla="val 50000"/>
              <a:gd name="adj2" fmla="val 45800"/>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sp>
        <p:nvSpPr>
          <p:cNvPr id="224270" name="AutoShape 14"/>
          <p:cNvSpPr>
            <a:spLocks noChangeArrowheads="1"/>
          </p:cNvSpPr>
          <p:nvPr/>
        </p:nvSpPr>
        <p:spPr bwMode="auto">
          <a:xfrm>
            <a:off x="1503363" y="3792538"/>
            <a:ext cx="198437" cy="363537"/>
          </a:xfrm>
          <a:prstGeom prst="downArrow">
            <a:avLst>
              <a:gd name="adj1" fmla="val 50000"/>
              <a:gd name="adj2" fmla="val 45800"/>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sp>
        <p:nvSpPr>
          <p:cNvPr id="224271" name="AutoShape 15"/>
          <p:cNvSpPr>
            <a:spLocks noChangeArrowheads="1"/>
          </p:cNvSpPr>
          <p:nvPr/>
        </p:nvSpPr>
        <p:spPr bwMode="auto">
          <a:xfrm>
            <a:off x="1501775" y="4625975"/>
            <a:ext cx="198438" cy="361950"/>
          </a:xfrm>
          <a:prstGeom prst="downArrow">
            <a:avLst>
              <a:gd name="adj1" fmla="val 50000"/>
              <a:gd name="adj2" fmla="val 45600"/>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sp>
        <p:nvSpPr>
          <p:cNvPr id="224272" name="AutoShape 16"/>
          <p:cNvSpPr>
            <a:spLocks noChangeArrowheads="1"/>
          </p:cNvSpPr>
          <p:nvPr/>
        </p:nvSpPr>
        <p:spPr bwMode="auto">
          <a:xfrm>
            <a:off x="1503363" y="5492750"/>
            <a:ext cx="198437" cy="363538"/>
          </a:xfrm>
          <a:prstGeom prst="downArrow">
            <a:avLst>
              <a:gd name="adj1" fmla="val 50000"/>
              <a:gd name="adj2" fmla="val 45800"/>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sp>
        <p:nvSpPr>
          <p:cNvPr id="224273" name="Rectangle 17"/>
          <p:cNvSpPr>
            <a:spLocks noChangeArrowheads="1"/>
          </p:cNvSpPr>
          <p:nvPr/>
        </p:nvSpPr>
        <p:spPr bwMode="auto">
          <a:xfrm>
            <a:off x="617538" y="3976688"/>
            <a:ext cx="1968500" cy="77470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CR"/>
          </a:p>
        </p:txBody>
      </p:sp>
      <p:sp>
        <p:nvSpPr>
          <p:cNvPr id="20" name="Rectangle 2"/>
          <p:cNvSpPr>
            <a:spLocks noGrp="1" noChangeArrowheads="1"/>
          </p:cNvSpPr>
          <p:nvPr>
            <p:ph type="title"/>
          </p:nvPr>
        </p:nvSpPr>
        <p:spPr>
          <a:xfrm>
            <a:off x="1229557" y="319033"/>
            <a:ext cx="6961800" cy="694200"/>
          </a:xfrm>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5922690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242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426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426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4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0" grpId="0" animBg="1"/>
      <p:bldP spid="22426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Text Box 3"/>
          <p:cNvSpPr txBox="1">
            <a:spLocks noChangeArrowheads="1"/>
          </p:cNvSpPr>
          <p:nvPr/>
        </p:nvSpPr>
        <p:spPr bwMode="auto">
          <a:xfrm>
            <a:off x="873125" y="1524000"/>
            <a:ext cx="7670800" cy="4718050"/>
          </a:xfrm>
          <a:prstGeom prst="rect">
            <a:avLst/>
          </a:prstGeom>
          <a:noFill/>
          <a:ln>
            <a:noFill/>
          </a:ln>
          <a:effectLst/>
          <a:extLst>
            <a:ext uri="{909E8E84-426E-40DD-AFC4-6F175D3DCCD1}">
              <a14:hiddenFill xmlns:a14="http://schemas.microsoft.com/office/drawing/2010/main">
                <a:solidFill>
                  <a:srgbClr val="F3C6A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82600" indent="-482600">
              <a:defRPr sz="2400">
                <a:solidFill>
                  <a:schemeClr val="tx1"/>
                </a:solidFill>
                <a:latin typeface="Times New Roman" panose="02020603050405020304" pitchFamily="18" charset="0"/>
              </a:defRPr>
            </a:lvl1pPr>
            <a:lvl2pPr marL="67310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s-ES_tradnl" altLang="es-ES" sz="2800">
                <a:solidFill>
                  <a:srgbClr val="000099"/>
                </a:solidFill>
                <a:latin typeface="Arial" panose="020B0604020202020204" pitchFamily="34" charset="0"/>
              </a:rPr>
              <a:t>Modelado multidimensional:</a:t>
            </a:r>
          </a:p>
          <a:p>
            <a:pPr eaLnBrk="1" hangingPunct="1">
              <a:spcBef>
                <a:spcPct val="50000"/>
              </a:spcBef>
              <a:buClr>
                <a:schemeClr val="accent2"/>
              </a:buClr>
              <a:buFont typeface="Wingdings" panose="05000000000000000000" pitchFamily="2" charset="2"/>
              <a:buChar char="ü"/>
            </a:pPr>
            <a:r>
              <a:rPr lang="es-ES_tradnl" altLang="es-ES">
                <a:latin typeface="Arial" panose="020B0604020202020204" pitchFamily="34" charset="0"/>
              </a:rPr>
              <a:t>en un esquema multidimensional se representa una actividad que es objeto de análisis </a:t>
            </a:r>
            <a:r>
              <a:rPr lang="es-ES_tradnl" altLang="es-ES">
                <a:solidFill>
                  <a:schemeClr val="accent2"/>
                </a:solidFill>
                <a:latin typeface="Arial" panose="020B0604020202020204" pitchFamily="34" charset="0"/>
              </a:rPr>
              <a:t>(hecho)</a:t>
            </a:r>
            <a:r>
              <a:rPr lang="es-ES_tradnl" altLang="es-ES">
                <a:latin typeface="Arial" panose="020B0604020202020204" pitchFamily="34" charset="0"/>
              </a:rPr>
              <a:t> y las dimensiones que caracterizan la actividad </a:t>
            </a:r>
            <a:r>
              <a:rPr lang="es-ES_tradnl" altLang="es-ES">
                <a:solidFill>
                  <a:schemeClr val="accent2"/>
                </a:solidFill>
                <a:latin typeface="Arial" panose="020B0604020202020204" pitchFamily="34" charset="0"/>
              </a:rPr>
              <a:t>(dimensiones).</a:t>
            </a:r>
          </a:p>
          <a:p>
            <a:pPr eaLnBrk="1" hangingPunct="1">
              <a:spcBef>
                <a:spcPct val="50000"/>
              </a:spcBef>
              <a:buClr>
                <a:schemeClr val="accent2"/>
              </a:buClr>
              <a:buFont typeface="Wingdings" panose="05000000000000000000" pitchFamily="2" charset="2"/>
              <a:buChar char="ü"/>
            </a:pPr>
            <a:r>
              <a:rPr lang="es-ES_tradnl" altLang="es-ES">
                <a:latin typeface="Arial" panose="020B0604020202020204" pitchFamily="34" charset="0"/>
              </a:rPr>
              <a:t>la información relevante sobre el </a:t>
            </a:r>
            <a:r>
              <a:rPr lang="es-ES_tradnl" altLang="es-ES">
                <a:solidFill>
                  <a:schemeClr val="accent2"/>
                </a:solidFill>
                <a:latin typeface="Arial" panose="020B0604020202020204" pitchFamily="34" charset="0"/>
              </a:rPr>
              <a:t>hecho</a:t>
            </a:r>
            <a:r>
              <a:rPr lang="es-ES_tradnl" altLang="es-ES">
                <a:latin typeface="Arial" panose="020B0604020202020204" pitchFamily="34" charset="0"/>
              </a:rPr>
              <a:t> (actividad) se representa por un conjunto de indicadores </a:t>
            </a:r>
            <a:r>
              <a:rPr lang="es-ES_tradnl" altLang="es-ES">
                <a:solidFill>
                  <a:schemeClr val="accent2"/>
                </a:solidFill>
                <a:latin typeface="Arial" panose="020B0604020202020204" pitchFamily="34" charset="0"/>
              </a:rPr>
              <a:t>(medidas o atributos de hecho).</a:t>
            </a:r>
          </a:p>
          <a:p>
            <a:pPr eaLnBrk="1" hangingPunct="1">
              <a:spcBef>
                <a:spcPct val="50000"/>
              </a:spcBef>
              <a:buClr>
                <a:schemeClr val="accent2"/>
              </a:buClr>
              <a:buFont typeface="Wingdings" panose="05000000000000000000" pitchFamily="2" charset="2"/>
              <a:buChar char="ü"/>
            </a:pPr>
            <a:r>
              <a:rPr lang="es-ES_tradnl" altLang="es-ES">
                <a:latin typeface="Arial" panose="020B0604020202020204" pitchFamily="34" charset="0"/>
              </a:rPr>
              <a:t>la información descriptiva de cada </a:t>
            </a:r>
            <a:r>
              <a:rPr lang="es-ES_tradnl" altLang="es-ES">
                <a:solidFill>
                  <a:schemeClr val="accent2"/>
                </a:solidFill>
                <a:latin typeface="Arial" panose="020B0604020202020204" pitchFamily="34" charset="0"/>
              </a:rPr>
              <a:t>dimensión</a:t>
            </a:r>
            <a:r>
              <a:rPr lang="es-ES_tradnl" altLang="es-ES">
                <a:latin typeface="Arial" panose="020B0604020202020204" pitchFamily="34" charset="0"/>
              </a:rPr>
              <a:t> se representa por un conjunto de atributos </a:t>
            </a:r>
            <a:r>
              <a:rPr lang="es-ES_tradnl" altLang="es-ES">
                <a:solidFill>
                  <a:schemeClr val="accent2"/>
                </a:solidFill>
                <a:latin typeface="Arial" panose="020B0604020202020204" pitchFamily="34" charset="0"/>
              </a:rPr>
              <a:t>(atributos de dimensión).</a:t>
            </a:r>
          </a:p>
        </p:txBody>
      </p:sp>
      <p:sp>
        <p:nvSpPr>
          <p:cNvPr id="6" name="Rectangle 2"/>
          <p:cNvSpPr>
            <a:spLocks noGrp="1" noChangeArrowheads="1"/>
          </p:cNvSpPr>
          <p:nvPr>
            <p:ph type="title"/>
          </p:nvPr>
        </p:nvSpPr>
        <p:spPr>
          <a:xfrm>
            <a:off x="1229557" y="319033"/>
            <a:ext cx="6961800" cy="694200"/>
          </a:xfrm>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2244438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Objetivos</a:t>
            </a:r>
            <a:endParaRPr lang="es-CR" dirty="0"/>
          </a:p>
        </p:txBody>
      </p:sp>
      <p:sp>
        <p:nvSpPr>
          <p:cNvPr id="3" name="Marcador de texto 2"/>
          <p:cNvSpPr>
            <a:spLocks noGrp="1"/>
          </p:cNvSpPr>
          <p:nvPr>
            <p:ph type="body" idx="1"/>
          </p:nvPr>
        </p:nvSpPr>
        <p:spPr/>
        <p:txBody>
          <a:bodyPr/>
          <a:lstStyle/>
          <a:p>
            <a:r>
              <a:rPr lang="es-ES" sz="2400" dirty="0"/>
              <a:t>Conocer las ventajas y casos donde es aconsejable recopilar información interna y externa en un Almacén de Datos.</a:t>
            </a:r>
          </a:p>
          <a:p>
            <a:endParaRPr lang="es-ES" sz="2400" dirty="0"/>
          </a:p>
          <a:p>
            <a:r>
              <a:rPr lang="es-ES" sz="2400" dirty="0"/>
              <a:t>Conocer el modelo multidimensional de los almacenes de datos y los operadores de refinamiento asociados: drill, roll, </a:t>
            </a:r>
            <a:r>
              <a:rPr lang="es-ES" sz="2400" dirty="0" err="1"/>
              <a:t>slice</a:t>
            </a:r>
            <a:r>
              <a:rPr lang="es-ES" sz="2400" dirty="0"/>
              <a:t> &amp; dice, </a:t>
            </a:r>
            <a:r>
              <a:rPr lang="es-ES" sz="2400" dirty="0" err="1"/>
              <a:t>pivot</a:t>
            </a:r>
            <a:r>
              <a:rPr lang="es-ES" sz="2400" dirty="0"/>
              <a:t>.</a:t>
            </a:r>
          </a:p>
          <a:p>
            <a:endParaRPr lang="es-ES" sz="2400" dirty="0"/>
          </a:p>
          <a:p>
            <a:r>
              <a:rPr lang="es-ES" sz="2400" dirty="0"/>
              <a:t>Conocer la arquitectura y diferentes implementaciones (ROLAP, MOLAP) de Almacenes de Datos.</a:t>
            </a:r>
          </a:p>
          <a:p>
            <a:endParaRPr lang="es-ES" sz="2400" dirty="0"/>
          </a:p>
          <a:p>
            <a:r>
              <a:rPr lang="es-ES" sz="2400" dirty="0"/>
              <a:t>Reconocer pautas para el diseño y mantenimiento de </a:t>
            </a:r>
            <a:r>
              <a:rPr lang="es-ES" sz="2400" dirty="0" err="1"/>
              <a:t>ADs</a:t>
            </a:r>
            <a:r>
              <a:rPr lang="es-ES" sz="2400" dirty="0"/>
              <a:t>. </a:t>
            </a:r>
          </a:p>
          <a:p>
            <a:endParaRPr lang="es-ES" sz="2400" dirty="0"/>
          </a:p>
        </p:txBody>
      </p:sp>
    </p:spTree>
    <p:extLst>
      <p:ext uri="{BB962C8B-B14F-4D97-AF65-F5344CB8AC3E}">
        <p14:creationId xmlns:p14="http://schemas.microsoft.com/office/powerpoint/2010/main" val="23011672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Text Box 3"/>
          <p:cNvSpPr txBox="1">
            <a:spLocks noChangeArrowheads="1"/>
          </p:cNvSpPr>
          <p:nvPr/>
        </p:nvSpPr>
        <p:spPr bwMode="auto">
          <a:xfrm>
            <a:off x="900113" y="2060575"/>
            <a:ext cx="7480300" cy="3074988"/>
          </a:xfrm>
          <a:prstGeom prst="rect">
            <a:avLst/>
          </a:prstGeom>
          <a:noFill/>
          <a:ln>
            <a:noFill/>
          </a:ln>
          <a:effectLst/>
          <a:extLst>
            <a:ext uri="{909E8E84-426E-40DD-AFC4-6F175D3DCCD1}">
              <a14:hiddenFill xmlns:a14="http://schemas.microsoft.com/office/drawing/2010/main">
                <a:solidFill>
                  <a:srgbClr val="F3C6A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7825" indent="-377825">
              <a:defRPr sz="2400">
                <a:solidFill>
                  <a:schemeClr val="tx1"/>
                </a:solidFill>
                <a:latin typeface="Times New Roman" panose="02020603050405020304" pitchFamily="18" charset="0"/>
              </a:defRPr>
            </a:lvl1pPr>
            <a:lvl2pPr marL="568325">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s-ES_tradnl" altLang="es-ES" sz="2800">
                <a:solidFill>
                  <a:srgbClr val="000099"/>
                </a:solidFill>
                <a:latin typeface="Arial" panose="020B0604020202020204" pitchFamily="34" charset="0"/>
              </a:rPr>
              <a:t>Modelado multidimensional:</a:t>
            </a:r>
          </a:p>
          <a:p>
            <a:pPr eaLnBrk="1" hangingPunct="1">
              <a:spcBef>
                <a:spcPct val="50000"/>
              </a:spcBef>
              <a:buClr>
                <a:schemeClr val="accent2"/>
              </a:buClr>
              <a:buFont typeface="Wingdings" panose="05000000000000000000" pitchFamily="2" charset="2"/>
              <a:buChar char="ü"/>
            </a:pPr>
            <a:r>
              <a:rPr lang="es-ES_tradnl" altLang="es-ES">
                <a:latin typeface="Arial" panose="020B0604020202020204" pitchFamily="34" charset="0"/>
              </a:rPr>
              <a:t>el modelado multidimensional se puede aplicar utilizando distintos modelos de datos (conceptuales o lógicos).</a:t>
            </a:r>
            <a:endParaRPr lang="es-ES_tradnl" altLang="es-ES">
              <a:solidFill>
                <a:schemeClr val="accent2"/>
              </a:solidFill>
              <a:latin typeface="Arial" panose="020B0604020202020204" pitchFamily="34" charset="0"/>
            </a:endParaRPr>
          </a:p>
          <a:p>
            <a:pPr eaLnBrk="1" hangingPunct="1">
              <a:spcBef>
                <a:spcPct val="50000"/>
              </a:spcBef>
              <a:buClr>
                <a:schemeClr val="accent2"/>
              </a:buClr>
              <a:buFont typeface="Wingdings" panose="05000000000000000000" pitchFamily="2" charset="2"/>
              <a:buChar char="ü"/>
            </a:pPr>
            <a:r>
              <a:rPr lang="es-ES_tradnl" altLang="es-ES">
                <a:latin typeface="Arial" panose="020B0604020202020204" pitchFamily="34" charset="0"/>
              </a:rPr>
              <a:t>la representación gráfica del esquema multidimensional dependerá del modelo de datos utilizado (relacional, ER, UML, OO, ...).</a:t>
            </a:r>
            <a:endParaRPr lang="es-ES_tradnl" altLang="es-ES">
              <a:solidFill>
                <a:schemeClr val="accent2"/>
              </a:solidFill>
              <a:latin typeface="Arial" panose="020B0604020202020204" pitchFamily="34" charset="0"/>
            </a:endParaRPr>
          </a:p>
        </p:txBody>
      </p:sp>
      <p:sp>
        <p:nvSpPr>
          <p:cNvPr id="6" name="Rectangle 2"/>
          <p:cNvSpPr>
            <a:spLocks noGrp="1" noChangeArrowheads="1"/>
          </p:cNvSpPr>
          <p:nvPr>
            <p:ph type="title"/>
          </p:nvPr>
        </p:nvSpPr>
        <p:spPr>
          <a:xfrm>
            <a:off x="1229557" y="319033"/>
            <a:ext cx="6961800" cy="694200"/>
          </a:xfrm>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2929269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9" name="Text Box 3"/>
          <p:cNvSpPr txBox="1">
            <a:spLocks noChangeArrowheads="1"/>
          </p:cNvSpPr>
          <p:nvPr/>
        </p:nvSpPr>
        <p:spPr bwMode="auto">
          <a:xfrm>
            <a:off x="900113" y="1557338"/>
            <a:ext cx="7683500" cy="332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_tradnl" altLang="es-ES" sz="2800">
                <a:solidFill>
                  <a:srgbClr val="000099"/>
                </a:solidFill>
                <a:latin typeface="Arial" panose="020B0604020202020204" pitchFamily="34" charset="0"/>
              </a:rPr>
              <a:t>El desarrollo de la tecnología de almacenes de datos se ha caracterizado por:</a:t>
            </a:r>
            <a:r>
              <a:rPr lang="es-ES_tradnl" altLang="es-ES" sz="2800">
                <a:latin typeface="Arial" panose="020B0604020202020204" pitchFamily="34" charset="0"/>
              </a:rPr>
              <a:t> </a:t>
            </a:r>
          </a:p>
          <a:p>
            <a:pPr lvl="1" eaLnBrk="1" hangingPunct="1">
              <a:spcBef>
                <a:spcPct val="50000"/>
              </a:spcBef>
            </a:pPr>
            <a:r>
              <a:rPr lang="es-ES_tradnl" altLang="es-ES">
                <a:latin typeface="Arial" panose="020B0604020202020204" pitchFamily="34" charset="0"/>
              </a:rPr>
              <a:t>- un temprano desarrollo industrial provocado por las demandas de los usuarios.</a:t>
            </a:r>
          </a:p>
          <a:p>
            <a:pPr lvl="1" eaLnBrk="1" hangingPunct="1">
              <a:spcBef>
                <a:spcPct val="50000"/>
              </a:spcBef>
            </a:pPr>
            <a:r>
              <a:rPr lang="es-ES_tradnl" altLang="es-ES">
                <a:latin typeface="Arial" panose="020B0604020202020204" pitchFamily="34" charset="0"/>
              </a:rPr>
              <a:t>- el uso de </a:t>
            </a:r>
            <a:r>
              <a:rPr lang="es-ES_tradnl" altLang="es-ES">
                <a:solidFill>
                  <a:schemeClr val="accent2"/>
                </a:solidFill>
                <a:latin typeface="Arial" panose="020B0604020202020204" pitchFamily="34" charset="0"/>
              </a:rPr>
              <a:t>metodologías de diseño</a:t>
            </a:r>
            <a:r>
              <a:rPr lang="es-ES_tradnl" altLang="es-ES">
                <a:latin typeface="Arial" panose="020B0604020202020204" pitchFamily="34" charset="0"/>
              </a:rPr>
              <a:t> centradas principalmente en los niveles lógico e interno. </a:t>
            </a:r>
            <a:r>
              <a:rPr lang="es-ES_tradnl" altLang="es-ES" sz="1800">
                <a:latin typeface="Arial" panose="020B0604020202020204" pitchFamily="34" charset="0"/>
              </a:rPr>
              <a:t>(la atención se ha centrado en mejorar la eficiencia en la ejecución de consultas)</a:t>
            </a:r>
          </a:p>
        </p:txBody>
      </p:sp>
      <p:sp>
        <p:nvSpPr>
          <p:cNvPr id="229380" name="Text Box 4"/>
          <p:cNvSpPr txBox="1">
            <a:spLocks noChangeArrowheads="1"/>
          </p:cNvSpPr>
          <p:nvPr/>
        </p:nvSpPr>
        <p:spPr bwMode="auto">
          <a:xfrm>
            <a:off x="1676400" y="5013325"/>
            <a:ext cx="6188075" cy="762000"/>
          </a:xfrm>
          <a:prstGeom prst="rect">
            <a:avLst/>
          </a:prstGeom>
          <a:solidFill>
            <a:srgbClr val="F3C6A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s-ES_tradnl" altLang="es-ES" sz="2200">
                <a:latin typeface="Arial" panose="020B0604020202020204" pitchFamily="34" charset="0"/>
              </a:rPr>
              <a:t>Metodología de diseño basada en el modelo relacional: Modelo multidimensional de Kimball</a:t>
            </a:r>
          </a:p>
        </p:txBody>
      </p:sp>
      <p:grpSp>
        <p:nvGrpSpPr>
          <p:cNvPr id="229381" name="Group 5"/>
          <p:cNvGrpSpPr>
            <a:grpSpLocks/>
          </p:cNvGrpSpPr>
          <p:nvPr/>
        </p:nvGrpSpPr>
        <p:grpSpPr bwMode="auto">
          <a:xfrm>
            <a:off x="7847013" y="3983038"/>
            <a:ext cx="635000" cy="1390650"/>
            <a:chOff x="4984" y="2080"/>
            <a:chExt cx="400" cy="1104"/>
          </a:xfrm>
        </p:grpSpPr>
        <p:grpSp>
          <p:nvGrpSpPr>
            <p:cNvPr id="229382" name="Group 6"/>
            <p:cNvGrpSpPr>
              <a:grpSpLocks/>
            </p:cNvGrpSpPr>
            <p:nvPr/>
          </p:nvGrpSpPr>
          <p:grpSpPr bwMode="auto">
            <a:xfrm>
              <a:off x="4984" y="2080"/>
              <a:ext cx="400" cy="1096"/>
              <a:chOff x="4984" y="2080"/>
              <a:chExt cx="400" cy="1096"/>
            </a:xfrm>
          </p:grpSpPr>
          <p:sp>
            <p:nvSpPr>
              <p:cNvPr id="229383" name="Line 7"/>
              <p:cNvSpPr>
                <a:spLocks noChangeShapeType="1"/>
              </p:cNvSpPr>
              <p:nvPr/>
            </p:nvSpPr>
            <p:spPr bwMode="auto">
              <a:xfrm>
                <a:off x="4984" y="2080"/>
                <a:ext cx="392"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sp>
            <p:nvSpPr>
              <p:cNvPr id="229384" name="Line 8"/>
              <p:cNvSpPr>
                <a:spLocks noChangeShapeType="1"/>
              </p:cNvSpPr>
              <p:nvPr/>
            </p:nvSpPr>
            <p:spPr bwMode="auto">
              <a:xfrm>
                <a:off x="5384" y="2080"/>
                <a:ext cx="0" cy="1096"/>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grpSp>
        <p:sp>
          <p:nvSpPr>
            <p:cNvPr id="229385" name="Line 9"/>
            <p:cNvSpPr>
              <a:spLocks noChangeShapeType="1"/>
            </p:cNvSpPr>
            <p:nvPr/>
          </p:nvSpPr>
          <p:spPr bwMode="auto">
            <a:xfrm flipH="1">
              <a:off x="5016" y="3184"/>
              <a:ext cx="368" cy="0"/>
            </a:xfrm>
            <a:prstGeom prst="line">
              <a:avLst/>
            </a:prstGeom>
            <a:noFill/>
            <a:ln w="127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R"/>
            </a:p>
          </p:txBody>
        </p:sp>
      </p:grpSp>
      <p:sp>
        <p:nvSpPr>
          <p:cNvPr id="229386" name="Text Box 10"/>
          <p:cNvSpPr txBox="1">
            <a:spLocks noChangeArrowheads="1"/>
          </p:cNvSpPr>
          <p:nvPr/>
        </p:nvSpPr>
        <p:spPr bwMode="auto">
          <a:xfrm>
            <a:off x="2806700" y="5791200"/>
            <a:ext cx="47307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ES" sz="2000" i="1">
                <a:latin typeface="Arial" panose="020B0604020202020204" pitchFamily="34" charset="0"/>
              </a:rPr>
              <a:t>No es muy congruente usar modelos para diseño conceptual….</a:t>
            </a:r>
          </a:p>
        </p:txBody>
      </p:sp>
      <p:sp>
        <p:nvSpPr>
          <p:cNvPr id="13" name="Rectangle 2"/>
          <p:cNvSpPr>
            <a:spLocks noGrp="1" noChangeArrowheads="1"/>
          </p:cNvSpPr>
          <p:nvPr>
            <p:ph type="title"/>
          </p:nvPr>
        </p:nvSpPr>
        <p:spPr>
          <a:xfrm>
            <a:off x="1229557" y="319033"/>
            <a:ext cx="6961800" cy="694200"/>
          </a:xfrm>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4455286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29381"/>
                                        </p:tgtEl>
                                        <p:attrNameLst>
                                          <p:attrName>style.visibility</p:attrName>
                                        </p:attrNameLst>
                                      </p:cBhvr>
                                      <p:to>
                                        <p:strVal val="visible"/>
                                      </p:to>
                                    </p:set>
                                    <p:animEffect transition="in" filter="wipe(up)">
                                      <p:cBhvr>
                                        <p:cTn id="7" dur="500"/>
                                        <p:tgtEl>
                                          <p:spTgt spid="2293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29380"/>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293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0" grpId="0" animBg="1" autoUpdateAnimBg="0"/>
      <p:bldP spid="22938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3" name="Text Box 3"/>
          <p:cNvSpPr txBox="1">
            <a:spLocks noChangeArrowheads="1"/>
          </p:cNvSpPr>
          <p:nvPr/>
        </p:nvSpPr>
        <p:spPr bwMode="auto">
          <a:xfrm>
            <a:off x="971550" y="1844675"/>
            <a:ext cx="6392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a:solidFill>
                  <a:srgbClr val="3333CC"/>
                </a:solidFill>
                <a:latin typeface="Arial" panose="020B0604020202020204" pitchFamily="34" charset="0"/>
              </a:rPr>
              <a:t>Pasos en el diseño de</a:t>
            </a:r>
            <a:r>
              <a:rPr lang="es-ES_tradnl" altLang="es-ES">
                <a:solidFill>
                  <a:srgbClr val="3333CC"/>
                </a:solidFill>
                <a:latin typeface="Arial" panose="020B0604020202020204" pitchFamily="34" charset="0"/>
              </a:rPr>
              <a:t>l</a:t>
            </a:r>
            <a:r>
              <a:rPr lang="es-ES" altLang="es-ES">
                <a:solidFill>
                  <a:srgbClr val="3333CC"/>
                </a:solidFill>
                <a:latin typeface="Arial" panose="020B0604020202020204" pitchFamily="34" charset="0"/>
              </a:rPr>
              <a:t> almacén de datos:</a:t>
            </a:r>
          </a:p>
        </p:txBody>
      </p:sp>
      <p:sp>
        <p:nvSpPr>
          <p:cNvPr id="230404" name="Text Box 4"/>
          <p:cNvSpPr txBox="1">
            <a:spLocks noChangeArrowheads="1"/>
          </p:cNvSpPr>
          <p:nvPr/>
        </p:nvSpPr>
        <p:spPr bwMode="auto">
          <a:xfrm>
            <a:off x="1201738" y="2551113"/>
            <a:ext cx="6769100" cy="298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57238" indent="-300038">
              <a:defRPr sz="2400">
                <a:solidFill>
                  <a:schemeClr val="tx1"/>
                </a:solidFill>
                <a:latin typeface="Times New Roman" panose="02020603050405020304" pitchFamily="18" charset="0"/>
              </a:defRPr>
            </a:lvl2pPr>
            <a:lvl3pPr marL="947738">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lvl="1" eaLnBrk="1" hangingPunct="1">
              <a:spcBef>
                <a:spcPct val="50000"/>
              </a:spcBef>
              <a:buFontTx/>
              <a:buChar char="•"/>
            </a:pPr>
            <a:r>
              <a:rPr lang="es-ES" altLang="es-ES" sz="2000">
                <a:latin typeface="Arial" panose="020B0604020202020204" pitchFamily="34" charset="0"/>
              </a:rPr>
              <a:t>Paso 1. Elegir un “proceso” de la organización para modelar.</a:t>
            </a:r>
          </a:p>
          <a:p>
            <a:pPr lvl="1" eaLnBrk="1" hangingPunct="1">
              <a:spcBef>
                <a:spcPct val="50000"/>
              </a:spcBef>
              <a:buFontTx/>
              <a:buChar char="•"/>
            </a:pPr>
            <a:r>
              <a:rPr lang="es-ES" altLang="es-ES" sz="2000">
                <a:latin typeface="Arial" panose="020B0604020202020204" pitchFamily="34" charset="0"/>
              </a:rPr>
              <a:t>Paso 2. Decidir el gránulo (nivel de detalle) de representación del proceso.</a:t>
            </a:r>
          </a:p>
          <a:p>
            <a:pPr lvl="1" eaLnBrk="1" hangingPunct="1">
              <a:spcBef>
                <a:spcPct val="50000"/>
              </a:spcBef>
              <a:buFontTx/>
              <a:buChar char="•"/>
            </a:pPr>
            <a:r>
              <a:rPr lang="es-ES" altLang="es-ES" sz="2000">
                <a:latin typeface="Arial" panose="020B0604020202020204" pitchFamily="34" charset="0"/>
              </a:rPr>
              <a:t>Paso 3. Identificar las dimensiones que caracterizan el proceso.</a:t>
            </a:r>
          </a:p>
          <a:p>
            <a:pPr lvl="1" eaLnBrk="1" hangingPunct="1">
              <a:spcBef>
                <a:spcPct val="50000"/>
              </a:spcBef>
              <a:buFontTx/>
              <a:buChar char="•"/>
            </a:pPr>
            <a:r>
              <a:rPr lang="es-ES" altLang="es-ES" sz="2000">
                <a:latin typeface="Arial" panose="020B0604020202020204" pitchFamily="34" charset="0"/>
              </a:rPr>
              <a:t>Paso 4. Decidir la información a almacenar sobre el proceso.</a:t>
            </a:r>
          </a:p>
        </p:txBody>
      </p:sp>
      <p:sp>
        <p:nvSpPr>
          <p:cNvPr id="7" name="Rectangle 2"/>
          <p:cNvSpPr>
            <a:spLocks noGrp="1" noChangeArrowheads="1"/>
          </p:cNvSpPr>
          <p:nvPr>
            <p:ph type="title"/>
          </p:nvPr>
        </p:nvSpPr>
        <p:spPr>
          <a:xfrm>
            <a:off x="1229557" y="319033"/>
            <a:ext cx="6961800" cy="694200"/>
          </a:xfrm>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25837182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7" name="Text Box 3"/>
          <p:cNvSpPr txBox="1">
            <a:spLocks noChangeArrowheads="1"/>
          </p:cNvSpPr>
          <p:nvPr/>
        </p:nvSpPr>
        <p:spPr bwMode="auto">
          <a:xfrm>
            <a:off x="827088" y="1557338"/>
            <a:ext cx="7316787" cy="477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a:solidFill>
                  <a:srgbClr val="3333CC"/>
                </a:solidFill>
                <a:latin typeface="Arial" panose="020B0604020202020204" pitchFamily="34" charset="0"/>
              </a:rPr>
              <a:t>Paso 1. Elegir un </a:t>
            </a:r>
            <a:r>
              <a:rPr lang="es-ES" altLang="es-ES" i="1">
                <a:solidFill>
                  <a:srgbClr val="3333CC"/>
                </a:solidFill>
                <a:latin typeface="Arial" panose="020B0604020202020204" pitchFamily="34" charset="0"/>
              </a:rPr>
              <a:t>“proceso”</a:t>
            </a:r>
            <a:r>
              <a:rPr lang="es-ES" altLang="es-ES">
                <a:solidFill>
                  <a:srgbClr val="3333CC"/>
                </a:solidFill>
                <a:latin typeface="Arial" panose="020B0604020202020204" pitchFamily="34" charset="0"/>
              </a:rPr>
              <a:t> de la organización para modelar</a:t>
            </a:r>
            <a:r>
              <a:rPr lang="es-ES" altLang="es-ES" sz="2000">
                <a:latin typeface="Arial" panose="020B0604020202020204" pitchFamily="34" charset="0"/>
              </a:rPr>
              <a:t>.</a:t>
            </a:r>
          </a:p>
          <a:p>
            <a:pPr lvl="1" algn="just" eaLnBrk="1" hangingPunct="1">
              <a:spcBef>
                <a:spcPct val="50000"/>
              </a:spcBef>
            </a:pPr>
            <a:r>
              <a:rPr lang="es-ES" altLang="es-ES" sz="2000" i="1">
                <a:solidFill>
                  <a:schemeClr val="accent2"/>
                </a:solidFill>
                <a:latin typeface="Arial" panose="020B0604020202020204" pitchFamily="34" charset="0"/>
              </a:rPr>
              <a:t>Proceso</a:t>
            </a:r>
            <a:r>
              <a:rPr lang="es-ES" altLang="es-ES" sz="2000">
                <a:latin typeface="Arial" panose="020B0604020202020204" pitchFamily="34" charset="0"/>
              </a:rPr>
              <a:t>: actividad de la organización soportada por un OLTP del cual se puede extraer información con el propósito de construir el almacén de datos.</a:t>
            </a:r>
          </a:p>
          <a:p>
            <a:pPr lvl="4" eaLnBrk="1" hangingPunct="1">
              <a:spcBef>
                <a:spcPct val="50000"/>
              </a:spcBef>
            </a:pPr>
            <a:r>
              <a:rPr lang="es-ES" altLang="es-ES" sz="1800" i="1">
                <a:solidFill>
                  <a:schemeClr val="accent2"/>
                </a:solidFill>
                <a:latin typeface="Arial" panose="020B0604020202020204" pitchFamily="34" charset="0"/>
              </a:rPr>
              <a:t>Pedidos (de clientes)</a:t>
            </a:r>
          </a:p>
          <a:p>
            <a:pPr lvl="4" eaLnBrk="1" hangingPunct="1">
              <a:spcBef>
                <a:spcPct val="50000"/>
              </a:spcBef>
            </a:pPr>
            <a:r>
              <a:rPr lang="es-ES" altLang="es-ES" sz="1800" i="1">
                <a:solidFill>
                  <a:schemeClr val="accent2"/>
                </a:solidFill>
                <a:latin typeface="Arial" panose="020B0604020202020204" pitchFamily="34" charset="0"/>
              </a:rPr>
              <a:t>Compras (a suministradores)</a:t>
            </a:r>
          </a:p>
          <a:p>
            <a:pPr lvl="4" eaLnBrk="1" hangingPunct="1">
              <a:spcBef>
                <a:spcPct val="50000"/>
              </a:spcBef>
            </a:pPr>
            <a:r>
              <a:rPr lang="es-ES" altLang="es-ES" sz="1800" i="1">
                <a:solidFill>
                  <a:schemeClr val="accent2"/>
                </a:solidFill>
                <a:latin typeface="Arial" panose="020B0604020202020204" pitchFamily="34" charset="0"/>
              </a:rPr>
              <a:t>Facturación</a:t>
            </a:r>
          </a:p>
          <a:p>
            <a:pPr lvl="4" eaLnBrk="1" hangingPunct="1">
              <a:spcBef>
                <a:spcPct val="50000"/>
              </a:spcBef>
            </a:pPr>
            <a:r>
              <a:rPr lang="es-ES" altLang="es-ES" sz="1800" i="1">
                <a:solidFill>
                  <a:schemeClr val="accent2"/>
                </a:solidFill>
                <a:latin typeface="Arial" panose="020B0604020202020204" pitchFamily="34" charset="0"/>
              </a:rPr>
              <a:t>Envíos</a:t>
            </a:r>
          </a:p>
          <a:p>
            <a:pPr lvl="4" eaLnBrk="1" hangingPunct="1">
              <a:spcBef>
                <a:spcPct val="50000"/>
              </a:spcBef>
            </a:pPr>
            <a:r>
              <a:rPr lang="es-ES" altLang="es-ES" sz="1800" i="1">
                <a:solidFill>
                  <a:schemeClr val="accent2"/>
                </a:solidFill>
                <a:latin typeface="Arial" panose="020B0604020202020204" pitchFamily="34" charset="0"/>
              </a:rPr>
              <a:t>Ventas</a:t>
            </a:r>
          </a:p>
          <a:p>
            <a:pPr lvl="4" eaLnBrk="1" hangingPunct="1">
              <a:spcBef>
                <a:spcPct val="50000"/>
              </a:spcBef>
            </a:pPr>
            <a:r>
              <a:rPr lang="es-ES" altLang="es-ES" sz="1800" i="1">
                <a:solidFill>
                  <a:schemeClr val="accent2"/>
                </a:solidFill>
                <a:latin typeface="Arial" panose="020B0604020202020204" pitchFamily="34" charset="0"/>
              </a:rPr>
              <a:t>Inventario</a:t>
            </a:r>
          </a:p>
          <a:p>
            <a:pPr lvl="4" eaLnBrk="1" hangingPunct="1">
              <a:spcBef>
                <a:spcPct val="50000"/>
              </a:spcBef>
            </a:pPr>
            <a:r>
              <a:rPr lang="es-ES" altLang="es-ES" sz="1800" i="1">
                <a:solidFill>
                  <a:schemeClr val="accent2"/>
                </a:solidFill>
                <a:latin typeface="Arial" panose="020B0604020202020204" pitchFamily="34" charset="0"/>
              </a:rPr>
              <a:t>…</a:t>
            </a:r>
            <a:endParaRPr lang="es-ES" altLang="es-ES" sz="2000">
              <a:latin typeface="Arial" panose="020B0604020202020204" pitchFamily="34" charset="0"/>
            </a:endParaRPr>
          </a:p>
        </p:txBody>
      </p:sp>
      <p:sp>
        <p:nvSpPr>
          <p:cNvPr id="6" name="Rectangle 2"/>
          <p:cNvSpPr>
            <a:spLocks noGrp="1" noChangeArrowheads="1"/>
          </p:cNvSpPr>
          <p:nvPr>
            <p:ph type="title"/>
          </p:nvPr>
        </p:nvSpPr>
        <p:spPr>
          <a:xfrm>
            <a:off x="1229557" y="319033"/>
            <a:ext cx="6961800" cy="694200"/>
          </a:xfrm>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16979567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1" name="Text Box 3"/>
          <p:cNvSpPr txBox="1">
            <a:spLocks noChangeArrowheads="1"/>
          </p:cNvSpPr>
          <p:nvPr/>
        </p:nvSpPr>
        <p:spPr bwMode="auto">
          <a:xfrm>
            <a:off x="1187450" y="1700213"/>
            <a:ext cx="6618288" cy="385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a:solidFill>
                  <a:srgbClr val="3333CC"/>
                </a:solidFill>
                <a:latin typeface="Arial" panose="020B0604020202020204" pitchFamily="34" charset="0"/>
              </a:rPr>
              <a:t>Ejemplo: </a:t>
            </a:r>
            <a:r>
              <a:rPr lang="es-ES" altLang="es-ES">
                <a:latin typeface="Arial" panose="020B0604020202020204" pitchFamily="34" charset="0"/>
              </a:rPr>
              <a:t>Cadena de supermercados.</a:t>
            </a:r>
            <a:endParaRPr lang="es-ES" altLang="es-ES" sz="2000">
              <a:latin typeface="Arial" panose="020B0604020202020204" pitchFamily="34" charset="0"/>
            </a:endParaRPr>
          </a:p>
          <a:p>
            <a:pPr lvl="1" eaLnBrk="1" hangingPunct="1">
              <a:spcBef>
                <a:spcPct val="50000"/>
              </a:spcBef>
            </a:pPr>
            <a:r>
              <a:rPr lang="es-ES" altLang="es-ES" sz="2000">
                <a:latin typeface="Arial" panose="020B0604020202020204" pitchFamily="34" charset="0"/>
              </a:rPr>
              <a:t>Cadena de supermercados con 300 almacenes en la que se expenden unos 30.000 productos distintos.</a:t>
            </a:r>
          </a:p>
          <a:p>
            <a:pPr lvl="1" eaLnBrk="1" hangingPunct="1">
              <a:spcBef>
                <a:spcPct val="50000"/>
              </a:spcBef>
            </a:pPr>
            <a:endParaRPr lang="es-ES" altLang="es-ES" sz="2000">
              <a:latin typeface="Arial" panose="020B0604020202020204" pitchFamily="34" charset="0"/>
            </a:endParaRPr>
          </a:p>
          <a:p>
            <a:pPr eaLnBrk="1" hangingPunct="1">
              <a:spcBef>
                <a:spcPct val="50000"/>
              </a:spcBef>
            </a:pPr>
            <a:r>
              <a:rPr lang="es-ES" altLang="es-ES">
                <a:solidFill>
                  <a:srgbClr val="3333CC"/>
                </a:solidFill>
                <a:latin typeface="Arial" panose="020B0604020202020204" pitchFamily="34" charset="0"/>
              </a:rPr>
              <a:t>Actividad:</a:t>
            </a:r>
            <a:r>
              <a:rPr lang="es-ES" altLang="es-ES" sz="2000">
                <a:latin typeface="Arial" panose="020B0604020202020204" pitchFamily="34" charset="0"/>
              </a:rPr>
              <a:t> </a:t>
            </a:r>
            <a:r>
              <a:rPr lang="es-ES" altLang="es-ES" sz="2000" i="1">
                <a:solidFill>
                  <a:schemeClr val="accent2"/>
                </a:solidFill>
                <a:latin typeface="Arial" panose="020B0604020202020204" pitchFamily="34" charset="0"/>
              </a:rPr>
              <a:t>Ventas.</a:t>
            </a:r>
          </a:p>
          <a:p>
            <a:pPr lvl="1" eaLnBrk="1" hangingPunct="1">
              <a:spcBef>
                <a:spcPct val="50000"/>
              </a:spcBef>
            </a:pPr>
            <a:r>
              <a:rPr lang="es-ES" altLang="es-ES" sz="2000">
                <a:latin typeface="Arial" panose="020B0604020202020204" pitchFamily="34" charset="0"/>
              </a:rPr>
              <a:t>La actividad a modelar son las ventas de productos en los almacenes de la cadena.</a:t>
            </a:r>
            <a:endParaRPr lang="es-ES" altLang="es-ES" sz="2000">
              <a:solidFill>
                <a:schemeClr val="accent2"/>
              </a:solidFill>
              <a:latin typeface="Arial" panose="020B0604020202020204" pitchFamily="34" charset="0"/>
            </a:endParaRPr>
          </a:p>
          <a:p>
            <a:pPr eaLnBrk="1" hangingPunct="1">
              <a:spcBef>
                <a:spcPct val="50000"/>
              </a:spcBef>
            </a:pPr>
            <a:endParaRPr lang="es-ES" altLang="es-ES" sz="1800">
              <a:solidFill>
                <a:schemeClr val="accent2"/>
              </a:solidFill>
              <a:latin typeface="Arial" panose="020B0604020202020204" pitchFamily="34" charset="0"/>
            </a:endParaRPr>
          </a:p>
          <a:p>
            <a:pPr lvl="2" eaLnBrk="1" hangingPunct="1">
              <a:spcBef>
                <a:spcPct val="50000"/>
              </a:spcBef>
            </a:pPr>
            <a:endParaRPr lang="es-ES" altLang="es-ES" sz="2000">
              <a:latin typeface="Arial" panose="020B0604020202020204" pitchFamily="34" charset="0"/>
            </a:endParaRPr>
          </a:p>
        </p:txBody>
      </p:sp>
      <p:sp>
        <p:nvSpPr>
          <p:cNvPr id="6" name="Rectangle 2"/>
          <p:cNvSpPr>
            <a:spLocks noGrp="1" noChangeArrowheads="1"/>
          </p:cNvSpPr>
          <p:nvPr>
            <p:ph type="title"/>
          </p:nvPr>
        </p:nvSpPr>
        <p:spPr>
          <a:xfrm>
            <a:off x="1229557" y="319033"/>
            <a:ext cx="6961800" cy="694200"/>
          </a:xfrm>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37530760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5" name="Text Box 3"/>
          <p:cNvSpPr txBox="1">
            <a:spLocks noChangeArrowheads="1"/>
          </p:cNvSpPr>
          <p:nvPr/>
        </p:nvSpPr>
        <p:spPr bwMode="auto">
          <a:xfrm>
            <a:off x="900113" y="1484313"/>
            <a:ext cx="7405687" cy="502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7763" indent="-233363">
              <a:defRPr sz="2400">
                <a:solidFill>
                  <a:schemeClr val="tx1"/>
                </a:solidFill>
                <a:latin typeface="Times New Roman" panose="02020603050405020304" pitchFamily="18" charset="0"/>
              </a:defRPr>
            </a:lvl3pPr>
            <a:lvl4pPr marL="1430338">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s-ES" altLang="es-ES" dirty="0">
                <a:solidFill>
                  <a:srgbClr val="3333CC"/>
                </a:solidFill>
                <a:latin typeface="Arial" panose="020B0604020202020204" pitchFamily="34" charset="0"/>
              </a:rPr>
              <a:t>Paso 2. Decidir el gránulo (nivel de detalle) de representación.</a:t>
            </a:r>
            <a:endParaRPr lang="es-ES" altLang="es-ES" sz="2000" dirty="0">
              <a:latin typeface="Arial" panose="020B0604020202020204" pitchFamily="34" charset="0"/>
            </a:endParaRPr>
          </a:p>
          <a:p>
            <a:pPr lvl="1" algn="just" eaLnBrk="1" hangingPunct="1">
              <a:spcBef>
                <a:spcPct val="50000"/>
              </a:spcBef>
            </a:pPr>
            <a:r>
              <a:rPr lang="es-ES" altLang="es-ES" sz="2000" i="1" dirty="0">
                <a:solidFill>
                  <a:schemeClr val="accent2"/>
                </a:solidFill>
                <a:latin typeface="Arial" panose="020B0604020202020204" pitchFamily="34" charset="0"/>
              </a:rPr>
              <a:t>Gránulo</a:t>
            </a:r>
            <a:r>
              <a:rPr lang="es-ES" altLang="es-ES" sz="2000" dirty="0">
                <a:latin typeface="Arial" panose="020B0604020202020204" pitchFamily="34" charset="0"/>
              </a:rPr>
              <a:t>: es el nivel de detalle al que se desea almacenar información sobre la actividad a modelar.</a:t>
            </a:r>
          </a:p>
          <a:p>
            <a:pPr lvl="2" algn="just" eaLnBrk="1" hangingPunct="1">
              <a:spcBef>
                <a:spcPct val="50000"/>
              </a:spcBef>
              <a:buClr>
                <a:schemeClr val="accent2"/>
              </a:buClr>
              <a:buFont typeface="Wingdings" panose="05000000000000000000" pitchFamily="2" charset="2"/>
              <a:buChar char="ü"/>
            </a:pPr>
            <a:r>
              <a:rPr lang="es-ES" altLang="es-ES" sz="1800" dirty="0">
                <a:latin typeface="Arial" panose="020B0604020202020204" pitchFamily="34" charset="0"/>
              </a:rPr>
              <a:t>El </a:t>
            </a:r>
            <a:r>
              <a:rPr lang="es-ES" altLang="es-ES" sz="1800" dirty="0">
                <a:solidFill>
                  <a:schemeClr val="accent2"/>
                </a:solidFill>
                <a:latin typeface="Arial" panose="020B0604020202020204" pitchFamily="34" charset="0"/>
              </a:rPr>
              <a:t>gránulo</a:t>
            </a:r>
            <a:r>
              <a:rPr lang="es-ES" altLang="es-ES" sz="1800" dirty="0">
                <a:latin typeface="Arial" panose="020B0604020202020204" pitchFamily="34" charset="0"/>
              </a:rPr>
              <a:t> define el nivel atómico de datos en el almacén de datos.</a:t>
            </a:r>
          </a:p>
          <a:p>
            <a:pPr lvl="2" eaLnBrk="1" hangingPunct="1">
              <a:spcBef>
                <a:spcPct val="50000"/>
              </a:spcBef>
              <a:buClr>
                <a:schemeClr val="accent2"/>
              </a:buClr>
              <a:buFont typeface="Wingdings" panose="05000000000000000000" pitchFamily="2" charset="2"/>
              <a:buChar char="ü"/>
            </a:pPr>
            <a:r>
              <a:rPr lang="es-ES" altLang="es-ES" sz="1800" dirty="0">
                <a:latin typeface="Arial" panose="020B0604020202020204" pitchFamily="34" charset="0"/>
              </a:rPr>
              <a:t>El </a:t>
            </a:r>
            <a:r>
              <a:rPr lang="es-ES" altLang="es-ES" sz="1800" dirty="0">
                <a:solidFill>
                  <a:schemeClr val="accent2"/>
                </a:solidFill>
                <a:latin typeface="Arial" panose="020B0604020202020204" pitchFamily="34" charset="0"/>
              </a:rPr>
              <a:t>gránulo</a:t>
            </a:r>
            <a:r>
              <a:rPr lang="es-ES" altLang="es-ES" sz="1800" dirty="0">
                <a:latin typeface="Arial" panose="020B0604020202020204" pitchFamily="34" charset="0"/>
              </a:rPr>
              <a:t> determina el significado de las </a:t>
            </a:r>
            <a:r>
              <a:rPr lang="es-ES" altLang="es-ES" sz="1800" dirty="0" err="1">
                <a:latin typeface="Arial" panose="020B0604020202020204" pitchFamily="34" charset="0"/>
              </a:rPr>
              <a:t>tuplas</a:t>
            </a:r>
            <a:r>
              <a:rPr lang="es-ES" altLang="es-ES" sz="1800" dirty="0">
                <a:latin typeface="Arial" panose="020B0604020202020204" pitchFamily="34" charset="0"/>
              </a:rPr>
              <a:t> de la </a:t>
            </a:r>
            <a:r>
              <a:rPr lang="es-ES" altLang="es-ES" sz="1800" dirty="0">
                <a:solidFill>
                  <a:schemeClr val="accent2"/>
                </a:solidFill>
                <a:latin typeface="Arial" panose="020B0604020202020204" pitchFamily="34" charset="0"/>
              </a:rPr>
              <a:t>tabla de hechos</a:t>
            </a:r>
            <a:r>
              <a:rPr lang="es-ES" altLang="es-ES" sz="1800" dirty="0">
                <a:latin typeface="Arial" panose="020B0604020202020204" pitchFamily="34" charset="0"/>
              </a:rPr>
              <a:t>.</a:t>
            </a:r>
          </a:p>
          <a:p>
            <a:pPr lvl="2" eaLnBrk="1" hangingPunct="1">
              <a:spcBef>
                <a:spcPct val="50000"/>
              </a:spcBef>
              <a:buClr>
                <a:schemeClr val="accent2"/>
              </a:buClr>
              <a:buFont typeface="Wingdings" panose="05000000000000000000" pitchFamily="2" charset="2"/>
              <a:buChar char="ü"/>
            </a:pPr>
            <a:r>
              <a:rPr lang="es-ES" altLang="es-ES" sz="1800" dirty="0">
                <a:latin typeface="Arial" panose="020B0604020202020204" pitchFamily="34" charset="0"/>
              </a:rPr>
              <a:t>El </a:t>
            </a:r>
            <a:r>
              <a:rPr lang="es-ES" altLang="es-ES" sz="1800" dirty="0">
                <a:solidFill>
                  <a:schemeClr val="accent2"/>
                </a:solidFill>
                <a:latin typeface="Arial" panose="020B0604020202020204" pitchFamily="34" charset="0"/>
              </a:rPr>
              <a:t>gránulo</a:t>
            </a:r>
            <a:r>
              <a:rPr lang="es-ES" altLang="es-ES" sz="1800" dirty="0">
                <a:latin typeface="Arial" panose="020B0604020202020204" pitchFamily="34" charset="0"/>
              </a:rPr>
              <a:t> determina las </a:t>
            </a:r>
            <a:r>
              <a:rPr lang="es-ES" altLang="es-ES" sz="1800" dirty="0">
                <a:solidFill>
                  <a:schemeClr val="accent2"/>
                </a:solidFill>
                <a:latin typeface="Arial" panose="020B0604020202020204" pitchFamily="34" charset="0"/>
              </a:rPr>
              <a:t>dimensiones básicas</a:t>
            </a:r>
            <a:r>
              <a:rPr lang="es-ES" altLang="es-ES" sz="1800" dirty="0">
                <a:latin typeface="Arial" panose="020B0604020202020204" pitchFamily="34" charset="0"/>
              </a:rPr>
              <a:t> del esquema</a:t>
            </a:r>
            <a:endParaRPr lang="es-ES" altLang="es-ES" sz="1800" dirty="0">
              <a:solidFill>
                <a:schemeClr val="accent2"/>
              </a:solidFill>
              <a:latin typeface="Arial" panose="020B0604020202020204" pitchFamily="34" charset="0"/>
            </a:endParaRPr>
          </a:p>
          <a:p>
            <a:pPr lvl="4" eaLnBrk="1" hangingPunct="1">
              <a:spcBef>
                <a:spcPct val="50000"/>
              </a:spcBef>
              <a:buFontTx/>
              <a:buChar char="•"/>
            </a:pPr>
            <a:r>
              <a:rPr lang="es-ES" altLang="es-ES" sz="1800" i="1" dirty="0">
                <a:solidFill>
                  <a:schemeClr val="accent2"/>
                </a:solidFill>
                <a:latin typeface="Arial" panose="020B0604020202020204" pitchFamily="34" charset="0"/>
              </a:rPr>
              <a:t> transacción en el OLTP</a:t>
            </a:r>
          </a:p>
          <a:p>
            <a:pPr lvl="4" eaLnBrk="1" hangingPunct="1">
              <a:spcBef>
                <a:spcPct val="50000"/>
              </a:spcBef>
              <a:buFontTx/>
              <a:buChar char="•"/>
            </a:pPr>
            <a:r>
              <a:rPr lang="es-ES" altLang="es-ES" sz="1800" i="1" dirty="0">
                <a:solidFill>
                  <a:schemeClr val="accent2"/>
                </a:solidFill>
                <a:latin typeface="Arial" panose="020B0604020202020204" pitchFamily="34" charset="0"/>
              </a:rPr>
              <a:t> información diaria</a:t>
            </a:r>
          </a:p>
          <a:p>
            <a:pPr lvl="4" eaLnBrk="1" hangingPunct="1">
              <a:spcBef>
                <a:spcPct val="50000"/>
              </a:spcBef>
              <a:buFontTx/>
              <a:buChar char="•"/>
            </a:pPr>
            <a:r>
              <a:rPr lang="es-ES" altLang="es-ES" sz="1800" i="1" dirty="0">
                <a:solidFill>
                  <a:schemeClr val="accent2"/>
                </a:solidFill>
                <a:latin typeface="Arial" panose="020B0604020202020204" pitchFamily="34" charset="0"/>
              </a:rPr>
              <a:t> información semanal</a:t>
            </a:r>
          </a:p>
          <a:p>
            <a:pPr lvl="4" eaLnBrk="1" hangingPunct="1">
              <a:spcBef>
                <a:spcPct val="50000"/>
              </a:spcBef>
              <a:buFontTx/>
              <a:buChar char="•"/>
            </a:pPr>
            <a:r>
              <a:rPr lang="es-ES" altLang="es-ES" sz="1800" i="1" dirty="0">
                <a:solidFill>
                  <a:schemeClr val="accent2"/>
                </a:solidFill>
                <a:latin typeface="Arial" panose="020B0604020202020204" pitchFamily="34" charset="0"/>
              </a:rPr>
              <a:t> información mensual. ....</a:t>
            </a:r>
            <a:endParaRPr lang="es-ES" altLang="es-ES" sz="2000" dirty="0">
              <a:latin typeface="Arial" panose="020B0604020202020204" pitchFamily="34" charset="0"/>
            </a:endParaRPr>
          </a:p>
        </p:txBody>
      </p:sp>
      <p:sp>
        <p:nvSpPr>
          <p:cNvPr id="6" name="Rectangle 2"/>
          <p:cNvSpPr>
            <a:spLocks noGrp="1" noChangeArrowheads="1"/>
          </p:cNvSpPr>
          <p:nvPr>
            <p:ph type="title"/>
          </p:nvPr>
        </p:nvSpPr>
        <p:spPr>
          <a:xfrm>
            <a:off x="1229557" y="319033"/>
            <a:ext cx="6961800" cy="694200"/>
          </a:xfrm>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38081989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9" name="Text Box 3"/>
          <p:cNvSpPr txBox="1">
            <a:spLocks noChangeArrowheads="1"/>
          </p:cNvSpPr>
          <p:nvPr/>
        </p:nvSpPr>
        <p:spPr bwMode="auto">
          <a:xfrm>
            <a:off x="3944938" y="2565400"/>
            <a:ext cx="1095375" cy="2549525"/>
          </a:xfrm>
          <a:prstGeom prst="rect">
            <a:avLst/>
          </a:prstGeom>
          <a:solidFill>
            <a:srgbClr val="F3C6AF"/>
          </a:solidFill>
          <a:ln w="12700">
            <a:solidFill>
              <a:schemeClr val="fo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600">
                <a:solidFill>
                  <a:srgbClr val="3333CC"/>
                </a:solidFill>
                <a:latin typeface="Arial" panose="020B0604020202020204" pitchFamily="34" charset="0"/>
              </a:rPr>
              <a:t>id_dim1</a:t>
            </a:r>
          </a:p>
          <a:p>
            <a:pPr eaLnBrk="1" hangingPunct="1">
              <a:spcBef>
                <a:spcPct val="50000"/>
              </a:spcBef>
            </a:pPr>
            <a:r>
              <a:rPr lang="es-ES" altLang="es-ES" sz="1600">
                <a:solidFill>
                  <a:srgbClr val="3333CC"/>
                </a:solidFill>
                <a:latin typeface="Arial" panose="020B0604020202020204" pitchFamily="34" charset="0"/>
              </a:rPr>
              <a:t>id_dim2</a:t>
            </a:r>
          </a:p>
          <a:p>
            <a:pPr eaLnBrk="1" hangingPunct="1">
              <a:spcBef>
                <a:spcPct val="50000"/>
              </a:spcBef>
            </a:pPr>
            <a:r>
              <a:rPr lang="es-ES" altLang="es-ES" sz="1600">
                <a:solidFill>
                  <a:srgbClr val="3333CC"/>
                </a:solidFill>
                <a:latin typeface="Arial" panose="020B0604020202020204" pitchFamily="34" charset="0"/>
              </a:rPr>
              <a:t>id_dim3</a:t>
            </a:r>
          </a:p>
          <a:p>
            <a:pPr eaLnBrk="1" hangingPunct="1">
              <a:spcBef>
                <a:spcPct val="50000"/>
              </a:spcBef>
            </a:pPr>
            <a:r>
              <a:rPr lang="es-ES" altLang="es-ES" sz="1600" b="1">
                <a:solidFill>
                  <a:srgbClr val="3333CC"/>
                </a:solidFill>
                <a:latin typeface="Arial" panose="020B0604020202020204" pitchFamily="34" charset="0"/>
              </a:rPr>
              <a:t>...</a:t>
            </a:r>
            <a:endParaRPr lang="es-ES" altLang="es-ES" sz="1600">
              <a:solidFill>
                <a:srgbClr val="3333CC"/>
              </a:solidFill>
              <a:latin typeface="Arial" panose="020B0604020202020204" pitchFamily="34" charset="0"/>
            </a:endParaRPr>
          </a:p>
          <a:p>
            <a:pPr eaLnBrk="1" hangingPunct="1">
              <a:spcBef>
                <a:spcPct val="50000"/>
              </a:spcBef>
            </a:pPr>
            <a:r>
              <a:rPr lang="es-ES" altLang="es-ES" sz="1600">
                <a:solidFill>
                  <a:srgbClr val="3333CC"/>
                </a:solidFill>
                <a:latin typeface="Arial" panose="020B0604020202020204" pitchFamily="34" charset="0"/>
              </a:rPr>
              <a:t>id_dim n</a:t>
            </a:r>
            <a:endParaRPr lang="es-ES" altLang="es-ES" sz="1600">
              <a:latin typeface="Arial" panose="020B0604020202020204" pitchFamily="34" charset="0"/>
            </a:endParaRPr>
          </a:p>
          <a:p>
            <a:pPr eaLnBrk="1" hangingPunct="1">
              <a:spcBef>
                <a:spcPct val="50000"/>
              </a:spcBef>
            </a:pPr>
            <a:r>
              <a:rPr lang="es-ES" altLang="es-ES" sz="1600" b="1" i="1">
                <a:solidFill>
                  <a:schemeClr val="accent2"/>
                </a:solidFill>
                <a:latin typeface="Arial" panose="020B0604020202020204" pitchFamily="34" charset="0"/>
              </a:rPr>
              <a:t>....</a:t>
            </a:r>
          </a:p>
          <a:p>
            <a:pPr eaLnBrk="1" hangingPunct="1">
              <a:spcBef>
                <a:spcPct val="50000"/>
              </a:spcBef>
            </a:pPr>
            <a:r>
              <a:rPr lang="es-ES" altLang="es-ES" sz="1600">
                <a:solidFill>
                  <a:schemeClr val="accent2"/>
                </a:solidFill>
                <a:latin typeface="Arial" panose="020B0604020202020204" pitchFamily="34" charset="0"/>
              </a:rPr>
              <a:t>(hechos)</a:t>
            </a:r>
            <a:endParaRPr lang="es-ES" altLang="es-ES" sz="1600">
              <a:latin typeface="Arial" panose="020B0604020202020204" pitchFamily="34" charset="0"/>
            </a:endParaRPr>
          </a:p>
        </p:txBody>
      </p:sp>
      <p:sp>
        <p:nvSpPr>
          <p:cNvPr id="234500" name="Text Box 4"/>
          <p:cNvSpPr txBox="1">
            <a:spLocks noChangeArrowheads="1"/>
          </p:cNvSpPr>
          <p:nvPr/>
        </p:nvSpPr>
        <p:spPr bwMode="auto">
          <a:xfrm>
            <a:off x="5927725" y="2270125"/>
            <a:ext cx="792163" cy="715963"/>
          </a:xfrm>
          <a:prstGeom prst="rect">
            <a:avLst/>
          </a:prstGeom>
          <a:solidFill>
            <a:srgbClr val="CCFFFF"/>
          </a:solidFill>
          <a:ln w="12700">
            <a:solidFill>
              <a:srgbClr val="3333CC"/>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endParaRPr lang="es-ES" altLang="es-ES" sz="1600">
              <a:solidFill>
                <a:srgbClr val="3333CC"/>
              </a:solidFill>
              <a:latin typeface="Arial" panose="020B0604020202020204" pitchFamily="34" charset="0"/>
            </a:endParaRPr>
          </a:p>
          <a:p>
            <a:pPr eaLnBrk="1" hangingPunct="1">
              <a:spcBef>
                <a:spcPct val="50000"/>
              </a:spcBef>
            </a:pPr>
            <a:endParaRPr lang="es-ES" altLang="es-ES" sz="1600">
              <a:latin typeface="Arial" panose="020B0604020202020204" pitchFamily="34" charset="0"/>
            </a:endParaRPr>
          </a:p>
        </p:txBody>
      </p:sp>
      <p:sp>
        <p:nvSpPr>
          <p:cNvPr id="234501" name="Text Box 5"/>
          <p:cNvSpPr txBox="1">
            <a:spLocks noChangeArrowheads="1"/>
          </p:cNvSpPr>
          <p:nvPr/>
        </p:nvSpPr>
        <p:spPr bwMode="auto">
          <a:xfrm>
            <a:off x="2284413" y="3476625"/>
            <a:ext cx="792162" cy="715963"/>
          </a:xfrm>
          <a:prstGeom prst="rect">
            <a:avLst/>
          </a:prstGeom>
          <a:solidFill>
            <a:srgbClr val="CCFFFF"/>
          </a:solidFill>
          <a:ln w="12700">
            <a:solidFill>
              <a:srgbClr val="3333CC"/>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endParaRPr lang="es-ES" altLang="es-ES" sz="1600">
              <a:solidFill>
                <a:srgbClr val="3333CC"/>
              </a:solidFill>
              <a:latin typeface="Arial" panose="020B0604020202020204" pitchFamily="34" charset="0"/>
            </a:endParaRPr>
          </a:p>
          <a:p>
            <a:pPr eaLnBrk="1" hangingPunct="1">
              <a:spcBef>
                <a:spcPct val="50000"/>
              </a:spcBef>
            </a:pPr>
            <a:endParaRPr lang="es-ES" altLang="es-ES" sz="1600">
              <a:latin typeface="Arial" panose="020B0604020202020204" pitchFamily="34" charset="0"/>
            </a:endParaRPr>
          </a:p>
        </p:txBody>
      </p:sp>
      <p:sp>
        <p:nvSpPr>
          <p:cNvPr id="234502" name="Text Box 6"/>
          <p:cNvSpPr txBox="1">
            <a:spLocks noChangeArrowheads="1"/>
          </p:cNvSpPr>
          <p:nvPr/>
        </p:nvSpPr>
        <p:spPr bwMode="auto">
          <a:xfrm>
            <a:off x="2233613" y="2287588"/>
            <a:ext cx="792162" cy="715962"/>
          </a:xfrm>
          <a:prstGeom prst="rect">
            <a:avLst/>
          </a:prstGeom>
          <a:solidFill>
            <a:srgbClr val="CCFFFF"/>
          </a:solidFill>
          <a:ln w="12700">
            <a:solidFill>
              <a:srgbClr val="3333CC"/>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endParaRPr lang="es-ES" altLang="es-ES" sz="1600">
              <a:solidFill>
                <a:srgbClr val="3333CC"/>
              </a:solidFill>
              <a:latin typeface="Arial" panose="020B0604020202020204" pitchFamily="34" charset="0"/>
            </a:endParaRPr>
          </a:p>
          <a:p>
            <a:pPr eaLnBrk="1" hangingPunct="1">
              <a:spcBef>
                <a:spcPct val="50000"/>
              </a:spcBef>
            </a:pPr>
            <a:endParaRPr lang="es-ES" altLang="es-ES" sz="1600">
              <a:latin typeface="Arial" panose="020B0604020202020204" pitchFamily="34" charset="0"/>
            </a:endParaRPr>
          </a:p>
        </p:txBody>
      </p:sp>
      <p:sp>
        <p:nvSpPr>
          <p:cNvPr id="234503" name="Text Box 7"/>
          <p:cNvSpPr txBox="1">
            <a:spLocks noChangeArrowheads="1"/>
          </p:cNvSpPr>
          <p:nvPr/>
        </p:nvSpPr>
        <p:spPr bwMode="auto">
          <a:xfrm rot="-1934889">
            <a:off x="5969000" y="2460625"/>
            <a:ext cx="736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600">
                <a:solidFill>
                  <a:srgbClr val="3333CC"/>
                </a:solidFill>
                <a:latin typeface="Arial" panose="020B0604020202020204" pitchFamily="34" charset="0"/>
              </a:rPr>
              <a:t>Dim3</a:t>
            </a:r>
          </a:p>
        </p:txBody>
      </p:sp>
      <p:sp>
        <p:nvSpPr>
          <p:cNvPr id="234504" name="Text Box 8"/>
          <p:cNvSpPr txBox="1">
            <a:spLocks noChangeArrowheads="1"/>
          </p:cNvSpPr>
          <p:nvPr/>
        </p:nvSpPr>
        <p:spPr bwMode="auto">
          <a:xfrm rot="-1934889">
            <a:off x="2252663" y="3654425"/>
            <a:ext cx="931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600">
                <a:solidFill>
                  <a:srgbClr val="3333CC"/>
                </a:solidFill>
                <a:latin typeface="Arial" panose="020B0604020202020204" pitchFamily="34" charset="0"/>
              </a:rPr>
              <a:t>Dim2</a:t>
            </a:r>
          </a:p>
        </p:txBody>
      </p:sp>
      <p:sp>
        <p:nvSpPr>
          <p:cNvPr id="234505" name="Text Box 9"/>
          <p:cNvSpPr txBox="1">
            <a:spLocks noChangeArrowheads="1"/>
          </p:cNvSpPr>
          <p:nvPr/>
        </p:nvSpPr>
        <p:spPr bwMode="auto">
          <a:xfrm rot="-1934889">
            <a:off x="2233613" y="2503488"/>
            <a:ext cx="8969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600">
                <a:solidFill>
                  <a:srgbClr val="3333CC"/>
                </a:solidFill>
                <a:latin typeface="Arial" panose="020B0604020202020204" pitchFamily="34" charset="0"/>
              </a:rPr>
              <a:t>Dim1</a:t>
            </a:r>
          </a:p>
        </p:txBody>
      </p:sp>
      <p:grpSp>
        <p:nvGrpSpPr>
          <p:cNvPr id="234506" name="Group 10"/>
          <p:cNvGrpSpPr>
            <a:grpSpLocks/>
          </p:cNvGrpSpPr>
          <p:nvPr/>
        </p:nvGrpSpPr>
        <p:grpSpPr bwMode="auto">
          <a:xfrm>
            <a:off x="4849813" y="2579688"/>
            <a:ext cx="1098550" cy="563562"/>
            <a:chOff x="2963" y="2800"/>
            <a:chExt cx="837" cy="355"/>
          </a:xfrm>
        </p:grpSpPr>
        <p:sp>
          <p:nvSpPr>
            <p:cNvPr id="234507" name="Line 11"/>
            <p:cNvSpPr>
              <a:spLocks noChangeShapeType="1"/>
            </p:cNvSpPr>
            <p:nvPr/>
          </p:nvSpPr>
          <p:spPr bwMode="auto">
            <a:xfrm>
              <a:off x="2963" y="3155"/>
              <a:ext cx="491" cy="0"/>
            </a:xfrm>
            <a:prstGeom prst="line">
              <a:avLst/>
            </a:prstGeom>
            <a:noFill/>
            <a:ln w="1270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34508" name="Line 12"/>
            <p:cNvSpPr>
              <a:spLocks noChangeShapeType="1"/>
            </p:cNvSpPr>
            <p:nvPr/>
          </p:nvSpPr>
          <p:spPr bwMode="auto">
            <a:xfrm flipV="1">
              <a:off x="3454" y="2800"/>
              <a:ext cx="0" cy="355"/>
            </a:xfrm>
            <a:prstGeom prst="line">
              <a:avLst/>
            </a:prstGeom>
            <a:noFill/>
            <a:ln w="1270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34509" name="Line 13"/>
            <p:cNvSpPr>
              <a:spLocks noChangeShapeType="1"/>
            </p:cNvSpPr>
            <p:nvPr/>
          </p:nvSpPr>
          <p:spPr bwMode="auto">
            <a:xfrm>
              <a:off x="3454" y="2800"/>
              <a:ext cx="346" cy="0"/>
            </a:xfrm>
            <a:prstGeom prst="line">
              <a:avLst/>
            </a:prstGeom>
            <a:noFill/>
            <a:ln w="12700">
              <a:solidFill>
                <a:srgbClr val="3333CC"/>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sp>
        <p:nvSpPr>
          <p:cNvPr id="234510" name="Line 14"/>
          <p:cNvSpPr>
            <a:spLocks noChangeShapeType="1"/>
          </p:cNvSpPr>
          <p:nvPr/>
        </p:nvSpPr>
        <p:spPr bwMode="auto">
          <a:xfrm flipH="1">
            <a:off x="3090863" y="2738438"/>
            <a:ext cx="893762" cy="0"/>
          </a:xfrm>
          <a:prstGeom prst="line">
            <a:avLst/>
          </a:prstGeom>
          <a:noFill/>
          <a:ln w="12700">
            <a:solidFill>
              <a:srgbClr val="3333CC"/>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nvGrpSpPr>
          <p:cNvPr id="234511" name="Group 15"/>
          <p:cNvGrpSpPr>
            <a:grpSpLocks/>
          </p:cNvGrpSpPr>
          <p:nvPr/>
        </p:nvGrpSpPr>
        <p:grpSpPr bwMode="auto">
          <a:xfrm>
            <a:off x="3062288" y="3489325"/>
            <a:ext cx="936625" cy="246063"/>
            <a:chOff x="1982" y="3373"/>
            <a:chExt cx="590" cy="155"/>
          </a:xfrm>
        </p:grpSpPr>
        <p:sp>
          <p:nvSpPr>
            <p:cNvPr id="234512" name="Line 16"/>
            <p:cNvSpPr>
              <a:spLocks noChangeShapeType="1"/>
            </p:cNvSpPr>
            <p:nvPr/>
          </p:nvSpPr>
          <p:spPr bwMode="auto">
            <a:xfrm flipH="1">
              <a:off x="2318" y="3373"/>
              <a:ext cx="254" cy="0"/>
            </a:xfrm>
            <a:prstGeom prst="line">
              <a:avLst/>
            </a:prstGeom>
            <a:noFill/>
            <a:ln w="1270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34513" name="Line 17"/>
            <p:cNvSpPr>
              <a:spLocks noChangeShapeType="1"/>
            </p:cNvSpPr>
            <p:nvPr/>
          </p:nvSpPr>
          <p:spPr bwMode="auto">
            <a:xfrm>
              <a:off x="2327" y="3382"/>
              <a:ext cx="9" cy="146"/>
            </a:xfrm>
            <a:prstGeom prst="line">
              <a:avLst/>
            </a:prstGeom>
            <a:noFill/>
            <a:ln w="1270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34514" name="Line 18"/>
            <p:cNvSpPr>
              <a:spLocks noChangeShapeType="1"/>
            </p:cNvSpPr>
            <p:nvPr/>
          </p:nvSpPr>
          <p:spPr bwMode="auto">
            <a:xfrm flipH="1">
              <a:off x="1982" y="3528"/>
              <a:ext cx="345" cy="0"/>
            </a:xfrm>
            <a:prstGeom prst="line">
              <a:avLst/>
            </a:prstGeom>
            <a:noFill/>
            <a:ln w="12700">
              <a:solidFill>
                <a:srgbClr val="3333CC"/>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sp>
        <p:nvSpPr>
          <p:cNvPr id="234515" name="Text Box 19"/>
          <p:cNvSpPr txBox="1">
            <a:spLocks noChangeArrowheads="1"/>
          </p:cNvSpPr>
          <p:nvPr/>
        </p:nvSpPr>
        <p:spPr bwMode="auto">
          <a:xfrm>
            <a:off x="3941763" y="1958975"/>
            <a:ext cx="1182687"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600">
                <a:solidFill>
                  <a:schemeClr val="accent2"/>
                </a:solidFill>
                <a:latin typeface="Arial" panose="020B0604020202020204" pitchFamily="34" charset="0"/>
              </a:rPr>
              <a:t>tabla de hechos</a:t>
            </a:r>
          </a:p>
        </p:txBody>
      </p:sp>
      <p:sp>
        <p:nvSpPr>
          <p:cNvPr id="234516" name="Text Box 20"/>
          <p:cNvSpPr txBox="1">
            <a:spLocks noChangeArrowheads="1"/>
          </p:cNvSpPr>
          <p:nvPr/>
        </p:nvSpPr>
        <p:spPr bwMode="auto">
          <a:xfrm>
            <a:off x="6721475" y="2327275"/>
            <a:ext cx="13557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600">
                <a:solidFill>
                  <a:schemeClr val="accent2"/>
                </a:solidFill>
                <a:latin typeface="Arial" panose="020B0604020202020204" pitchFamily="34" charset="0"/>
              </a:rPr>
              <a:t>tabla Dimensión 3</a:t>
            </a:r>
          </a:p>
        </p:txBody>
      </p:sp>
      <p:sp>
        <p:nvSpPr>
          <p:cNvPr id="234517" name="Text Box 21"/>
          <p:cNvSpPr txBox="1">
            <a:spLocks noChangeArrowheads="1"/>
          </p:cNvSpPr>
          <p:nvPr/>
        </p:nvSpPr>
        <p:spPr bwMode="auto">
          <a:xfrm>
            <a:off x="900113" y="2276475"/>
            <a:ext cx="13557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600">
                <a:solidFill>
                  <a:schemeClr val="accent2"/>
                </a:solidFill>
                <a:latin typeface="Arial" panose="020B0604020202020204" pitchFamily="34" charset="0"/>
              </a:rPr>
              <a:t>tabla Dimensión 1</a:t>
            </a:r>
          </a:p>
        </p:txBody>
      </p:sp>
      <p:sp>
        <p:nvSpPr>
          <p:cNvPr id="234518" name="Text Box 22"/>
          <p:cNvSpPr txBox="1">
            <a:spLocks noChangeArrowheads="1"/>
          </p:cNvSpPr>
          <p:nvPr/>
        </p:nvSpPr>
        <p:spPr bwMode="auto">
          <a:xfrm>
            <a:off x="912813" y="3662363"/>
            <a:ext cx="13557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600">
                <a:solidFill>
                  <a:schemeClr val="accent2"/>
                </a:solidFill>
                <a:latin typeface="Arial" panose="020B0604020202020204" pitchFamily="34" charset="0"/>
              </a:rPr>
              <a:t>tabla Dimensión 2</a:t>
            </a:r>
          </a:p>
        </p:txBody>
      </p:sp>
      <p:sp>
        <p:nvSpPr>
          <p:cNvPr id="234519" name="Text Box 23"/>
          <p:cNvSpPr txBox="1">
            <a:spLocks noChangeArrowheads="1"/>
          </p:cNvSpPr>
          <p:nvPr/>
        </p:nvSpPr>
        <p:spPr bwMode="auto">
          <a:xfrm>
            <a:off x="6108700" y="3808413"/>
            <a:ext cx="792163" cy="715962"/>
          </a:xfrm>
          <a:prstGeom prst="rect">
            <a:avLst/>
          </a:prstGeom>
          <a:solidFill>
            <a:srgbClr val="CCFFFF"/>
          </a:solidFill>
          <a:ln w="12700">
            <a:solidFill>
              <a:srgbClr val="3333CC"/>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endParaRPr lang="es-ES" altLang="es-ES" sz="1600">
              <a:solidFill>
                <a:srgbClr val="3333CC"/>
              </a:solidFill>
              <a:latin typeface="Arial" panose="020B0604020202020204" pitchFamily="34" charset="0"/>
            </a:endParaRPr>
          </a:p>
          <a:p>
            <a:pPr eaLnBrk="1" hangingPunct="1">
              <a:spcBef>
                <a:spcPct val="50000"/>
              </a:spcBef>
            </a:pPr>
            <a:endParaRPr lang="es-ES" altLang="es-ES" sz="1600">
              <a:latin typeface="Arial" panose="020B0604020202020204" pitchFamily="34" charset="0"/>
            </a:endParaRPr>
          </a:p>
        </p:txBody>
      </p:sp>
      <p:grpSp>
        <p:nvGrpSpPr>
          <p:cNvPr id="234520" name="Group 24"/>
          <p:cNvGrpSpPr>
            <a:grpSpLocks/>
          </p:cNvGrpSpPr>
          <p:nvPr/>
        </p:nvGrpSpPr>
        <p:grpSpPr bwMode="auto">
          <a:xfrm flipV="1">
            <a:off x="4943475" y="3844925"/>
            <a:ext cx="1185863" cy="273050"/>
            <a:chOff x="2963" y="2800"/>
            <a:chExt cx="837" cy="355"/>
          </a:xfrm>
        </p:grpSpPr>
        <p:sp>
          <p:nvSpPr>
            <p:cNvPr id="234521" name="Line 25"/>
            <p:cNvSpPr>
              <a:spLocks noChangeShapeType="1"/>
            </p:cNvSpPr>
            <p:nvPr/>
          </p:nvSpPr>
          <p:spPr bwMode="auto">
            <a:xfrm>
              <a:off x="2963" y="3155"/>
              <a:ext cx="491" cy="0"/>
            </a:xfrm>
            <a:prstGeom prst="line">
              <a:avLst/>
            </a:prstGeom>
            <a:noFill/>
            <a:ln w="1270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34522" name="Line 26"/>
            <p:cNvSpPr>
              <a:spLocks noChangeShapeType="1"/>
            </p:cNvSpPr>
            <p:nvPr/>
          </p:nvSpPr>
          <p:spPr bwMode="auto">
            <a:xfrm flipV="1">
              <a:off x="3454" y="2800"/>
              <a:ext cx="0" cy="355"/>
            </a:xfrm>
            <a:prstGeom prst="line">
              <a:avLst/>
            </a:prstGeom>
            <a:noFill/>
            <a:ln w="1270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34523" name="Line 27"/>
            <p:cNvSpPr>
              <a:spLocks noChangeShapeType="1"/>
            </p:cNvSpPr>
            <p:nvPr/>
          </p:nvSpPr>
          <p:spPr bwMode="auto">
            <a:xfrm>
              <a:off x="3454" y="2800"/>
              <a:ext cx="346" cy="0"/>
            </a:xfrm>
            <a:prstGeom prst="line">
              <a:avLst/>
            </a:prstGeom>
            <a:noFill/>
            <a:ln w="12700">
              <a:solidFill>
                <a:srgbClr val="3333CC"/>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sp>
        <p:nvSpPr>
          <p:cNvPr id="234524" name="Text Box 28"/>
          <p:cNvSpPr txBox="1">
            <a:spLocks noChangeArrowheads="1"/>
          </p:cNvSpPr>
          <p:nvPr/>
        </p:nvSpPr>
        <p:spPr bwMode="auto">
          <a:xfrm>
            <a:off x="6902450" y="3865563"/>
            <a:ext cx="13557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600">
                <a:solidFill>
                  <a:schemeClr val="accent2"/>
                </a:solidFill>
                <a:latin typeface="Arial" panose="020B0604020202020204" pitchFamily="34" charset="0"/>
              </a:rPr>
              <a:t>tabla Dimensión n</a:t>
            </a:r>
          </a:p>
        </p:txBody>
      </p:sp>
      <p:sp>
        <p:nvSpPr>
          <p:cNvPr id="234525" name="Text Box 29"/>
          <p:cNvSpPr txBox="1">
            <a:spLocks noChangeArrowheads="1"/>
          </p:cNvSpPr>
          <p:nvPr/>
        </p:nvSpPr>
        <p:spPr bwMode="auto">
          <a:xfrm rot="-1934889">
            <a:off x="6165850" y="3984625"/>
            <a:ext cx="736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600">
                <a:solidFill>
                  <a:srgbClr val="3333CC"/>
                </a:solidFill>
                <a:latin typeface="Arial" panose="020B0604020202020204" pitchFamily="34" charset="0"/>
              </a:rPr>
              <a:t>Dimn</a:t>
            </a:r>
          </a:p>
        </p:txBody>
      </p:sp>
      <p:sp>
        <p:nvSpPr>
          <p:cNvPr id="32" name="Rectangle 2"/>
          <p:cNvSpPr>
            <a:spLocks noGrp="1" noChangeArrowheads="1"/>
          </p:cNvSpPr>
          <p:nvPr>
            <p:ph type="title"/>
          </p:nvPr>
        </p:nvSpPr>
        <p:spPr>
          <a:xfrm>
            <a:off x="1229557" y="319033"/>
            <a:ext cx="6961800" cy="694200"/>
          </a:xfrm>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40756734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3" name="Text Box 3"/>
          <p:cNvSpPr txBox="1">
            <a:spLocks noChangeArrowheads="1"/>
          </p:cNvSpPr>
          <p:nvPr/>
        </p:nvSpPr>
        <p:spPr bwMode="auto">
          <a:xfrm>
            <a:off x="860769" y="1649616"/>
            <a:ext cx="7699375"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dirty="0">
                <a:solidFill>
                  <a:srgbClr val="3333CC"/>
                </a:solidFill>
                <a:latin typeface="Arial" panose="020B0604020202020204" pitchFamily="34" charset="0"/>
              </a:rPr>
              <a:t>Ejemplo: </a:t>
            </a:r>
            <a:r>
              <a:rPr lang="es-ES" altLang="es-ES" dirty="0">
                <a:latin typeface="Arial" panose="020B0604020202020204" pitchFamily="34" charset="0"/>
              </a:rPr>
              <a:t>Cadena de supermercados.</a:t>
            </a:r>
            <a:endParaRPr lang="es-ES" altLang="es-ES" sz="2000" dirty="0">
              <a:latin typeface="Arial" panose="020B0604020202020204" pitchFamily="34" charset="0"/>
            </a:endParaRPr>
          </a:p>
          <a:p>
            <a:pPr eaLnBrk="1" hangingPunct="1">
              <a:spcBef>
                <a:spcPct val="50000"/>
              </a:spcBef>
            </a:pPr>
            <a:r>
              <a:rPr lang="es-ES" altLang="es-ES" sz="2000" i="1" dirty="0">
                <a:solidFill>
                  <a:schemeClr val="accent2"/>
                </a:solidFill>
                <a:latin typeface="Arial" panose="020B0604020202020204" pitchFamily="34" charset="0"/>
              </a:rPr>
              <a:t>Gránulo</a:t>
            </a:r>
            <a:r>
              <a:rPr lang="es-ES" altLang="es-ES" sz="2000" dirty="0">
                <a:latin typeface="Arial" panose="020B0604020202020204" pitchFamily="34" charset="0"/>
              </a:rPr>
              <a:t>: “se desea almacenar información sobre las </a:t>
            </a:r>
            <a:r>
              <a:rPr lang="es-ES" altLang="es-ES" sz="2000" u="sng" dirty="0">
                <a:solidFill>
                  <a:schemeClr val="accent2"/>
                </a:solidFill>
                <a:latin typeface="Arial" panose="020B0604020202020204" pitchFamily="34" charset="0"/>
              </a:rPr>
              <a:t>ventas</a:t>
            </a:r>
            <a:r>
              <a:rPr lang="es-ES" altLang="es-ES" sz="2000" dirty="0">
                <a:latin typeface="Arial" panose="020B0604020202020204" pitchFamily="34" charset="0"/>
              </a:rPr>
              <a:t> </a:t>
            </a:r>
            <a:r>
              <a:rPr lang="es-ES" altLang="es-ES" sz="2000" u="sng" dirty="0">
                <a:solidFill>
                  <a:srgbClr val="3333CC"/>
                </a:solidFill>
                <a:latin typeface="Arial" panose="020B0604020202020204" pitchFamily="34" charset="0"/>
              </a:rPr>
              <a:t>diarias</a:t>
            </a:r>
            <a:r>
              <a:rPr lang="es-ES" altLang="es-ES" sz="2000" dirty="0">
                <a:latin typeface="Arial" panose="020B0604020202020204" pitchFamily="34" charset="0"/>
              </a:rPr>
              <a:t> de cada</a:t>
            </a:r>
            <a:r>
              <a:rPr lang="es-ES" altLang="es-ES" sz="2000" dirty="0">
                <a:solidFill>
                  <a:srgbClr val="3333CC"/>
                </a:solidFill>
                <a:latin typeface="Arial" panose="020B0604020202020204" pitchFamily="34" charset="0"/>
              </a:rPr>
              <a:t> </a:t>
            </a:r>
            <a:r>
              <a:rPr lang="es-ES" altLang="es-ES" sz="2000" u="sng" dirty="0">
                <a:solidFill>
                  <a:srgbClr val="3333CC"/>
                </a:solidFill>
                <a:latin typeface="Arial" panose="020B0604020202020204" pitchFamily="34" charset="0"/>
              </a:rPr>
              <a:t>product</a:t>
            </a:r>
            <a:r>
              <a:rPr lang="es-ES" altLang="es-ES" sz="2000" u="sng" dirty="0">
                <a:latin typeface="Arial" panose="020B0604020202020204" pitchFamily="34" charset="0"/>
              </a:rPr>
              <a:t>o</a:t>
            </a:r>
            <a:r>
              <a:rPr lang="es-ES" altLang="es-ES" sz="2000" dirty="0">
                <a:latin typeface="Arial" panose="020B0604020202020204" pitchFamily="34" charset="0"/>
              </a:rPr>
              <a:t> en cada </a:t>
            </a:r>
            <a:r>
              <a:rPr lang="es-ES" altLang="es-ES" sz="2000" u="sng" dirty="0">
                <a:solidFill>
                  <a:srgbClr val="3333CC"/>
                </a:solidFill>
                <a:latin typeface="Arial" panose="020B0604020202020204" pitchFamily="34" charset="0"/>
              </a:rPr>
              <a:t>almacén</a:t>
            </a:r>
            <a:r>
              <a:rPr lang="es-ES" altLang="es-ES" sz="2000" dirty="0">
                <a:latin typeface="Arial" panose="020B0604020202020204" pitchFamily="34" charset="0"/>
              </a:rPr>
              <a:t> de la cadena”.</a:t>
            </a:r>
            <a:endParaRPr lang="es-ES" altLang="es-ES" sz="1800" i="1" dirty="0">
              <a:solidFill>
                <a:schemeClr val="accent2"/>
              </a:solidFill>
              <a:latin typeface="Arial" panose="020B0604020202020204" pitchFamily="34" charset="0"/>
            </a:endParaRPr>
          </a:p>
          <a:p>
            <a:pPr eaLnBrk="1" hangingPunct="1">
              <a:spcBef>
                <a:spcPct val="50000"/>
              </a:spcBef>
            </a:pPr>
            <a:r>
              <a:rPr lang="es-ES" altLang="es-ES" sz="2000" i="1" dirty="0">
                <a:solidFill>
                  <a:schemeClr val="accent2"/>
                </a:solidFill>
                <a:latin typeface="Arial" panose="020B0604020202020204" pitchFamily="34" charset="0"/>
              </a:rPr>
              <a:t>Gránulo</a:t>
            </a:r>
            <a:r>
              <a:rPr lang="es-ES" altLang="es-ES" sz="2000" dirty="0">
                <a:latin typeface="Arial" panose="020B0604020202020204" pitchFamily="34" charset="0"/>
              </a:rPr>
              <a:t>: </a:t>
            </a:r>
          </a:p>
          <a:p>
            <a:pPr lvl="1" eaLnBrk="1" hangingPunct="1">
              <a:spcBef>
                <a:spcPct val="50000"/>
              </a:spcBef>
              <a:buClr>
                <a:schemeClr val="accent2"/>
              </a:buClr>
              <a:buFont typeface="Wingdings" panose="05000000000000000000" pitchFamily="2" charset="2"/>
              <a:buChar char="ü"/>
            </a:pPr>
            <a:r>
              <a:rPr lang="es-ES" altLang="es-ES" sz="2000" dirty="0">
                <a:latin typeface="Arial" panose="020B0604020202020204" pitchFamily="34" charset="0"/>
              </a:rPr>
              <a:t>define el significado de las </a:t>
            </a:r>
            <a:r>
              <a:rPr lang="es-ES" altLang="es-ES" sz="2000" dirty="0" err="1">
                <a:latin typeface="Arial" panose="020B0604020202020204" pitchFamily="34" charset="0"/>
              </a:rPr>
              <a:t>tuplas</a:t>
            </a:r>
            <a:r>
              <a:rPr lang="es-ES" altLang="es-ES" sz="2000" dirty="0">
                <a:latin typeface="Arial" panose="020B0604020202020204" pitchFamily="34" charset="0"/>
              </a:rPr>
              <a:t> de la tabla de hechos.</a:t>
            </a:r>
          </a:p>
          <a:p>
            <a:pPr lvl="1" eaLnBrk="1" hangingPunct="1">
              <a:spcBef>
                <a:spcPct val="50000"/>
              </a:spcBef>
              <a:buClr>
                <a:schemeClr val="accent2"/>
              </a:buClr>
              <a:buFont typeface="Wingdings" panose="05000000000000000000" pitchFamily="2" charset="2"/>
              <a:buChar char="ü"/>
            </a:pPr>
            <a:r>
              <a:rPr lang="es-ES" altLang="es-ES" sz="2000" dirty="0">
                <a:latin typeface="Arial" panose="020B0604020202020204" pitchFamily="34" charset="0"/>
              </a:rPr>
              <a:t>determina las dimensiones básicas del esquema.</a:t>
            </a:r>
          </a:p>
        </p:txBody>
      </p:sp>
      <p:sp>
        <p:nvSpPr>
          <p:cNvPr id="235524" name="Text Box 4"/>
          <p:cNvSpPr txBox="1">
            <a:spLocks noChangeArrowheads="1"/>
          </p:cNvSpPr>
          <p:nvPr/>
        </p:nvSpPr>
        <p:spPr bwMode="auto">
          <a:xfrm>
            <a:off x="3986213" y="4876800"/>
            <a:ext cx="1095375" cy="1449388"/>
          </a:xfrm>
          <a:prstGeom prst="rect">
            <a:avLst/>
          </a:prstGeom>
          <a:solidFill>
            <a:srgbClr val="F3C6AF"/>
          </a:solidFill>
          <a:ln w="12700">
            <a:solidFill>
              <a:srgbClr val="F3C6A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600">
                <a:solidFill>
                  <a:srgbClr val="3333CC"/>
                </a:solidFill>
                <a:latin typeface="Arial" panose="020B0604020202020204" pitchFamily="34" charset="0"/>
              </a:rPr>
              <a:t>producto</a:t>
            </a:r>
          </a:p>
          <a:p>
            <a:pPr eaLnBrk="1" hangingPunct="1">
              <a:spcBef>
                <a:spcPct val="50000"/>
              </a:spcBef>
            </a:pPr>
            <a:r>
              <a:rPr lang="es-ES" altLang="es-ES" sz="1600">
                <a:solidFill>
                  <a:srgbClr val="3333CC"/>
                </a:solidFill>
                <a:latin typeface="Arial" panose="020B0604020202020204" pitchFamily="34" charset="0"/>
              </a:rPr>
              <a:t>día</a:t>
            </a:r>
          </a:p>
          <a:p>
            <a:pPr eaLnBrk="1" hangingPunct="1">
              <a:spcBef>
                <a:spcPct val="50000"/>
              </a:spcBef>
            </a:pPr>
            <a:r>
              <a:rPr lang="es-ES" altLang="es-ES" sz="1600">
                <a:solidFill>
                  <a:srgbClr val="3333CC"/>
                </a:solidFill>
                <a:latin typeface="Arial" panose="020B0604020202020204" pitchFamily="34" charset="0"/>
              </a:rPr>
              <a:t>almacén</a:t>
            </a:r>
            <a:endParaRPr lang="es-ES" altLang="es-ES" sz="1600">
              <a:latin typeface="Arial" panose="020B0604020202020204" pitchFamily="34" charset="0"/>
            </a:endParaRPr>
          </a:p>
          <a:p>
            <a:pPr eaLnBrk="1" hangingPunct="1">
              <a:spcBef>
                <a:spcPct val="50000"/>
              </a:spcBef>
            </a:pPr>
            <a:r>
              <a:rPr lang="es-ES" altLang="es-ES" sz="1600" i="1">
                <a:solidFill>
                  <a:schemeClr val="accent2"/>
                </a:solidFill>
                <a:latin typeface="Arial" panose="020B0604020202020204" pitchFamily="34" charset="0"/>
              </a:rPr>
              <a:t>ventas</a:t>
            </a:r>
            <a:endParaRPr lang="es-ES" altLang="es-ES" sz="1600">
              <a:latin typeface="Arial" panose="020B0604020202020204" pitchFamily="34" charset="0"/>
            </a:endParaRPr>
          </a:p>
        </p:txBody>
      </p:sp>
      <p:sp>
        <p:nvSpPr>
          <p:cNvPr id="235525" name="Text Box 5"/>
          <p:cNvSpPr txBox="1">
            <a:spLocks noChangeArrowheads="1"/>
          </p:cNvSpPr>
          <p:nvPr/>
        </p:nvSpPr>
        <p:spPr bwMode="auto">
          <a:xfrm>
            <a:off x="5969000" y="4581525"/>
            <a:ext cx="792163" cy="715963"/>
          </a:xfrm>
          <a:prstGeom prst="rect">
            <a:avLst/>
          </a:prstGeom>
          <a:solidFill>
            <a:srgbClr val="CCFFFF"/>
          </a:solidFill>
          <a:ln w="12700">
            <a:solidFill>
              <a:srgbClr val="E9FE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endParaRPr lang="es-ES" altLang="es-ES" sz="1600">
              <a:solidFill>
                <a:srgbClr val="3333CC"/>
              </a:solidFill>
              <a:latin typeface="Arial" panose="020B0604020202020204" pitchFamily="34" charset="0"/>
            </a:endParaRPr>
          </a:p>
          <a:p>
            <a:pPr eaLnBrk="1" hangingPunct="1">
              <a:spcBef>
                <a:spcPct val="50000"/>
              </a:spcBef>
            </a:pPr>
            <a:endParaRPr lang="es-ES" altLang="es-ES" sz="1600">
              <a:latin typeface="Arial" panose="020B0604020202020204" pitchFamily="34" charset="0"/>
            </a:endParaRPr>
          </a:p>
        </p:txBody>
      </p:sp>
      <p:sp>
        <p:nvSpPr>
          <p:cNvPr id="235526" name="Text Box 6"/>
          <p:cNvSpPr txBox="1">
            <a:spLocks noChangeArrowheads="1"/>
          </p:cNvSpPr>
          <p:nvPr/>
        </p:nvSpPr>
        <p:spPr bwMode="auto">
          <a:xfrm>
            <a:off x="2325688" y="5788025"/>
            <a:ext cx="792162" cy="715963"/>
          </a:xfrm>
          <a:prstGeom prst="rect">
            <a:avLst/>
          </a:prstGeom>
          <a:solidFill>
            <a:srgbClr val="CCFFFF"/>
          </a:solidFill>
          <a:ln w="12700">
            <a:solidFill>
              <a:srgbClr val="E9FE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endParaRPr lang="es-ES" altLang="es-ES" sz="1600">
              <a:solidFill>
                <a:srgbClr val="3333CC"/>
              </a:solidFill>
              <a:latin typeface="Arial" panose="020B0604020202020204" pitchFamily="34" charset="0"/>
            </a:endParaRPr>
          </a:p>
          <a:p>
            <a:pPr eaLnBrk="1" hangingPunct="1">
              <a:spcBef>
                <a:spcPct val="50000"/>
              </a:spcBef>
            </a:pPr>
            <a:endParaRPr lang="es-ES" altLang="es-ES" sz="1600">
              <a:latin typeface="Arial" panose="020B0604020202020204" pitchFamily="34" charset="0"/>
            </a:endParaRPr>
          </a:p>
        </p:txBody>
      </p:sp>
      <p:sp>
        <p:nvSpPr>
          <p:cNvPr id="235527" name="Text Box 7"/>
          <p:cNvSpPr txBox="1">
            <a:spLocks noChangeArrowheads="1"/>
          </p:cNvSpPr>
          <p:nvPr/>
        </p:nvSpPr>
        <p:spPr bwMode="auto">
          <a:xfrm>
            <a:off x="2274888" y="4598988"/>
            <a:ext cx="792162" cy="715962"/>
          </a:xfrm>
          <a:prstGeom prst="rect">
            <a:avLst/>
          </a:prstGeom>
          <a:solidFill>
            <a:srgbClr val="CCFFFF"/>
          </a:solidFill>
          <a:ln w="12700">
            <a:solidFill>
              <a:srgbClr val="E9FE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endParaRPr lang="es-ES" altLang="es-ES" sz="1600">
              <a:solidFill>
                <a:srgbClr val="3333CC"/>
              </a:solidFill>
              <a:latin typeface="Arial" panose="020B0604020202020204" pitchFamily="34" charset="0"/>
            </a:endParaRPr>
          </a:p>
          <a:p>
            <a:pPr eaLnBrk="1" hangingPunct="1">
              <a:spcBef>
                <a:spcPct val="50000"/>
              </a:spcBef>
            </a:pPr>
            <a:endParaRPr lang="es-ES" altLang="es-ES" sz="1600">
              <a:latin typeface="Arial" panose="020B0604020202020204" pitchFamily="34" charset="0"/>
            </a:endParaRPr>
          </a:p>
        </p:txBody>
      </p:sp>
      <p:sp>
        <p:nvSpPr>
          <p:cNvPr id="235528" name="Text Box 8"/>
          <p:cNvSpPr txBox="1">
            <a:spLocks noChangeArrowheads="1"/>
          </p:cNvSpPr>
          <p:nvPr/>
        </p:nvSpPr>
        <p:spPr bwMode="auto">
          <a:xfrm rot="-1934889">
            <a:off x="6002338" y="4775200"/>
            <a:ext cx="736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400">
                <a:solidFill>
                  <a:srgbClr val="3333CC"/>
                </a:solidFill>
                <a:latin typeface="Arial" panose="020B0604020202020204" pitchFamily="34" charset="0"/>
              </a:rPr>
              <a:t>tiempo</a:t>
            </a:r>
          </a:p>
        </p:txBody>
      </p:sp>
      <p:sp>
        <p:nvSpPr>
          <p:cNvPr id="235529" name="Text Box 9"/>
          <p:cNvSpPr txBox="1">
            <a:spLocks noChangeArrowheads="1"/>
          </p:cNvSpPr>
          <p:nvPr/>
        </p:nvSpPr>
        <p:spPr bwMode="auto">
          <a:xfrm rot="-1934889">
            <a:off x="2286000" y="5969000"/>
            <a:ext cx="9318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400">
                <a:solidFill>
                  <a:srgbClr val="3333CC"/>
                </a:solidFill>
                <a:latin typeface="Arial" panose="020B0604020202020204" pitchFamily="34" charset="0"/>
              </a:rPr>
              <a:t>almacén</a:t>
            </a:r>
          </a:p>
        </p:txBody>
      </p:sp>
      <p:sp>
        <p:nvSpPr>
          <p:cNvPr id="235530" name="Text Box 10"/>
          <p:cNvSpPr txBox="1">
            <a:spLocks noChangeArrowheads="1"/>
          </p:cNvSpPr>
          <p:nvPr/>
        </p:nvSpPr>
        <p:spPr bwMode="auto">
          <a:xfrm rot="-1934889">
            <a:off x="2266950" y="4818063"/>
            <a:ext cx="8969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400">
                <a:solidFill>
                  <a:srgbClr val="3333CC"/>
                </a:solidFill>
                <a:latin typeface="Arial" panose="020B0604020202020204" pitchFamily="34" charset="0"/>
              </a:rPr>
              <a:t>producto</a:t>
            </a:r>
          </a:p>
        </p:txBody>
      </p:sp>
      <p:grpSp>
        <p:nvGrpSpPr>
          <p:cNvPr id="235531" name="Group 11"/>
          <p:cNvGrpSpPr>
            <a:grpSpLocks/>
          </p:cNvGrpSpPr>
          <p:nvPr/>
        </p:nvGrpSpPr>
        <p:grpSpPr bwMode="auto">
          <a:xfrm>
            <a:off x="4660900" y="4891088"/>
            <a:ext cx="1328738" cy="563562"/>
            <a:chOff x="2963" y="2800"/>
            <a:chExt cx="837" cy="355"/>
          </a:xfrm>
        </p:grpSpPr>
        <p:sp>
          <p:nvSpPr>
            <p:cNvPr id="235532" name="Line 12"/>
            <p:cNvSpPr>
              <a:spLocks noChangeShapeType="1"/>
            </p:cNvSpPr>
            <p:nvPr/>
          </p:nvSpPr>
          <p:spPr bwMode="auto">
            <a:xfrm>
              <a:off x="2963" y="3155"/>
              <a:ext cx="491" cy="0"/>
            </a:xfrm>
            <a:prstGeom prst="line">
              <a:avLst/>
            </a:prstGeom>
            <a:noFill/>
            <a:ln w="1270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35533" name="Line 13"/>
            <p:cNvSpPr>
              <a:spLocks noChangeShapeType="1"/>
            </p:cNvSpPr>
            <p:nvPr/>
          </p:nvSpPr>
          <p:spPr bwMode="auto">
            <a:xfrm flipV="1">
              <a:off x="3454" y="2800"/>
              <a:ext cx="0" cy="355"/>
            </a:xfrm>
            <a:prstGeom prst="line">
              <a:avLst/>
            </a:prstGeom>
            <a:noFill/>
            <a:ln w="1270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35534" name="Line 14"/>
            <p:cNvSpPr>
              <a:spLocks noChangeShapeType="1"/>
            </p:cNvSpPr>
            <p:nvPr/>
          </p:nvSpPr>
          <p:spPr bwMode="auto">
            <a:xfrm>
              <a:off x="3454" y="2800"/>
              <a:ext cx="346" cy="0"/>
            </a:xfrm>
            <a:prstGeom prst="line">
              <a:avLst/>
            </a:prstGeom>
            <a:noFill/>
            <a:ln w="12700">
              <a:solidFill>
                <a:srgbClr val="3333CC"/>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sp>
        <p:nvSpPr>
          <p:cNvPr id="235535" name="Line 15"/>
          <p:cNvSpPr>
            <a:spLocks noChangeShapeType="1"/>
          </p:cNvSpPr>
          <p:nvPr/>
        </p:nvSpPr>
        <p:spPr bwMode="auto">
          <a:xfrm flipH="1">
            <a:off x="3132138" y="5049838"/>
            <a:ext cx="893762" cy="0"/>
          </a:xfrm>
          <a:prstGeom prst="line">
            <a:avLst/>
          </a:prstGeom>
          <a:noFill/>
          <a:ln w="12700">
            <a:solidFill>
              <a:srgbClr val="3333CC"/>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nvGrpSpPr>
          <p:cNvPr id="235536" name="Group 16"/>
          <p:cNvGrpSpPr>
            <a:grpSpLocks/>
          </p:cNvGrpSpPr>
          <p:nvPr/>
        </p:nvGrpSpPr>
        <p:grpSpPr bwMode="auto">
          <a:xfrm>
            <a:off x="3103563" y="5800725"/>
            <a:ext cx="936625" cy="246063"/>
            <a:chOff x="1982" y="3373"/>
            <a:chExt cx="590" cy="155"/>
          </a:xfrm>
        </p:grpSpPr>
        <p:sp>
          <p:nvSpPr>
            <p:cNvPr id="235537" name="Line 17"/>
            <p:cNvSpPr>
              <a:spLocks noChangeShapeType="1"/>
            </p:cNvSpPr>
            <p:nvPr/>
          </p:nvSpPr>
          <p:spPr bwMode="auto">
            <a:xfrm flipH="1">
              <a:off x="2318" y="3373"/>
              <a:ext cx="254" cy="0"/>
            </a:xfrm>
            <a:prstGeom prst="line">
              <a:avLst/>
            </a:prstGeom>
            <a:noFill/>
            <a:ln w="1270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35538" name="Line 18"/>
            <p:cNvSpPr>
              <a:spLocks noChangeShapeType="1"/>
            </p:cNvSpPr>
            <p:nvPr/>
          </p:nvSpPr>
          <p:spPr bwMode="auto">
            <a:xfrm>
              <a:off x="2327" y="3382"/>
              <a:ext cx="9" cy="146"/>
            </a:xfrm>
            <a:prstGeom prst="line">
              <a:avLst/>
            </a:prstGeom>
            <a:noFill/>
            <a:ln w="1270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35539" name="Line 19"/>
            <p:cNvSpPr>
              <a:spLocks noChangeShapeType="1"/>
            </p:cNvSpPr>
            <p:nvPr/>
          </p:nvSpPr>
          <p:spPr bwMode="auto">
            <a:xfrm flipH="1">
              <a:off x="1982" y="3528"/>
              <a:ext cx="345" cy="0"/>
            </a:xfrm>
            <a:prstGeom prst="line">
              <a:avLst/>
            </a:prstGeom>
            <a:noFill/>
            <a:ln w="12700">
              <a:solidFill>
                <a:srgbClr val="3333CC"/>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sp>
        <p:nvSpPr>
          <p:cNvPr id="22" name="Rectangle 2"/>
          <p:cNvSpPr>
            <a:spLocks noGrp="1" noChangeArrowheads="1"/>
          </p:cNvSpPr>
          <p:nvPr>
            <p:ph type="title"/>
          </p:nvPr>
        </p:nvSpPr>
        <p:spPr>
          <a:xfrm>
            <a:off x="1229557" y="319033"/>
            <a:ext cx="6961800" cy="694200"/>
          </a:xfrm>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41817521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7" name="Text Box 3"/>
          <p:cNvSpPr txBox="1">
            <a:spLocks noChangeArrowheads="1"/>
          </p:cNvSpPr>
          <p:nvPr/>
        </p:nvSpPr>
        <p:spPr bwMode="auto">
          <a:xfrm>
            <a:off x="827088" y="1700213"/>
            <a:ext cx="7142162" cy="300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7338" indent="-287338">
              <a:defRPr sz="2400">
                <a:solidFill>
                  <a:schemeClr val="tx1"/>
                </a:solidFill>
                <a:latin typeface="Times New Roman" panose="02020603050405020304" pitchFamily="18" charset="0"/>
              </a:defRPr>
            </a:lvl1pPr>
            <a:lvl2pPr marL="477838">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Tx/>
              <a:buChar char="•"/>
            </a:pPr>
            <a:r>
              <a:rPr lang="es-ES" altLang="es-ES" sz="2000">
                <a:solidFill>
                  <a:srgbClr val="3333CC"/>
                </a:solidFill>
                <a:latin typeface="Arial" panose="020B0604020202020204" pitchFamily="34" charset="0"/>
              </a:rPr>
              <a:t>Gránulo inferior:</a:t>
            </a:r>
            <a:r>
              <a:rPr lang="es-ES" altLang="es-ES" sz="2000">
                <a:latin typeface="Arial" panose="020B0604020202020204" pitchFamily="34" charset="0"/>
              </a:rPr>
              <a:t> no se almacena información a nivel de </a:t>
            </a:r>
            <a:r>
              <a:rPr lang="es-ES" altLang="es-ES" sz="2000">
                <a:solidFill>
                  <a:schemeClr val="accent2"/>
                </a:solidFill>
                <a:latin typeface="Arial" panose="020B0604020202020204" pitchFamily="34" charset="0"/>
              </a:rPr>
              <a:t>línea de ticket</a:t>
            </a:r>
            <a:r>
              <a:rPr lang="es-ES" altLang="es-ES" sz="2000">
                <a:latin typeface="Arial" panose="020B0604020202020204" pitchFamily="34" charset="0"/>
              </a:rPr>
              <a:t> porque no se puede identificar siempre al cliente de la venta lo que permitiría hacer análisis del comportamiento (hábitos de compra) del cliente.</a:t>
            </a:r>
          </a:p>
          <a:p>
            <a:pPr eaLnBrk="1" hangingPunct="1">
              <a:spcBef>
                <a:spcPct val="50000"/>
              </a:spcBef>
              <a:buFontTx/>
              <a:buChar char="•"/>
            </a:pPr>
            <a:endParaRPr lang="es-ES" altLang="es-ES" sz="1400">
              <a:latin typeface="Arial" panose="020B0604020202020204" pitchFamily="34" charset="0"/>
            </a:endParaRPr>
          </a:p>
          <a:p>
            <a:pPr eaLnBrk="1" hangingPunct="1">
              <a:spcBef>
                <a:spcPct val="50000"/>
              </a:spcBef>
              <a:buFontTx/>
              <a:buChar char="•"/>
            </a:pPr>
            <a:r>
              <a:rPr lang="es-ES" altLang="es-ES" sz="2000">
                <a:solidFill>
                  <a:srgbClr val="3333CC"/>
                </a:solidFill>
                <a:latin typeface="Arial" panose="020B0604020202020204" pitchFamily="34" charset="0"/>
              </a:rPr>
              <a:t>Gránulo superior:</a:t>
            </a:r>
            <a:r>
              <a:rPr lang="es-ES" altLang="es-ES" sz="2000">
                <a:latin typeface="Arial" panose="020B0604020202020204" pitchFamily="34" charset="0"/>
              </a:rPr>
              <a:t> no se almacena información a nivel </a:t>
            </a:r>
            <a:r>
              <a:rPr lang="es-ES" altLang="es-ES" sz="2000">
                <a:solidFill>
                  <a:schemeClr val="accent2"/>
                </a:solidFill>
                <a:latin typeface="Arial" panose="020B0604020202020204" pitchFamily="34" charset="0"/>
              </a:rPr>
              <a:t>semanal</a:t>
            </a:r>
            <a:r>
              <a:rPr lang="es-ES" altLang="es-ES" sz="2000">
                <a:latin typeface="Arial" panose="020B0604020202020204" pitchFamily="34" charset="0"/>
              </a:rPr>
              <a:t> o </a:t>
            </a:r>
            <a:r>
              <a:rPr lang="es-ES" altLang="es-ES" sz="2000">
                <a:solidFill>
                  <a:schemeClr val="accent2"/>
                </a:solidFill>
                <a:latin typeface="Arial" panose="020B0604020202020204" pitchFamily="34" charset="0"/>
              </a:rPr>
              <a:t>mensual</a:t>
            </a:r>
            <a:r>
              <a:rPr lang="es-ES" altLang="es-ES" sz="2000">
                <a:latin typeface="Arial" panose="020B0604020202020204" pitchFamily="34" charset="0"/>
              </a:rPr>
              <a:t> porque se perderían opciones de análisis interesantes: ventas en días previos a vacaciones, ventas en fin de semana, ventas en fin de mes, ....</a:t>
            </a:r>
          </a:p>
        </p:txBody>
      </p:sp>
      <p:sp>
        <p:nvSpPr>
          <p:cNvPr id="236548" name="Text Box 4"/>
          <p:cNvSpPr txBox="1">
            <a:spLocks noChangeArrowheads="1"/>
          </p:cNvSpPr>
          <p:nvPr/>
        </p:nvSpPr>
        <p:spPr bwMode="auto">
          <a:xfrm>
            <a:off x="1497013" y="4927600"/>
            <a:ext cx="5969000" cy="1616075"/>
          </a:xfrm>
          <a:prstGeom prst="rect">
            <a:avLst/>
          </a:prstGeom>
          <a:solidFill>
            <a:srgbClr val="F3C6A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s-ES" altLang="es-ES" sz="2000">
                <a:latin typeface="Arial" panose="020B0604020202020204" pitchFamily="34" charset="0"/>
              </a:rPr>
              <a:t>En un almacén de datos se almacena información a un nivel de detalle (gránulo) fino no porque se vaya a interrogar el almacén a ese nivel sino porque ello permite clasificar y estudiar (analizar) la información desde muchos puntos de vista.</a:t>
            </a:r>
          </a:p>
        </p:txBody>
      </p:sp>
      <p:sp>
        <p:nvSpPr>
          <p:cNvPr id="7" name="Rectangle 2"/>
          <p:cNvSpPr>
            <a:spLocks noGrp="1" noChangeArrowheads="1"/>
          </p:cNvSpPr>
          <p:nvPr>
            <p:ph type="title"/>
          </p:nvPr>
        </p:nvSpPr>
        <p:spPr>
          <a:xfrm>
            <a:off x="1229557" y="319033"/>
            <a:ext cx="6961800" cy="694200"/>
          </a:xfrm>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6742780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1" name="Text Box 3"/>
          <p:cNvSpPr txBox="1">
            <a:spLocks noChangeArrowheads="1"/>
          </p:cNvSpPr>
          <p:nvPr/>
        </p:nvSpPr>
        <p:spPr bwMode="auto">
          <a:xfrm>
            <a:off x="3835400" y="1690688"/>
            <a:ext cx="1095375" cy="1449387"/>
          </a:xfrm>
          <a:prstGeom prst="rect">
            <a:avLst/>
          </a:prstGeom>
          <a:solidFill>
            <a:srgbClr val="F3C6AF"/>
          </a:solidFill>
          <a:ln w="12700">
            <a:solidFill>
              <a:srgbClr val="F3C6A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600">
                <a:solidFill>
                  <a:srgbClr val="3333CC"/>
                </a:solidFill>
                <a:latin typeface="Arial" panose="020B0604020202020204" pitchFamily="34" charset="0"/>
              </a:rPr>
              <a:t>producto</a:t>
            </a:r>
          </a:p>
          <a:p>
            <a:pPr eaLnBrk="1" hangingPunct="1">
              <a:spcBef>
                <a:spcPct val="50000"/>
              </a:spcBef>
            </a:pPr>
            <a:r>
              <a:rPr lang="es-ES" altLang="es-ES" sz="1600">
                <a:solidFill>
                  <a:srgbClr val="3333CC"/>
                </a:solidFill>
                <a:latin typeface="Arial" panose="020B0604020202020204" pitchFamily="34" charset="0"/>
              </a:rPr>
              <a:t>día</a:t>
            </a:r>
          </a:p>
          <a:p>
            <a:pPr eaLnBrk="1" hangingPunct="1">
              <a:spcBef>
                <a:spcPct val="50000"/>
              </a:spcBef>
            </a:pPr>
            <a:r>
              <a:rPr lang="es-ES" altLang="es-ES" sz="1600">
                <a:solidFill>
                  <a:srgbClr val="3333CC"/>
                </a:solidFill>
                <a:latin typeface="Arial" panose="020B0604020202020204" pitchFamily="34" charset="0"/>
              </a:rPr>
              <a:t>almacén</a:t>
            </a:r>
            <a:endParaRPr lang="es-ES" altLang="es-ES" sz="1600">
              <a:latin typeface="Arial" panose="020B0604020202020204" pitchFamily="34" charset="0"/>
            </a:endParaRPr>
          </a:p>
          <a:p>
            <a:pPr eaLnBrk="1" hangingPunct="1">
              <a:spcBef>
                <a:spcPct val="50000"/>
              </a:spcBef>
            </a:pPr>
            <a:r>
              <a:rPr lang="es-ES" altLang="es-ES" sz="1600" i="1">
                <a:solidFill>
                  <a:schemeClr val="accent2"/>
                </a:solidFill>
                <a:latin typeface="Arial" panose="020B0604020202020204" pitchFamily="34" charset="0"/>
              </a:rPr>
              <a:t>ventas</a:t>
            </a:r>
            <a:endParaRPr lang="es-ES" altLang="es-ES" sz="1600">
              <a:latin typeface="Arial" panose="020B0604020202020204" pitchFamily="34" charset="0"/>
            </a:endParaRPr>
          </a:p>
        </p:txBody>
      </p:sp>
      <p:sp>
        <p:nvSpPr>
          <p:cNvPr id="237572" name="Text Box 4"/>
          <p:cNvSpPr txBox="1">
            <a:spLocks noChangeArrowheads="1"/>
          </p:cNvSpPr>
          <p:nvPr/>
        </p:nvSpPr>
        <p:spPr bwMode="auto">
          <a:xfrm>
            <a:off x="5818188" y="1395413"/>
            <a:ext cx="792162" cy="715962"/>
          </a:xfrm>
          <a:prstGeom prst="rect">
            <a:avLst/>
          </a:prstGeom>
          <a:solidFill>
            <a:srgbClr val="CCFFFF"/>
          </a:solidFill>
          <a:ln w="12700">
            <a:solidFill>
              <a:srgbClr val="E9FE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endParaRPr lang="es-ES" altLang="es-ES" sz="1600">
              <a:solidFill>
                <a:srgbClr val="3333CC"/>
              </a:solidFill>
              <a:latin typeface="Arial" panose="020B0604020202020204" pitchFamily="34" charset="0"/>
            </a:endParaRPr>
          </a:p>
          <a:p>
            <a:pPr eaLnBrk="1" hangingPunct="1">
              <a:spcBef>
                <a:spcPct val="50000"/>
              </a:spcBef>
            </a:pPr>
            <a:endParaRPr lang="es-ES" altLang="es-ES" sz="1600">
              <a:latin typeface="Arial" panose="020B0604020202020204" pitchFamily="34" charset="0"/>
            </a:endParaRPr>
          </a:p>
        </p:txBody>
      </p:sp>
      <p:sp>
        <p:nvSpPr>
          <p:cNvPr id="237573" name="Text Box 5"/>
          <p:cNvSpPr txBox="1">
            <a:spLocks noChangeArrowheads="1"/>
          </p:cNvSpPr>
          <p:nvPr/>
        </p:nvSpPr>
        <p:spPr bwMode="auto">
          <a:xfrm>
            <a:off x="2174875" y="2601913"/>
            <a:ext cx="792163" cy="715962"/>
          </a:xfrm>
          <a:prstGeom prst="rect">
            <a:avLst/>
          </a:prstGeom>
          <a:solidFill>
            <a:srgbClr val="CCFFFF"/>
          </a:solidFill>
          <a:ln w="12700">
            <a:solidFill>
              <a:srgbClr val="E9FE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endParaRPr lang="es-ES" altLang="es-ES" sz="1600">
              <a:solidFill>
                <a:srgbClr val="3333CC"/>
              </a:solidFill>
              <a:latin typeface="Arial" panose="020B0604020202020204" pitchFamily="34" charset="0"/>
            </a:endParaRPr>
          </a:p>
          <a:p>
            <a:pPr eaLnBrk="1" hangingPunct="1">
              <a:spcBef>
                <a:spcPct val="50000"/>
              </a:spcBef>
            </a:pPr>
            <a:endParaRPr lang="es-ES" altLang="es-ES" sz="1600">
              <a:latin typeface="Arial" panose="020B0604020202020204" pitchFamily="34" charset="0"/>
            </a:endParaRPr>
          </a:p>
        </p:txBody>
      </p:sp>
      <p:sp>
        <p:nvSpPr>
          <p:cNvPr id="237574" name="Text Box 6"/>
          <p:cNvSpPr txBox="1">
            <a:spLocks noChangeArrowheads="1"/>
          </p:cNvSpPr>
          <p:nvPr/>
        </p:nvSpPr>
        <p:spPr bwMode="auto">
          <a:xfrm>
            <a:off x="2124075" y="1412875"/>
            <a:ext cx="792163" cy="715963"/>
          </a:xfrm>
          <a:prstGeom prst="rect">
            <a:avLst/>
          </a:prstGeom>
          <a:solidFill>
            <a:srgbClr val="CCFFFF"/>
          </a:solidFill>
          <a:ln w="12700">
            <a:solidFill>
              <a:srgbClr val="E9FE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endParaRPr lang="es-ES" altLang="es-ES" sz="1600">
              <a:solidFill>
                <a:srgbClr val="3333CC"/>
              </a:solidFill>
              <a:latin typeface="Arial" panose="020B0604020202020204" pitchFamily="34" charset="0"/>
            </a:endParaRPr>
          </a:p>
          <a:p>
            <a:pPr eaLnBrk="1" hangingPunct="1">
              <a:spcBef>
                <a:spcPct val="50000"/>
              </a:spcBef>
            </a:pPr>
            <a:endParaRPr lang="es-ES" altLang="es-ES" sz="1600">
              <a:latin typeface="Arial" panose="020B0604020202020204" pitchFamily="34" charset="0"/>
            </a:endParaRPr>
          </a:p>
        </p:txBody>
      </p:sp>
      <p:sp>
        <p:nvSpPr>
          <p:cNvPr id="237575" name="Text Box 7"/>
          <p:cNvSpPr txBox="1">
            <a:spLocks noChangeArrowheads="1"/>
          </p:cNvSpPr>
          <p:nvPr/>
        </p:nvSpPr>
        <p:spPr bwMode="auto">
          <a:xfrm rot="-1934889">
            <a:off x="5851525" y="1589088"/>
            <a:ext cx="736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400">
                <a:solidFill>
                  <a:srgbClr val="3333CC"/>
                </a:solidFill>
                <a:latin typeface="Arial" panose="020B0604020202020204" pitchFamily="34" charset="0"/>
              </a:rPr>
              <a:t>tiempo</a:t>
            </a:r>
          </a:p>
        </p:txBody>
      </p:sp>
      <p:sp>
        <p:nvSpPr>
          <p:cNvPr id="237576" name="Text Box 8"/>
          <p:cNvSpPr txBox="1">
            <a:spLocks noChangeArrowheads="1"/>
          </p:cNvSpPr>
          <p:nvPr/>
        </p:nvSpPr>
        <p:spPr bwMode="auto">
          <a:xfrm rot="-1934889">
            <a:off x="2135188" y="2782888"/>
            <a:ext cx="9318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400">
                <a:solidFill>
                  <a:srgbClr val="3333CC"/>
                </a:solidFill>
                <a:latin typeface="Arial" panose="020B0604020202020204" pitchFamily="34" charset="0"/>
              </a:rPr>
              <a:t>almacén</a:t>
            </a:r>
          </a:p>
        </p:txBody>
      </p:sp>
      <p:sp>
        <p:nvSpPr>
          <p:cNvPr id="237577" name="Text Box 9"/>
          <p:cNvSpPr txBox="1">
            <a:spLocks noChangeArrowheads="1"/>
          </p:cNvSpPr>
          <p:nvPr/>
        </p:nvSpPr>
        <p:spPr bwMode="auto">
          <a:xfrm rot="-1934889">
            <a:off x="2116138" y="1631950"/>
            <a:ext cx="8969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400">
                <a:solidFill>
                  <a:srgbClr val="3333CC"/>
                </a:solidFill>
                <a:latin typeface="Arial" panose="020B0604020202020204" pitchFamily="34" charset="0"/>
              </a:rPr>
              <a:t>producto</a:t>
            </a:r>
          </a:p>
        </p:txBody>
      </p:sp>
      <p:grpSp>
        <p:nvGrpSpPr>
          <p:cNvPr id="237578" name="Group 10"/>
          <p:cNvGrpSpPr>
            <a:grpSpLocks/>
          </p:cNvGrpSpPr>
          <p:nvPr/>
        </p:nvGrpSpPr>
        <p:grpSpPr bwMode="auto">
          <a:xfrm>
            <a:off x="4510088" y="1704975"/>
            <a:ext cx="1328737" cy="563563"/>
            <a:chOff x="2963" y="2800"/>
            <a:chExt cx="837" cy="355"/>
          </a:xfrm>
        </p:grpSpPr>
        <p:sp>
          <p:nvSpPr>
            <p:cNvPr id="237579" name="Line 11"/>
            <p:cNvSpPr>
              <a:spLocks noChangeShapeType="1"/>
            </p:cNvSpPr>
            <p:nvPr/>
          </p:nvSpPr>
          <p:spPr bwMode="auto">
            <a:xfrm>
              <a:off x="2963" y="3155"/>
              <a:ext cx="491" cy="0"/>
            </a:xfrm>
            <a:prstGeom prst="line">
              <a:avLst/>
            </a:prstGeom>
            <a:noFill/>
            <a:ln w="1270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37580" name="Line 12"/>
            <p:cNvSpPr>
              <a:spLocks noChangeShapeType="1"/>
            </p:cNvSpPr>
            <p:nvPr/>
          </p:nvSpPr>
          <p:spPr bwMode="auto">
            <a:xfrm flipV="1">
              <a:off x="3454" y="2800"/>
              <a:ext cx="0" cy="355"/>
            </a:xfrm>
            <a:prstGeom prst="line">
              <a:avLst/>
            </a:prstGeom>
            <a:noFill/>
            <a:ln w="1270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37581" name="Line 13"/>
            <p:cNvSpPr>
              <a:spLocks noChangeShapeType="1"/>
            </p:cNvSpPr>
            <p:nvPr/>
          </p:nvSpPr>
          <p:spPr bwMode="auto">
            <a:xfrm>
              <a:off x="3454" y="2800"/>
              <a:ext cx="346" cy="0"/>
            </a:xfrm>
            <a:prstGeom prst="line">
              <a:avLst/>
            </a:prstGeom>
            <a:noFill/>
            <a:ln w="12700">
              <a:solidFill>
                <a:srgbClr val="3333CC"/>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sp>
        <p:nvSpPr>
          <p:cNvPr id="237582" name="Line 14"/>
          <p:cNvSpPr>
            <a:spLocks noChangeShapeType="1"/>
          </p:cNvSpPr>
          <p:nvPr/>
        </p:nvSpPr>
        <p:spPr bwMode="auto">
          <a:xfrm flipH="1">
            <a:off x="2981325" y="1863725"/>
            <a:ext cx="893763" cy="0"/>
          </a:xfrm>
          <a:prstGeom prst="line">
            <a:avLst/>
          </a:prstGeom>
          <a:noFill/>
          <a:ln w="12700">
            <a:solidFill>
              <a:srgbClr val="3333CC"/>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nvGrpSpPr>
          <p:cNvPr id="237583" name="Group 15"/>
          <p:cNvGrpSpPr>
            <a:grpSpLocks/>
          </p:cNvGrpSpPr>
          <p:nvPr/>
        </p:nvGrpSpPr>
        <p:grpSpPr bwMode="auto">
          <a:xfrm>
            <a:off x="2952750" y="2614613"/>
            <a:ext cx="936625" cy="246062"/>
            <a:chOff x="1982" y="3373"/>
            <a:chExt cx="590" cy="155"/>
          </a:xfrm>
        </p:grpSpPr>
        <p:sp>
          <p:nvSpPr>
            <p:cNvPr id="237584" name="Line 16"/>
            <p:cNvSpPr>
              <a:spLocks noChangeShapeType="1"/>
            </p:cNvSpPr>
            <p:nvPr/>
          </p:nvSpPr>
          <p:spPr bwMode="auto">
            <a:xfrm flipH="1">
              <a:off x="2318" y="3373"/>
              <a:ext cx="254" cy="0"/>
            </a:xfrm>
            <a:prstGeom prst="line">
              <a:avLst/>
            </a:prstGeom>
            <a:noFill/>
            <a:ln w="1270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37585" name="Line 17"/>
            <p:cNvSpPr>
              <a:spLocks noChangeShapeType="1"/>
            </p:cNvSpPr>
            <p:nvPr/>
          </p:nvSpPr>
          <p:spPr bwMode="auto">
            <a:xfrm>
              <a:off x="2327" y="3382"/>
              <a:ext cx="9" cy="146"/>
            </a:xfrm>
            <a:prstGeom prst="line">
              <a:avLst/>
            </a:prstGeom>
            <a:noFill/>
            <a:ln w="1270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37586" name="Line 18"/>
            <p:cNvSpPr>
              <a:spLocks noChangeShapeType="1"/>
            </p:cNvSpPr>
            <p:nvPr/>
          </p:nvSpPr>
          <p:spPr bwMode="auto">
            <a:xfrm flipH="1">
              <a:off x="1982" y="3528"/>
              <a:ext cx="345" cy="0"/>
            </a:xfrm>
            <a:prstGeom prst="line">
              <a:avLst/>
            </a:prstGeom>
            <a:noFill/>
            <a:ln w="12700">
              <a:solidFill>
                <a:srgbClr val="3333CC"/>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sp>
        <p:nvSpPr>
          <p:cNvPr id="237587" name="Text Box 19"/>
          <p:cNvSpPr txBox="1">
            <a:spLocks noChangeArrowheads="1"/>
          </p:cNvSpPr>
          <p:nvPr/>
        </p:nvSpPr>
        <p:spPr bwMode="auto">
          <a:xfrm>
            <a:off x="3570288" y="4008438"/>
            <a:ext cx="1470025" cy="2182812"/>
          </a:xfrm>
          <a:prstGeom prst="rect">
            <a:avLst/>
          </a:prstGeom>
          <a:solidFill>
            <a:srgbClr val="F3C6AF"/>
          </a:solidFill>
          <a:ln w="12700">
            <a:solidFill>
              <a:srgbClr val="F3C6A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600" u="sng">
                <a:solidFill>
                  <a:srgbClr val="3333CC"/>
                </a:solidFill>
                <a:latin typeface="Arial" panose="020B0604020202020204" pitchFamily="34" charset="0"/>
              </a:rPr>
              <a:t>id_producto</a:t>
            </a:r>
            <a:endParaRPr lang="es-ES" altLang="es-ES" sz="1600">
              <a:solidFill>
                <a:srgbClr val="3333CC"/>
              </a:solidFill>
              <a:latin typeface="Arial" panose="020B0604020202020204" pitchFamily="34" charset="0"/>
            </a:endParaRPr>
          </a:p>
          <a:p>
            <a:pPr eaLnBrk="1" hangingPunct="1">
              <a:spcBef>
                <a:spcPct val="50000"/>
              </a:spcBef>
            </a:pPr>
            <a:r>
              <a:rPr lang="es-ES_tradnl" altLang="es-ES" sz="1600" u="sng">
                <a:solidFill>
                  <a:srgbClr val="3333CC"/>
                </a:solidFill>
                <a:latin typeface="Arial" panose="020B0604020202020204" pitchFamily="34" charset="0"/>
              </a:rPr>
              <a:t>id_</a:t>
            </a:r>
            <a:r>
              <a:rPr lang="es-ES" altLang="es-ES" sz="1600" u="sng">
                <a:solidFill>
                  <a:srgbClr val="3333CC"/>
                </a:solidFill>
                <a:latin typeface="Arial" panose="020B0604020202020204" pitchFamily="34" charset="0"/>
              </a:rPr>
              <a:t>fecha</a:t>
            </a:r>
            <a:endParaRPr lang="es-ES" altLang="es-ES" sz="1600">
              <a:solidFill>
                <a:srgbClr val="3333CC"/>
              </a:solidFill>
              <a:latin typeface="Arial" panose="020B0604020202020204" pitchFamily="34" charset="0"/>
            </a:endParaRPr>
          </a:p>
          <a:p>
            <a:pPr eaLnBrk="1" hangingPunct="1">
              <a:spcBef>
                <a:spcPct val="50000"/>
              </a:spcBef>
            </a:pPr>
            <a:r>
              <a:rPr lang="es-ES" altLang="es-ES" sz="1600" u="sng">
                <a:solidFill>
                  <a:srgbClr val="3333CC"/>
                </a:solidFill>
                <a:latin typeface="Arial" panose="020B0604020202020204" pitchFamily="34" charset="0"/>
              </a:rPr>
              <a:t>id_almacén</a:t>
            </a:r>
            <a:endParaRPr lang="es-ES" altLang="es-ES" sz="1600">
              <a:latin typeface="Arial" panose="020B0604020202020204" pitchFamily="34" charset="0"/>
            </a:endParaRPr>
          </a:p>
          <a:p>
            <a:pPr eaLnBrk="1" hangingPunct="1">
              <a:spcBef>
                <a:spcPct val="50000"/>
              </a:spcBef>
            </a:pPr>
            <a:r>
              <a:rPr lang="es-ES" altLang="es-ES" sz="1600" i="1">
                <a:solidFill>
                  <a:schemeClr val="accent2"/>
                </a:solidFill>
                <a:latin typeface="Arial" panose="020B0604020202020204" pitchFamily="34" charset="0"/>
              </a:rPr>
              <a:t>.....</a:t>
            </a:r>
          </a:p>
          <a:p>
            <a:pPr eaLnBrk="1" hangingPunct="1">
              <a:spcBef>
                <a:spcPct val="50000"/>
              </a:spcBef>
            </a:pPr>
            <a:r>
              <a:rPr lang="es-ES" altLang="es-ES" sz="1600" i="1">
                <a:solidFill>
                  <a:schemeClr val="accent2"/>
                </a:solidFill>
                <a:latin typeface="Arial" panose="020B0604020202020204" pitchFamily="34" charset="0"/>
              </a:rPr>
              <a:t>.....</a:t>
            </a:r>
          </a:p>
          <a:p>
            <a:pPr eaLnBrk="1" hangingPunct="1">
              <a:spcBef>
                <a:spcPct val="50000"/>
              </a:spcBef>
            </a:pPr>
            <a:r>
              <a:rPr lang="es-ES" altLang="es-ES" sz="1600" i="1">
                <a:solidFill>
                  <a:schemeClr val="accent2"/>
                </a:solidFill>
                <a:latin typeface="Arial" panose="020B0604020202020204" pitchFamily="34" charset="0"/>
              </a:rPr>
              <a:t>......</a:t>
            </a:r>
            <a:endParaRPr lang="es-ES" altLang="es-ES" sz="1600">
              <a:latin typeface="Arial" panose="020B0604020202020204" pitchFamily="34" charset="0"/>
            </a:endParaRPr>
          </a:p>
        </p:txBody>
      </p:sp>
      <p:sp>
        <p:nvSpPr>
          <p:cNvPr id="237588" name="AutoShape 20"/>
          <p:cNvSpPr>
            <a:spLocks noChangeArrowheads="1"/>
          </p:cNvSpPr>
          <p:nvPr/>
        </p:nvSpPr>
        <p:spPr bwMode="auto">
          <a:xfrm>
            <a:off x="4237038" y="3308350"/>
            <a:ext cx="288925" cy="504825"/>
          </a:xfrm>
          <a:prstGeom prst="downArrow">
            <a:avLst>
              <a:gd name="adj1" fmla="val 50000"/>
              <a:gd name="adj2" fmla="val 43681"/>
            </a:avLst>
          </a:prstGeom>
          <a:solidFill>
            <a:schemeClr val="accent2"/>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37589" name="Text Box 21"/>
          <p:cNvSpPr txBox="1">
            <a:spLocks noChangeArrowheads="1"/>
          </p:cNvSpPr>
          <p:nvPr/>
        </p:nvSpPr>
        <p:spPr bwMode="auto">
          <a:xfrm>
            <a:off x="2535238" y="3963988"/>
            <a:ext cx="11541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800">
                <a:solidFill>
                  <a:schemeClr val="accent2"/>
                </a:solidFill>
                <a:latin typeface="Arial" panose="020B0604020202020204" pitchFamily="34" charset="0"/>
              </a:rPr>
              <a:t>tabla de hechos</a:t>
            </a:r>
          </a:p>
        </p:txBody>
      </p:sp>
      <p:sp>
        <p:nvSpPr>
          <p:cNvPr id="237590" name="Text Box 22"/>
          <p:cNvSpPr txBox="1">
            <a:spLocks noChangeArrowheads="1"/>
          </p:cNvSpPr>
          <p:nvPr/>
        </p:nvSpPr>
        <p:spPr bwMode="auto">
          <a:xfrm>
            <a:off x="5189538" y="4130675"/>
            <a:ext cx="19621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400">
                <a:latin typeface="Arial" panose="020B0604020202020204" pitchFamily="34" charset="0"/>
              </a:rPr>
              <a:t>la clave primaria</a:t>
            </a:r>
            <a:r>
              <a:rPr lang="es-ES_tradnl" altLang="es-ES" sz="1400">
                <a:latin typeface="Arial" panose="020B0604020202020204" pitchFamily="34" charset="0"/>
              </a:rPr>
              <a:t>*</a:t>
            </a:r>
            <a:r>
              <a:rPr lang="es-ES" altLang="es-ES" sz="1400">
                <a:latin typeface="Arial" panose="020B0604020202020204" pitchFamily="34" charset="0"/>
              </a:rPr>
              <a:t> está formada por los identificadores de las dimensiones básicas.</a:t>
            </a:r>
          </a:p>
        </p:txBody>
      </p:sp>
      <p:sp>
        <p:nvSpPr>
          <p:cNvPr id="237591" name="AutoShape 23"/>
          <p:cNvSpPr>
            <a:spLocks/>
          </p:cNvSpPr>
          <p:nvPr/>
        </p:nvSpPr>
        <p:spPr bwMode="auto">
          <a:xfrm>
            <a:off x="4813300" y="4059238"/>
            <a:ext cx="347663" cy="1023937"/>
          </a:xfrm>
          <a:prstGeom prst="rightBrace">
            <a:avLst>
              <a:gd name="adj1" fmla="val 24543"/>
              <a:gd name="adj2" fmla="val 50000"/>
            </a:avLst>
          </a:prstGeom>
          <a:noFill/>
          <a:ln w="12700">
            <a:solidFill>
              <a:srgbClr val="3333CC"/>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37592" name="Text Box 24"/>
          <p:cNvSpPr txBox="1">
            <a:spLocks noChangeArrowheads="1"/>
          </p:cNvSpPr>
          <p:nvPr/>
        </p:nvSpPr>
        <p:spPr bwMode="auto">
          <a:xfrm>
            <a:off x="5270500" y="5351463"/>
            <a:ext cx="2236788"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400">
                <a:latin typeface="Arial" panose="020B0604020202020204" pitchFamily="34" charset="0"/>
              </a:rPr>
              <a:t>datos</a:t>
            </a:r>
            <a:r>
              <a:rPr lang="es-ES_tradnl" altLang="es-ES" sz="1400">
                <a:latin typeface="Arial" panose="020B0604020202020204" pitchFamily="34" charset="0"/>
              </a:rPr>
              <a:t> (medidas)</a:t>
            </a:r>
            <a:r>
              <a:rPr lang="es-ES" altLang="es-ES" sz="1400">
                <a:latin typeface="Arial" panose="020B0604020202020204" pitchFamily="34" charset="0"/>
              </a:rPr>
              <a:t> sobre las ventas diaria</a:t>
            </a:r>
            <a:r>
              <a:rPr lang="es-ES_tradnl" altLang="es-ES" sz="1400">
                <a:latin typeface="Arial" panose="020B0604020202020204" pitchFamily="34" charset="0"/>
              </a:rPr>
              <a:t>s</a:t>
            </a:r>
            <a:r>
              <a:rPr lang="es-ES" altLang="es-ES" sz="1400">
                <a:latin typeface="Arial" panose="020B0604020202020204" pitchFamily="34" charset="0"/>
              </a:rPr>
              <a:t> de un producto en un almacén.</a:t>
            </a:r>
          </a:p>
        </p:txBody>
      </p:sp>
      <p:sp>
        <p:nvSpPr>
          <p:cNvPr id="237593" name="AutoShape 25"/>
          <p:cNvSpPr>
            <a:spLocks/>
          </p:cNvSpPr>
          <p:nvPr/>
        </p:nvSpPr>
        <p:spPr bwMode="auto">
          <a:xfrm>
            <a:off x="4849813" y="5149850"/>
            <a:ext cx="347662" cy="1023938"/>
          </a:xfrm>
          <a:prstGeom prst="rightBrace">
            <a:avLst>
              <a:gd name="adj1" fmla="val 24543"/>
              <a:gd name="adj2" fmla="val 50000"/>
            </a:avLst>
          </a:prstGeom>
          <a:noFill/>
          <a:ln w="12700">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37594" name="Text Box 26"/>
          <p:cNvSpPr txBox="1">
            <a:spLocks noChangeArrowheads="1"/>
          </p:cNvSpPr>
          <p:nvPr/>
        </p:nvSpPr>
        <p:spPr bwMode="auto">
          <a:xfrm>
            <a:off x="925513" y="6261100"/>
            <a:ext cx="7467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_tradnl" altLang="es-ES" sz="1600">
                <a:latin typeface="Arial" panose="020B0604020202020204" pitchFamily="34" charset="0"/>
              </a:rPr>
              <a:t>* pueden existir excepciones a esta regla general</a:t>
            </a:r>
            <a:endParaRPr lang="es-ES" altLang="es-ES" sz="1600">
              <a:latin typeface="Arial" panose="020B0604020202020204" pitchFamily="34" charset="0"/>
            </a:endParaRPr>
          </a:p>
        </p:txBody>
      </p:sp>
      <p:sp>
        <p:nvSpPr>
          <p:cNvPr id="29" name="Rectangle 2"/>
          <p:cNvSpPr>
            <a:spLocks noGrp="1" noChangeArrowheads="1"/>
          </p:cNvSpPr>
          <p:nvPr>
            <p:ph type="title"/>
          </p:nvPr>
        </p:nvSpPr>
        <p:spPr>
          <a:xfrm>
            <a:off x="1229557" y="319033"/>
            <a:ext cx="6961800" cy="694200"/>
          </a:xfrm>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2764346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1176825" y="312045"/>
            <a:ext cx="6961800" cy="694200"/>
          </a:xfrm>
        </p:spPr>
        <p:txBody>
          <a:bodyPr/>
          <a:lstStyle/>
          <a:p>
            <a:pPr>
              <a:tabLst>
                <a:tab pos="7143750" algn="l"/>
              </a:tabLst>
            </a:pPr>
            <a:r>
              <a:rPr lang="en-GB" altLang="es-ES" sz="2800" dirty="0" err="1"/>
              <a:t>Carga</a:t>
            </a:r>
            <a:r>
              <a:rPr lang="en-GB" altLang="es-ES" sz="2800" dirty="0"/>
              <a:t> y </a:t>
            </a:r>
            <a:r>
              <a:rPr lang="en-GB" altLang="es-ES" sz="2800" dirty="0" err="1"/>
              <a:t>Mantenimiento</a:t>
            </a:r>
            <a:r>
              <a:rPr lang="en-GB" altLang="es-ES" sz="2800" dirty="0"/>
              <a:t> de un A.D.</a:t>
            </a:r>
            <a:endParaRPr lang="es-ES_tradnl" altLang="es-ES" sz="2800" dirty="0"/>
          </a:p>
        </p:txBody>
      </p:sp>
      <p:sp>
        <p:nvSpPr>
          <p:cNvPr id="125956" name="Text Box 4"/>
          <p:cNvSpPr txBox="1">
            <a:spLocks noChangeArrowheads="1"/>
          </p:cNvSpPr>
          <p:nvPr/>
        </p:nvSpPr>
        <p:spPr bwMode="auto">
          <a:xfrm>
            <a:off x="827088" y="1557338"/>
            <a:ext cx="7661275" cy="2763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57238" indent="-300038">
              <a:defRPr sz="2400">
                <a:solidFill>
                  <a:schemeClr val="tx1"/>
                </a:solidFill>
                <a:latin typeface="Times New Roman" panose="02020603050405020304" pitchFamily="18" charset="0"/>
              </a:defRPr>
            </a:lvl2pPr>
            <a:lvl3pPr marL="947738">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s-ES_tradnl" altLang="es-ES" sz="2000" dirty="0">
                <a:latin typeface="Arial" panose="020B0604020202020204" pitchFamily="34" charset="0"/>
              </a:rPr>
              <a:t>El sistema encargado del mantenimiento del almacén de datos es el</a:t>
            </a:r>
            <a:r>
              <a:rPr lang="es-ES_tradnl" altLang="es-ES" sz="2000" dirty="0">
                <a:solidFill>
                  <a:srgbClr val="000099"/>
                </a:solidFill>
                <a:latin typeface="Arial" panose="020B0604020202020204" pitchFamily="34" charset="0"/>
              </a:rPr>
              <a:t> Sistema E.T.T*</a:t>
            </a:r>
            <a:r>
              <a:rPr lang="es-ES_tradnl" altLang="es-ES" sz="2000" dirty="0">
                <a:solidFill>
                  <a:schemeClr val="accent2"/>
                </a:solidFill>
                <a:latin typeface="Arial" panose="020B0604020202020204" pitchFamily="34" charset="0"/>
              </a:rPr>
              <a:t> (Extracción -  Transformación -Transporte)</a:t>
            </a:r>
          </a:p>
          <a:p>
            <a:pPr lvl="1" eaLnBrk="1" hangingPunct="1">
              <a:spcBef>
                <a:spcPct val="50000"/>
              </a:spcBef>
              <a:buFontTx/>
              <a:buChar char="–"/>
            </a:pPr>
            <a:r>
              <a:rPr lang="es-ES_tradnl" altLang="es-ES" sz="1800" dirty="0">
                <a:latin typeface="Arial" panose="020B0604020202020204" pitchFamily="34" charset="0"/>
              </a:rPr>
              <a:t>La construcción del Sistema E.T.T es responsabilidad del equipo de desarrollo del almacén de datos. </a:t>
            </a:r>
          </a:p>
          <a:p>
            <a:pPr lvl="1" eaLnBrk="1" hangingPunct="1">
              <a:spcBef>
                <a:spcPct val="50000"/>
              </a:spcBef>
              <a:buFontTx/>
              <a:buChar char="–"/>
            </a:pPr>
            <a:r>
              <a:rPr lang="es-ES_tradnl" altLang="es-ES" sz="1800" dirty="0">
                <a:latin typeface="Arial" panose="020B0604020202020204" pitchFamily="34" charset="0"/>
              </a:rPr>
              <a:t>El Sistema E.T.T es construido específicamente para cada almacén de datos. Aproximadamente 50% del esfuerzo.</a:t>
            </a:r>
          </a:p>
          <a:p>
            <a:pPr lvl="1" eaLnBrk="1" hangingPunct="1">
              <a:spcBef>
                <a:spcPct val="50000"/>
              </a:spcBef>
              <a:buFontTx/>
              <a:buChar char="–"/>
            </a:pPr>
            <a:r>
              <a:rPr lang="es-ES_tradnl" altLang="es-ES" sz="1800" dirty="0">
                <a:latin typeface="Arial" panose="020B0604020202020204" pitchFamily="34" charset="0"/>
              </a:rPr>
              <a:t>En la construcción del E.T.T se pueden utilizar herramientas del mercado o programas diseñados específicamente.</a:t>
            </a:r>
            <a:endParaRPr lang="es-ES_tradnl" altLang="es-ES" sz="1800" dirty="0">
              <a:solidFill>
                <a:schemeClr val="accent2"/>
              </a:solidFill>
              <a:latin typeface="Arial" panose="020B0604020202020204" pitchFamily="34" charset="0"/>
            </a:endParaRPr>
          </a:p>
        </p:txBody>
      </p:sp>
      <p:sp>
        <p:nvSpPr>
          <p:cNvPr id="125957" name="Text Box 5"/>
          <p:cNvSpPr txBox="1">
            <a:spLocks noChangeArrowheads="1"/>
          </p:cNvSpPr>
          <p:nvPr/>
        </p:nvSpPr>
        <p:spPr bwMode="auto">
          <a:xfrm>
            <a:off x="893763" y="4451350"/>
            <a:ext cx="7648575" cy="149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665163" indent="-207963">
              <a:defRPr sz="2400">
                <a:solidFill>
                  <a:schemeClr val="tx1"/>
                </a:solidFill>
                <a:latin typeface="Times New Roman" panose="02020603050405020304" pitchFamily="18" charset="0"/>
              </a:defRPr>
            </a:lvl2pPr>
            <a:lvl3pPr marL="947738">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s-ES_tradnl" altLang="es-ES" sz="2000">
                <a:solidFill>
                  <a:srgbClr val="000099"/>
                </a:solidFill>
                <a:latin typeface="Arial" panose="020B0604020202020204" pitchFamily="34" charset="0"/>
              </a:rPr>
              <a:t>Funciones del Sistema E.T.T:</a:t>
            </a:r>
          </a:p>
          <a:p>
            <a:pPr lvl="1" eaLnBrk="1" hangingPunct="1">
              <a:spcBef>
                <a:spcPct val="50000"/>
              </a:spcBef>
              <a:buFontTx/>
              <a:buChar char="–"/>
            </a:pPr>
            <a:r>
              <a:rPr lang="es-ES_tradnl" altLang="es-ES" sz="1800">
                <a:latin typeface="Arial" panose="020B0604020202020204" pitchFamily="34" charset="0"/>
              </a:rPr>
              <a:t>Carga inicial. </a:t>
            </a:r>
            <a:r>
              <a:rPr lang="es-ES_tradnl" altLang="es-ES" sz="1800">
                <a:solidFill>
                  <a:schemeClr val="accent2"/>
                </a:solidFill>
                <a:latin typeface="Arial" panose="020B0604020202020204" pitchFamily="34" charset="0"/>
              </a:rPr>
              <a:t>(initial load)</a:t>
            </a:r>
          </a:p>
          <a:p>
            <a:pPr lvl="1" eaLnBrk="1" hangingPunct="1">
              <a:spcBef>
                <a:spcPct val="50000"/>
              </a:spcBef>
              <a:buFontTx/>
              <a:buChar char="–"/>
            </a:pPr>
            <a:r>
              <a:rPr lang="es-ES_tradnl" altLang="es-ES" sz="1800">
                <a:latin typeface="Arial" panose="020B0604020202020204" pitchFamily="34" charset="0"/>
              </a:rPr>
              <a:t>Mantenimiento o </a:t>
            </a:r>
            <a:r>
              <a:rPr lang="es-ES_tradnl" altLang="es-ES" sz="1800" i="1">
                <a:latin typeface="Arial" panose="020B0604020202020204" pitchFamily="34" charset="0"/>
              </a:rPr>
              <a:t>refresco</a:t>
            </a:r>
            <a:r>
              <a:rPr lang="es-ES_tradnl" altLang="es-ES" sz="1800">
                <a:latin typeface="Arial" panose="020B0604020202020204" pitchFamily="34" charset="0"/>
              </a:rPr>
              <a:t> periódico: inmediato, diario, semanal, mensual,... </a:t>
            </a:r>
            <a:r>
              <a:rPr lang="es-ES_tradnl" altLang="es-ES" sz="1800">
                <a:solidFill>
                  <a:schemeClr val="accent2"/>
                </a:solidFill>
                <a:latin typeface="Arial" panose="020B0604020202020204" pitchFamily="34" charset="0"/>
              </a:rPr>
              <a:t>(refreshment)</a:t>
            </a:r>
          </a:p>
        </p:txBody>
      </p:sp>
      <p:sp>
        <p:nvSpPr>
          <p:cNvPr id="125958" name="Text Box 6"/>
          <p:cNvSpPr txBox="1">
            <a:spLocks noChangeArrowheads="1"/>
          </p:cNvSpPr>
          <p:nvPr/>
        </p:nvSpPr>
        <p:spPr bwMode="auto">
          <a:xfrm>
            <a:off x="765175" y="6254750"/>
            <a:ext cx="736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_tradnl" altLang="es-ES" sz="1600">
                <a:latin typeface="Arial" panose="020B0604020202020204" pitchFamily="34" charset="0"/>
              </a:rPr>
              <a:t>* Conocido también por “E.T.L: Extracción – Transformación – Load (carga)”</a:t>
            </a:r>
            <a:endParaRPr lang="es-ES" altLang="es-ES" sz="1600">
              <a:latin typeface="Arial" panose="020B0604020202020204" pitchFamily="34" charset="0"/>
            </a:endParaRPr>
          </a:p>
        </p:txBody>
      </p:sp>
    </p:spTree>
    <p:extLst>
      <p:ext uri="{BB962C8B-B14F-4D97-AF65-F5344CB8AC3E}">
        <p14:creationId xmlns:p14="http://schemas.microsoft.com/office/powerpoint/2010/main" val="28521208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5" name="Text Box 3"/>
          <p:cNvSpPr txBox="1">
            <a:spLocks noChangeArrowheads="1"/>
          </p:cNvSpPr>
          <p:nvPr/>
        </p:nvSpPr>
        <p:spPr bwMode="auto">
          <a:xfrm>
            <a:off x="539750" y="1628775"/>
            <a:ext cx="7758113" cy="457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57238" indent="-279400">
              <a:defRPr sz="2400">
                <a:solidFill>
                  <a:schemeClr val="tx1"/>
                </a:solidFill>
                <a:latin typeface="Times New Roman" panose="02020603050405020304" pitchFamily="18" charset="0"/>
              </a:defRPr>
            </a:lvl2pPr>
            <a:lvl3pPr marL="1050925">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s-ES" altLang="es-ES">
                <a:solidFill>
                  <a:srgbClr val="3333CC"/>
                </a:solidFill>
                <a:latin typeface="Arial" panose="020B0604020202020204" pitchFamily="34" charset="0"/>
              </a:rPr>
              <a:t>Paso 3. Identificar las dimensiones que caracterizan el proceso.</a:t>
            </a:r>
            <a:endParaRPr lang="es-ES" altLang="es-ES" sz="2000">
              <a:latin typeface="Arial" panose="020B0604020202020204" pitchFamily="34" charset="0"/>
            </a:endParaRPr>
          </a:p>
          <a:p>
            <a:pPr lvl="1" eaLnBrk="1" hangingPunct="1">
              <a:spcBef>
                <a:spcPct val="50000"/>
              </a:spcBef>
              <a:buClr>
                <a:schemeClr val="accent2"/>
              </a:buClr>
              <a:buFont typeface="Wingdings" panose="05000000000000000000" pitchFamily="2" charset="2"/>
              <a:buChar char="ü"/>
            </a:pPr>
            <a:r>
              <a:rPr lang="es-ES" altLang="es-ES" sz="2000" i="1">
                <a:solidFill>
                  <a:schemeClr val="accent2"/>
                </a:solidFill>
                <a:latin typeface="Arial" panose="020B0604020202020204" pitchFamily="34" charset="0"/>
              </a:rPr>
              <a:t>Dimensiones</a:t>
            </a:r>
            <a:r>
              <a:rPr lang="es-ES" altLang="es-ES" sz="2000">
                <a:latin typeface="Arial" panose="020B0604020202020204" pitchFamily="34" charset="0"/>
              </a:rPr>
              <a:t>: dimensiones que caracterizan la actividad al nivel de detalle (gránulo) que se ha elegido.</a:t>
            </a:r>
            <a:endParaRPr lang="es-ES" altLang="es-ES" sz="1800" i="1">
              <a:solidFill>
                <a:schemeClr val="accent2"/>
              </a:solidFill>
              <a:latin typeface="Arial" panose="020B0604020202020204" pitchFamily="34" charset="0"/>
            </a:endParaRPr>
          </a:p>
          <a:p>
            <a:pPr lvl="2" eaLnBrk="1" hangingPunct="1">
              <a:spcBef>
                <a:spcPct val="50000"/>
              </a:spcBef>
            </a:pPr>
            <a:r>
              <a:rPr lang="es-ES" altLang="es-ES" sz="1600" i="1">
                <a:solidFill>
                  <a:schemeClr val="accent2"/>
                </a:solidFill>
                <a:latin typeface="Arial" panose="020B0604020202020204" pitchFamily="34" charset="0"/>
              </a:rPr>
              <a:t>Tiempo</a:t>
            </a:r>
            <a:r>
              <a:rPr lang="es-ES" altLang="es-ES" sz="1600" i="1">
                <a:latin typeface="Arial" panose="020B0604020202020204" pitchFamily="34" charset="0"/>
              </a:rPr>
              <a:t>     (dimensión temporal: ¿cuándo se produce la actividad?)</a:t>
            </a:r>
          </a:p>
          <a:p>
            <a:pPr lvl="2" eaLnBrk="1" hangingPunct="1">
              <a:spcBef>
                <a:spcPct val="50000"/>
              </a:spcBef>
            </a:pPr>
            <a:r>
              <a:rPr lang="es-ES" altLang="es-ES" sz="1600" i="1">
                <a:solidFill>
                  <a:schemeClr val="accent2"/>
                </a:solidFill>
                <a:latin typeface="Arial" panose="020B0604020202020204" pitchFamily="34" charset="0"/>
              </a:rPr>
              <a:t>Producto</a:t>
            </a:r>
            <a:r>
              <a:rPr lang="es-ES" altLang="es-ES" sz="1600" i="1">
                <a:latin typeface="Arial" panose="020B0604020202020204" pitchFamily="34" charset="0"/>
              </a:rPr>
              <a:t>  (dimensión ¿cuál es el objeto de la actividad?)</a:t>
            </a:r>
          </a:p>
          <a:p>
            <a:pPr lvl="2" eaLnBrk="1" hangingPunct="1">
              <a:spcBef>
                <a:spcPct val="50000"/>
              </a:spcBef>
            </a:pPr>
            <a:r>
              <a:rPr lang="es-ES" altLang="es-ES" sz="1600" i="1">
                <a:solidFill>
                  <a:schemeClr val="accent2"/>
                </a:solidFill>
                <a:latin typeface="Arial" panose="020B0604020202020204" pitchFamily="34" charset="0"/>
              </a:rPr>
              <a:t>Almacén</a:t>
            </a:r>
            <a:r>
              <a:rPr lang="es-ES" altLang="es-ES" sz="1600" i="1">
                <a:latin typeface="Arial" panose="020B0604020202020204" pitchFamily="34" charset="0"/>
              </a:rPr>
              <a:t>  (dimensión geográfica: ¿dónde se produce la actividad?)</a:t>
            </a:r>
          </a:p>
          <a:p>
            <a:pPr lvl="2" eaLnBrk="1" hangingPunct="1">
              <a:spcBef>
                <a:spcPct val="50000"/>
              </a:spcBef>
            </a:pPr>
            <a:r>
              <a:rPr lang="es-ES" altLang="es-ES" sz="1600" i="1">
                <a:solidFill>
                  <a:schemeClr val="accent2"/>
                </a:solidFill>
                <a:latin typeface="Arial" panose="020B0604020202020204" pitchFamily="34" charset="0"/>
              </a:rPr>
              <a:t>Cliente</a:t>
            </a:r>
            <a:r>
              <a:rPr lang="es-ES" altLang="es-ES" sz="1600" i="1">
                <a:latin typeface="Arial" panose="020B0604020202020204" pitchFamily="34" charset="0"/>
              </a:rPr>
              <a:t>    (dimensión ¿quién es el destinatario de la actividad?)</a:t>
            </a:r>
            <a:endParaRPr lang="es-ES" altLang="es-ES" sz="1800" i="1">
              <a:solidFill>
                <a:schemeClr val="accent2"/>
              </a:solidFill>
              <a:latin typeface="Arial" panose="020B0604020202020204" pitchFamily="34" charset="0"/>
            </a:endParaRPr>
          </a:p>
          <a:p>
            <a:pPr lvl="1" eaLnBrk="1" hangingPunct="1">
              <a:spcBef>
                <a:spcPct val="50000"/>
              </a:spcBef>
              <a:buClr>
                <a:schemeClr val="accent2"/>
              </a:buClr>
              <a:buFont typeface="Wingdings" panose="05000000000000000000" pitchFamily="2" charset="2"/>
              <a:buChar char="ü"/>
            </a:pPr>
            <a:r>
              <a:rPr lang="es-ES" altLang="es-ES" sz="2000">
                <a:latin typeface="Arial" panose="020B0604020202020204" pitchFamily="34" charset="0"/>
              </a:rPr>
              <a:t>De cada </a:t>
            </a:r>
            <a:r>
              <a:rPr lang="es-ES" altLang="es-ES" sz="2000" i="1">
                <a:solidFill>
                  <a:schemeClr val="accent2"/>
                </a:solidFill>
                <a:latin typeface="Arial" panose="020B0604020202020204" pitchFamily="34" charset="0"/>
              </a:rPr>
              <a:t>dimensión</a:t>
            </a:r>
            <a:r>
              <a:rPr lang="es-ES" altLang="es-ES" sz="2000">
                <a:solidFill>
                  <a:schemeClr val="accent2"/>
                </a:solidFill>
                <a:latin typeface="Arial" panose="020B0604020202020204" pitchFamily="34" charset="0"/>
              </a:rPr>
              <a:t> </a:t>
            </a:r>
            <a:r>
              <a:rPr lang="es-ES" altLang="es-ES" sz="2000">
                <a:latin typeface="Arial" panose="020B0604020202020204" pitchFamily="34" charset="0"/>
              </a:rPr>
              <a:t>se debe decidir los atributos (propiedades) relevantes para el análisis de la actividad.</a:t>
            </a:r>
          </a:p>
          <a:p>
            <a:pPr lvl="1" eaLnBrk="1" hangingPunct="1">
              <a:spcBef>
                <a:spcPct val="50000"/>
              </a:spcBef>
              <a:buClr>
                <a:schemeClr val="accent2"/>
              </a:buClr>
              <a:buFont typeface="Wingdings" panose="05000000000000000000" pitchFamily="2" charset="2"/>
              <a:buChar char="ü"/>
            </a:pPr>
            <a:r>
              <a:rPr lang="es-ES" altLang="es-ES" sz="2000">
                <a:latin typeface="Arial" panose="020B0604020202020204" pitchFamily="34" charset="0"/>
              </a:rPr>
              <a:t>Entre los atributos de una dimensión existen jerarquías naturales que deben ser identificadas </a:t>
            </a:r>
            <a:r>
              <a:rPr lang="es-ES" altLang="es-ES" sz="1800">
                <a:solidFill>
                  <a:schemeClr val="accent2"/>
                </a:solidFill>
                <a:latin typeface="Arial" panose="020B0604020202020204" pitchFamily="34" charset="0"/>
              </a:rPr>
              <a:t>(día-mes-año)</a:t>
            </a:r>
            <a:endParaRPr lang="es-ES" altLang="es-ES" sz="2000">
              <a:latin typeface="Arial" panose="020B0604020202020204" pitchFamily="34" charset="0"/>
            </a:endParaRPr>
          </a:p>
        </p:txBody>
      </p:sp>
      <p:sp>
        <p:nvSpPr>
          <p:cNvPr id="6" name="Rectangle 2"/>
          <p:cNvSpPr>
            <a:spLocks noGrp="1" noChangeArrowheads="1"/>
          </p:cNvSpPr>
          <p:nvPr>
            <p:ph type="title"/>
          </p:nvPr>
        </p:nvSpPr>
        <p:spPr>
          <a:xfrm>
            <a:off x="1229557" y="319033"/>
            <a:ext cx="6961800" cy="694200"/>
          </a:xfrm>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34512560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9" name="Text Box 3"/>
          <p:cNvSpPr txBox="1">
            <a:spLocks noChangeArrowheads="1"/>
          </p:cNvSpPr>
          <p:nvPr/>
        </p:nvSpPr>
        <p:spPr bwMode="auto">
          <a:xfrm>
            <a:off x="3925888" y="2438400"/>
            <a:ext cx="1425575" cy="3152775"/>
          </a:xfrm>
          <a:prstGeom prst="rect">
            <a:avLst/>
          </a:prstGeom>
          <a:solidFill>
            <a:srgbClr val="E9FEFF"/>
          </a:solidFill>
          <a:ln w="12700">
            <a:solidFill>
              <a:srgbClr val="3333CC"/>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2000">
                <a:solidFill>
                  <a:srgbClr val="3333CC"/>
                </a:solidFill>
                <a:latin typeface="Arial" panose="020B0604020202020204" pitchFamily="34" charset="0"/>
              </a:rPr>
              <a:t>id_dim1</a:t>
            </a:r>
          </a:p>
          <a:p>
            <a:pPr eaLnBrk="1" hangingPunct="1">
              <a:spcBef>
                <a:spcPct val="50000"/>
              </a:spcBef>
            </a:pPr>
            <a:r>
              <a:rPr lang="es-ES" altLang="es-ES" sz="2000" b="1" i="1">
                <a:solidFill>
                  <a:srgbClr val="3333CC"/>
                </a:solidFill>
                <a:latin typeface="Arial" panose="020B0604020202020204" pitchFamily="34" charset="0"/>
              </a:rPr>
              <a:t>....</a:t>
            </a:r>
          </a:p>
          <a:p>
            <a:pPr eaLnBrk="1" hangingPunct="1">
              <a:spcBef>
                <a:spcPct val="50000"/>
              </a:spcBef>
            </a:pPr>
            <a:endParaRPr lang="es-ES" altLang="es-ES" sz="2000">
              <a:latin typeface="Arial" panose="020B0604020202020204" pitchFamily="34" charset="0"/>
            </a:endParaRPr>
          </a:p>
          <a:p>
            <a:pPr eaLnBrk="1" hangingPunct="1">
              <a:spcBef>
                <a:spcPct val="50000"/>
              </a:spcBef>
            </a:pPr>
            <a:endParaRPr lang="es-ES" altLang="es-ES" sz="2000">
              <a:latin typeface="Arial" panose="020B0604020202020204" pitchFamily="34" charset="0"/>
            </a:endParaRPr>
          </a:p>
          <a:p>
            <a:pPr eaLnBrk="1" hangingPunct="1">
              <a:spcBef>
                <a:spcPct val="50000"/>
              </a:spcBef>
            </a:pPr>
            <a:endParaRPr lang="es-ES" altLang="es-ES" sz="2000">
              <a:latin typeface="Arial" panose="020B0604020202020204" pitchFamily="34" charset="0"/>
            </a:endParaRPr>
          </a:p>
          <a:p>
            <a:pPr eaLnBrk="1" hangingPunct="1">
              <a:spcBef>
                <a:spcPct val="50000"/>
              </a:spcBef>
            </a:pPr>
            <a:endParaRPr lang="es-ES" altLang="es-ES" sz="2000">
              <a:latin typeface="Arial" panose="020B0604020202020204" pitchFamily="34" charset="0"/>
            </a:endParaRPr>
          </a:p>
          <a:p>
            <a:pPr eaLnBrk="1" hangingPunct="1">
              <a:spcBef>
                <a:spcPct val="50000"/>
              </a:spcBef>
            </a:pPr>
            <a:endParaRPr lang="es-ES" altLang="es-ES" sz="2000">
              <a:latin typeface="Arial" panose="020B0604020202020204" pitchFamily="34" charset="0"/>
            </a:endParaRPr>
          </a:p>
        </p:txBody>
      </p:sp>
      <p:sp>
        <p:nvSpPr>
          <p:cNvPr id="239620" name="Text Box 4"/>
          <p:cNvSpPr txBox="1">
            <a:spLocks noChangeArrowheads="1"/>
          </p:cNvSpPr>
          <p:nvPr/>
        </p:nvSpPr>
        <p:spPr bwMode="auto">
          <a:xfrm>
            <a:off x="1968500" y="1844675"/>
            <a:ext cx="1655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2000">
                <a:solidFill>
                  <a:schemeClr val="accent2"/>
                </a:solidFill>
                <a:latin typeface="Arial" panose="020B0604020202020204" pitchFamily="34" charset="0"/>
              </a:rPr>
              <a:t>tabla Dimensión 1</a:t>
            </a:r>
          </a:p>
        </p:txBody>
      </p:sp>
      <p:sp>
        <p:nvSpPr>
          <p:cNvPr id="239621" name="Text Box 5"/>
          <p:cNvSpPr txBox="1">
            <a:spLocks noChangeArrowheads="1"/>
          </p:cNvSpPr>
          <p:nvPr/>
        </p:nvSpPr>
        <p:spPr bwMode="auto">
          <a:xfrm rot="-2535691">
            <a:off x="3967163" y="4240213"/>
            <a:ext cx="1343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2000">
                <a:solidFill>
                  <a:srgbClr val="3333CC"/>
                </a:solidFill>
                <a:latin typeface="Arial" panose="020B0604020202020204" pitchFamily="34" charset="0"/>
              </a:rPr>
              <a:t>(atributos)</a:t>
            </a:r>
          </a:p>
        </p:txBody>
      </p:sp>
      <p:sp>
        <p:nvSpPr>
          <p:cNvPr id="8" name="Rectangle 2"/>
          <p:cNvSpPr>
            <a:spLocks noGrp="1" noChangeArrowheads="1"/>
          </p:cNvSpPr>
          <p:nvPr>
            <p:ph type="title"/>
          </p:nvPr>
        </p:nvSpPr>
        <p:spPr>
          <a:xfrm>
            <a:off x="1229557" y="319033"/>
            <a:ext cx="6961800" cy="694200"/>
          </a:xfrm>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26658821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3" name="Rectangle 3"/>
          <p:cNvSpPr>
            <a:spLocks noChangeArrowheads="1"/>
          </p:cNvSpPr>
          <p:nvPr/>
        </p:nvSpPr>
        <p:spPr bwMode="auto">
          <a:xfrm>
            <a:off x="847725" y="1771650"/>
            <a:ext cx="7002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s-ES" altLang="es-ES">
                <a:solidFill>
                  <a:srgbClr val="3333CC"/>
                </a:solidFill>
                <a:latin typeface="Arial" panose="020B0604020202020204" pitchFamily="34" charset="0"/>
              </a:rPr>
              <a:t>Ejemplo: </a:t>
            </a:r>
            <a:r>
              <a:rPr lang="es-ES" altLang="es-ES">
                <a:latin typeface="Arial" panose="020B0604020202020204" pitchFamily="34" charset="0"/>
              </a:rPr>
              <a:t>Cadena de supermercados.</a:t>
            </a:r>
          </a:p>
        </p:txBody>
      </p:sp>
      <p:sp>
        <p:nvSpPr>
          <p:cNvPr id="240644" name="Text Box 4"/>
          <p:cNvSpPr txBox="1">
            <a:spLocks noChangeArrowheads="1"/>
          </p:cNvSpPr>
          <p:nvPr/>
        </p:nvSpPr>
        <p:spPr bwMode="auto">
          <a:xfrm>
            <a:off x="1179513" y="2752725"/>
            <a:ext cx="1473200" cy="654050"/>
          </a:xfrm>
          <a:prstGeom prst="rect">
            <a:avLst/>
          </a:prstGeom>
          <a:noFill/>
          <a:ln w="12700">
            <a:solidFill>
              <a:srgbClr val="3333CC"/>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800">
                <a:latin typeface="Arial" panose="020B0604020202020204" pitchFamily="34" charset="0"/>
              </a:rPr>
              <a:t>definición de gránulo</a:t>
            </a:r>
          </a:p>
        </p:txBody>
      </p:sp>
      <p:sp>
        <p:nvSpPr>
          <p:cNvPr id="240645" name="Text Box 5"/>
          <p:cNvSpPr txBox="1">
            <a:spLocks noChangeArrowheads="1"/>
          </p:cNvSpPr>
          <p:nvPr/>
        </p:nvSpPr>
        <p:spPr bwMode="auto">
          <a:xfrm>
            <a:off x="3929063" y="2752725"/>
            <a:ext cx="1487487" cy="654050"/>
          </a:xfrm>
          <a:prstGeom prst="rect">
            <a:avLst/>
          </a:prstGeom>
          <a:noFill/>
          <a:ln w="12700">
            <a:solidFill>
              <a:srgbClr val="3333CC"/>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800">
                <a:latin typeface="Arial" panose="020B0604020202020204" pitchFamily="34" charset="0"/>
              </a:rPr>
              <a:t>dimensiones básicas</a:t>
            </a:r>
          </a:p>
        </p:txBody>
      </p:sp>
      <p:sp>
        <p:nvSpPr>
          <p:cNvPr id="240646" name="AutoShape 6"/>
          <p:cNvSpPr>
            <a:spLocks noChangeArrowheads="1"/>
          </p:cNvSpPr>
          <p:nvPr/>
        </p:nvSpPr>
        <p:spPr bwMode="auto">
          <a:xfrm>
            <a:off x="3055938" y="2968625"/>
            <a:ext cx="547687" cy="288925"/>
          </a:xfrm>
          <a:prstGeom prst="rightArrow">
            <a:avLst>
              <a:gd name="adj1" fmla="val 50000"/>
              <a:gd name="adj2" fmla="val 47390"/>
            </a:avLst>
          </a:prstGeom>
          <a:solidFill>
            <a:schemeClr val="accent2"/>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40647" name="Text Box 7"/>
          <p:cNvSpPr txBox="1">
            <a:spLocks noChangeArrowheads="1"/>
          </p:cNvSpPr>
          <p:nvPr/>
        </p:nvSpPr>
        <p:spPr bwMode="auto">
          <a:xfrm>
            <a:off x="5970588" y="2335213"/>
            <a:ext cx="981075" cy="366712"/>
          </a:xfrm>
          <a:prstGeom prst="rect">
            <a:avLst/>
          </a:prstGeom>
          <a:solidFill>
            <a:srgbClr val="E9FE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s-ES" altLang="es-ES" sz="1800">
                <a:latin typeface="Arial" panose="020B0604020202020204" pitchFamily="34" charset="0"/>
              </a:rPr>
              <a:t>tiempo</a:t>
            </a:r>
          </a:p>
        </p:txBody>
      </p:sp>
      <p:sp>
        <p:nvSpPr>
          <p:cNvPr id="240648" name="Text Box 8"/>
          <p:cNvSpPr txBox="1">
            <a:spLocks noChangeArrowheads="1"/>
          </p:cNvSpPr>
          <p:nvPr/>
        </p:nvSpPr>
        <p:spPr bwMode="auto">
          <a:xfrm>
            <a:off x="5970588" y="2863850"/>
            <a:ext cx="1138237" cy="366713"/>
          </a:xfrm>
          <a:prstGeom prst="rect">
            <a:avLst/>
          </a:prstGeom>
          <a:solidFill>
            <a:srgbClr val="E9FE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s-ES" altLang="es-ES" sz="1800">
                <a:latin typeface="Arial" panose="020B0604020202020204" pitchFamily="34" charset="0"/>
              </a:rPr>
              <a:t>producto</a:t>
            </a:r>
          </a:p>
        </p:txBody>
      </p:sp>
      <p:sp>
        <p:nvSpPr>
          <p:cNvPr id="240649" name="Text Box 9"/>
          <p:cNvSpPr txBox="1">
            <a:spLocks noChangeArrowheads="1"/>
          </p:cNvSpPr>
          <p:nvPr/>
        </p:nvSpPr>
        <p:spPr bwMode="auto">
          <a:xfrm>
            <a:off x="5970588" y="3390900"/>
            <a:ext cx="1936750" cy="366713"/>
          </a:xfrm>
          <a:prstGeom prst="rect">
            <a:avLst/>
          </a:prstGeom>
          <a:solidFill>
            <a:srgbClr val="E9FE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s-ES" altLang="es-ES" sz="1800">
                <a:latin typeface="Arial" panose="020B0604020202020204" pitchFamily="34" charset="0"/>
              </a:rPr>
              <a:t>establecimiento</a:t>
            </a:r>
          </a:p>
        </p:txBody>
      </p:sp>
      <p:sp>
        <p:nvSpPr>
          <p:cNvPr id="240650" name="Line 10"/>
          <p:cNvSpPr>
            <a:spLocks noChangeShapeType="1"/>
          </p:cNvSpPr>
          <p:nvPr/>
        </p:nvSpPr>
        <p:spPr bwMode="auto">
          <a:xfrm flipV="1">
            <a:off x="5421313" y="2565400"/>
            <a:ext cx="490537" cy="519113"/>
          </a:xfrm>
          <a:prstGeom prst="line">
            <a:avLst/>
          </a:prstGeom>
          <a:noFill/>
          <a:ln w="12700">
            <a:solidFill>
              <a:srgbClr val="3333CC"/>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40651" name="Line 11"/>
          <p:cNvSpPr>
            <a:spLocks noChangeShapeType="1"/>
          </p:cNvSpPr>
          <p:nvPr/>
        </p:nvSpPr>
        <p:spPr bwMode="auto">
          <a:xfrm>
            <a:off x="5421313" y="3084513"/>
            <a:ext cx="520700" cy="0"/>
          </a:xfrm>
          <a:prstGeom prst="line">
            <a:avLst/>
          </a:prstGeom>
          <a:noFill/>
          <a:ln w="12700">
            <a:solidFill>
              <a:srgbClr val="3333CC"/>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40652" name="Line 12"/>
          <p:cNvSpPr>
            <a:spLocks noChangeShapeType="1"/>
          </p:cNvSpPr>
          <p:nvPr/>
        </p:nvSpPr>
        <p:spPr bwMode="auto">
          <a:xfrm>
            <a:off x="5407025" y="3098800"/>
            <a:ext cx="534988" cy="433388"/>
          </a:xfrm>
          <a:prstGeom prst="line">
            <a:avLst/>
          </a:prstGeom>
          <a:noFill/>
          <a:ln w="12700">
            <a:solidFill>
              <a:srgbClr val="3333CC"/>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40653" name="Text Box 13"/>
          <p:cNvSpPr txBox="1">
            <a:spLocks noChangeArrowheads="1"/>
          </p:cNvSpPr>
          <p:nvPr/>
        </p:nvSpPr>
        <p:spPr bwMode="auto">
          <a:xfrm>
            <a:off x="1187450" y="4797425"/>
            <a:ext cx="6604000" cy="641350"/>
          </a:xfrm>
          <a:prstGeom prst="rect">
            <a:avLst/>
          </a:prstGeom>
          <a:solidFill>
            <a:srgbClr val="F3C6A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_tradnl" altLang="es-ES" sz="1800">
                <a:latin typeface="Arial" panose="020B0604020202020204" pitchFamily="34" charset="0"/>
              </a:rPr>
              <a:t>Nota: En las aplicaciones reales el número de dimensiones suele variar entre 3 y 15 dimensiones. </a:t>
            </a:r>
            <a:endParaRPr lang="es-ES" altLang="es-ES" sz="1800">
              <a:latin typeface="Arial" panose="020B0604020202020204" pitchFamily="34" charset="0"/>
            </a:endParaRPr>
          </a:p>
        </p:txBody>
      </p:sp>
      <p:sp>
        <p:nvSpPr>
          <p:cNvPr id="16" name="Rectangle 2"/>
          <p:cNvSpPr>
            <a:spLocks noGrp="1" noChangeArrowheads="1"/>
          </p:cNvSpPr>
          <p:nvPr>
            <p:ph type="title"/>
          </p:nvPr>
        </p:nvSpPr>
        <p:spPr>
          <a:xfrm>
            <a:off x="1229557" y="319033"/>
            <a:ext cx="6961800" cy="694200"/>
          </a:xfrm>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3596810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7" name="Text Box 3"/>
          <p:cNvSpPr txBox="1">
            <a:spLocks noChangeArrowheads="1"/>
          </p:cNvSpPr>
          <p:nvPr/>
        </p:nvSpPr>
        <p:spPr bwMode="auto">
          <a:xfrm>
            <a:off x="755650" y="1628775"/>
            <a:ext cx="2435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2000">
                <a:solidFill>
                  <a:srgbClr val="3333CC"/>
                </a:solidFill>
                <a:latin typeface="Arial" panose="020B0604020202020204" pitchFamily="34" charset="0"/>
              </a:rPr>
              <a:t>Dimensión Tiempo:</a:t>
            </a:r>
          </a:p>
        </p:txBody>
      </p:sp>
      <p:sp>
        <p:nvSpPr>
          <p:cNvPr id="241668" name="Text Box 4"/>
          <p:cNvSpPr txBox="1">
            <a:spLocks noChangeArrowheads="1"/>
          </p:cNvSpPr>
          <p:nvPr/>
        </p:nvSpPr>
        <p:spPr bwMode="auto">
          <a:xfrm>
            <a:off x="1152525" y="2243138"/>
            <a:ext cx="6867525" cy="433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7338" indent="-287338">
              <a:defRPr sz="2400">
                <a:solidFill>
                  <a:schemeClr val="tx1"/>
                </a:solidFill>
                <a:latin typeface="Times New Roman" panose="02020603050405020304" pitchFamily="18" charset="0"/>
              </a:defRPr>
            </a:lvl1pPr>
            <a:lvl2pPr marL="477838">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Clr>
                <a:schemeClr val="accent2"/>
              </a:buClr>
              <a:buFont typeface="Wingdings" panose="05000000000000000000" pitchFamily="2" charset="2"/>
              <a:buChar char="ü"/>
            </a:pPr>
            <a:r>
              <a:rPr lang="es-ES" altLang="es-ES" sz="1800" dirty="0">
                <a:latin typeface="Arial" panose="020B0604020202020204" pitchFamily="34" charset="0"/>
              </a:rPr>
              <a:t>dimensión presente en todo AD porque el AD contiene información histórica sobre la organización.</a:t>
            </a:r>
          </a:p>
          <a:p>
            <a:pPr eaLnBrk="1" hangingPunct="1">
              <a:spcBef>
                <a:spcPct val="50000"/>
              </a:spcBef>
              <a:buClr>
                <a:schemeClr val="accent2"/>
              </a:buClr>
              <a:buFont typeface="Wingdings" panose="05000000000000000000" pitchFamily="2" charset="2"/>
              <a:buChar char="ü"/>
            </a:pPr>
            <a:r>
              <a:rPr lang="es-ES" altLang="es-ES" sz="1800" dirty="0">
                <a:latin typeface="Arial" panose="020B0604020202020204" pitchFamily="34" charset="0"/>
              </a:rPr>
              <a:t>aunque el lenguaje SQL ofrece funciones de tipo DATE, una dimensión Tiempo permite representar otros atributos temporales no calculables en SQL.</a:t>
            </a:r>
          </a:p>
          <a:p>
            <a:pPr eaLnBrk="1" hangingPunct="1">
              <a:spcBef>
                <a:spcPct val="50000"/>
              </a:spcBef>
              <a:buClr>
                <a:schemeClr val="accent2"/>
              </a:buClr>
              <a:buFont typeface="Wingdings" panose="05000000000000000000" pitchFamily="2" charset="2"/>
              <a:buChar char="ü"/>
            </a:pPr>
            <a:r>
              <a:rPr lang="es-ES" altLang="es-ES" sz="1800" dirty="0">
                <a:latin typeface="Arial" panose="020B0604020202020204" pitchFamily="34" charset="0"/>
              </a:rPr>
              <a:t>se puede calcular de antemano</a:t>
            </a:r>
          </a:p>
          <a:p>
            <a:pPr eaLnBrk="1" hangingPunct="1">
              <a:spcBef>
                <a:spcPct val="50000"/>
              </a:spcBef>
              <a:buClr>
                <a:schemeClr val="accent2"/>
              </a:buClr>
              <a:buFont typeface="Wingdings" panose="05000000000000000000" pitchFamily="2" charset="2"/>
              <a:buChar char="ü"/>
            </a:pPr>
            <a:r>
              <a:rPr lang="es-ES" altLang="es-ES" sz="1800" dirty="0">
                <a:latin typeface="Arial" panose="020B0604020202020204" pitchFamily="34" charset="0"/>
              </a:rPr>
              <a:t>atributos frecuentes: </a:t>
            </a:r>
          </a:p>
          <a:p>
            <a:pPr lvl="1" eaLnBrk="1" hangingPunct="1">
              <a:spcBef>
                <a:spcPct val="50000"/>
              </a:spcBef>
              <a:buClr>
                <a:srgbClr val="3333CC"/>
              </a:buClr>
              <a:buFontTx/>
              <a:buChar char="–"/>
            </a:pPr>
            <a:r>
              <a:rPr lang="es-ES" altLang="es-ES" sz="1600" dirty="0">
                <a:latin typeface="Arial" panose="020B0604020202020204" pitchFamily="34" charset="0"/>
              </a:rPr>
              <a:t> nro. de día, nro. de semana, nro. de año: valores absolutos del calendario juliano que permiten hacer ciertos cálculos aritméticos.</a:t>
            </a:r>
          </a:p>
          <a:p>
            <a:pPr lvl="1" eaLnBrk="1" hangingPunct="1">
              <a:spcBef>
                <a:spcPct val="50000"/>
              </a:spcBef>
              <a:buClr>
                <a:srgbClr val="3333CC"/>
              </a:buClr>
              <a:buFontTx/>
              <a:buChar char="–"/>
            </a:pPr>
            <a:r>
              <a:rPr lang="es-ES" altLang="es-ES" sz="1600" dirty="0">
                <a:latin typeface="Arial" panose="020B0604020202020204" pitchFamily="34" charset="0"/>
              </a:rPr>
              <a:t> día de la semana (lunes, martes, miércoles,...): permite hacer análisis sobre días de la semana concretos (ej. ventas en sábado, ventas en lunes,..). </a:t>
            </a:r>
            <a:r>
              <a:rPr lang="es-ES" altLang="es-ES" sz="1800" dirty="0">
                <a:latin typeface="Arial" panose="020B0604020202020204" pitchFamily="34" charset="0"/>
              </a:rPr>
              <a:t> </a:t>
            </a:r>
          </a:p>
          <a:p>
            <a:pPr eaLnBrk="1" hangingPunct="1">
              <a:spcBef>
                <a:spcPct val="50000"/>
              </a:spcBef>
            </a:pPr>
            <a:endParaRPr lang="es-ES" altLang="es-ES" sz="1800" dirty="0">
              <a:latin typeface="Arial" panose="020B0604020202020204" pitchFamily="34" charset="0"/>
            </a:endParaRPr>
          </a:p>
        </p:txBody>
      </p:sp>
      <p:sp>
        <p:nvSpPr>
          <p:cNvPr id="7" name="Rectangle 2"/>
          <p:cNvSpPr>
            <a:spLocks noGrp="1" noChangeArrowheads="1"/>
          </p:cNvSpPr>
          <p:nvPr>
            <p:ph type="title"/>
          </p:nvPr>
        </p:nvSpPr>
        <p:spPr>
          <a:xfrm>
            <a:off x="1229557" y="319033"/>
            <a:ext cx="6961800" cy="694200"/>
          </a:xfrm>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24697103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1" name="Text Box 3"/>
          <p:cNvSpPr txBox="1">
            <a:spLocks noChangeArrowheads="1"/>
          </p:cNvSpPr>
          <p:nvPr/>
        </p:nvSpPr>
        <p:spPr bwMode="auto">
          <a:xfrm>
            <a:off x="755650" y="1484313"/>
            <a:ext cx="2435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2000">
                <a:solidFill>
                  <a:srgbClr val="3333CC"/>
                </a:solidFill>
                <a:latin typeface="Arial" panose="020B0604020202020204" pitchFamily="34" charset="0"/>
              </a:rPr>
              <a:t>Dimensión Tiempo:</a:t>
            </a:r>
          </a:p>
        </p:txBody>
      </p:sp>
      <p:sp>
        <p:nvSpPr>
          <p:cNvPr id="242692" name="Text Box 4"/>
          <p:cNvSpPr txBox="1">
            <a:spLocks noChangeArrowheads="1"/>
          </p:cNvSpPr>
          <p:nvPr/>
        </p:nvSpPr>
        <p:spPr bwMode="auto">
          <a:xfrm>
            <a:off x="1008063" y="1911350"/>
            <a:ext cx="7473950" cy="471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665163" indent="-207963">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Clr>
                <a:schemeClr val="accent2"/>
              </a:buClr>
              <a:buFont typeface="Wingdings" panose="05000000000000000000" pitchFamily="2" charset="2"/>
              <a:buChar char="ü"/>
            </a:pPr>
            <a:r>
              <a:rPr lang="es-ES" altLang="es-ES" sz="1800" dirty="0">
                <a:latin typeface="Arial" panose="020B0604020202020204" pitchFamily="34" charset="0"/>
              </a:rPr>
              <a:t> atributos frecuentes: </a:t>
            </a:r>
            <a:endParaRPr lang="es-ES" altLang="es-ES" sz="1600" dirty="0">
              <a:latin typeface="Arial" panose="020B0604020202020204" pitchFamily="34" charset="0"/>
            </a:endParaRPr>
          </a:p>
          <a:p>
            <a:pPr lvl="1" eaLnBrk="1" hangingPunct="1">
              <a:spcBef>
                <a:spcPct val="30000"/>
              </a:spcBef>
              <a:buClr>
                <a:srgbClr val="3333CC"/>
              </a:buClr>
              <a:buFontTx/>
              <a:buChar char="­"/>
            </a:pPr>
            <a:r>
              <a:rPr lang="es-ES" altLang="es-ES" sz="1700" dirty="0">
                <a:latin typeface="Arial" panose="020B0604020202020204" pitchFamily="34" charset="0"/>
              </a:rPr>
              <a:t>día del mes (1..31): permite hacer comparaciones sobre el mismo día en meses distintos (ventas el 1º de mes).</a:t>
            </a:r>
          </a:p>
          <a:p>
            <a:pPr lvl="1" eaLnBrk="1" hangingPunct="1">
              <a:spcBef>
                <a:spcPct val="30000"/>
              </a:spcBef>
              <a:buClr>
                <a:srgbClr val="3333CC"/>
              </a:buClr>
              <a:buFontTx/>
              <a:buChar char="­"/>
            </a:pPr>
            <a:r>
              <a:rPr lang="es-ES" altLang="es-ES" sz="1700" dirty="0">
                <a:latin typeface="Arial" panose="020B0604020202020204" pitchFamily="34" charset="0"/>
              </a:rPr>
              <a:t>marca de fin de mes, marca de fin de semana : permite hacer comparaciones sobre el último día del mes o días de fin de semana en distintos meses.</a:t>
            </a:r>
          </a:p>
          <a:p>
            <a:pPr lvl="1" eaLnBrk="1" hangingPunct="1">
              <a:spcBef>
                <a:spcPct val="30000"/>
              </a:spcBef>
              <a:buClr>
                <a:srgbClr val="3333CC"/>
              </a:buClr>
              <a:buFontTx/>
              <a:buChar char="­"/>
            </a:pPr>
            <a:r>
              <a:rPr lang="es-ES" altLang="es-ES" sz="1700" dirty="0">
                <a:latin typeface="Arial" panose="020B0604020202020204" pitchFamily="34" charset="0"/>
              </a:rPr>
              <a:t>trimestre del año (1..4): permite hacer análisis sobre un trimestre concreto en distintos años.</a:t>
            </a:r>
          </a:p>
          <a:p>
            <a:pPr lvl="1" eaLnBrk="1" hangingPunct="1">
              <a:spcBef>
                <a:spcPct val="30000"/>
              </a:spcBef>
              <a:buClr>
                <a:srgbClr val="3333CC"/>
              </a:buClr>
              <a:buFontTx/>
              <a:buChar char="­"/>
            </a:pPr>
            <a:r>
              <a:rPr lang="es-ES" altLang="es-ES" sz="1700" dirty="0">
                <a:latin typeface="Arial" panose="020B0604020202020204" pitchFamily="34" charset="0"/>
              </a:rPr>
              <a:t>marca de día festivo: permite hacer análisis sobre los días contiguos a un día festivo.</a:t>
            </a:r>
          </a:p>
          <a:p>
            <a:pPr lvl="1" eaLnBrk="1" hangingPunct="1">
              <a:spcBef>
                <a:spcPct val="30000"/>
              </a:spcBef>
              <a:buClr>
                <a:srgbClr val="3333CC"/>
              </a:buClr>
              <a:buFontTx/>
              <a:buChar char="­"/>
            </a:pPr>
            <a:r>
              <a:rPr lang="es-ES" altLang="es-ES" sz="1700" dirty="0">
                <a:latin typeface="Arial" panose="020B0604020202020204" pitchFamily="34" charset="0"/>
              </a:rPr>
              <a:t>estación (primavera, verano..)</a:t>
            </a:r>
          </a:p>
          <a:p>
            <a:pPr lvl="1" eaLnBrk="1" hangingPunct="1">
              <a:spcBef>
                <a:spcPct val="30000"/>
              </a:spcBef>
              <a:buClr>
                <a:srgbClr val="3333CC"/>
              </a:buClr>
              <a:buFontTx/>
              <a:buChar char="­"/>
            </a:pPr>
            <a:r>
              <a:rPr lang="es-ES" altLang="es-ES" sz="1700" dirty="0">
                <a:latin typeface="Arial" panose="020B0604020202020204" pitchFamily="34" charset="0"/>
              </a:rPr>
              <a:t>evento especial: permite marcar días de eventos especiales (final de futbol, elecciones...)</a:t>
            </a:r>
          </a:p>
          <a:p>
            <a:pPr eaLnBrk="1" hangingPunct="1">
              <a:spcBef>
                <a:spcPct val="50000"/>
              </a:spcBef>
              <a:buClr>
                <a:schemeClr val="accent2"/>
              </a:buClr>
              <a:buFont typeface="Wingdings" panose="05000000000000000000" pitchFamily="2" charset="2"/>
              <a:buChar char="ü"/>
            </a:pPr>
            <a:r>
              <a:rPr lang="es-ES" altLang="es-ES" sz="1800" dirty="0">
                <a:latin typeface="Arial" panose="020B0604020202020204" pitchFamily="34" charset="0"/>
              </a:rPr>
              <a:t> jerarquía natural: </a:t>
            </a:r>
            <a:endParaRPr lang="es-ES" altLang="es-ES" sz="1600" dirty="0">
              <a:latin typeface="Arial" panose="020B0604020202020204" pitchFamily="34" charset="0"/>
            </a:endParaRPr>
          </a:p>
          <a:p>
            <a:pPr lvl="1" eaLnBrk="1" hangingPunct="1">
              <a:spcBef>
                <a:spcPct val="50000"/>
              </a:spcBef>
              <a:buClr>
                <a:schemeClr val="accent2"/>
              </a:buClr>
              <a:buFont typeface="Monotype Sorts" pitchFamily="2" charset="2"/>
              <a:buNone/>
            </a:pPr>
            <a:r>
              <a:rPr lang="es-ES" altLang="es-ES" sz="1600" dirty="0">
                <a:latin typeface="Arial" panose="020B0604020202020204" pitchFamily="34" charset="0"/>
              </a:rPr>
              <a:t>día - mes - trimestre -año</a:t>
            </a:r>
            <a:endParaRPr lang="es-ES" altLang="es-ES" sz="1800" dirty="0">
              <a:latin typeface="Arial" panose="020B0604020202020204" pitchFamily="34" charset="0"/>
            </a:endParaRPr>
          </a:p>
        </p:txBody>
      </p:sp>
      <p:sp>
        <p:nvSpPr>
          <p:cNvPr id="7" name="Rectangle 2"/>
          <p:cNvSpPr>
            <a:spLocks noGrp="1" noChangeArrowheads="1"/>
          </p:cNvSpPr>
          <p:nvPr>
            <p:ph type="title"/>
          </p:nvPr>
        </p:nvSpPr>
        <p:spPr>
          <a:xfrm>
            <a:off x="1229557" y="319033"/>
            <a:ext cx="6961800" cy="694200"/>
          </a:xfrm>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35203354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5" name="Text Box 3"/>
          <p:cNvSpPr txBox="1">
            <a:spLocks noChangeArrowheads="1"/>
          </p:cNvSpPr>
          <p:nvPr/>
        </p:nvSpPr>
        <p:spPr bwMode="auto">
          <a:xfrm>
            <a:off x="900113" y="1557338"/>
            <a:ext cx="2809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2000">
                <a:solidFill>
                  <a:srgbClr val="3333CC"/>
                </a:solidFill>
                <a:latin typeface="Arial" panose="020B0604020202020204" pitchFamily="34" charset="0"/>
              </a:rPr>
              <a:t>Dimensión Producto:</a:t>
            </a:r>
          </a:p>
        </p:txBody>
      </p:sp>
      <p:sp>
        <p:nvSpPr>
          <p:cNvPr id="243716" name="Text Box 4"/>
          <p:cNvSpPr txBox="1">
            <a:spLocks noChangeArrowheads="1"/>
          </p:cNvSpPr>
          <p:nvPr/>
        </p:nvSpPr>
        <p:spPr bwMode="auto">
          <a:xfrm>
            <a:off x="1344613" y="2073275"/>
            <a:ext cx="7099300"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7825" indent="-377825">
              <a:defRPr sz="2400">
                <a:solidFill>
                  <a:schemeClr val="tx1"/>
                </a:solidFill>
                <a:latin typeface="Times New Roman" panose="02020603050405020304" pitchFamily="18" charset="0"/>
              </a:defRPr>
            </a:lvl1pPr>
            <a:lvl2pPr marL="568325">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Clr>
                <a:schemeClr val="accent2"/>
              </a:buClr>
              <a:buFont typeface="Wingdings" panose="05000000000000000000" pitchFamily="2" charset="2"/>
              <a:buChar char="ü"/>
            </a:pPr>
            <a:r>
              <a:rPr lang="es-ES" altLang="es-ES" sz="1800">
                <a:latin typeface="Arial" panose="020B0604020202020204" pitchFamily="34" charset="0"/>
              </a:rPr>
              <a:t>la dimensión Producto se define a partir del fichero maestro de productos del sistema OLTP.</a:t>
            </a:r>
          </a:p>
          <a:p>
            <a:pPr eaLnBrk="1" hangingPunct="1">
              <a:spcBef>
                <a:spcPct val="50000"/>
              </a:spcBef>
              <a:buClr>
                <a:schemeClr val="accent2"/>
              </a:buClr>
              <a:buFont typeface="Wingdings" panose="05000000000000000000" pitchFamily="2" charset="2"/>
              <a:buChar char="ü"/>
            </a:pPr>
            <a:r>
              <a:rPr lang="es-ES" altLang="es-ES" sz="1800">
                <a:latin typeface="Arial" panose="020B0604020202020204" pitchFamily="34" charset="0"/>
              </a:rPr>
              <a:t>las actualizaciones del fichero maestro de productos deben reflejarse en la dimensión Producto (¿cómo?).</a:t>
            </a:r>
          </a:p>
          <a:p>
            <a:pPr eaLnBrk="1" hangingPunct="1">
              <a:spcBef>
                <a:spcPct val="50000"/>
              </a:spcBef>
              <a:buClr>
                <a:schemeClr val="accent2"/>
              </a:buClr>
              <a:buFont typeface="Wingdings" panose="05000000000000000000" pitchFamily="2" charset="2"/>
              <a:buChar char="ü"/>
            </a:pPr>
            <a:r>
              <a:rPr lang="es-ES" altLang="es-ES" sz="1800">
                <a:latin typeface="Arial" panose="020B0604020202020204" pitchFamily="34" charset="0"/>
              </a:rPr>
              <a:t>la dimensión Producto debe contener el mayor número posible de atributos descriptivos que permitan un análisis flexible. Un número frecuente es de 50 atributos.</a:t>
            </a:r>
          </a:p>
          <a:p>
            <a:pPr eaLnBrk="1" hangingPunct="1">
              <a:spcBef>
                <a:spcPct val="50000"/>
              </a:spcBef>
              <a:buClr>
                <a:schemeClr val="accent2"/>
              </a:buClr>
              <a:buFont typeface="Wingdings" panose="05000000000000000000" pitchFamily="2" charset="2"/>
              <a:buChar char="ü"/>
            </a:pPr>
            <a:r>
              <a:rPr lang="es-ES" altLang="es-ES" sz="1800">
                <a:latin typeface="Arial" panose="020B0604020202020204" pitchFamily="34" charset="0"/>
              </a:rPr>
              <a:t>atributos frecuentes: identificador (código estándar), descripción, tamaño del envase, marca, categoría, departamento, tipo de envase, producto dietético, peso, unidades de peso, unidades por envase, fórmula, ...</a:t>
            </a:r>
          </a:p>
          <a:p>
            <a:pPr eaLnBrk="1" hangingPunct="1">
              <a:spcBef>
                <a:spcPct val="50000"/>
              </a:spcBef>
              <a:buClr>
                <a:schemeClr val="accent2"/>
              </a:buClr>
              <a:buFont typeface="Wingdings" panose="05000000000000000000" pitchFamily="2" charset="2"/>
              <a:buChar char="ü"/>
            </a:pPr>
            <a:r>
              <a:rPr lang="es-ES" altLang="es-ES" sz="1800">
                <a:latin typeface="Arial" panose="020B0604020202020204" pitchFamily="34" charset="0"/>
              </a:rPr>
              <a:t>jerarquías: producto-categoría-departamento</a:t>
            </a:r>
          </a:p>
          <a:p>
            <a:pPr eaLnBrk="1" hangingPunct="1">
              <a:spcBef>
                <a:spcPct val="50000"/>
              </a:spcBef>
            </a:pPr>
            <a:endParaRPr lang="es-ES" altLang="es-ES" sz="1800">
              <a:latin typeface="Arial" panose="020B0604020202020204" pitchFamily="34" charset="0"/>
            </a:endParaRPr>
          </a:p>
        </p:txBody>
      </p:sp>
      <p:sp>
        <p:nvSpPr>
          <p:cNvPr id="7" name="Rectangle 2"/>
          <p:cNvSpPr>
            <a:spLocks noGrp="1" noChangeArrowheads="1"/>
          </p:cNvSpPr>
          <p:nvPr>
            <p:ph type="title"/>
          </p:nvPr>
        </p:nvSpPr>
        <p:spPr>
          <a:xfrm>
            <a:off x="1229557" y="319033"/>
            <a:ext cx="6961800" cy="694200"/>
          </a:xfrm>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5448707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Text Box 3"/>
          <p:cNvSpPr txBox="1">
            <a:spLocks noChangeArrowheads="1"/>
          </p:cNvSpPr>
          <p:nvPr/>
        </p:nvSpPr>
        <p:spPr bwMode="auto">
          <a:xfrm>
            <a:off x="827088" y="1430338"/>
            <a:ext cx="475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2000">
                <a:solidFill>
                  <a:srgbClr val="3333CC"/>
                </a:solidFill>
                <a:latin typeface="Arial" panose="020B0604020202020204" pitchFamily="34" charset="0"/>
              </a:rPr>
              <a:t>Dimensión Establecimiento (</a:t>
            </a:r>
            <a:r>
              <a:rPr lang="es-ES" altLang="es-ES" sz="2000" i="1">
                <a:solidFill>
                  <a:srgbClr val="3333CC"/>
                </a:solidFill>
                <a:latin typeface="Arial" panose="020B0604020202020204" pitchFamily="34" charset="0"/>
              </a:rPr>
              <a:t>store</a:t>
            </a:r>
            <a:r>
              <a:rPr lang="es-ES" altLang="es-ES" sz="2000">
                <a:solidFill>
                  <a:srgbClr val="3333CC"/>
                </a:solidFill>
                <a:latin typeface="Arial" panose="020B0604020202020204" pitchFamily="34" charset="0"/>
              </a:rPr>
              <a:t>) :</a:t>
            </a:r>
          </a:p>
        </p:txBody>
      </p:sp>
      <p:sp>
        <p:nvSpPr>
          <p:cNvPr id="244740" name="Text Box 4"/>
          <p:cNvSpPr txBox="1">
            <a:spLocks noChangeArrowheads="1"/>
          </p:cNvSpPr>
          <p:nvPr/>
        </p:nvSpPr>
        <p:spPr bwMode="auto">
          <a:xfrm>
            <a:off x="987426" y="1870075"/>
            <a:ext cx="7552892"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87338" indent="-287338">
              <a:defRPr sz="2400">
                <a:solidFill>
                  <a:schemeClr val="tx1"/>
                </a:solidFill>
                <a:latin typeface="Times New Roman" panose="02020603050405020304" pitchFamily="18" charset="0"/>
              </a:defRPr>
            </a:lvl1pPr>
            <a:lvl2pPr marL="860425" indent="-382588">
              <a:defRPr sz="2400">
                <a:solidFill>
                  <a:schemeClr val="tx1"/>
                </a:solidFill>
                <a:latin typeface="Times New Roman" panose="02020603050405020304" pitchFamily="18" charset="0"/>
              </a:defRPr>
            </a:lvl2pPr>
            <a:lvl3pPr marL="1050925">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Clr>
                <a:schemeClr val="accent2"/>
              </a:buClr>
              <a:buFont typeface="Wingdings" panose="05000000000000000000" pitchFamily="2" charset="2"/>
              <a:buChar char="ü"/>
            </a:pPr>
            <a:r>
              <a:rPr lang="es-ES" altLang="es-ES" sz="1800" dirty="0">
                <a:latin typeface="Arial" panose="020B0604020202020204" pitchFamily="34" charset="0"/>
              </a:rPr>
              <a:t>la dimensión Almacén representa la información geográfica básica.</a:t>
            </a:r>
          </a:p>
          <a:p>
            <a:pPr eaLnBrk="1" hangingPunct="1">
              <a:spcBef>
                <a:spcPct val="50000"/>
              </a:spcBef>
              <a:buClr>
                <a:schemeClr val="accent2"/>
              </a:buClr>
              <a:buFont typeface="Wingdings" panose="05000000000000000000" pitchFamily="2" charset="2"/>
              <a:buChar char="ü"/>
            </a:pPr>
            <a:r>
              <a:rPr lang="es-ES" altLang="es-ES" sz="1800" dirty="0">
                <a:latin typeface="Arial" panose="020B0604020202020204" pitchFamily="34" charset="0"/>
              </a:rPr>
              <a:t>esta dimensión suele ser creada explícitamente recopilando información </a:t>
            </a:r>
            <a:r>
              <a:rPr lang="es-ES" altLang="es-ES" sz="1800" i="1" dirty="0">
                <a:latin typeface="Arial" panose="020B0604020202020204" pitchFamily="34" charset="0"/>
              </a:rPr>
              <a:t>externa</a:t>
            </a:r>
            <a:r>
              <a:rPr lang="es-ES" altLang="es-ES" sz="1800" dirty="0">
                <a:latin typeface="Arial" panose="020B0604020202020204" pitchFamily="34" charset="0"/>
              </a:rPr>
              <a:t> que sólo tiene sentido en el A.D y que no la tiene en un OLTP (número de habitantes de la ciudad del establecimiento, caracterización del tipo de población del distrito, ...) </a:t>
            </a:r>
          </a:p>
          <a:p>
            <a:pPr eaLnBrk="1" hangingPunct="1">
              <a:spcBef>
                <a:spcPct val="50000"/>
              </a:spcBef>
              <a:buClr>
                <a:schemeClr val="accent2"/>
              </a:buClr>
              <a:buFont typeface="Wingdings" panose="05000000000000000000" pitchFamily="2" charset="2"/>
              <a:buChar char="ü"/>
            </a:pPr>
            <a:r>
              <a:rPr lang="es-ES" altLang="es-ES" sz="1800" dirty="0">
                <a:latin typeface="Arial" panose="020B0604020202020204" pitchFamily="34" charset="0"/>
              </a:rPr>
              <a:t>atributos frecuentes: identificador (código interno), nombre, dirección, distrito, región, ciudad, país, director, teléfono, fax, tipo de almacén, superficie, fecha de apertura, fecha de la última remodelación, superficie para congelados, superficie para productos frescos, datos de la población del distrito, zona de ventas, ...</a:t>
            </a:r>
          </a:p>
          <a:p>
            <a:pPr eaLnBrk="1" hangingPunct="1">
              <a:spcBef>
                <a:spcPct val="50000"/>
              </a:spcBef>
              <a:buClr>
                <a:schemeClr val="accent2"/>
              </a:buClr>
              <a:buFont typeface="Wingdings" panose="05000000000000000000" pitchFamily="2" charset="2"/>
              <a:buChar char="ü"/>
            </a:pPr>
            <a:r>
              <a:rPr lang="es-ES" altLang="es-ES" sz="1800" dirty="0">
                <a:latin typeface="Arial" panose="020B0604020202020204" pitchFamily="34" charset="0"/>
              </a:rPr>
              <a:t>jerarquías: </a:t>
            </a:r>
          </a:p>
          <a:p>
            <a:pPr lvl="1" eaLnBrk="1" hangingPunct="1">
              <a:spcBef>
                <a:spcPct val="50000"/>
              </a:spcBef>
              <a:buClr>
                <a:srgbClr val="3333CC"/>
              </a:buClr>
              <a:buFontTx/>
              <a:buChar char="–"/>
            </a:pPr>
            <a:r>
              <a:rPr lang="es-ES" altLang="es-ES" sz="1800" dirty="0">
                <a:latin typeface="Arial" panose="020B0604020202020204" pitchFamily="34" charset="0"/>
              </a:rPr>
              <a:t>establecimiento - distrito - ciudad - región - país (jerarquía geográfica)</a:t>
            </a:r>
          </a:p>
          <a:p>
            <a:pPr lvl="1" eaLnBrk="1" hangingPunct="1">
              <a:spcBef>
                <a:spcPct val="50000"/>
              </a:spcBef>
              <a:buClr>
                <a:srgbClr val="3333CC"/>
              </a:buClr>
              <a:buFontTx/>
              <a:buChar char="–"/>
            </a:pPr>
            <a:r>
              <a:rPr lang="es-ES" altLang="es-ES" sz="1800" dirty="0">
                <a:latin typeface="Arial" panose="020B0604020202020204" pitchFamily="34" charset="0"/>
              </a:rPr>
              <a:t>establecimiento - </a:t>
            </a:r>
            <a:r>
              <a:rPr lang="es-ES" altLang="es-ES" sz="1800" dirty="0" err="1">
                <a:latin typeface="Arial" panose="020B0604020202020204" pitchFamily="34" charset="0"/>
              </a:rPr>
              <a:t>zona_ventas</a:t>
            </a:r>
            <a:r>
              <a:rPr lang="es-ES" altLang="es-ES" sz="1800" dirty="0">
                <a:latin typeface="Arial" panose="020B0604020202020204" pitchFamily="34" charset="0"/>
              </a:rPr>
              <a:t> - </a:t>
            </a:r>
            <a:r>
              <a:rPr lang="es-ES" altLang="es-ES" sz="1800" dirty="0" err="1">
                <a:latin typeface="Arial" panose="020B0604020202020204" pitchFamily="34" charset="0"/>
              </a:rPr>
              <a:t>región_ventas</a:t>
            </a:r>
            <a:r>
              <a:rPr lang="es-ES" altLang="es-ES" sz="1800" dirty="0">
                <a:latin typeface="Arial" panose="020B0604020202020204" pitchFamily="34" charset="0"/>
              </a:rPr>
              <a:t> (jerarquía de ventas)</a:t>
            </a:r>
          </a:p>
          <a:p>
            <a:pPr eaLnBrk="1" hangingPunct="1">
              <a:spcBef>
                <a:spcPct val="50000"/>
              </a:spcBef>
            </a:pPr>
            <a:endParaRPr lang="es-ES" altLang="es-ES" sz="1800" dirty="0">
              <a:latin typeface="Arial" panose="020B0604020202020204" pitchFamily="34" charset="0"/>
            </a:endParaRPr>
          </a:p>
        </p:txBody>
      </p:sp>
      <p:sp>
        <p:nvSpPr>
          <p:cNvPr id="7" name="Rectangle 2"/>
          <p:cNvSpPr>
            <a:spLocks noGrp="1" noChangeArrowheads="1"/>
          </p:cNvSpPr>
          <p:nvPr>
            <p:ph type="title"/>
          </p:nvPr>
        </p:nvSpPr>
        <p:spPr>
          <a:xfrm>
            <a:off x="1229557" y="319033"/>
            <a:ext cx="6961800" cy="694200"/>
          </a:xfrm>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40366987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Text Box 3"/>
          <p:cNvSpPr txBox="1">
            <a:spLocks noChangeArrowheads="1"/>
          </p:cNvSpPr>
          <p:nvPr/>
        </p:nvSpPr>
        <p:spPr bwMode="auto">
          <a:xfrm>
            <a:off x="3883025" y="1922463"/>
            <a:ext cx="1398588" cy="3827462"/>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400" b="1">
                <a:latin typeface="Arial" panose="020B0604020202020204" pitchFamily="34" charset="0"/>
              </a:rPr>
              <a:t>id_establec</a:t>
            </a:r>
            <a:endParaRPr lang="es-ES_tradnl" altLang="es-ES" sz="1400" b="1">
              <a:latin typeface="Arial" panose="020B0604020202020204" pitchFamily="34" charset="0"/>
            </a:endParaRPr>
          </a:p>
          <a:p>
            <a:pPr eaLnBrk="1" hangingPunct="1">
              <a:spcBef>
                <a:spcPct val="50000"/>
              </a:spcBef>
            </a:pPr>
            <a:r>
              <a:rPr lang="es-ES_tradnl" altLang="es-ES" sz="1400">
                <a:latin typeface="Arial" panose="020B0604020202020204" pitchFamily="34" charset="0"/>
              </a:rPr>
              <a:t>nro_establec</a:t>
            </a:r>
            <a:endParaRPr lang="es-ES" altLang="es-ES" sz="1400">
              <a:latin typeface="Arial" panose="020B0604020202020204" pitchFamily="34" charset="0"/>
            </a:endParaRPr>
          </a:p>
          <a:p>
            <a:pPr eaLnBrk="1" hangingPunct="1">
              <a:spcBef>
                <a:spcPct val="50000"/>
              </a:spcBef>
            </a:pPr>
            <a:r>
              <a:rPr lang="es-ES" altLang="es-ES" sz="1400">
                <a:latin typeface="Arial" panose="020B0604020202020204" pitchFamily="34" charset="0"/>
              </a:rPr>
              <a:t>nombre</a:t>
            </a:r>
          </a:p>
          <a:p>
            <a:pPr eaLnBrk="1" hangingPunct="1">
              <a:spcBef>
                <a:spcPct val="50000"/>
              </a:spcBef>
            </a:pPr>
            <a:r>
              <a:rPr lang="es-ES" altLang="es-ES" sz="1400">
                <a:latin typeface="Arial" panose="020B0604020202020204" pitchFamily="34" charset="0"/>
              </a:rPr>
              <a:t>dirección</a:t>
            </a:r>
          </a:p>
          <a:p>
            <a:pPr eaLnBrk="1" hangingPunct="1">
              <a:spcBef>
                <a:spcPct val="50000"/>
              </a:spcBef>
            </a:pPr>
            <a:r>
              <a:rPr lang="es-ES" altLang="es-ES" sz="1400">
                <a:latin typeface="Arial" panose="020B0604020202020204" pitchFamily="34" charset="0"/>
              </a:rPr>
              <a:t>distrito</a:t>
            </a:r>
          </a:p>
          <a:p>
            <a:pPr eaLnBrk="1" hangingPunct="1">
              <a:spcBef>
                <a:spcPct val="50000"/>
              </a:spcBef>
            </a:pPr>
            <a:r>
              <a:rPr lang="es-ES" altLang="es-ES" sz="1400">
                <a:latin typeface="Arial" panose="020B0604020202020204" pitchFamily="34" charset="0"/>
              </a:rPr>
              <a:t>ciudad</a:t>
            </a:r>
          </a:p>
          <a:p>
            <a:pPr eaLnBrk="1" hangingPunct="1">
              <a:spcBef>
                <a:spcPct val="50000"/>
              </a:spcBef>
            </a:pPr>
            <a:r>
              <a:rPr lang="es-ES" altLang="es-ES" sz="1400">
                <a:latin typeface="Arial" panose="020B0604020202020204" pitchFamily="34" charset="0"/>
              </a:rPr>
              <a:t>país</a:t>
            </a:r>
          </a:p>
          <a:p>
            <a:pPr eaLnBrk="1" hangingPunct="1">
              <a:spcBef>
                <a:spcPct val="50000"/>
              </a:spcBef>
            </a:pPr>
            <a:r>
              <a:rPr lang="es-ES" altLang="es-ES" sz="1400">
                <a:latin typeface="Arial" panose="020B0604020202020204" pitchFamily="34" charset="0"/>
              </a:rPr>
              <a:t>tlfno</a:t>
            </a:r>
          </a:p>
          <a:p>
            <a:pPr eaLnBrk="1" hangingPunct="1">
              <a:spcBef>
                <a:spcPct val="50000"/>
              </a:spcBef>
            </a:pPr>
            <a:r>
              <a:rPr lang="es-ES" altLang="es-ES" sz="1400">
                <a:latin typeface="Arial" panose="020B0604020202020204" pitchFamily="34" charset="0"/>
              </a:rPr>
              <a:t>fax</a:t>
            </a:r>
          </a:p>
          <a:p>
            <a:pPr eaLnBrk="1" hangingPunct="1">
              <a:spcBef>
                <a:spcPct val="50000"/>
              </a:spcBef>
            </a:pPr>
            <a:r>
              <a:rPr lang="es-ES" altLang="es-ES" sz="1400">
                <a:latin typeface="Arial" panose="020B0604020202020204" pitchFamily="34" charset="0"/>
              </a:rPr>
              <a:t>superficie</a:t>
            </a:r>
          </a:p>
          <a:p>
            <a:pPr eaLnBrk="1" hangingPunct="1">
              <a:spcBef>
                <a:spcPct val="50000"/>
              </a:spcBef>
            </a:pPr>
            <a:r>
              <a:rPr lang="es-ES" altLang="es-ES" sz="1400">
                <a:latin typeface="Arial" panose="020B0604020202020204" pitchFamily="34" charset="0"/>
              </a:rPr>
              <a:t>tipo_almacén</a:t>
            </a:r>
          </a:p>
          <a:p>
            <a:pPr eaLnBrk="1" hangingPunct="1">
              <a:spcBef>
                <a:spcPct val="50000"/>
              </a:spcBef>
            </a:pPr>
            <a:r>
              <a:rPr lang="es-ES" altLang="es-ES" sz="1400">
                <a:latin typeface="Arial" panose="020B0604020202020204" pitchFamily="34" charset="0"/>
              </a:rPr>
              <a:t>...</a:t>
            </a:r>
          </a:p>
        </p:txBody>
      </p:sp>
      <p:sp>
        <p:nvSpPr>
          <p:cNvPr id="245764" name="Text Box 4"/>
          <p:cNvSpPr txBox="1">
            <a:spLocks noChangeArrowheads="1"/>
          </p:cNvSpPr>
          <p:nvPr/>
        </p:nvSpPr>
        <p:spPr bwMode="auto">
          <a:xfrm>
            <a:off x="3725863" y="1577975"/>
            <a:ext cx="18478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600" b="1">
                <a:solidFill>
                  <a:srgbClr val="3333CC"/>
                </a:solidFill>
                <a:latin typeface="Arial" panose="020B0604020202020204" pitchFamily="34" charset="0"/>
              </a:rPr>
              <a:t>Establecimiento</a:t>
            </a:r>
            <a:endParaRPr lang="es-ES" altLang="es-ES" sz="1600">
              <a:solidFill>
                <a:srgbClr val="3333CC"/>
              </a:solidFill>
              <a:latin typeface="Arial" panose="020B0604020202020204" pitchFamily="34" charset="0"/>
            </a:endParaRPr>
          </a:p>
        </p:txBody>
      </p:sp>
      <p:sp>
        <p:nvSpPr>
          <p:cNvPr id="245765" name="Text Box 5"/>
          <p:cNvSpPr txBox="1">
            <a:spLocks noChangeArrowheads="1"/>
          </p:cNvSpPr>
          <p:nvPr/>
        </p:nvSpPr>
        <p:spPr bwMode="auto">
          <a:xfrm>
            <a:off x="1287463" y="1928813"/>
            <a:ext cx="1282700" cy="3189287"/>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_tradnl" altLang="es-ES" sz="1400" b="1">
                <a:latin typeface="Arial" panose="020B0604020202020204" pitchFamily="34" charset="0"/>
              </a:rPr>
              <a:t>id_</a:t>
            </a:r>
            <a:r>
              <a:rPr lang="es-ES" altLang="es-ES" sz="1400" b="1">
                <a:latin typeface="Arial" panose="020B0604020202020204" pitchFamily="34" charset="0"/>
              </a:rPr>
              <a:t>fecha</a:t>
            </a:r>
            <a:endParaRPr lang="es-ES_tradnl" altLang="es-ES" sz="1400" b="1">
              <a:latin typeface="Arial" panose="020B0604020202020204" pitchFamily="34" charset="0"/>
            </a:endParaRPr>
          </a:p>
          <a:p>
            <a:pPr eaLnBrk="1" hangingPunct="1">
              <a:spcBef>
                <a:spcPct val="50000"/>
              </a:spcBef>
            </a:pPr>
            <a:r>
              <a:rPr lang="es-ES_tradnl" altLang="es-ES" sz="1400">
                <a:latin typeface="Arial" panose="020B0604020202020204" pitchFamily="34" charset="0"/>
              </a:rPr>
              <a:t>día</a:t>
            </a:r>
            <a:endParaRPr lang="es-ES" altLang="es-ES" sz="1400">
              <a:latin typeface="Arial" panose="020B0604020202020204" pitchFamily="34" charset="0"/>
            </a:endParaRPr>
          </a:p>
          <a:p>
            <a:pPr eaLnBrk="1" hangingPunct="1">
              <a:spcBef>
                <a:spcPct val="50000"/>
              </a:spcBef>
            </a:pPr>
            <a:r>
              <a:rPr lang="es-ES" altLang="es-ES" sz="1400">
                <a:latin typeface="Arial" panose="020B0604020202020204" pitchFamily="34" charset="0"/>
              </a:rPr>
              <a:t>semana</a:t>
            </a:r>
          </a:p>
          <a:p>
            <a:pPr eaLnBrk="1" hangingPunct="1">
              <a:spcBef>
                <a:spcPct val="50000"/>
              </a:spcBef>
            </a:pPr>
            <a:r>
              <a:rPr lang="es-ES" altLang="es-ES" sz="1400">
                <a:latin typeface="Arial" panose="020B0604020202020204" pitchFamily="34" charset="0"/>
              </a:rPr>
              <a:t>mes</a:t>
            </a:r>
          </a:p>
          <a:p>
            <a:pPr eaLnBrk="1" hangingPunct="1">
              <a:spcBef>
                <a:spcPct val="50000"/>
              </a:spcBef>
            </a:pPr>
            <a:r>
              <a:rPr lang="es-ES" altLang="es-ES" sz="1400">
                <a:latin typeface="Arial" panose="020B0604020202020204" pitchFamily="34" charset="0"/>
              </a:rPr>
              <a:t>año</a:t>
            </a:r>
          </a:p>
          <a:p>
            <a:pPr eaLnBrk="1" hangingPunct="1">
              <a:spcBef>
                <a:spcPct val="50000"/>
              </a:spcBef>
            </a:pPr>
            <a:r>
              <a:rPr lang="es-ES" altLang="es-ES" sz="1400">
                <a:latin typeface="Arial" panose="020B0604020202020204" pitchFamily="34" charset="0"/>
              </a:rPr>
              <a:t>día_semana</a:t>
            </a:r>
          </a:p>
          <a:p>
            <a:pPr eaLnBrk="1" hangingPunct="1">
              <a:spcBef>
                <a:spcPct val="50000"/>
              </a:spcBef>
            </a:pPr>
            <a:r>
              <a:rPr lang="es-ES" altLang="es-ES" sz="1400">
                <a:latin typeface="Arial" panose="020B0604020202020204" pitchFamily="34" charset="0"/>
              </a:rPr>
              <a:t>día_mes</a:t>
            </a:r>
          </a:p>
          <a:p>
            <a:pPr eaLnBrk="1" hangingPunct="1">
              <a:spcBef>
                <a:spcPct val="50000"/>
              </a:spcBef>
            </a:pPr>
            <a:r>
              <a:rPr lang="es-ES" altLang="es-ES" sz="1400">
                <a:latin typeface="Arial" panose="020B0604020202020204" pitchFamily="34" charset="0"/>
              </a:rPr>
              <a:t>trimestre</a:t>
            </a:r>
          </a:p>
          <a:p>
            <a:pPr eaLnBrk="1" hangingPunct="1">
              <a:spcBef>
                <a:spcPct val="50000"/>
              </a:spcBef>
            </a:pPr>
            <a:r>
              <a:rPr lang="es-ES" altLang="es-ES" sz="1400">
                <a:latin typeface="Arial" panose="020B0604020202020204" pitchFamily="34" charset="0"/>
              </a:rPr>
              <a:t>festivo</a:t>
            </a:r>
            <a:endParaRPr lang="es-ES" altLang="es-ES" sz="1400" b="1">
              <a:latin typeface="Arial" panose="020B0604020202020204" pitchFamily="34" charset="0"/>
            </a:endParaRPr>
          </a:p>
          <a:p>
            <a:pPr eaLnBrk="1" hangingPunct="1">
              <a:spcBef>
                <a:spcPct val="50000"/>
              </a:spcBef>
            </a:pPr>
            <a:r>
              <a:rPr lang="es-ES" altLang="es-ES" sz="1400">
                <a:latin typeface="Arial" panose="020B0604020202020204" pitchFamily="34" charset="0"/>
              </a:rPr>
              <a:t>....</a:t>
            </a:r>
          </a:p>
        </p:txBody>
      </p:sp>
      <p:sp>
        <p:nvSpPr>
          <p:cNvPr id="245766" name="Text Box 6"/>
          <p:cNvSpPr txBox="1">
            <a:spLocks noChangeArrowheads="1"/>
          </p:cNvSpPr>
          <p:nvPr/>
        </p:nvSpPr>
        <p:spPr bwMode="auto">
          <a:xfrm>
            <a:off x="1187450" y="1628775"/>
            <a:ext cx="11541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600" b="1">
                <a:solidFill>
                  <a:srgbClr val="3333CC"/>
                </a:solidFill>
                <a:latin typeface="Arial" panose="020B0604020202020204" pitchFamily="34" charset="0"/>
              </a:rPr>
              <a:t>Tiempo</a:t>
            </a:r>
          </a:p>
        </p:txBody>
      </p:sp>
      <p:sp>
        <p:nvSpPr>
          <p:cNvPr id="245767" name="Text Box 7"/>
          <p:cNvSpPr txBox="1">
            <a:spLocks noChangeArrowheads="1"/>
          </p:cNvSpPr>
          <p:nvPr/>
        </p:nvSpPr>
        <p:spPr bwMode="auto">
          <a:xfrm>
            <a:off x="6613525" y="1985963"/>
            <a:ext cx="1398588" cy="3827462"/>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400" b="1">
                <a:latin typeface="Arial" panose="020B0604020202020204" pitchFamily="34" charset="0"/>
              </a:rPr>
              <a:t>id_producto</a:t>
            </a:r>
            <a:endParaRPr lang="es-ES_tradnl" altLang="es-ES" sz="1400" b="1">
              <a:latin typeface="Arial" panose="020B0604020202020204" pitchFamily="34" charset="0"/>
            </a:endParaRPr>
          </a:p>
          <a:p>
            <a:pPr eaLnBrk="1" hangingPunct="1">
              <a:spcBef>
                <a:spcPct val="50000"/>
              </a:spcBef>
            </a:pPr>
            <a:r>
              <a:rPr lang="es-ES_tradnl" altLang="es-ES" sz="1400">
                <a:latin typeface="Arial" panose="020B0604020202020204" pitchFamily="34" charset="0"/>
              </a:rPr>
              <a:t>nro_producto</a:t>
            </a:r>
            <a:endParaRPr lang="es-ES" altLang="es-ES" sz="1400">
              <a:latin typeface="Arial" panose="020B0604020202020204" pitchFamily="34" charset="0"/>
            </a:endParaRPr>
          </a:p>
          <a:p>
            <a:pPr eaLnBrk="1" hangingPunct="1">
              <a:spcBef>
                <a:spcPct val="50000"/>
              </a:spcBef>
            </a:pPr>
            <a:r>
              <a:rPr lang="es-ES" altLang="es-ES" sz="1400">
                <a:latin typeface="Arial" panose="020B0604020202020204" pitchFamily="34" charset="0"/>
              </a:rPr>
              <a:t>descripción</a:t>
            </a:r>
          </a:p>
          <a:p>
            <a:pPr eaLnBrk="1" hangingPunct="1">
              <a:spcBef>
                <a:spcPct val="50000"/>
              </a:spcBef>
            </a:pPr>
            <a:r>
              <a:rPr lang="es-ES" altLang="es-ES" sz="1400">
                <a:latin typeface="Arial" panose="020B0604020202020204" pitchFamily="34" charset="0"/>
              </a:rPr>
              <a:t>marca</a:t>
            </a:r>
          </a:p>
          <a:p>
            <a:pPr eaLnBrk="1" hangingPunct="1">
              <a:spcBef>
                <a:spcPct val="50000"/>
              </a:spcBef>
            </a:pPr>
            <a:r>
              <a:rPr lang="es-ES" altLang="es-ES" sz="1400">
                <a:latin typeface="Arial" panose="020B0604020202020204" pitchFamily="34" charset="0"/>
              </a:rPr>
              <a:t>subcategoría</a:t>
            </a:r>
          </a:p>
          <a:p>
            <a:pPr eaLnBrk="1" hangingPunct="1">
              <a:spcBef>
                <a:spcPct val="50000"/>
              </a:spcBef>
            </a:pPr>
            <a:r>
              <a:rPr lang="es-ES" altLang="es-ES" sz="1400">
                <a:latin typeface="Arial" panose="020B0604020202020204" pitchFamily="34" charset="0"/>
              </a:rPr>
              <a:t>categoría</a:t>
            </a:r>
          </a:p>
          <a:p>
            <a:pPr eaLnBrk="1" hangingPunct="1">
              <a:spcBef>
                <a:spcPct val="50000"/>
              </a:spcBef>
            </a:pPr>
            <a:r>
              <a:rPr lang="es-ES" altLang="es-ES" sz="1400">
                <a:latin typeface="Arial" panose="020B0604020202020204" pitchFamily="34" charset="0"/>
              </a:rPr>
              <a:t>departamento</a:t>
            </a:r>
          </a:p>
          <a:p>
            <a:pPr eaLnBrk="1" hangingPunct="1">
              <a:spcBef>
                <a:spcPct val="50000"/>
              </a:spcBef>
            </a:pPr>
            <a:r>
              <a:rPr lang="es-ES" altLang="es-ES" sz="1400">
                <a:latin typeface="Arial" panose="020B0604020202020204" pitchFamily="34" charset="0"/>
              </a:rPr>
              <a:t>peso</a:t>
            </a:r>
          </a:p>
          <a:p>
            <a:pPr eaLnBrk="1" hangingPunct="1">
              <a:spcBef>
                <a:spcPct val="50000"/>
              </a:spcBef>
            </a:pPr>
            <a:r>
              <a:rPr lang="es-ES" altLang="es-ES" sz="1400">
                <a:latin typeface="Arial" panose="020B0604020202020204" pitchFamily="34" charset="0"/>
              </a:rPr>
              <a:t>unidades_peso</a:t>
            </a:r>
          </a:p>
          <a:p>
            <a:pPr eaLnBrk="1" hangingPunct="1">
              <a:spcBef>
                <a:spcPct val="50000"/>
              </a:spcBef>
            </a:pPr>
            <a:r>
              <a:rPr lang="es-ES" altLang="es-ES" sz="1400">
                <a:latin typeface="Arial" panose="020B0604020202020204" pitchFamily="34" charset="0"/>
              </a:rPr>
              <a:t>tipo_envase</a:t>
            </a:r>
          </a:p>
          <a:p>
            <a:pPr eaLnBrk="1" hangingPunct="1">
              <a:spcBef>
                <a:spcPct val="50000"/>
              </a:spcBef>
            </a:pPr>
            <a:r>
              <a:rPr lang="es-ES" altLang="es-ES" sz="1400">
                <a:latin typeface="Arial" panose="020B0604020202020204" pitchFamily="34" charset="0"/>
              </a:rPr>
              <a:t>dietético</a:t>
            </a:r>
          </a:p>
          <a:p>
            <a:pPr eaLnBrk="1" hangingPunct="1">
              <a:spcBef>
                <a:spcPct val="50000"/>
              </a:spcBef>
            </a:pPr>
            <a:r>
              <a:rPr lang="es-ES" altLang="es-ES" sz="1400">
                <a:latin typeface="Arial" panose="020B0604020202020204" pitchFamily="34" charset="0"/>
              </a:rPr>
              <a:t>...</a:t>
            </a:r>
          </a:p>
        </p:txBody>
      </p:sp>
      <p:sp>
        <p:nvSpPr>
          <p:cNvPr id="245768" name="Text Box 8"/>
          <p:cNvSpPr txBox="1">
            <a:spLocks noChangeArrowheads="1"/>
          </p:cNvSpPr>
          <p:nvPr/>
        </p:nvSpPr>
        <p:spPr bwMode="auto">
          <a:xfrm>
            <a:off x="6607175" y="1646238"/>
            <a:ext cx="11541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600" b="1">
                <a:solidFill>
                  <a:srgbClr val="3333CC"/>
                </a:solidFill>
                <a:latin typeface="Arial" panose="020B0604020202020204" pitchFamily="34" charset="0"/>
              </a:rPr>
              <a:t>Producto</a:t>
            </a:r>
            <a:endParaRPr lang="es-ES" altLang="es-ES" sz="1600">
              <a:solidFill>
                <a:srgbClr val="3333CC"/>
              </a:solidFill>
              <a:latin typeface="Arial" panose="020B0604020202020204" pitchFamily="34" charset="0"/>
            </a:endParaRPr>
          </a:p>
        </p:txBody>
      </p:sp>
      <p:sp>
        <p:nvSpPr>
          <p:cNvPr id="11" name="Rectangle 2"/>
          <p:cNvSpPr>
            <a:spLocks noGrp="1" noChangeArrowheads="1"/>
          </p:cNvSpPr>
          <p:nvPr>
            <p:ph type="title"/>
          </p:nvPr>
        </p:nvSpPr>
        <p:spPr>
          <a:xfrm>
            <a:off x="1229557" y="319033"/>
            <a:ext cx="6961800" cy="694200"/>
          </a:xfrm>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31506197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7" name="Text Box 3"/>
          <p:cNvSpPr txBox="1">
            <a:spLocks noChangeArrowheads="1"/>
          </p:cNvSpPr>
          <p:nvPr/>
        </p:nvSpPr>
        <p:spPr bwMode="auto">
          <a:xfrm>
            <a:off x="4672013" y="4667250"/>
            <a:ext cx="1441450" cy="191293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_tradnl" altLang="es-ES" sz="1400" b="1">
                <a:latin typeface="Arial" panose="020B0604020202020204" pitchFamily="34" charset="0"/>
              </a:rPr>
              <a:t>id_</a:t>
            </a:r>
            <a:r>
              <a:rPr lang="es-ES" altLang="es-ES" sz="1400" b="1">
                <a:latin typeface="Arial" panose="020B0604020202020204" pitchFamily="34" charset="0"/>
              </a:rPr>
              <a:t>fecha</a:t>
            </a:r>
            <a:endParaRPr lang="es-ES" altLang="es-ES" sz="1400">
              <a:latin typeface="Arial" panose="020B0604020202020204" pitchFamily="34" charset="0"/>
            </a:endParaRPr>
          </a:p>
          <a:p>
            <a:pPr eaLnBrk="1" hangingPunct="1">
              <a:spcBef>
                <a:spcPct val="50000"/>
              </a:spcBef>
            </a:pPr>
            <a:r>
              <a:rPr lang="es-ES" altLang="es-ES" sz="1400" b="1">
                <a:latin typeface="Arial" panose="020B0604020202020204" pitchFamily="34" charset="0"/>
              </a:rPr>
              <a:t>id_producto</a:t>
            </a:r>
            <a:endParaRPr lang="es-ES" altLang="es-ES" sz="1400">
              <a:latin typeface="Arial" panose="020B0604020202020204" pitchFamily="34" charset="0"/>
            </a:endParaRPr>
          </a:p>
          <a:p>
            <a:pPr eaLnBrk="1" hangingPunct="1">
              <a:spcBef>
                <a:spcPct val="50000"/>
              </a:spcBef>
            </a:pPr>
            <a:r>
              <a:rPr lang="es-ES" altLang="es-ES" sz="1400" b="1">
                <a:latin typeface="Arial" panose="020B0604020202020204" pitchFamily="34" charset="0"/>
              </a:rPr>
              <a:t>id_establec</a:t>
            </a:r>
            <a:endParaRPr lang="es-ES" altLang="es-ES" sz="1400">
              <a:latin typeface="Arial" panose="020B0604020202020204" pitchFamily="34" charset="0"/>
            </a:endParaRPr>
          </a:p>
          <a:p>
            <a:pPr eaLnBrk="1" hangingPunct="1">
              <a:spcBef>
                <a:spcPct val="50000"/>
              </a:spcBef>
            </a:pPr>
            <a:r>
              <a:rPr lang="es-ES" altLang="es-ES" sz="1400">
                <a:latin typeface="Arial" panose="020B0604020202020204" pitchFamily="34" charset="0"/>
              </a:rPr>
              <a:t>...</a:t>
            </a:r>
          </a:p>
          <a:p>
            <a:pPr eaLnBrk="1" hangingPunct="1">
              <a:spcBef>
                <a:spcPct val="50000"/>
              </a:spcBef>
            </a:pPr>
            <a:r>
              <a:rPr lang="es-ES" altLang="es-ES" sz="1400">
                <a:latin typeface="Arial" panose="020B0604020202020204" pitchFamily="34" charset="0"/>
              </a:rPr>
              <a:t>...</a:t>
            </a:r>
          </a:p>
          <a:p>
            <a:pPr eaLnBrk="1" hangingPunct="1">
              <a:spcBef>
                <a:spcPct val="50000"/>
              </a:spcBef>
            </a:pPr>
            <a:r>
              <a:rPr lang="es-ES" altLang="es-ES" sz="1400">
                <a:latin typeface="Arial" panose="020B0604020202020204" pitchFamily="34" charset="0"/>
              </a:rPr>
              <a:t>...</a:t>
            </a:r>
          </a:p>
        </p:txBody>
      </p:sp>
      <p:sp>
        <p:nvSpPr>
          <p:cNvPr id="246788" name="Text Box 4"/>
          <p:cNvSpPr txBox="1">
            <a:spLocks noChangeArrowheads="1"/>
          </p:cNvSpPr>
          <p:nvPr/>
        </p:nvSpPr>
        <p:spPr bwMode="auto">
          <a:xfrm>
            <a:off x="4614863" y="4322763"/>
            <a:ext cx="11541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600" b="1">
                <a:solidFill>
                  <a:schemeClr val="accent2"/>
                </a:solidFill>
                <a:latin typeface="Arial" panose="020B0604020202020204" pitchFamily="34" charset="0"/>
              </a:rPr>
              <a:t>Ventas</a:t>
            </a:r>
            <a:endParaRPr lang="es-ES" altLang="es-ES" sz="1600">
              <a:solidFill>
                <a:srgbClr val="3333CC"/>
              </a:solidFill>
              <a:latin typeface="Arial" panose="020B0604020202020204" pitchFamily="34" charset="0"/>
            </a:endParaRPr>
          </a:p>
        </p:txBody>
      </p:sp>
      <p:sp>
        <p:nvSpPr>
          <p:cNvPr id="246789" name="Text Box 5"/>
          <p:cNvSpPr txBox="1">
            <a:spLocks noChangeArrowheads="1"/>
          </p:cNvSpPr>
          <p:nvPr/>
        </p:nvSpPr>
        <p:spPr bwMode="auto">
          <a:xfrm>
            <a:off x="6829425" y="1930400"/>
            <a:ext cx="1398588" cy="3827463"/>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400" b="1">
                <a:latin typeface="Arial" panose="020B0604020202020204" pitchFamily="34" charset="0"/>
              </a:rPr>
              <a:t>id_establec</a:t>
            </a:r>
            <a:endParaRPr lang="es-ES_tradnl" altLang="es-ES" sz="1400" b="1">
              <a:latin typeface="Arial" panose="020B0604020202020204" pitchFamily="34" charset="0"/>
            </a:endParaRPr>
          </a:p>
          <a:p>
            <a:pPr eaLnBrk="1" hangingPunct="1">
              <a:spcBef>
                <a:spcPct val="50000"/>
              </a:spcBef>
            </a:pPr>
            <a:r>
              <a:rPr lang="es-ES_tradnl" altLang="es-ES" sz="1400">
                <a:latin typeface="Arial" panose="020B0604020202020204" pitchFamily="34" charset="0"/>
              </a:rPr>
              <a:t>nro_establec</a:t>
            </a:r>
            <a:endParaRPr lang="es-ES" altLang="es-ES" sz="1400">
              <a:latin typeface="Arial" panose="020B0604020202020204" pitchFamily="34" charset="0"/>
            </a:endParaRPr>
          </a:p>
          <a:p>
            <a:pPr eaLnBrk="1" hangingPunct="1">
              <a:spcBef>
                <a:spcPct val="50000"/>
              </a:spcBef>
            </a:pPr>
            <a:r>
              <a:rPr lang="es-ES" altLang="es-ES" sz="1400">
                <a:latin typeface="Arial" panose="020B0604020202020204" pitchFamily="34" charset="0"/>
              </a:rPr>
              <a:t>nombre</a:t>
            </a:r>
          </a:p>
          <a:p>
            <a:pPr eaLnBrk="1" hangingPunct="1">
              <a:spcBef>
                <a:spcPct val="50000"/>
              </a:spcBef>
            </a:pPr>
            <a:r>
              <a:rPr lang="es-ES" altLang="es-ES" sz="1400">
                <a:latin typeface="Arial" panose="020B0604020202020204" pitchFamily="34" charset="0"/>
              </a:rPr>
              <a:t>dirección</a:t>
            </a:r>
          </a:p>
          <a:p>
            <a:pPr eaLnBrk="1" hangingPunct="1">
              <a:spcBef>
                <a:spcPct val="50000"/>
              </a:spcBef>
            </a:pPr>
            <a:r>
              <a:rPr lang="es-ES" altLang="es-ES" sz="1400">
                <a:latin typeface="Arial" panose="020B0604020202020204" pitchFamily="34" charset="0"/>
              </a:rPr>
              <a:t>distrito</a:t>
            </a:r>
          </a:p>
          <a:p>
            <a:pPr eaLnBrk="1" hangingPunct="1">
              <a:spcBef>
                <a:spcPct val="50000"/>
              </a:spcBef>
            </a:pPr>
            <a:r>
              <a:rPr lang="es-ES" altLang="es-ES" sz="1400">
                <a:latin typeface="Arial" panose="020B0604020202020204" pitchFamily="34" charset="0"/>
              </a:rPr>
              <a:t>ciudad</a:t>
            </a:r>
          </a:p>
          <a:p>
            <a:pPr eaLnBrk="1" hangingPunct="1">
              <a:spcBef>
                <a:spcPct val="50000"/>
              </a:spcBef>
            </a:pPr>
            <a:r>
              <a:rPr lang="es-ES" altLang="es-ES" sz="1400">
                <a:latin typeface="Arial" panose="020B0604020202020204" pitchFamily="34" charset="0"/>
              </a:rPr>
              <a:t>país</a:t>
            </a:r>
          </a:p>
          <a:p>
            <a:pPr eaLnBrk="1" hangingPunct="1">
              <a:spcBef>
                <a:spcPct val="50000"/>
              </a:spcBef>
            </a:pPr>
            <a:r>
              <a:rPr lang="es-ES" altLang="es-ES" sz="1400">
                <a:latin typeface="Arial" panose="020B0604020202020204" pitchFamily="34" charset="0"/>
              </a:rPr>
              <a:t>tlfno</a:t>
            </a:r>
          </a:p>
          <a:p>
            <a:pPr eaLnBrk="1" hangingPunct="1">
              <a:spcBef>
                <a:spcPct val="50000"/>
              </a:spcBef>
            </a:pPr>
            <a:r>
              <a:rPr lang="es-ES" altLang="es-ES" sz="1400">
                <a:latin typeface="Arial" panose="020B0604020202020204" pitchFamily="34" charset="0"/>
              </a:rPr>
              <a:t>fax</a:t>
            </a:r>
          </a:p>
          <a:p>
            <a:pPr eaLnBrk="1" hangingPunct="1">
              <a:spcBef>
                <a:spcPct val="50000"/>
              </a:spcBef>
            </a:pPr>
            <a:r>
              <a:rPr lang="es-ES" altLang="es-ES" sz="1400">
                <a:latin typeface="Arial" panose="020B0604020202020204" pitchFamily="34" charset="0"/>
              </a:rPr>
              <a:t>superficie</a:t>
            </a:r>
          </a:p>
          <a:p>
            <a:pPr eaLnBrk="1" hangingPunct="1">
              <a:spcBef>
                <a:spcPct val="50000"/>
              </a:spcBef>
            </a:pPr>
            <a:r>
              <a:rPr lang="es-ES" altLang="es-ES" sz="1400">
                <a:latin typeface="Arial" panose="020B0604020202020204" pitchFamily="34" charset="0"/>
              </a:rPr>
              <a:t>tipo_almacén</a:t>
            </a:r>
          </a:p>
          <a:p>
            <a:pPr eaLnBrk="1" hangingPunct="1">
              <a:spcBef>
                <a:spcPct val="50000"/>
              </a:spcBef>
            </a:pPr>
            <a:r>
              <a:rPr lang="es-ES" altLang="es-ES" sz="1400">
                <a:latin typeface="Arial" panose="020B0604020202020204" pitchFamily="34" charset="0"/>
              </a:rPr>
              <a:t>...</a:t>
            </a:r>
          </a:p>
        </p:txBody>
      </p:sp>
      <p:sp>
        <p:nvSpPr>
          <p:cNvPr id="246790" name="Text Box 6"/>
          <p:cNvSpPr txBox="1">
            <a:spLocks noChangeArrowheads="1"/>
          </p:cNvSpPr>
          <p:nvPr/>
        </p:nvSpPr>
        <p:spPr bwMode="auto">
          <a:xfrm>
            <a:off x="1193800" y="2905125"/>
            <a:ext cx="1398588" cy="3827463"/>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400" b="1">
                <a:latin typeface="Arial" panose="020B0604020202020204" pitchFamily="34" charset="0"/>
              </a:rPr>
              <a:t>id_producto</a:t>
            </a:r>
            <a:endParaRPr lang="es-ES_tradnl" altLang="es-ES" sz="1400" b="1">
              <a:latin typeface="Arial" panose="020B0604020202020204" pitchFamily="34" charset="0"/>
            </a:endParaRPr>
          </a:p>
          <a:p>
            <a:pPr eaLnBrk="1" hangingPunct="1">
              <a:spcBef>
                <a:spcPct val="50000"/>
              </a:spcBef>
            </a:pPr>
            <a:r>
              <a:rPr lang="es-ES_tradnl" altLang="es-ES" sz="1400">
                <a:latin typeface="Arial" panose="020B0604020202020204" pitchFamily="34" charset="0"/>
              </a:rPr>
              <a:t>nro_producto</a:t>
            </a:r>
            <a:endParaRPr lang="es-ES" altLang="es-ES" sz="1400">
              <a:latin typeface="Arial" panose="020B0604020202020204" pitchFamily="34" charset="0"/>
            </a:endParaRPr>
          </a:p>
          <a:p>
            <a:pPr eaLnBrk="1" hangingPunct="1">
              <a:spcBef>
                <a:spcPct val="50000"/>
              </a:spcBef>
            </a:pPr>
            <a:r>
              <a:rPr lang="es-ES" altLang="es-ES" sz="1400">
                <a:latin typeface="Arial" panose="020B0604020202020204" pitchFamily="34" charset="0"/>
              </a:rPr>
              <a:t>descripción</a:t>
            </a:r>
          </a:p>
          <a:p>
            <a:pPr eaLnBrk="1" hangingPunct="1">
              <a:spcBef>
                <a:spcPct val="50000"/>
              </a:spcBef>
            </a:pPr>
            <a:r>
              <a:rPr lang="es-ES" altLang="es-ES" sz="1400">
                <a:latin typeface="Arial" panose="020B0604020202020204" pitchFamily="34" charset="0"/>
              </a:rPr>
              <a:t>marca</a:t>
            </a:r>
          </a:p>
          <a:p>
            <a:pPr eaLnBrk="1" hangingPunct="1">
              <a:spcBef>
                <a:spcPct val="50000"/>
              </a:spcBef>
            </a:pPr>
            <a:r>
              <a:rPr lang="es-ES" altLang="es-ES" sz="1400">
                <a:latin typeface="Arial" panose="020B0604020202020204" pitchFamily="34" charset="0"/>
              </a:rPr>
              <a:t>subcategoría</a:t>
            </a:r>
          </a:p>
          <a:p>
            <a:pPr eaLnBrk="1" hangingPunct="1">
              <a:spcBef>
                <a:spcPct val="50000"/>
              </a:spcBef>
            </a:pPr>
            <a:r>
              <a:rPr lang="es-ES" altLang="es-ES" sz="1400">
                <a:latin typeface="Arial" panose="020B0604020202020204" pitchFamily="34" charset="0"/>
              </a:rPr>
              <a:t>categoría</a:t>
            </a:r>
          </a:p>
          <a:p>
            <a:pPr eaLnBrk="1" hangingPunct="1">
              <a:spcBef>
                <a:spcPct val="50000"/>
              </a:spcBef>
            </a:pPr>
            <a:r>
              <a:rPr lang="es-ES" altLang="es-ES" sz="1400">
                <a:latin typeface="Arial" panose="020B0604020202020204" pitchFamily="34" charset="0"/>
              </a:rPr>
              <a:t>departamento</a:t>
            </a:r>
          </a:p>
          <a:p>
            <a:pPr eaLnBrk="1" hangingPunct="1">
              <a:spcBef>
                <a:spcPct val="50000"/>
              </a:spcBef>
            </a:pPr>
            <a:r>
              <a:rPr lang="es-ES" altLang="es-ES" sz="1400">
                <a:latin typeface="Arial" panose="020B0604020202020204" pitchFamily="34" charset="0"/>
              </a:rPr>
              <a:t>peso</a:t>
            </a:r>
          </a:p>
          <a:p>
            <a:pPr eaLnBrk="1" hangingPunct="1">
              <a:spcBef>
                <a:spcPct val="50000"/>
              </a:spcBef>
            </a:pPr>
            <a:r>
              <a:rPr lang="es-ES" altLang="es-ES" sz="1400">
                <a:latin typeface="Arial" panose="020B0604020202020204" pitchFamily="34" charset="0"/>
              </a:rPr>
              <a:t>unidades_peso</a:t>
            </a:r>
          </a:p>
          <a:p>
            <a:pPr eaLnBrk="1" hangingPunct="1">
              <a:spcBef>
                <a:spcPct val="50000"/>
              </a:spcBef>
            </a:pPr>
            <a:r>
              <a:rPr lang="es-ES" altLang="es-ES" sz="1400">
                <a:latin typeface="Arial" panose="020B0604020202020204" pitchFamily="34" charset="0"/>
              </a:rPr>
              <a:t>tipo_envase</a:t>
            </a:r>
          </a:p>
          <a:p>
            <a:pPr eaLnBrk="1" hangingPunct="1">
              <a:spcBef>
                <a:spcPct val="50000"/>
              </a:spcBef>
            </a:pPr>
            <a:r>
              <a:rPr lang="es-ES" altLang="es-ES" sz="1400">
                <a:latin typeface="Arial" panose="020B0604020202020204" pitchFamily="34" charset="0"/>
              </a:rPr>
              <a:t>dietético</a:t>
            </a:r>
          </a:p>
          <a:p>
            <a:pPr eaLnBrk="1" hangingPunct="1">
              <a:spcBef>
                <a:spcPct val="50000"/>
              </a:spcBef>
            </a:pPr>
            <a:r>
              <a:rPr lang="es-ES" altLang="es-ES" sz="1400">
                <a:latin typeface="Arial" panose="020B0604020202020204" pitchFamily="34" charset="0"/>
              </a:rPr>
              <a:t>...</a:t>
            </a:r>
          </a:p>
        </p:txBody>
      </p:sp>
      <p:sp>
        <p:nvSpPr>
          <p:cNvPr id="246791" name="Text Box 7"/>
          <p:cNvSpPr txBox="1">
            <a:spLocks noChangeArrowheads="1"/>
          </p:cNvSpPr>
          <p:nvPr/>
        </p:nvSpPr>
        <p:spPr bwMode="auto">
          <a:xfrm>
            <a:off x="6569075" y="1585913"/>
            <a:ext cx="18573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600" b="1">
                <a:solidFill>
                  <a:srgbClr val="3333CC"/>
                </a:solidFill>
                <a:latin typeface="Arial" panose="020B0604020202020204" pitchFamily="34" charset="0"/>
              </a:rPr>
              <a:t>Establecimiento</a:t>
            </a:r>
            <a:endParaRPr lang="es-ES" altLang="es-ES" sz="1600">
              <a:solidFill>
                <a:srgbClr val="3333CC"/>
              </a:solidFill>
              <a:latin typeface="Arial" panose="020B0604020202020204" pitchFamily="34" charset="0"/>
            </a:endParaRPr>
          </a:p>
        </p:txBody>
      </p:sp>
      <p:sp>
        <p:nvSpPr>
          <p:cNvPr id="246792" name="Text Box 8"/>
          <p:cNvSpPr txBox="1">
            <a:spLocks noChangeArrowheads="1"/>
          </p:cNvSpPr>
          <p:nvPr/>
        </p:nvSpPr>
        <p:spPr bwMode="auto">
          <a:xfrm>
            <a:off x="1187450" y="2565400"/>
            <a:ext cx="11541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600" b="1">
                <a:solidFill>
                  <a:srgbClr val="3333CC"/>
                </a:solidFill>
                <a:latin typeface="Arial" panose="020B0604020202020204" pitchFamily="34" charset="0"/>
              </a:rPr>
              <a:t>Producto</a:t>
            </a:r>
            <a:endParaRPr lang="es-ES" altLang="es-ES" sz="1600">
              <a:solidFill>
                <a:srgbClr val="3333CC"/>
              </a:solidFill>
              <a:latin typeface="Arial" panose="020B0604020202020204" pitchFamily="34" charset="0"/>
            </a:endParaRPr>
          </a:p>
        </p:txBody>
      </p:sp>
      <p:sp>
        <p:nvSpPr>
          <p:cNvPr id="246793" name="Text Box 9"/>
          <p:cNvSpPr txBox="1">
            <a:spLocks noChangeArrowheads="1"/>
          </p:cNvSpPr>
          <p:nvPr/>
        </p:nvSpPr>
        <p:spPr bwMode="auto">
          <a:xfrm>
            <a:off x="2989263" y="1755775"/>
            <a:ext cx="1282700" cy="318928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_tradnl" altLang="es-ES" sz="1400" b="1">
                <a:latin typeface="Arial" panose="020B0604020202020204" pitchFamily="34" charset="0"/>
              </a:rPr>
              <a:t>id_</a:t>
            </a:r>
            <a:r>
              <a:rPr lang="es-ES" altLang="es-ES" sz="1400" b="1">
                <a:latin typeface="Arial" panose="020B0604020202020204" pitchFamily="34" charset="0"/>
              </a:rPr>
              <a:t>fecha</a:t>
            </a:r>
            <a:endParaRPr lang="es-ES_tradnl" altLang="es-ES" sz="1400" b="1">
              <a:latin typeface="Arial" panose="020B0604020202020204" pitchFamily="34" charset="0"/>
            </a:endParaRPr>
          </a:p>
          <a:p>
            <a:pPr eaLnBrk="1" hangingPunct="1">
              <a:spcBef>
                <a:spcPct val="50000"/>
              </a:spcBef>
            </a:pPr>
            <a:r>
              <a:rPr lang="es-ES_tradnl" altLang="es-ES" sz="1400">
                <a:latin typeface="Arial" panose="020B0604020202020204" pitchFamily="34" charset="0"/>
              </a:rPr>
              <a:t>día</a:t>
            </a:r>
            <a:endParaRPr lang="es-ES" altLang="es-ES" sz="1400">
              <a:latin typeface="Arial" panose="020B0604020202020204" pitchFamily="34" charset="0"/>
            </a:endParaRPr>
          </a:p>
          <a:p>
            <a:pPr eaLnBrk="1" hangingPunct="1">
              <a:spcBef>
                <a:spcPct val="50000"/>
              </a:spcBef>
            </a:pPr>
            <a:r>
              <a:rPr lang="es-ES" altLang="es-ES" sz="1400">
                <a:latin typeface="Arial" panose="020B0604020202020204" pitchFamily="34" charset="0"/>
              </a:rPr>
              <a:t>semana</a:t>
            </a:r>
          </a:p>
          <a:p>
            <a:pPr eaLnBrk="1" hangingPunct="1">
              <a:spcBef>
                <a:spcPct val="50000"/>
              </a:spcBef>
            </a:pPr>
            <a:r>
              <a:rPr lang="es-ES" altLang="es-ES" sz="1400">
                <a:latin typeface="Arial" panose="020B0604020202020204" pitchFamily="34" charset="0"/>
              </a:rPr>
              <a:t>mes</a:t>
            </a:r>
          </a:p>
          <a:p>
            <a:pPr eaLnBrk="1" hangingPunct="1">
              <a:spcBef>
                <a:spcPct val="50000"/>
              </a:spcBef>
            </a:pPr>
            <a:r>
              <a:rPr lang="es-ES" altLang="es-ES" sz="1400">
                <a:latin typeface="Arial" panose="020B0604020202020204" pitchFamily="34" charset="0"/>
              </a:rPr>
              <a:t>año</a:t>
            </a:r>
          </a:p>
          <a:p>
            <a:pPr eaLnBrk="1" hangingPunct="1">
              <a:spcBef>
                <a:spcPct val="50000"/>
              </a:spcBef>
            </a:pPr>
            <a:r>
              <a:rPr lang="es-ES" altLang="es-ES" sz="1400">
                <a:latin typeface="Arial" panose="020B0604020202020204" pitchFamily="34" charset="0"/>
              </a:rPr>
              <a:t>día_semana</a:t>
            </a:r>
          </a:p>
          <a:p>
            <a:pPr eaLnBrk="1" hangingPunct="1">
              <a:spcBef>
                <a:spcPct val="50000"/>
              </a:spcBef>
            </a:pPr>
            <a:r>
              <a:rPr lang="es-ES" altLang="es-ES" sz="1400">
                <a:latin typeface="Arial" panose="020B0604020202020204" pitchFamily="34" charset="0"/>
              </a:rPr>
              <a:t>día_mes</a:t>
            </a:r>
          </a:p>
          <a:p>
            <a:pPr eaLnBrk="1" hangingPunct="1">
              <a:spcBef>
                <a:spcPct val="50000"/>
              </a:spcBef>
            </a:pPr>
            <a:r>
              <a:rPr lang="es-ES" altLang="es-ES" sz="1400">
                <a:latin typeface="Arial" panose="020B0604020202020204" pitchFamily="34" charset="0"/>
              </a:rPr>
              <a:t>trimestre</a:t>
            </a:r>
          </a:p>
          <a:p>
            <a:pPr eaLnBrk="1" hangingPunct="1">
              <a:spcBef>
                <a:spcPct val="50000"/>
              </a:spcBef>
            </a:pPr>
            <a:r>
              <a:rPr lang="es-ES" altLang="es-ES" sz="1400">
                <a:latin typeface="Arial" panose="020B0604020202020204" pitchFamily="34" charset="0"/>
              </a:rPr>
              <a:t>festivo</a:t>
            </a:r>
            <a:endParaRPr lang="es-ES" altLang="es-ES" sz="1400" b="1">
              <a:latin typeface="Arial" panose="020B0604020202020204" pitchFamily="34" charset="0"/>
            </a:endParaRPr>
          </a:p>
          <a:p>
            <a:pPr eaLnBrk="1" hangingPunct="1">
              <a:spcBef>
                <a:spcPct val="50000"/>
              </a:spcBef>
            </a:pPr>
            <a:r>
              <a:rPr lang="es-ES" altLang="es-ES" sz="1400">
                <a:latin typeface="Arial" panose="020B0604020202020204" pitchFamily="34" charset="0"/>
              </a:rPr>
              <a:t>....</a:t>
            </a:r>
          </a:p>
        </p:txBody>
      </p:sp>
      <p:sp>
        <p:nvSpPr>
          <p:cNvPr id="246794" name="Text Box 10"/>
          <p:cNvSpPr txBox="1">
            <a:spLocks noChangeArrowheads="1"/>
          </p:cNvSpPr>
          <p:nvPr/>
        </p:nvSpPr>
        <p:spPr bwMode="auto">
          <a:xfrm>
            <a:off x="2889250" y="1455738"/>
            <a:ext cx="11541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600" b="1">
                <a:solidFill>
                  <a:srgbClr val="3333CC"/>
                </a:solidFill>
                <a:latin typeface="Arial" panose="020B0604020202020204" pitchFamily="34" charset="0"/>
              </a:rPr>
              <a:t>Tiempo</a:t>
            </a:r>
          </a:p>
        </p:txBody>
      </p:sp>
      <p:grpSp>
        <p:nvGrpSpPr>
          <p:cNvPr id="246795" name="Group 11"/>
          <p:cNvGrpSpPr>
            <a:grpSpLocks/>
          </p:cNvGrpSpPr>
          <p:nvPr/>
        </p:nvGrpSpPr>
        <p:grpSpPr bwMode="auto">
          <a:xfrm>
            <a:off x="5911850" y="2082800"/>
            <a:ext cx="838200" cy="3390900"/>
            <a:chOff x="3536" y="873"/>
            <a:chExt cx="664" cy="1936"/>
          </a:xfrm>
        </p:grpSpPr>
        <p:sp>
          <p:nvSpPr>
            <p:cNvPr id="246796" name="Line 12"/>
            <p:cNvSpPr>
              <a:spLocks noChangeShapeType="1"/>
            </p:cNvSpPr>
            <p:nvPr/>
          </p:nvSpPr>
          <p:spPr bwMode="auto">
            <a:xfrm>
              <a:off x="3536" y="2809"/>
              <a:ext cx="454" cy="0"/>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46797" name="Line 13"/>
            <p:cNvSpPr>
              <a:spLocks noChangeShapeType="1"/>
            </p:cNvSpPr>
            <p:nvPr/>
          </p:nvSpPr>
          <p:spPr bwMode="auto">
            <a:xfrm flipV="1">
              <a:off x="3990" y="873"/>
              <a:ext cx="0" cy="1936"/>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46798" name="Line 14"/>
            <p:cNvSpPr>
              <a:spLocks noChangeShapeType="1"/>
            </p:cNvSpPr>
            <p:nvPr/>
          </p:nvSpPr>
          <p:spPr bwMode="auto">
            <a:xfrm>
              <a:off x="3990" y="873"/>
              <a:ext cx="210" cy="0"/>
            </a:xfrm>
            <a:prstGeom prst="line">
              <a:avLst/>
            </a:prstGeom>
            <a:noFill/>
            <a:ln w="12700">
              <a:solidFill>
                <a:schemeClr val="accent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sp>
        <p:nvSpPr>
          <p:cNvPr id="246799" name="Line 15"/>
          <p:cNvSpPr>
            <a:spLocks noChangeShapeType="1"/>
          </p:cNvSpPr>
          <p:nvPr/>
        </p:nvSpPr>
        <p:spPr bwMode="auto">
          <a:xfrm flipH="1">
            <a:off x="2809875" y="5170488"/>
            <a:ext cx="1935163" cy="0"/>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46800" name="Line 16"/>
          <p:cNvSpPr>
            <a:spLocks noChangeShapeType="1"/>
          </p:cNvSpPr>
          <p:nvPr/>
        </p:nvSpPr>
        <p:spPr bwMode="auto">
          <a:xfrm flipH="1" flipV="1">
            <a:off x="2797175" y="3106738"/>
            <a:ext cx="12700" cy="2078037"/>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46801" name="Line 17"/>
          <p:cNvSpPr>
            <a:spLocks noChangeShapeType="1"/>
          </p:cNvSpPr>
          <p:nvPr/>
        </p:nvSpPr>
        <p:spPr bwMode="auto">
          <a:xfrm flipH="1" flipV="1">
            <a:off x="2436813" y="3090863"/>
            <a:ext cx="347662" cy="25400"/>
          </a:xfrm>
          <a:prstGeom prst="line">
            <a:avLst/>
          </a:prstGeom>
          <a:noFill/>
          <a:ln w="12700">
            <a:solidFill>
              <a:schemeClr val="accent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nvGrpSpPr>
          <p:cNvPr id="246802" name="Group 18"/>
          <p:cNvGrpSpPr>
            <a:grpSpLocks/>
          </p:cNvGrpSpPr>
          <p:nvPr/>
        </p:nvGrpSpPr>
        <p:grpSpPr bwMode="auto">
          <a:xfrm>
            <a:off x="3878263" y="1925638"/>
            <a:ext cx="873125" cy="2927350"/>
            <a:chOff x="2327" y="718"/>
            <a:chExt cx="500" cy="1900"/>
          </a:xfrm>
        </p:grpSpPr>
        <p:sp>
          <p:nvSpPr>
            <p:cNvPr id="246803" name="Line 19"/>
            <p:cNvSpPr>
              <a:spLocks noChangeShapeType="1"/>
            </p:cNvSpPr>
            <p:nvPr/>
          </p:nvSpPr>
          <p:spPr bwMode="auto">
            <a:xfrm flipH="1">
              <a:off x="2700" y="2618"/>
              <a:ext cx="127" cy="0"/>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46804" name="Line 20"/>
            <p:cNvSpPr>
              <a:spLocks noChangeShapeType="1"/>
            </p:cNvSpPr>
            <p:nvPr/>
          </p:nvSpPr>
          <p:spPr bwMode="auto">
            <a:xfrm flipV="1">
              <a:off x="2700" y="718"/>
              <a:ext cx="0" cy="1891"/>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46805" name="Line 21"/>
            <p:cNvSpPr>
              <a:spLocks noChangeShapeType="1"/>
            </p:cNvSpPr>
            <p:nvPr/>
          </p:nvSpPr>
          <p:spPr bwMode="auto">
            <a:xfrm flipH="1">
              <a:off x="2327" y="718"/>
              <a:ext cx="382" cy="0"/>
            </a:xfrm>
            <a:prstGeom prst="line">
              <a:avLst/>
            </a:prstGeom>
            <a:noFill/>
            <a:ln w="12700">
              <a:solidFill>
                <a:schemeClr val="accent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sp>
        <p:nvSpPr>
          <p:cNvPr id="24" name="Rectangle 2"/>
          <p:cNvSpPr>
            <a:spLocks noGrp="1" noChangeArrowheads="1"/>
          </p:cNvSpPr>
          <p:nvPr>
            <p:ph type="title"/>
          </p:nvPr>
        </p:nvSpPr>
        <p:spPr>
          <a:xfrm>
            <a:off x="1229557" y="319033"/>
            <a:ext cx="6961800" cy="694200"/>
          </a:xfrm>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8926248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1" name="Text Box 3"/>
          <p:cNvSpPr txBox="1">
            <a:spLocks noChangeArrowheads="1"/>
          </p:cNvSpPr>
          <p:nvPr/>
        </p:nvSpPr>
        <p:spPr bwMode="auto">
          <a:xfrm>
            <a:off x="755650" y="1628775"/>
            <a:ext cx="7699375" cy="354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a:solidFill>
                  <a:srgbClr val="3333CC"/>
                </a:solidFill>
                <a:latin typeface="Arial" panose="020B0604020202020204" pitchFamily="34" charset="0"/>
              </a:rPr>
              <a:t>Paso 4. Decidir la información a almacenar sobre el proceso.</a:t>
            </a:r>
            <a:endParaRPr lang="es-ES" altLang="es-ES" sz="2000">
              <a:latin typeface="Arial" panose="020B0604020202020204" pitchFamily="34" charset="0"/>
            </a:endParaRPr>
          </a:p>
          <a:p>
            <a:pPr eaLnBrk="1" hangingPunct="1">
              <a:spcBef>
                <a:spcPct val="50000"/>
              </a:spcBef>
            </a:pPr>
            <a:r>
              <a:rPr lang="es-ES" altLang="es-ES" sz="2000" i="1">
                <a:solidFill>
                  <a:schemeClr val="accent2"/>
                </a:solidFill>
                <a:latin typeface="Arial" panose="020B0604020202020204" pitchFamily="34" charset="0"/>
              </a:rPr>
              <a:t>Hechos</a:t>
            </a:r>
            <a:r>
              <a:rPr lang="es-ES" altLang="es-ES" sz="2000">
                <a:latin typeface="Arial" panose="020B0604020202020204" pitchFamily="34" charset="0"/>
              </a:rPr>
              <a:t>: información (sobre la actividad) que se desea almacenar en cada tupla de la tabla de hechos y que será el objeto del análisis.</a:t>
            </a:r>
            <a:endParaRPr lang="es-ES" altLang="es-ES" sz="1800" i="1">
              <a:solidFill>
                <a:schemeClr val="accent2"/>
              </a:solidFill>
              <a:latin typeface="Arial" panose="020B0604020202020204" pitchFamily="34" charset="0"/>
            </a:endParaRPr>
          </a:p>
          <a:p>
            <a:pPr lvl="3" eaLnBrk="1" hangingPunct="1">
              <a:spcBef>
                <a:spcPct val="50000"/>
              </a:spcBef>
            </a:pPr>
            <a:r>
              <a:rPr lang="es-ES" altLang="es-ES" sz="1800" i="1">
                <a:solidFill>
                  <a:schemeClr val="accent2"/>
                </a:solidFill>
                <a:latin typeface="Arial" panose="020B0604020202020204" pitchFamily="34" charset="0"/>
              </a:rPr>
              <a:t>Precio</a:t>
            </a:r>
          </a:p>
          <a:p>
            <a:pPr lvl="3" eaLnBrk="1" hangingPunct="1">
              <a:spcBef>
                <a:spcPct val="50000"/>
              </a:spcBef>
            </a:pPr>
            <a:r>
              <a:rPr lang="es-ES" altLang="es-ES" sz="1800" i="1">
                <a:solidFill>
                  <a:schemeClr val="accent2"/>
                </a:solidFill>
                <a:latin typeface="Arial" panose="020B0604020202020204" pitchFamily="34" charset="0"/>
              </a:rPr>
              <a:t>Unidades</a:t>
            </a:r>
          </a:p>
          <a:p>
            <a:pPr lvl="3" eaLnBrk="1" hangingPunct="1">
              <a:spcBef>
                <a:spcPct val="50000"/>
              </a:spcBef>
            </a:pPr>
            <a:r>
              <a:rPr lang="es-ES" altLang="es-ES" sz="1800" i="1">
                <a:solidFill>
                  <a:schemeClr val="accent2"/>
                </a:solidFill>
                <a:latin typeface="Arial" panose="020B0604020202020204" pitchFamily="34" charset="0"/>
              </a:rPr>
              <a:t>Importe</a:t>
            </a:r>
          </a:p>
          <a:p>
            <a:pPr lvl="2" eaLnBrk="1" hangingPunct="1">
              <a:spcBef>
                <a:spcPct val="50000"/>
              </a:spcBef>
            </a:pPr>
            <a:r>
              <a:rPr lang="es-ES" altLang="es-ES" sz="1800" i="1">
                <a:solidFill>
                  <a:schemeClr val="accent2"/>
                </a:solidFill>
                <a:latin typeface="Arial" panose="020B0604020202020204" pitchFamily="34" charset="0"/>
              </a:rPr>
              <a:t>....</a:t>
            </a:r>
            <a:endParaRPr lang="es-ES" altLang="es-ES" sz="2000">
              <a:latin typeface="Arial" panose="020B0604020202020204" pitchFamily="34" charset="0"/>
            </a:endParaRPr>
          </a:p>
        </p:txBody>
      </p:sp>
      <p:sp>
        <p:nvSpPr>
          <p:cNvPr id="247812" name="Text Box 4"/>
          <p:cNvSpPr txBox="1">
            <a:spLocks noChangeArrowheads="1"/>
          </p:cNvSpPr>
          <p:nvPr/>
        </p:nvSpPr>
        <p:spPr bwMode="auto">
          <a:xfrm>
            <a:off x="885825" y="5524500"/>
            <a:ext cx="7251700" cy="915988"/>
          </a:xfrm>
          <a:prstGeom prst="rect">
            <a:avLst/>
          </a:prstGeom>
          <a:solidFill>
            <a:srgbClr val="F3C6A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_tradnl" altLang="es-ES" sz="1800">
                <a:solidFill>
                  <a:schemeClr val="accent2"/>
                </a:solidFill>
                <a:latin typeface="Arial" panose="020B0604020202020204" pitchFamily="34" charset="0"/>
              </a:rPr>
              <a:t>Nota</a:t>
            </a:r>
            <a:r>
              <a:rPr lang="es-ES_tradnl" altLang="es-ES" sz="1800">
                <a:latin typeface="Arial" panose="020B0604020202020204" pitchFamily="34" charset="0"/>
              </a:rPr>
              <a:t>: algunos datos que en el OLTP coincidirían con valores de atributos de dimensiones, en el almacén de datos pueden representar hechos. (Ejemplo: el precio de venta de un producto).</a:t>
            </a:r>
            <a:endParaRPr lang="es-ES" altLang="es-ES" sz="1800">
              <a:latin typeface="Arial" panose="020B0604020202020204" pitchFamily="34" charset="0"/>
            </a:endParaRPr>
          </a:p>
        </p:txBody>
      </p:sp>
      <p:sp>
        <p:nvSpPr>
          <p:cNvPr id="7" name="Rectangle 2"/>
          <p:cNvSpPr>
            <a:spLocks noGrp="1" noChangeArrowheads="1"/>
          </p:cNvSpPr>
          <p:nvPr>
            <p:ph type="title"/>
          </p:nvPr>
        </p:nvSpPr>
        <p:spPr>
          <a:xfrm>
            <a:off x="1229557" y="319033"/>
            <a:ext cx="6961800" cy="694200"/>
          </a:xfrm>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1085431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73" name="Line 9"/>
          <p:cNvSpPr>
            <a:spLocks noChangeShapeType="1"/>
          </p:cNvSpPr>
          <p:nvPr/>
        </p:nvSpPr>
        <p:spPr bwMode="auto">
          <a:xfrm>
            <a:off x="5337175" y="3130550"/>
            <a:ext cx="1952625" cy="0"/>
          </a:xfrm>
          <a:prstGeom prst="line">
            <a:avLst/>
          </a:prstGeom>
          <a:noFill/>
          <a:ln w="25400">
            <a:solidFill>
              <a:schemeClr val="hlink"/>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67274" name="Line 10"/>
          <p:cNvSpPr>
            <a:spLocks noChangeShapeType="1"/>
          </p:cNvSpPr>
          <p:nvPr/>
        </p:nvSpPr>
        <p:spPr bwMode="auto">
          <a:xfrm>
            <a:off x="2600325" y="3060700"/>
            <a:ext cx="1412875" cy="12700"/>
          </a:xfrm>
          <a:prstGeom prst="line">
            <a:avLst/>
          </a:prstGeom>
          <a:noFill/>
          <a:ln w="25400">
            <a:solidFill>
              <a:schemeClr val="hlink"/>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67275" name="Rectangle 11"/>
          <p:cNvSpPr>
            <a:spLocks noChangeArrowheads="1"/>
          </p:cNvSpPr>
          <p:nvPr/>
        </p:nvSpPr>
        <p:spPr bwMode="auto">
          <a:xfrm>
            <a:off x="3703638" y="1695450"/>
            <a:ext cx="1752600" cy="393700"/>
          </a:xfrm>
          <a:prstGeom prst="rect">
            <a:avLst/>
          </a:prstGeom>
          <a:solidFill>
            <a:srgbClr val="99CCFF"/>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_tradnl" altLang="es-ES" sz="1600" b="1">
                <a:solidFill>
                  <a:srgbClr val="000000"/>
                </a:solidFill>
                <a:latin typeface="Arial" panose="020B0604020202020204" pitchFamily="34" charset="0"/>
              </a:rPr>
              <a:t>Correspondencia</a:t>
            </a:r>
            <a:endParaRPr lang="es-ES" altLang="es-ES" sz="1600" b="1">
              <a:solidFill>
                <a:srgbClr val="000000"/>
              </a:solidFill>
              <a:latin typeface="Arial" panose="020B0604020202020204" pitchFamily="34" charset="0"/>
            </a:endParaRPr>
          </a:p>
        </p:txBody>
      </p:sp>
      <p:sp>
        <p:nvSpPr>
          <p:cNvPr id="267276" name="Arc 12"/>
          <p:cNvSpPr>
            <a:spLocks/>
          </p:cNvSpPr>
          <p:nvPr/>
        </p:nvSpPr>
        <p:spPr bwMode="auto">
          <a:xfrm rot="10800000">
            <a:off x="2119313" y="1917700"/>
            <a:ext cx="1522412" cy="800100"/>
          </a:xfrm>
          <a:custGeom>
            <a:avLst/>
            <a:gdLst>
              <a:gd name="G0" fmla="+- 667 0 0"/>
              <a:gd name="G1" fmla="+- 0 0 0"/>
              <a:gd name="G2" fmla="+- 21600 0 0"/>
              <a:gd name="T0" fmla="*/ 22267 w 22267"/>
              <a:gd name="T1" fmla="*/ 0 h 21600"/>
              <a:gd name="T2" fmla="*/ 0 w 22267"/>
              <a:gd name="T3" fmla="*/ 21590 h 21600"/>
              <a:gd name="T4" fmla="*/ 667 w 22267"/>
              <a:gd name="T5" fmla="*/ 0 h 21600"/>
            </a:gdLst>
            <a:ahLst/>
            <a:cxnLst>
              <a:cxn ang="0">
                <a:pos x="T0" y="T1"/>
              </a:cxn>
              <a:cxn ang="0">
                <a:pos x="T2" y="T3"/>
              </a:cxn>
              <a:cxn ang="0">
                <a:pos x="T4" y="T5"/>
              </a:cxn>
            </a:cxnLst>
            <a:rect l="0" t="0" r="r" b="b"/>
            <a:pathLst>
              <a:path w="22267" h="21600" fill="none" extrusionOk="0">
                <a:moveTo>
                  <a:pt x="22267" y="0"/>
                </a:moveTo>
                <a:cubicBezTo>
                  <a:pt x="22267" y="11929"/>
                  <a:pt x="12596" y="21600"/>
                  <a:pt x="667" y="21600"/>
                </a:cubicBezTo>
                <a:cubicBezTo>
                  <a:pt x="444" y="21600"/>
                  <a:pt x="222" y="21596"/>
                  <a:pt x="0" y="21589"/>
                </a:cubicBezTo>
              </a:path>
              <a:path w="22267" h="21600" stroke="0" extrusionOk="0">
                <a:moveTo>
                  <a:pt x="22267" y="0"/>
                </a:moveTo>
                <a:cubicBezTo>
                  <a:pt x="22267" y="11929"/>
                  <a:pt x="12596" y="21600"/>
                  <a:pt x="667" y="21600"/>
                </a:cubicBezTo>
                <a:cubicBezTo>
                  <a:pt x="444" y="21600"/>
                  <a:pt x="222" y="21596"/>
                  <a:pt x="0" y="21589"/>
                </a:cubicBezTo>
                <a:lnTo>
                  <a:pt x="667" y="0"/>
                </a:lnTo>
                <a:close/>
              </a:path>
            </a:pathLst>
          </a:custGeom>
          <a:noFill/>
          <a:ln w="25400" cap="rnd">
            <a:solidFill>
              <a:schemeClr val="hlink"/>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67277" name="Rectangle 13"/>
          <p:cNvSpPr>
            <a:spLocks noChangeArrowheads="1"/>
          </p:cNvSpPr>
          <p:nvPr/>
        </p:nvSpPr>
        <p:spPr bwMode="auto">
          <a:xfrm>
            <a:off x="679450" y="3422650"/>
            <a:ext cx="180975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spcBef>
                <a:spcPct val="50000"/>
              </a:spcBef>
            </a:pPr>
            <a:r>
              <a:rPr lang="es-ES_tradnl" altLang="es-ES" sz="1800">
                <a:solidFill>
                  <a:srgbClr val="000099"/>
                </a:solidFill>
                <a:latin typeface="Arial" panose="020B0604020202020204" pitchFamily="34" charset="0"/>
              </a:rPr>
              <a:t>Bases de datos operacionales</a:t>
            </a:r>
            <a:endParaRPr lang="es-ES" altLang="es-ES" sz="1800">
              <a:solidFill>
                <a:srgbClr val="000099"/>
              </a:solidFill>
              <a:latin typeface="Arial" panose="020B0604020202020204" pitchFamily="34" charset="0"/>
            </a:endParaRPr>
          </a:p>
        </p:txBody>
      </p:sp>
      <p:sp>
        <p:nvSpPr>
          <p:cNvPr id="267278" name="Rectangle 14"/>
          <p:cNvSpPr>
            <a:spLocks noChangeArrowheads="1"/>
          </p:cNvSpPr>
          <p:nvPr/>
        </p:nvSpPr>
        <p:spPr bwMode="auto">
          <a:xfrm>
            <a:off x="3711575" y="4060825"/>
            <a:ext cx="210185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spcBef>
                <a:spcPct val="50000"/>
              </a:spcBef>
            </a:pPr>
            <a:r>
              <a:rPr lang="es-ES_tradnl" altLang="es-ES" sz="1800">
                <a:solidFill>
                  <a:srgbClr val="000099"/>
                </a:solidFill>
                <a:latin typeface="Arial" panose="020B0604020202020204" pitchFamily="34" charset="0"/>
              </a:rPr>
              <a:t>Almacenamiento intermedio</a:t>
            </a:r>
            <a:endParaRPr lang="es-ES" altLang="es-ES" sz="1800">
              <a:solidFill>
                <a:srgbClr val="000099"/>
              </a:solidFill>
              <a:latin typeface="Arial" panose="020B0604020202020204" pitchFamily="34" charset="0"/>
            </a:endParaRPr>
          </a:p>
        </p:txBody>
      </p:sp>
      <p:sp>
        <p:nvSpPr>
          <p:cNvPr id="267279" name="Rectangle 15"/>
          <p:cNvSpPr>
            <a:spLocks noChangeArrowheads="1"/>
          </p:cNvSpPr>
          <p:nvPr/>
        </p:nvSpPr>
        <p:spPr bwMode="auto">
          <a:xfrm>
            <a:off x="7137400" y="3894138"/>
            <a:ext cx="141605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spcBef>
                <a:spcPct val="50000"/>
              </a:spcBef>
            </a:pPr>
            <a:r>
              <a:rPr lang="es-ES_tradnl" altLang="es-ES" sz="1800">
                <a:solidFill>
                  <a:srgbClr val="000099"/>
                </a:solidFill>
                <a:latin typeface="Arial" panose="020B0604020202020204" pitchFamily="34" charset="0"/>
              </a:rPr>
              <a:t>Almacén de datos</a:t>
            </a:r>
            <a:endParaRPr lang="es-ES" altLang="es-ES" sz="1800">
              <a:solidFill>
                <a:srgbClr val="000099"/>
              </a:solidFill>
              <a:latin typeface="Arial" panose="020B0604020202020204" pitchFamily="34" charset="0"/>
            </a:endParaRPr>
          </a:p>
        </p:txBody>
      </p:sp>
      <p:grpSp>
        <p:nvGrpSpPr>
          <p:cNvPr id="267280" name="Group 16"/>
          <p:cNvGrpSpPr>
            <a:grpSpLocks/>
          </p:cNvGrpSpPr>
          <p:nvPr/>
        </p:nvGrpSpPr>
        <p:grpSpPr bwMode="auto">
          <a:xfrm>
            <a:off x="4071938" y="2571750"/>
            <a:ext cx="971550" cy="823913"/>
            <a:chOff x="2401" y="1896"/>
            <a:chExt cx="612" cy="519"/>
          </a:xfrm>
        </p:grpSpPr>
        <p:sp>
          <p:nvSpPr>
            <p:cNvPr id="267281" name="Rectangle 17"/>
            <p:cNvSpPr>
              <a:spLocks noChangeArrowheads="1"/>
            </p:cNvSpPr>
            <p:nvPr/>
          </p:nvSpPr>
          <p:spPr bwMode="auto">
            <a:xfrm>
              <a:off x="2401" y="2002"/>
              <a:ext cx="612" cy="310"/>
            </a:xfrm>
            <a:prstGeom prst="rect">
              <a:avLst/>
            </a:prstGeom>
            <a:gradFill rotWithShape="0">
              <a:gsLst>
                <a:gs pos="0">
                  <a:srgbClr val="FFFF99">
                    <a:gamma/>
                    <a:shade val="89804"/>
                    <a:invGamma/>
                  </a:srgbClr>
                </a:gs>
                <a:gs pos="50000">
                  <a:srgbClr val="FFFF99"/>
                </a:gs>
                <a:gs pos="100000">
                  <a:srgbClr val="FFFF99">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67282" name="Oval 18"/>
            <p:cNvSpPr>
              <a:spLocks noChangeArrowheads="1"/>
            </p:cNvSpPr>
            <p:nvPr/>
          </p:nvSpPr>
          <p:spPr bwMode="auto">
            <a:xfrm>
              <a:off x="2401" y="1896"/>
              <a:ext cx="612" cy="199"/>
            </a:xfrm>
            <a:prstGeom prst="ellipse">
              <a:avLst/>
            </a:prstGeom>
            <a:gradFill rotWithShape="0">
              <a:gsLst>
                <a:gs pos="0">
                  <a:srgbClr val="FFFF99">
                    <a:gamma/>
                    <a:shade val="80000"/>
                    <a:invGamma/>
                  </a:srgbClr>
                </a:gs>
                <a:gs pos="100000">
                  <a:srgbClr val="FFFF99"/>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67283" name="Oval 19"/>
            <p:cNvSpPr>
              <a:spLocks noChangeArrowheads="1"/>
            </p:cNvSpPr>
            <p:nvPr/>
          </p:nvSpPr>
          <p:spPr bwMode="auto">
            <a:xfrm>
              <a:off x="2401" y="2216"/>
              <a:ext cx="612" cy="199"/>
            </a:xfrm>
            <a:prstGeom prst="ellipse">
              <a:avLst/>
            </a:prstGeom>
            <a:gradFill rotWithShape="0">
              <a:gsLst>
                <a:gs pos="0">
                  <a:srgbClr val="FFFF99">
                    <a:gamma/>
                    <a:shade val="89804"/>
                    <a:invGamma/>
                  </a:srgbClr>
                </a:gs>
                <a:gs pos="50000">
                  <a:srgbClr val="FFFF99"/>
                </a:gs>
                <a:gs pos="100000">
                  <a:srgbClr val="FFFF99">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nvGrpSpPr>
          <p:cNvPr id="267284" name="Group 20"/>
          <p:cNvGrpSpPr>
            <a:grpSpLocks/>
          </p:cNvGrpSpPr>
          <p:nvPr/>
        </p:nvGrpSpPr>
        <p:grpSpPr bwMode="auto">
          <a:xfrm>
            <a:off x="7424738" y="2652713"/>
            <a:ext cx="844550" cy="755650"/>
            <a:chOff x="4585" y="1555"/>
            <a:chExt cx="532" cy="412"/>
          </a:xfrm>
        </p:grpSpPr>
        <p:sp>
          <p:nvSpPr>
            <p:cNvPr id="267285" name="Rectangle 21"/>
            <p:cNvSpPr>
              <a:spLocks noChangeArrowheads="1"/>
            </p:cNvSpPr>
            <p:nvPr/>
          </p:nvSpPr>
          <p:spPr bwMode="auto">
            <a:xfrm>
              <a:off x="4585" y="1639"/>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67286" name="Oval 22"/>
            <p:cNvSpPr>
              <a:spLocks noChangeArrowheads="1"/>
            </p:cNvSpPr>
            <p:nvPr/>
          </p:nvSpPr>
          <p:spPr bwMode="auto">
            <a:xfrm>
              <a:off x="4585" y="1555"/>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67287" name="Oval 23"/>
            <p:cNvSpPr>
              <a:spLocks noChangeArrowheads="1"/>
            </p:cNvSpPr>
            <p:nvPr/>
          </p:nvSpPr>
          <p:spPr bwMode="auto">
            <a:xfrm>
              <a:off x="4585" y="1809"/>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sp>
        <p:nvSpPr>
          <p:cNvPr id="267288" name="Arc 24"/>
          <p:cNvSpPr>
            <a:spLocks/>
          </p:cNvSpPr>
          <p:nvPr/>
        </p:nvSpPr>
        <p:spPr bwMode="auto">
          <a:xfrm rot="10800000">
            <a:off x="5522913" y="1879600"/>
            <a:ext cx="2251075" cy="91440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hlink"/>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67289" name="Rectangle 25"/>
          <p:cNvSpPr>
            <a:spLocks noChangeArrowheads="1"/>
          </p:cNvSpPr>
          <p:nvPr/>
        </p:nvSpPr>
        <p:spPr bwMode="auto">
          <a:xfrm>
            <a:off x="3997325" y="3492500"/>
            <a:ext cx="1292225" cy="374650"/>
          </a:xfrm>
          <a:prstGeom prst="rect">
            <a:avLst/>
          </a:prstGeom>
          <a:solidFill>
            <a:srgbClr val="FFCC66"/>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_tradnl" altLang="es-ES" sz="1200" b="1">
                <a:solidFill>
                  <a:srgbClr val="000000"/>
                </a:solidFill>
                <a:latin typeface="Arial" panose="020B0604020202020204" pitchFamily="34" charset="0"/>
              </a:rPr>
              <a:t>Transformación</a:t>
            </a:r>
            <a:endParaRPr lang="es-ES" altLang="es-ES" sz="1200" b="1">
              <a:solidFill>
                <a:srgbClr val="000000"/>
              </a:solidFill>
              <a:latin typeface="Arial" panose="020B0604020202020204" pitchFamily="34" charset="0"/>
            </a:endParaRPr>
          </a:p>
        </p:txBody>
      </p:sp>
      <p:sp>
        <p:nvSpPr>
          <p:cNvPr id="267290" name="Rectangle 26"/>
          <p:cNvSpPr>
            <a:spLocks noChangeArrowheads="1"/>
          </p:cNvSpPr>
          <p:nvPr/>
        </p:nvSpPr>
        <p:spPr bwMode="auto">
          <a:xfrm>
            <a:off x="2803525" y="2590800"/>
            <a:ext cx="1101725" cy="374650"/>
          </a:xfrm>
          <a:prstGeom prst="rect">
            <a:avLst/>
          </a:prstGeom>
          <a:solidFill>
            <a:srgbClr val="FFCC66"/>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_tradnl" altLang="es-ES" sz="1200" b="1">
                <a:solidFill>
                  <a:srgbClr val="000000"/>
                </a:solidFill>
                <a:latin typeface="Arial" panose="020B0604020202020204" pitchFamily="34" charset="0"/>
              </a:rPr>
              <a:t>Extracción</a:t>
            </a:r>
            <a:endParaRPr lang="es-ES" altLang="es-ES" sz="1200" b="1">
              <a:solidFill>
                <a:srgbClr val="000000"/>
              </a:solidFill>
              <a:latin typeface="Arial" panose="020B0604020202020204" pitchFamily="34" charset="0"/>
            </a:endParaRPr>
          </a:p>
        </p:txBody>
      </p:sp>
      <p:sp>
        <p:nvSpPr>
          <p:cNvPr id="267291" name="Rectangle 27"/>
          <p:cNvSpPr>
            <a:spLocks noChangeArrowheads="1"/>
          </p:cNvSpPr>
          <p:nvPr/>
        </p:nvSpPr>
        <p:spPr bwMode="auto">
          <a:xfrm>
            <a:off x="5762625" y="2641600"/>
            <a:ext cx="1076325" cy="374650"/>
          </a:xfrm>
          <a:prstGeom prst="rect">
            <a:avLst/>
          </a:prstGeom>
          <a:solidFill>
            <a:srgbClr val="FFCC66"/>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_tradnl" altLang="es-ES" sz="1200" b="1">
                <a:solidFill>
                  <a:srgbClr val="000000"/>
                </a:solidFill>
                <a:latin typeface="Arial" panose="020B0604020202020204" pitchFamily="34" charset="0"/>
              </a:rPr>
              <a:t>Transporte</a:t>
            </a:r>
            <a:endParaRPr lang="es-ES" altLang="es-ES" sz="1200" b="1">
              <a:solidFill>
                <a:srgbClr val="000000"/>
              </a:solidFill>
              <a:latin typeface="Arial" panose="020B0604020202020204" pitchFamily="34" charset="0"/>
            </a:endParaRPr>
          </a:p>
        </p:txBody>
      </p:sp>
      <p:grpSp>
        <p:nvGrpSpPr>
          <p:cNvPr id="267292" name="Group 28"/>
          <p:cNvGrpSpPr>
            <a:grpSpLocks/>
          </p:cNvGrpSpPr>
          <p:nvPr/>
        </p:nvGrpSpPr>
        <p:grpSpPr bwMode="auto">
          <a:xfrm>
            <a:off x="609600" y="2743200"/>
            <a:ext cx="1924050" cy="666750"/>
            <a:chOff x="572" y="1740"/>
            <a:chExt cx="1212" cy="420"/>
          </a:xfrm>
        </p:grpSpPr>
        <p:grpSp>
          <p:nvGrpSpPr>
            <p:cNvPr id="267293" name="Group 29"/>
            <p:cNvGrpSpPr>
              <a:grpSpLocks/>
            </p:cNvGrpSpPr>
            <p:nvPr/>
          </p:nvGrpSpPr>
          <p:grpSpPr bwMode="auto">
            <a:xfrm>
              <a:off x="1276" y="1756"/>
              <a:ext cx="508" cy="404"/>
              <a:chOff x="1548" y="2501"/>
              <a:chExt cx="532" cy="412"/>
            </a:xfrm>
          </p:grpSpPr>
          <p:sp>
            <p:nvSpPr>
              <p:cNvPr id="267294" name="Rectangle 30"/>
              <p:cNvSpPr>
                <a:spLocks noChangeArrowheads="1"/>
              </p:cNvSpPr>
              <p:nvPr/>
            </p:nvSpPr>
            <p:spPr bwMode="auto">
              <a:xfrm>
                <a:off x="1548" y="2585"/>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67295" name="Oval 31"/>
              <p:cNvSpPr>
                <a:spLocks noChangeArrowheads="1"/>
              </p:cNvSpPr>
              <p:nvPr/>
            </p:nvSpPr>
            <p:spPr bwMode="auto">
              <a:xfrm>
                <a:off x="1548" y="2501"/>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67296" name="Oval 32"/>
              <p:cNvSpPr>
                <a:spLocks noChangeArrowheads="1"/>
              </p:cNvSpPr>
              <p:nvPr/>
            </p:nvSpPr>
            <p:spPr bwMode="auto">
              <a:xfrm>
                <a:off x="1548" y="2755"/>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nvGrpSpPr>
            <p:cNvPr id="267297" name="Group 33"/>
            <p:cNvGrpSpPr>
              <a:grpSpLocks/>
            </p:cNvGrpSpPr>
            <p:nvPr/>
          </p:nvGrpSpPr>
          <p:grpSpPr bwMode="auto">
            <a:xfrm>
              <a:off x="876" y="1748"/>
              <a:ext cx="508" cy="412"/>
              <a:chOff x="1148" y="2493"/>
              <a:chExt cx="532" cy="412"/>
            </a:xfrm>
          </p:grpSpPr>
          <p:sp>
            <p:nvSpPr>
              <p:cNvPr id="267298" name="Rectangle 34"/>
              <p:cNvSpPr>
                <a:spLocks noChangeArrowheads="1"/>
              </p:cNvSpPr>
              <p:nvPr/>
            </p:nvSpPr>
            <p:spPr bwMode="auto">
              <a:xfrm>
                <a:off x="1148" y="2577"/>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67299" name="Oval 35"/>
              <p:cNvSpPr>
                <a:spLocks noChangeArrowheads="1"/>
              </p:cNvSpPr>
              <p:nvPr/>
            </p:nvSpPr>
            <p:spPr bwMode="auto">
              <a:xfrm>
                <a:off x="1148" y="2493"/>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67300" name="Oval 36"/>
              <p:cNvSpPr>
                <a:spLocks noChangeArrowheads="1"/>
              </p:cNvSpPr>
              <p:nvPr/>
            </p:nvSpPr>
            <p:spPr bwMode="auto">
              <a:xfrm>
                <a:off x="1148" y="2747"/>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nvGrpSpPr>
            <p:cNvPr id="267301" name="Group 37"/>
            <p:cNvGrpSpPr>
              <a:grpSpLocks/>
            </p:cNvGrpSpPr>
            <p:nvPr/>
          </p:nvGrpSpPr>
          <p:grpSpPr bwMode="auto">
            <a:xfrm>
              <a:off x="572" y="1740"/>
              <a:ext cx="436" cy="420"/>
              <a:chOff x="748" y="2485"/>
              <a:chExt cx="532" cy="412"/>
            </a:xfrm>
          </p:grpSpPr>
          <p:sp>
            <p:nvSpPr>
              <p:cNvPr id="267302" name="Rectangle 38"/>
              <p:cNvSpPr>
                <a:spLocks noChangeArrowheads="1"/>
              </p:cNvSpPr>
              <p:nvPr/>
            </p:nvSpPr>
            <p:spPr bwMode="auto">
              <a:xfrm>
                <a:off x="748" y="2569"/>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67303" name="Oval 39"/>
              <p:cNvSpPr>
                <a:spLocks noChangeArrowheads="1"/>
              </p:cNvSpPr>
              <p:nvPr/>
            </p:nvSpPr>
            <p:spPr bwMode="auto">
              <a:xfrm>
                <a:off x="748" y="2485"/>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67304" name="Oval 40"/>
              <p:cNvSpPr>
                <a:spLocks noChangeArrowheads="1"/>
              </p:cNvSpPr>
              <p:nvPr/>
            </p:nvSpPr>
            <p:spPr bwMode="auto">
              <a:xfrm>
                <a:off x="748" y="2739"/>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sp>
        <p:nvSpPr>
          <p:cNvPr id="267305" name="Rectangle 41"/>
          <p:cNvSpPr>
            <a:spLocks noChangeArrowheads="1"/>
          </p:cNvSpPr>
          <p:nvPr/>
        </p:nvSpPr>
        <p:spPr bwMode="auto">
          <a:xfrm>
            <a:off x="1981200" y="4876800"/>
            <a:ext cx="6953250" cy="179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346075">
              <a:tabLst>
                <a:tab pos="576263" algn="l"/>
              </a:tabLst>
              <a:defRPr sz="2400">
                <a:solidFill>
                  <a:schemeClr val="tx1"/>
                </a:solidFill>
                <a:latin typeface="Times New Roman" panose="02020603050405020304" pitchFamily="18" charset="0"/>
              </a:defRPr>
            </a:lvl1pPr>
            <a:lvl2pPr marL="341313" indent="-227013" defTabSz="346075">
              <a:tabLst>
                <a:tab pos="576263" algn="l"/>
              </a:tabLst>
              <a:defRPr sz="2400">
                <a:solidFill>
                  <a:schemeClr val="tx1"/>
                </a:solidFill>
                <a:latin typeface="Times New Roman" panose="02020603050405020304" pitchFamily="18" charset="0"/>
              </a:defRPr>
            </a:lvl2pPr>
            <a:lvl3pPr marL="741363" indent="-285750" defTabSz="346075">
              <a:tabLst>
                <a:tab pos="576263" algn="l"/>
              </a:tabLst>
              <a:defRPr sz="2400">
                <a:solidFill>
                  <a:schemeClr val="tx1"/>
                </a:solidFill>
                <a:latin typeface="Times New Roman" panose="02020603050405020304" pitchFamily="18" charset="0"/>
              </a:defRPr>
            </a:lvl3pPr>
            <a:lvl4pPr marL="1600200" indent="-228600" defTabSz="346075">
              <a:tabLst>
                <a:tab pos="576263" algn="l"/>
              </a:tabLst>
              <a:defRPr sz="2400">
                <a:solidFill>
                  <a:schemeClr val="tx1"/>
                </a:solidFill>
                <a:latin typeface="Times New Roman" panose="02020603050405020304" pitchFamily="18" charset="0"/>
              </a:defRPr>
            </a:lvl4pPr>
            <a:lvl5pPr marL="2057400" indent="-228600" defTabSz="346075">
              <a:tabLst>
                <a:tab pos="576263" algn="l"/>
              </a:tabLst>
              <a:defRPr sz="2400">
                <a:solidFill>
                  <a:schemeClr val="tx1"/>
                </a:solidFill>
                <a:latin typeface="Times New Roman" panose="02020603050405020304" pitchFamily="18" charset="0"/>
              </a:defRPr>
            </a:lvl5pPr>
            <a:lvl6pPr marL="25146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6pPr>
            <a:lvl7pPr marL="29718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7pPr>
            <a:lvl8pPr marL="34290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8pPr>
            <a:lvl9pPr marL="38862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9pPr>
          </a:lstStyle>
          <a:p>
            <a:pPr lvl="1" eaLnBrk="1" hangingPunct="1">
              <a:spcBef>
                <a:spcPct val="20000"/>
              </a:spcBef>
              <a:buClr>
                <a:schemeClr val="accent1"/>
              </a:buClr>
            </a:pPr>
            <a:r>
              <a:rPr lang="es-ES_tradnl" altLang="es-ES" sz="2000">
                <a:solidFill>
                  <a:schemeClr val="accent2"/>
                </a:solidFill>
                <a:latin typeface="Arial" panose="020B0604020202020204" pitchFamily="34" charset="0"/>
              </a:rPr>
              <a:t>El Almacenamiento intermedio permite:</a:t>
            </a:r>
            <a:endParaRPr lang="es-ES" altLang="es-ES" sz="2000">
              <a:solidFill>
                <a:schemeClr val="accent2"/>
              </a:solidFill>
              <a:latin typeface="Arial" panose="020B0604020202020204" pitchFamily="34" charset="0"/>
            </a:endParaRPr>
          </a:p>
          <a:p>
            <a:pPr lvl="1" eaLnBrk="1" hangingPunct="1">
              <a:spcBef>
                <a:spcPct val="20000"/>
              </a:spcBef>
              <a:buClr>
                <a:schemeClr val="accent1"/>
              </a:buClr>
              <a:buFontTx/>
              <a:buChar char="–"/>
            </a:pPr>
            <a:r>
              <a:rPr lang="es-ES_tradnl" altLang="es-ES" sz="2000">
                <a:latin typeface="Arial" panose="020B0604020202020204" pitchFamily="34" charset="0"/>
              </a:rPr>
              <a:t>Realizar transformaciones sin paralizar las bases de datos operacionales y el almacén de datos.</a:t>
            </a:r>
          </a:p>
          <a:p>
            <a:pPr lvl="1" eaLnBrk="1" hangingPunct="1">
              <a:spcBef>
                <a:spcPct val="20000"/>
              </a:spcBef>
              <a:buClr>
                <a:schemeClr val="accent1"/>
              </a:buClr>
              <a:buFontTx/>
              <a:buChar char="–"/>
            </a:pPr>
            <a:r>
              <a:rPr lang="es-ES_tradnl" altLang="es-ES" sz="2000">
                <a:latin typeface="Arial" panose="020B0604020202020204" pitchFamily="34" charset="0"/>
              </a:rPr>
              <a:t>Almacenar metadatos. </a:t>
            </a:r>
          </a:p>
          <a:p>
            <a:pPr lvl="1" eaLnBrk="1" hangingPunct="1">
              <a:spcBef>
                <a:spcPct val="20000"/>
              </a:spcBef>
              <a:buClr>
                <a:schemeClr val="accent1"/>
              </a:buClr>
              <a:buFontTx/>
              <a:buChar char="–"/>
            </a:pPr>
            <a:r>
              <a:rPr lang="es-ES" altLang="es-ES" sz="2000">
                <a:latin typeface="Arial" panose="020B0604020202020204" pitchFamily="34" charset="0"/>
              </a:rPr>
              <a:t>Facilitar la integración de fuentes externas.</a:t>
            </a:r>
          </a:p>
        </p:txBody>
      </p:sp>
      <p:sp>
        <p:nvSpPr>
          <p:cNvPr id="267306" name="AutoShape 42"/>
          <p:cNvSpPr>
            <a:spLocks noChangeArrowheads="1"/>
          </p:cNvSpPr>
          <p:nvPr/>
        </p:nvSpPr>
        <p:spPr bwMode="auto">
          <a:xfrm>
            <a:off x="1544638" y="4071938"/>
            <a:ext cx="1016000" cy="457200"/>
          </a:xfrm>
          <a:prstGeom prst="flowChartInputOutput">
            <a:avLst/>
          </a:prstGeom>
          <a:solidFill>
            <a:srgbClr val="FFE6D5"/>
          </a:solidFill>
          <a:ln w="9525">
            <a:solidFill>
              <a:srgbClr val="000000"/>
            </a:solidFill>
            <a:miter lim="800000"/>
            <a:headEnd/>
            <a:tailEnd/>
          </a:ln>
        </p:spPr>
        <p:txBody>
          <a:bodyPr/>
          <a:lstStyle/>
          <a:p>
            <a:endParaRPr lang="es-CR"/>
          </a:p>
        </p:txBody>
      </p:sp>
      <p:sp>
        <p:nvSpPr>
          <p:cNvPr id="267307" name="Rectangle 43"/>
          <p:cNvSpPr>
            <a:spLocks noChangeArrowheads="1"/>
          </p:cNvSpPr>
          <p:nvPr/>
        </p:nvSpPr>
        <p:spPr bwMode="auto">
          <a:xfrm>
            <a:off x="152400" y="4133850"/>
            <a:ext cx="180975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spcBef>
                <a:spcPct val="50000"/>
              </a:spcBef>
            </a:pPr>
            <a:r>
              <a:rPr lang="es-ES_tradnl" altLang="es-ES" sz="1800">
                <a:solidFill>
                  <a:srgbClr val="000099"/>
                </a:solidFill>
                <a:latin typeface="Arial" panose="020B0604020202020204" pitchFamily="34" charset="0"/>
              </a:rPr>
              <a:t>Fuentes Externas</a:t>
            </a:r>
            <a:endParaRPr lang="es-ES" altLang="es-ES" sz="1800">
              <a:solidFill>
                <a:srgbClr val="000099"/>
              </a:solidFill>
              <a:latin typeface="Arial" panose="020B0604020202020204" pitchFamily="34" charset="0"/>
            </a:endParaRPr>
          </a:p>
        </p:txBody>
      </p:sp>
      <p:sp>
        <p:nvSpPr>
          <p:cNvPr id="267308" name="Line 44"/>
          <p:cNvSpPr>
            <a:spLocks noChangeShapeType="1"/>
          </p:cNvSpPr>
          <p:nvPr/>
        </p:nvSpPr>
        <p:spPr bwMode="auto">
          <a:xfrm flipV="1">
            <a:off x="2568575" y="3289300"/>
            <a:ext cx="1412875" cy="939800"/>
          </a:xfrm>
          <a:prstGeom prst="line">
            <a:avLst/>
          </a:prstGeom>
          <a:noFill/>
          <a:ln w="25400">
            <a:solidFill>
              <a:schemeClr val="hlink"/>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67309" name="Rectangle 45"/>
          <p:cNvSpPr>
            <a:spLocks noChangeArrowheads="1"/>
          </p:cNvSpPr>
          <p:nvPr/>
        </p:nvSpPr>
        <p:spPr bwMode="auto">
          <a:xfrm>
            <a:off x="680930" y="1614488"/>
            <a:ext cx="145415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s-ES_tradnl" altLang="es-ES" sz="2800" b="1" dirty="0">
                <a:solidFill>
                  <a:srgbClr val="A41512"/>
                </a:solidFill>
                <a:latin typeface="Helvetica-Narrow" pitchFamily="34" charset="0"/>
              </a:rPr>
              <a:t>E.T.T.</a:t>
            </a:r>
            <a:endParaRPr lang="es-ES" altLang="es-ES" sz="2800" b="1" dirty="0">
              <a:solidFill>
                <a:srgbClr val="A41512"/>
              </a:solidFill>
              <a:latin typeface="Helvetica-Narrow" pitchFamily="34" charset="0"/>
            </a:endParaRPr>
          </a:p>
        </p:txBody>
      </p:sp>
      <p:sp>
        <p:nvSpPr>
          <p:cNvPr id="42" name="Rectangle 2"/>
          <p:cNvSpPr>
            <a:spLocks noGrp="1" noChangeArrowheads="1"/>
          </p:cNvSpPr>
          <p:nvPr>
            <p:ph type="title"/>
          </p:nvPr>
        </p:nvSpPr>
        <p:spPr>
          <a:xfrm>
            <a:off x="1176825" y="312045"/>
            <a:ext cx="6961800" cy="694200"/>
          </a:xfrm>
        </p:spPr>
        <p:txBody>
          <a:bodyPr/>
          <a:lstStyle/>
          <a:p>
            <a:pPr>
              <a:tabLst>
                <a:tab pos="7143750" algn="l"/>
              </a:tabLst>
            </a:pPr>
            <a:r>
              <a:rPr lang="en-GB" altLang="es-ES" sz="2800" dirty="0" err="1"/>
              <a:t>Carga</a:t>
            </a:r>
            <a:r>
              <a:rPr lang="en-GB" altLang="es-ES" sz="2800" dirty="0"/>
              <a:t> y </a:t>
            </a:r>
            <a:r>
              <a:rPr lang="en-GB" altLang="es-ES" sz="2800" dirty="0" err="1"/>
              <a:t>Mantenimiento</a:t>
            </a:r>
            <a:r>
              <a:rPr lang="en-GB" altLang="es-ES" sz="2800" dirty="0"/>
              <a:t> de un A.D.</a:t>
            </a:r>
            <a:endParaRPr lang="es-ES_tradnl" altLang="es-ES" sz="2800" dirty="0"/>
          </a:p>
        </p:txBody>
      </p:sp>
    </p:spTree>
    <p:extLst>
      <p:ext uri="{BB962C8B-B14F-4D97-AF65-F5344CB8AC3E}">
        <p14:creationId xmlns:p14="http://schemas.microsoft.com/office/powerpoint/2010/main" val="35523235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5" name="Text Box 3"/>
          <p:cNvSpPr txBox="1">
            <a:spLocks noChangeArrowheads="1"/>
          </p:cNvSpPr>
          <p:nvPr/>
        </p:nvSpPr>
        <p:spPr bwMode="auto">
          <a:xfrm>
            <a:off x="755650" y="1989138"/>
            <a:ext cx="7334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a:solidFill>
                  <a:srgbClr val="3333CC"/>
                </a:solidFill>
                <a:latin typeface="Arial" panose="020B0604020202020204" pitchFamily="34" charset="0"/>
              </a:rPr>
              <a:t>Ejemplo: </a:t>
            </a:r>
            <a:r>
              <a:rPr lang="es-ES" altLang="es-ES">
                <a:latin typeface="Arial" panose="020B0604020202020204" pitchFamily="34" charset="0"/>
              </a:rPr>
              <a:t>Cadena de supermercados.</a:t>
            </a:r>
          </a:p>
        </p:txBody>
      </p:sp>
      <p:sp>
        <p:nvSpPr>
          <p:cNvPr id="248836" name="Rectangle 4"/>
          <p:cNvSpPr>
            <a:spLocks noChangeArrowheads="1"/>
          </p:cNvSpPr>
          <p:nvPr/>
        </p:nvSpPr>
        <p:spPr bwMode="auto">
          <a:xfrm>
            <a:off x="695325" y="2897188"/>
            <a:ext cx="75580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s-ES" altLang="es-ES" sz="2000" i="1">
                <a:solidFill>
                  <a:schemeClr val="accent2"/>
                </a:solidFill>
                <a:latin typeface="Arial" panose="020B0604020202020204" pitchFamily="34" charset="0"/>
              </a:rPr>
              <a:t>Gránulo</a:t>
            </a:r>
            <a:r>
              <a:rPr lang="es-ES" altLang="es-ES" sz="2000">
                <a:latin typeface="Arial" panose="020B0604020202020204" pitchFamily="34" charset="0"/>
              </a:rPr>
              <a:t>: “se desea almacenar información sobre las </a:t>
            </a:r>
            <a:r>
              <a:rPr lang="es-ES" altLang="es-ES" sz="2000" u="sng">
                <a:solidFill>
                  <a:schemeClr val="accent2"/>
                </a:solidFill>
                <a:latin typeface="Arial" panose="020B0604020202020204" pitchFamily="34" charset="0"/>
              </a:rPr>
              <a:t>ventas</a:t>
            </a:r>
            <a:r>
              <a:rPr lang="es-ES" altLang="es-ES" sz="2000">
                <a:latin typeface="Arial" panose="020B0604020202020204" pitchFamily="34" charset="0"/>
              </a:rPr>
              <a:t> </a:t>
            </a:r>
            <a:r>
              <a:rPr lang="es-ES" altLang="es-ES" sz="2000" u="sng">
                <a:solidFill>
                  <a:srgbClr val="3333CC"/>
                </a:solidFill>
                <a:latin typeface="Arial" panose="020B0604020202020204" pitchFamily="34" charset="0"/>
              </a:rPr>
              <a:t>diarias</a:t>
            </a:r>
            <a:r>
              <a:rPr lang="es-ES" altLang="es-ES" sz="2000">
                <a:latin typeface="Arial" panose="020B0604020202020204" pitchFamily="34" charset="0"/>
              </a:rPr>
              <a:t> de cada</a:t>
            </a:r>
            <a:r>
              <a:rPr lang="es-ES" altLang="es-ES" sz="2000">
                <a:solidFill>
                  <a:srgbClr val="3333CC"/>
                </a:solidFill>
                <a:latin typeface="Arial" panose="020B0604020202020204" pitchFamily="34" charset="0"/>
              </a:rPr>
              <a:t> </a:t>
            </a:r>
            <a:r>
              <a:rPr lang="es-ES" altLang="es-ES" sz="2000" u="sng">
                <a:solidFill>
                  <a:srgbClr val="3333CC"/>
                </a:solidFill>
                <a:latin typeface="Arial" panose="020B0604020202020204" pitchFamily="34" charset="0"/>
              </a:rPr>
              <a:t>producto</a:t>
            </a:r>
            <a:r>
              <a:rPr lang="es-ES" altLang="es-ES" sz="2000">
                <a:latin typeface="Arial" panose="020B0604020202020204" pitchFamily="34" charset="0"/>
              </a:rPr>
              <a:t> en cada </a:t>
            </a:r>
            <a:r>
              <a:rPr lang="es-ES" altLang="es-ES" sz="2000" u="sng">
                <a:solidFill>
                  <a:srgbClr val="3333CC"/>
                </a:solidFill>
                <a:latin typeface="Arial" panose="020B0604020202020204" pitchFamily="34" charset="0"/>
              </a:rPr>
              <a:t>establecimiento</a:t>
            </a:r>
            <a:r>
              <a:rPr lang="es-ES" altLang="es-ES" sz="2000">
                <a:latin typeface="Arial" panose="020B0604020202020204" pitchFamily="34" charset="0"/>
              </a:rPr>
              <a:t> de la cadena”.</a:t>
            </a:r>
          </a:p>
        </p:txBody>
      </p:sp>
      <p:sp>
        <p:nvSpPr>
          <p:cNvPr id="248837" name="Text Box 5"/>
          <p:cNvSpPr txBox="1">
            <a:spLocks noChangeArrowheads="1"/>
          </p:cNvSpPr>
          <p:nvPr/>
        </p:nvSpPr>
        <p:spPr bwMode="auto">
          <a:xfrm>
            <a:off x="1320800" y="3989388"/>
            <a:ext cx="6629400" cy="187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7338" indent="-287338">
              <a:defRPr sz="2400">
                <a:solidFill>
                  <a:schemeClr val="tx1"/>
                </a:solidFill>
                <a:latin typeface="Times New Roman" panose="02020603050405020304" pitchFamily="18" charset="0"/>
              </a:defRPr>
            </a:lvl1pPr>
            <a:lvl2pPr marL="477838">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Clr>
                <a:srgbClr val="3333CC"/>
              </a:buClr>
              <a:buFontTx/>
              <a:buChar char="–"/>
            </a:pPr>
            <a:r>
              <a:rPr lang="es-ES" altLang="es-ES" sz="1800">
                <a:latin typeface="Arial" panose="020B0604020202020204" pitchFamily="34" charset="0"/>
              </a:rPr>
              <a:t>importe total de las ventas del producto en el día</a:t>
            </a:r>
          </a:p>
          <a:p>
            <a:pPr eaLnBrk="1" hangingPunct="1">
              <a:spcBef>
                <a:spcPct val="50000"/>
              </a:spcBef>
              <a:buClr>
                <a:srgbClr val="3333CC"/>
              </a:buClr>
              <a:buFontTx/>
              <a:buChar char="–"/>
            </a:pPr>
            <a:r>
              <a:rPr lang="es-ES" altLang="es-ES" sz="1800">
                <a:latin typeface="Arial" panose="020B0604020202020204" pitchFamily="34" charset="0"/>
              </a:rPr>
              <a:t>número total de unidades vendidas del producto en el día</a:t>
            </a:r>
          </a:p>
          <a:p>
            <a:pPr eaLnBrk="1" hangingPunct="1">
              <a:spcBef>
                <a:spcPct val="50000"/>
              </a:spcBef>
              <a:buClr>
                <a:srgbClr val="3333CC"/>
              </a:buClr>
              <a:buFontTx/>
              <a:buChar char="–"/>
            </a:pPr>
            <a:r>
              <a:rPr lang="es-ES" altLang="es-ES" sz="1800">
                <a:latin typeface="Arial" panose="020B0604020202020204" pitchFamily="34" charset="0"/>
              </a:rPr>
              <a:t>número total de clientes distintos que han comprado el producto en el día.</a:t>
            </a:r>
          </a:p>
          <a:p>
            <a:pPr eaLnBrk="1" hangingPunct="1">
              <a:spcBef>
                <a:spcPct val="50000"/>
              </a:spcBef>
              <a:buClr>
                <a:srgbClr val="3333CC"/>
              </a:buClr>
              <a:buFontTx/>
              <a:buChar char="–"/>
            </a:pPr>
            <a:endParaRPr lang="es-ES" altLang="es-ES" sz="1800">
              <a:latin typeface="Arial" panose="020B0604020202020204" pitchFamily="34" charset="0"/>
            </a:endParaRPr>
          </a:p>
        </p:txBody>
      </p:sp>
      <p:cxnSp>
        <p:nvCxnSpPr>
          <p:cNvPr id="248838" name="AutoShape 6"/>
          <p:cNvCxnSpPr>
            <a:cxnSpLocks noChangeShapeType="1"/>
          </p:cNvCxnSpPr>
          <p:nvPr/>
        </p:nvCxnSpPr>
        <p:spPr bwMode="auto">
          <a:xfrm flipH="1">
            <a:off x="7835900" y="3057525"/>
            <a:ext cx="303213" cy="1681163"/>
          </a:xfrm>
          <a:prstGeom prst="bentConnector3">
            <a:avLst>
              <a:gd name="adj1" fmla="val -75394"/>
            </a:avLst>
          </a:prstGeom>
          <a:noFill/>
          <a:ln w="1270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Rectangle 2"/>
          <p:cNvSpPr>
            <a:spLocks noGrp="1" noChangeArrowheads="1"/>
          </p:cNvSpPr>
          <p:nvPr>
            <p:ph type="title"/>
          </p:nvPr>
        </p:nvSpPr>
        <p:spPr>
          <a:xfrm>
            <a:off x="1229557" y="319033"/>
            <a:ext cx="6961800" cy="694200"/>
          </a:xfrm>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10891994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9" name="Text Box 3"/>
          <p:cNvSpPr txBox="1">
            <a:spLocks noChangeArrowheads="1"/>
          </p:cNvSpPr>
          <p:nvPr/>
        </p:nvSpPr>
        <p:spPr bwMode="auto">
          <a:xfrm>
            <a:off x="4552950" y="4616450"/>
            <a:ext cx="1441450" cy="191293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_tradnl" altLang="es-ES" sz="1400" b="1">
                <a:latin typeface="Arial" panose="020B0604020202020204" pitchFamily="34" charset="0"/>
              </a:rPr>
              <a:t>id_</a:t>
            </a:r>
            <a:r>
              <a:rPr lang="es-ES" altLang="es-ES" sz="1400" b="1">
                <a:latin typeface="Arial" panose="020B0604020202020204" pitchFamily="34" charset="0"/>
              </a:rPr>
              <a:t>fecha</a:t>
            </a:r>
            <a:endParaRPr lang="es-ES" altLang="es-ES" sz="1400">
              <a:latin typeface="Arial" panose="020B0604020202020204" pitchFamily="34" charset="0"/>
            </a:endParaRPr>
          </a:p>
          <a:p>
            <a:pPr eaLnBrk="1" hangingPunct="1">
              <a:spcBef>
                <a:spcPct val="50000"/>
              </a:spcBef>
            </a:pPr>
            <a:r>
              <a:rPr lang="es-ES" altLang="es-ES" sz="1400" b="1">
                <a:latin typeface="Arial" panose="020B0604020202020204" pitchFamily="34" charset="0"/>
              </a:rPr>
              <a:t>id_producto</a:t>
            </a:r>
            <a:endParaRPr lang="es-ES" altLang="es-ES" sz="1400">
              <a:latin typeface="Arial" panose="020B0604020202020204" pitchFamily="34" charset="0"/>
            </a:endParaRPr>
          </a:p>
          <a:p>
            <a:pPr eaLnBrk="1" hangingPunct="1">
              <a:spcBef>
                <a:spcPct val="50000"/>
              </a:spcBef>
            </a:pPr>
            <a:r>
              <a:rPr lang="es-ES" altLang="es-ES" sz="1400" b="1">
                <a:latin typeface="Arial" panose="020B0604020202020204" pitchFamily="34" charset="0"/>
              </a:rPr>
              <a:t>id_establec</a:t>
            </a:r>
            <a:endParaRPr lang="es-ES" altLang="es-ES" sz="1400">
              <a:latin typeface="Arial" panose="020B0604020202020204" pitchFamily="34" charset="0"/>
            </a:endParaRPr>
          </a:p>
          <a:p>
            <a:pPr eaLnBrk="1" hangingPunct="1">
              <a:spcBef>
                <a:spcPct val="50000"/>
              </a:spcBef>
            </a:pPr>
            <a:r>
              <a:rPr lang="es-ES" altLang="es-ES" sz="1400">
                <a:latin typeface="Arial" panose="020B0604020202020204" pitchFamily="34" charset="0"/>
              </a:rPr>
              <a:t>importe</a:t>
            </a:r>
          </a:p>
          <a:p>
            <a:pPr eaLnBrk="1" hangingPunct="1">
              <a:spcBef>
                <a:spcPct val="50000"/>
              </a:spcBef>
            </a:pPr>
            <a:r>
              <a:rPr lang="es-ES" altLang="es-ES" sz="1400">
                <a:latin typeface="Arial" panose="020B0604020202020204" pitchFamily="34" charset="0"/>
              </a:rPr>
              <a:t>unidades</a:t>
            </a:r>
          </a:p>
          <a:p>
            <a:pPr eaLnBrk="1" hangingPunct="1">
              <a:spcBef>
                <a:spcPct val="50000"/>
              </a:spcBef>
            </a:pPr>
            <a:r>
              <a:rPr lang="es-ES" altLang="es-ES" sz="1400">
                <a:latin typeface="Arial" panose="020B0604020202020204" pitchFamily="34" charset="0"/>
              </a:rPr>
              <a:t>nro_clientes</a:t>
            </a:r>
          </a:p>
        </p:txBody>
      </p:sp>
      <p:sp>
        <p:nvSpPr>
          <p:cNvPr id="249860" name="Text Box 4"/>
          <p:cNvSpPr txBox="1">
            <a:spLocks noChangeArrowheads="1"/>
          </p:cNvSpPr>
          <p:nvPr/>
        </p:nvSpPr>
        <p:spPr bwMode="auto">
          <a:xfrm>
            <a:off x="4495800" y="4271963"/>
            <a:ext cx="11541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600" b="1">
                <a:solidFill>
                  <a:schemeClr val="accent2"/>
                </a:solidFill>
                <a:latin typeface="Arial" panose="020B0604020202020204" pitchFamily="34" charset="0"/>
              </a:rPr>
              <a:t>Ventas</a:t>
            </a:r>
            <a:endParaRPr lang="es-ES" altLang="es-ES" sz="1600">
              <a:solidFill>
                <a:srgbClr val="3333CC"/>
              </a:solidFill>
              <a:latin typeface="Arial" panose="020B0604020202020204" pitchFamily="34" charset="0"/>
            </a:endParaRPr>
          </a:p>
        </p:txBody>
      </p:sp>
      <p:sp>
        <p:nvSpPr>
          <p:cNvPr id="249861" name="Text Box 5"/>
          <p:cNvSpPr txBox="1">
            <a:spLocks noChangeArrowheads="1"/>
          </p:cNvSpPr>
          <p:nvPr/>
        </p:nvSpPr>
        <p:spPr bwMode="auto">
          <a:xfrm>
            <a:off x="6710363" y="1879600"/>
            <a:ext cx="1398587" cy="3827463"/>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400" b="1">
                <a:latin typeface="Arial" panose="020B0604020202020204" pitchFamily="34" charset="0"/>
              </a:rPr>
              <a:t>id_establec</a:t>
            </a:r>
            <a:endParaRPr lang="es-ES_tradnl" altLang="es-ES" sz="1400" b="1">
              <a:latin typeface="Arial" panose="020B0604020202020204" pitchFamily="34" charset="0"/>
            </a:endParaRPr>
          </a:p>
          <a:p>
            <a:pPr eaLnBrk="1" hangingPunct="1">
              <a:spcBef>
                <a:spcPct val="50000"/>
              </a:spcBef>
            </a:pPr>
            <a:r>
              <a:rPr lang="es-ES_tradnl" altLang="es-ES" sz="1400">
                <a:latin typeface="Arial" panose="020B0604020202020204" pitchFamily="34" charset="0"/>
              </a:rPr>
              <a:t>nro_establec</a:t>
            </a:r>
            <a:endParaRPr lang="es-ES" altLang="es-ES" sz="1400">
              <a:latin typeface="Arial" panose="020B0604020202020204" pitchFamily="34" charset="0"/>
            </a:endParaRPr>
          </a:p>
          <a:p>
            <a:pPr eaLnBrk="1" hangingPunct="1">
              <a:spcBef>
                <a:spcPct val="50000"/>
              </a:spcBef>
            </a:pPr>
            <a:r>
              <a:rPr lang="es-ES" altLang="es-ES" sz="1400">
                <a:latin typeface="Arial" panose="020B0604020202020204" pitchFamily="34" charset="0"/>
              </a:rPr>
              <a:t>nombre</a:t>
            </a:r>
          </a:p>
          <a:p>
            <a:pPr eaLnBrk="1" hangingPunct="1">
              <a:spcBef>
                <a:spcPct val="50000"/>
              </a:spcBef>
            </a:pPr>
            <a:r>
              <a:rPr lang="es-ES" altLang="es-ES" sz="1400">
                <a:latin typeface="Arial" panose="020B0604020202020204" pitchFamily="34" charset="0"/>
              </a:rPr>
              <a:t>dirección</a:t>
            </a:r>
          </a:p>
          <a:p>
            <a:pPr eaLnBrk="1" hangingPunct="1">
              <a:spcBef>
                <a:spcPct val="50000"/>
              </a:spcBef>
            </a:pPr>
            <a:r>
              <a:rPr lang="es-ES" altLang="es-ES" sz="1400">
                <a:latin typeface="Arial" panose="020B0604020202020204" pitchFamily="34" charset="0"/>
              </a:rPr>
              <a:t>distrito</a:t>
            </a:r>
          </a:p>
          <a:p>
            <a:pPr eaLnBrk="1" hangingPunct="1">
              <a:spcBef>
                <a:spcPct val="50000"/>
              </a:spcBef>
            </a:pPr>
            <a:r>
              <a:rPr lang="es-ES" altLang="es-ES" sz="1400">
                <a:latin typeface="Arial" panose="020B0604020202020204" pitchFamily="34" charset="0"/>
              </a:rPr>
              <a:t>ciudad</a:t>
            </a:r>
          </a:p>
          <a:p>
            <a:pPr eaLnBrk="1" hangingPunct="1">
              <a:spcBef>
                <a:spcPct val="50000"/>
              </a:spcBef>
            </a:pPr>
            <a:r>
              <a:rPr lang="es-ES" altLang="es-ES" sz="1400">
                <a:latin typeface="Arial" panose="020B0604020202020204" pitchFamily="34" charset="0"/>
              </a:rPr>
              <a:t>país</a:t>
            </a:r>
          </a:p>
          <a:p>
            <a:pPr eaLnBrk="1" hangingPunct="1">
              <a:spcBef>
                <a:spcPct val="50000"/>
              </a:spcBef>
            </a:pPr>
            <a:r>
              <a:rPr lang="es-ES" altLang="es-ES" sz="1400">
                <a:latin typeface="Arial" panose="020B0604020202020204" pitchFamily="34" charset="0"/>
              </a:rPr>
              <a:t>tlfno</a:t>
            </a:r>
          </a:p>
          <a:p>
            <a:pPr eaLnBrk="1" hangingPunct="1">
              <a:spcBef>
                <a:spcPct val="50000"/>
              </a:spcBef>
            </a:pPr>
            <a:r>
              <a:rPr lang="es-ES" altLang="es-ES" sz="1400">
                <a:latin typeface="Arial" panose="020B0604020202020204" pitchFamily="34" charset="0"/>
              </a:rPr>
              <a:t>fax</a:t>
            </a:r>
          </a:p>
          <a:p>
            <a:pPr eaLnBrk="1" hangingPunct="1">
              <a:spcBef>
                <a:spcPct val="50000"/>
              </a:spcBef>
            </a:pPr>
            <a:r>
              <a:rPr lang="es-ES" altLang="es-ES" sz="1400">
                <a:latin typeface="Arial" panose="020B0604020202020204" pitchFamily="34" charset="0"/>
              </a:rPr>
              <a:t>superficie</a:t>
            </a:r>
          </a:p>
          <a:p>
            <a:pPr eaLnBrk="1" hangingPunct="1">
              <a:spcBef>
                <a:spcPct val="50000"/>
              </a:spcBef>
            </a:pPr>
            <a:r>
              <a:rPr lang="es-ES" altLang="es-ES" sz="1400">
                <a:latin typeface="Arial" panose="020B0604020202020204" pitchFamily="34" charset="0"/>
              </a:rPr>
              <a:t>tipo_almacén</a:t>
            </a:r>
          </a:p>
          <a:p>
            <a:pPr eaLnBrk="1" hangingPunct="1">
              <a:spcBef>
                <a:spcPct val="50000"/>
              </a:spcBef>
            </a:pPr>
            <a:r>
              <a:rPr lang="es-ES" altLang="es-ES" sz="1400">
                <a:latin typeface="Arial" panose="020B0604020202020204" pitchFamily="34" charset="0"/>
              </a:rPr>
              <a:t>...</a:t>
            </a:r>
          </a:p>
        </p:txBody>
      </p:sp>
      <p:sp>
        <p:nvSpPr>
          <p:cNvPr id="249862" name="Text Box 6"/>
          <p:cNvSpPr txBox="1">
            <a:spLocks noChangeArrowheads="1"/>
          </p:cNvSpPr>
          <p:nvPr/>
        </p:nvSpPr>
        <p:spPr bwMode="auto">
          <a:xfrm>
            <a:off x="1074738" y="2854325"/>
            <a:ext cx="1398587" cy="3827463"/>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400" b="1">
                <a:latin typeface="Arial" panose="020B0604020202020204" pitchFamily="34" charset="0"/>
              </a:rPr>
              <a:t>id_producto</a:t>
            </a:r>
            <a:endParaRPr lang="es-ES_tradnl" altLang="es-ES" sz="1400" b="1">
              <a:latin typeface="Arial" panose="020B0604020202020204" pitchFamily="34" charset="0"/>
            </a:endParaRPr>
          </a:p>
          <a:p>
            <a:pPr eaLnBrk="1" hangingPunct="1">
              <a:spcBef>
                <a:spcPct val="50000"/>
              </a:spcBef>
            </a:pPr>
            <a:r>
              <a:rPr lang="es-ES_tradnl" altLang="es-ES" sz="1400">
                <a:latin typeface="Arial" panose="020B0604020202020204" pitchFamily="34" charset="0"/>
              </a:rPr>
              <a:t>nro_producto</a:t>
            </a:r>
            <a:endParaRPr lang="es-ES" altLang="es-ES" sz="1400">
              <a:latin typeface="Arial" panose="020B0604020202020204" pitchFamily="34" charset="0"/>
            </a:endParaRPr>
          </a:p>
          <a:p>
            <a:pPr eaLnBrk="1" hangingPunct="1">
              <a:spcBef>
                <a:spcPct val="50000"/>
              </a:spcBef>
            </a:pPr>
            <a:r>
              <a:rPr lang="es-ES" altLang="es-ES" sz="1400">
                <a:latin typeface="Arial" panose="020B0604020202020204" pitchFamily="34" charset="0"/>
              </a:rPr>
              <a:t>descripción</a:t>
            </a:r>
          </a:p>
          <a:p>
            <a:pPr eaLnBrk="1" hangingPunct="1">
              <a:spcBef>
                <a:spcPct val="50000"/>
              </a:spcBef>
            </a:pPr>
            <a:r>
              <a:rPr lang="es-ES" altLang="es-ES" sz="1400">
                <a:latin typeface="Arial" panose="020B0604020202020204" pitchFamily="34" charset="0"/>
              </a:rPr>
              <a:t>marca</a:t>
            </a:r>
          </a:p>
          <a:p>
            <a:pPr eaLnBrk="1" hangingPunct="1">
              <a:spcBef>
                <a:spcPct val="50000"/>
              </a:spcBef>
            </a:pPr>
            <a:r>
              <a:rPr lang="es-ES" altLang="es-ES" sz="1400">
                <a:latin typeface="Arial" panose="020B0604020202020204" pitchFamily="34" charset="0"/>
              </a:rPr>
              <a:t>subcategoría</a:t>
            </a:r>
          </a:p>
          <a:p>
            <a:pPr eaLnBrk="1" hangingPunct="1">
              <a:spcBef>
                <a:spcPct val="50000"/>
              </a:spcBef>
            </a:pPr>
            <a:r>
              <a:rPr lang="es-ES" altLang="es-ES" sz="1400">
                <a:latin typeface="Arial" panose="020B0604020202020204" pitchFamily="34" charset="0"/>
              </a:rPr>
              <a:t>categoría</a:t>
            </a:r>
          </a:p>
          <a:p>
            <a:pPr eaLnBrk="1" hangingPunct="1">
              <a:spcBef>
                <a:spcPct val="50000"/>
              </a:spcBef>
            </a:pPr>
            <a:r>
              <a:rPr lang="es-ES" altLang="es-ES" sz="1400">
                <a:latin typeface="Arial" panose="020B0604020202020204" pitchFamily="34" charset="0"/>
              </a:rPr>
              <a:t>departamento</a:t>
            </a:r>
          </a:p>
          <a:p>
            <a:pPr eaLnBrk="1" hangingPunct="1">
              <a:spcBef>
                <a:spcPct val="50000"/>
              </a:spcBef>
            </a:pPr>
            <a:r>
              <a:rPr lang="es-ES" altLang="es-ES" sz="1400">
                <a:latin typeface="Arial" panose="020B0604020202020204" pitchFamily="34" charset="0"/>
              </a:rPr>
              <a:t>peso</a:t>
            </a:r>
          </a:p>
          <a:p>
            <a:pPr eaLnBrk="1" hangingPunct="1">
              <a:spcBef>
                <a:spcPct val="50000"/>
              </a:spcBef>
            </a:pPr>
            <a:r>
              <a:rPr lang="es-ES" altLang="es-ES" sz="1400">
                <a:latin typeface="Arial" panose="020B0604020202020204" pitchFamily="34" charset="0"/>
              </a:rPr>
              <a:t>unidades_peso</a:t>
            </a:r>
          </a:p>
          <a:p>
            <a:pPr eaLnBrk="1" hangingPunct="1">
              <a:spcBef>
                <a:spcPct val="50000"/>
              </a:spcBef>
            </a:pPr>
            <a:r>
              <a:rPr lang="es-ES" altLang="es-ES" sz="1400">
                <a:latin typeface="Arial" panose="020B0604020202020204" pitchFamily="34" charset="0"/>
              </a:rPr>
              <a:t>tipo_envase</a:t>
            </a:r>
          </a:p>
          <a:p>
            <a:pPr eaLnBrk="1" hangingPunct="1">
              <a:spcBef>
                <a:spcPct val="50000"/>
              </a:spcBef>
            </a:pPr>
            <a:r>
              <a:rPr lang="es-ES" altLang="es-ES" sz="1400">
                <a:latin typeface="Arial" panose="020B0604020202020204" pitchFamily="34" charset="0"/>
              </a:rPr>
              <a:t>dietético</a:t>
            </a:r>
          </a:p>
          <a:p>
            <a:pPr eaLnBrk="1" hangingPunct="1">
              <a:spcBef>
                <a:spcPct val="50000"/>
              </a:spcBef>
            </a:pPr>
            <a:r>
              <a:rPr lang="es-ES" altLang="es-ES" sz="1400">
                <a:latin typeface="Arial" panose="020B0604020202020204" pitchFamily="34" charset="0"/>
              </a:rPr>
              <a:t>...</a:t>
            </a:r>
          </a:p>
        </p:txBody>
      </p:sp>
      <p:sp>
        <p:nvSpPr>
          <p:cNvPr id="249863" name="Text Box 7"/>
          <p:cNvSpPr txBox="1">
            <a:spLocks noChangeArrowheads="1"/>
          </p:cNvSpPr>
          <p:nvPr/>
        </p:nvSpPr>
        <p:spPr bwMode="auto">
          <a:xfrm>
            <a:off x="6599238" y="1535113"/>
            <a:ext cx="18669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600" b="1">
                <a:solidFill>
                  <a:srgbClr val="3333CC"/>
                </a:solidFill>
                <a:latin typeface="Arial" panose="020B0604020202020204" pitchFamily="34" charset="0"/>
              </a:rPr>
              <a:t>Establecimiento</a:t>
            </a:r>
            <a:endParaRPr lang="es-ES" altLang="es-ES" sz="1600">
              <a:solidFill>
                <a:srgbClr val="3333CC"/>
              </a:solidFill>
              <a:latin typeface="Arial" panose="020B0604020202020204" pitchFamily="34" charset="0"/>
            </a:endParaRPr>
          </a:p>
        </p:txBody>
      </p:sp>
      <p:sp>
        <p:nvSpPr>
          <p:cNvPr id="249864" name="Text Box 8"/>
          <p:cNvSpPr txBox="1">
            <a:spLocks noChangeArrowheads="1"/>
          </p:cNvSpPr>
          <p:nvPr/>
        </p:nvSpPr>
        <p:spPr bwMode="auto">
          <a:xfrm>
            <a:off x="1068388" y="2514600"/>
            <a:ext cx="11541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600" b="1">
                <a:solidFill>
                  <a:srgbClr val="3333CC"/>
                </a:solidFill>
                <a:latin typeface="Arial" panose="020B0604020202020204" pitchFamily="34" charset="0"/>
              </a:rPr>
              <a:t>Producto</a:t>
            </a:r>
            <a:endParaRPr lang="es-ES" altLang="es-ES" sz="1600">
              <a:solidFill>
                <a:srgbClr val="3333CC"/>
              </a:solidFill>
              <a:latin typeface="Arial" panose="020B0604020202020204" pitchFamily="34" charset="0"/>
            </a:endParaRPr>
          </a:p>
        </p:txBody>
      </p:sp>
      <p:sp>
        <p:nvSpPr>
          <p:cNvPr id="249865" name="Text Box 9"/>
          <p:cNvSpPr txBox="1">
            <a:spLocks noChangeArrowheads="1"/>
          </p:cNvSpPr>
          <p:nvPr/>
        </p:nvSpPr>
        <p:spPr bwMode="auto">
          <a:xfrm>
            <a:off x="2870200" y="1704975"/>
            <a:ext cx="1282700" cy="318928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_tradnl" altLang="es-ES" sz="1400" b="1">
                <a:latin typeface="Arial" panose="020B0604020202020204" pitchFamily="34" charset="0"/>
              </a:rPr>
              <a:t>id_</a:t>
            </a:r>
            <a:r>
              <a:rPr lang="es-ES" altLang="es-ES" sz="1400" b="1">
                <a:latin typeface="Arial" panose="020B0604020202020204" pitchFamily="34" charset="0"/>
              </a:rPr>
              <a:t>fecha</a:t>
            </a:r>
            <a:endParaRPr lang="es-ES_tradnl" altLang="es-ES" sz="1400" b="1">
              <a:latin typeface="Arial" panose="020B0604020202020204" pitchFamily="34" charset="0"/>
            </a:endParaRPr>
          </a:p>
          <a:p>
            <a:pPr eaLnBrk="1" hangingPunct="1">
              <a:spcBef>
                <a:spcPct val="50000"/>
              </a:spcBef>
            </a:pPr>
            <a:r>
              <a:rPr lang="es-ES_tradnl" altLang="es-ES" sz="1400">
                <a:latin typeface="Arial" panose="020B0604020202020204" pitchFamily="34" charset="0"/>
              </a:rPr>
              <a:t>día</a:t>
            </a:r>
            <a:endParaRPr lang="es-ES" altLang="es-ES" sz="1400">
              <a:latin typeface="Arial" panose="020B0604020202020204" pitchFamily="34" charset="0"/>
            </a:endParaRPr>
          </a:p>
          <a:p>
            <a:pPr eaLnBrk="1" hangingPunct="1">
              <a:spcBef>
                <a:spcPct val="50000"/>
              </a:spcBef>
            </a:pPr>
            <a:r>
              <a:rPr lang="es-ES" altLang="es-ES" sz="1400">
                <a:latin typeface="Arial" panose="020B0604020202020204" pitchFamily="34" charset="0"/>
              </a:rPr>
              <a:t>semana</a:t>
            </a:r>
          </a:p>
          <a:p>
            <a:pPr eaLnBrk="1" hangingPunct="1">
              <a:spcBef>
                <a:spcPct val="50000"/>
              </a:spcBef>
            </a:pPr>
            <a:r>
              <a:rPr lang="es-ES" altLang="es-ES" sz="1400">
                <a:latin typeface="Arial" panose="020B0604020202020204" pitchFamily="34" charset="0"/>
              </a:rPr>
              <a:t>mes</a:t>
            </a:r>
          </a:p>
          <a:p>
            <a:pPr eaLnBrk="1" hangingPunct="1">
              <a:spcBef>
                <a:spcPct val="50000"/>
              </a:spcBef>
            </a:pPr>
            <a:r>
              <a:rPr lang="es-ES" altLang="es-ES" sz="1400">
                <a:latin typeface="Arial" panose="020B0604020202020204" pitchFamily="34" charset="0"/>
              </a:rPr>
              <a:t>año</a:t>
            </a:r>
          </a:p>
          <a:p>
            <a:pPr eaLnBrk="1" hangingPunct="1">
              <a:spcBef>
                <a:spcPct val="50000"/>
              </a:spcBef>
            </a:pPr>
            <a:r>
              <a:rPr lang="es-ES" altLang="es-ES" sz="1400">
                <a:latin typeface="Arial" panose="020B0604020202020204" pitchFamily="34" charset="0"/>
              </a:rPr>
              <a:t>día_semana</a:t>
            </a:r>
          </a:p>
          <a:p>
            <a:pPr eaLnBrk="1" hangingPunct="1">
              <a:spcBef>
                <a:spcPct val="50000"/>
              </a:spcBef>
            </a:pPr>
            <a:r>
              <a:rPr lang="es-ES" altLang="es-ES" sz="1400">
                <a:latin typeface="Arial" panose="020B0604020202020204" pitchFamily="34" charset="0"/>
              </a:rPr>
              <a:t>día_mes</a:t>
            </a:r>
          </a:p>
          <a:p>
            <a:pPr eaLnBrk="1" hangingPunct="1">
              <a:spcBef>
                <a:spcPct val="50000"/>
              </a:spcBef>
            </a:pPr>
            <a:r>
              <a:rPr lang="es-ES" altLang="es-ES" sz="1400">
                <a:latin typeface="Arial" panose="020B0604020202020204" pitchFamily="34" charset="0"/>
              </a:rPr>
              <a:t>trimestre</a:t>
            </a:r>
          </a:p>
          <a:p>
            <a:pPr eaLnBrk="1" hangingPunct="1">
              <a:spcBef>
                <a:spcPct val="50000"/>
              </a:spcBef>
            </a:pPr>
            <a:r>
              <a:rPr lang="es-ES" altLang="es-ES" sz="1400">
                <a:latin typeface="Arial" panose="020B0604020202020204" pitchFamily="34" charset="0"/>
              </a:rPr>
              <a:t>festivo</a:t>
            </a:r>
            <a:endParaRPr lang="es-ES" altLang="es-ES" sz="1400" b="1">
              <a:latin typeface="Arial" panose="020B0604020202020204" pitchFamily="34" charset="0"/>
            </a:endParaRPr>
          </a:p>
          <a:p>
            <a:pPr eaLnBrk="1" hangingPunct="1">
              <a:spcBef>
                <a:spcPct val="50000"/>
              </a:spcBef>
            </a:pPr>
            <a:r>
              <a:rPr lang="es-ES" altLang="es-ES" sz="1400">
                <a:latin typeface="Arial" panose="020B0604020202020204" pitchFamily="34" charset="0"/>
              </a:rPr>
              <a:t>....</a:t>
            </a:r>
          </a:p>
        </p:txBody>
      </p:sp>
      <p:sp>
        <p:nvSpPr>
          <p:cNvPr id="249866" name="Text Box 10"/>
          <p:cNvSpPr txBox="1">
            <a:spLocks noChangeArrowheads="1"/>
          </p:cNvSpPr>
          <p:nvPr/>
        </p:nvSpPr>
        <p:spPr bwMode="auto">
          <a:xfrm>
            <a:off x="2770188" y="1404938"/>
            <a:ext cx="11541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600" b="1">
                <a:solidFill>
                  <a:srgbClr val="3333CC"/>
                </a:solidFill>
                <a:latin typeface="Arial" panose="020B0604020202020204" pitchFamily="34" charset="0"/>
              </a:rPr>
              <a:t>Tiempo</a:t>
            </a:r>
          </a:p>
        </p:txBody>
      </p:sp>
      <p:grpSp>
        <p:nvGrpSpPr>
          <p:cNvPr id="249867" name="Group 11"/>
          <p:cNvGrpSpPr>
            <a:grpSpLocks/>
          </p:cNvGrpSpPr>
          <p:nvPr/>
        </p:nvGrpSpPr>
        <p:grpSpPr bwMode="auto">
          <a:xfrm>
            <a:off x="5792788" y="2032000"/>
            <a:ext cx="838200" cy="3390900"/>
            <a:chOff x="3536" y="873"/>
            <a:chExt cx="664" cy="1936"/>
          </a:xfrm>
        </p:grpSpPr>
        <p:sp>
          <p:nvSpPr>
            <p:cNvPr id="249868" name="Line 12"/>
            <p:cNvSpPr>
              <a:spLocks noChangeShapeType="1"/>
            </p:cNvSpPr>
            <p:nvPr/>
          </p:nvSpPr>
          <p:spPr bwMode="auto">
            <a:xfrm>
              <a:off x="3536" y="2809"/>
              <a:ext cx="454" cy="0"/>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49869" name="Line 13"/>
            <p:cNvSpPr>
              <a:spLocks noChangeShapeType="1"/>
            </p:cNvSpPr>
            <p:nvPr/>
          </p:nvSpPr>
          <p:spPr bwMode="auto">
            <a:xfrm flipV="1">
              <a:off x="3990" y="873"/>
              <a:ext cx="0" cy="1936"/>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49870" name="Line 14"/>
            <p:cNvSpPr>
              <a:spLocks noChangeShapeType="1"/>
            </p:cNvSpPr>
            <p:nvPr/>
          </p:nvSpPr>
          <p:spPr bwMode="auto">
            <a:xfrm>
              <a:off x="3990" y="873"/>
              <a:ext cx="210" cy="0"/>
            </a:xfrm>
            <a:prstGeom prst="line">
              <a:avLst/>
            </a:prstGeom>
            <a:noFill/>
            <a:ln w="12700">
              <a:solidFill>
                <a:schemeClr val="accent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sp>
        <p:nvSpPr>
          <p:cNvPr id="249871" name="Line 15"/>
          <p:cNvSpPr>
            <a:spLocks noChangeShapeType="1"/>
          </p:cNvSpPr>
          <p:nvPr/>
        </p:nvSpPr>
        <p:spPr bwMode="auto">
          <a:xfrm flipH="1">
            <a:off x="2690813" y="5119688"/>
            <a:ext cx="1935162" cy="0"/>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49872" name="Line 16"/>
          <p:cNvSpPr>
            <a:spLocks noChangeShapeType="1"/>
          </p:cNvSpPr>
          <p:nvPr/>
        </p:nvSpPr>
        <p:spPr bwMode="auto">
          <a:xfrm flipH="1" flipV="1">
            <a:off x="2678113" y="3055938"/>
            <a:ext cx="12700" cy="2078037"/>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49873" name="Line 17"/>
          <p:cNvSpPr>
            <a:spLocks noChangeShapeType="1"/>
          </p:cNvSpPr>
          <p:nvPr/>
        </p:nvSpPr>
        <p:spPr bwMode="auto">
          <a:xfrm flipH="1" flipV="1">
            <a:off x="2317750" y="3040063"/>
            <a:ext cx="347663" cy="25400"/>
          </a:xfrm>
          <a:prstGeom prst="line">
            <a:avLst/>
          </a:prstGeom>
          <a:noFill/>
          <a:ln w="12700">
            <a:solidFill>
              <a:schemeClr val="accent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nvGrpSpPr>
          <p:cNvPr id="249874" name="Group 18"/>
          <p:cNvGrpSpPr>
            <a:grpSpLocks/>
          </p:cNvGrpSpPr>
          <p:nvPr/>
        </p:nvGrpSpPr>
        <p:grpSpPr bwMode="auto">
          <a:xfrm>
            <a:off x="3759200" y="1874838"/>
            <a:ext cx="873125" cy="2927350"/>
            <a:chOff x="2327" y="718"/>
            <a:chExt cx="500" cy="1900"/>
          </a:xfrm>
        </p:grpSpPr>
        <p:sp>
          <p:nvSpPr>
            <p:cNvPr id="249875" name="Line 19"/>
            <p:cNvSpPr>
              <a:spLocks noChangeShapeType="1"/>
            </p:cNvSpPr>
            <p:nvPr/>
          </p:nvSpPr>
          <p:spPr bwMode="auto">
            <a:xfrm flipH="1">
              <a:off x="2700" y="2618"/>
              <a:ext cx="127" cy="0"/>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49876" name="Line 20"/>
            <p:cNvSpPr>
              <a:spLocks noChangeShapeType="1"/>
            </p:cNvSpPr>
            <p:nvPr/>
          </p:nvSpPr>
          <p:spPr bwMode="auto">
            <a:xfrm flipV="1">
              <a:off x="2700" y="718"/>
              <a:ext cx="0" cy="1891"/>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49877" name="Line 21"/>
            <p:cNvSpPr>
              <a:spLocks noChangeShapeType="1"/>
            </p:cNvSpPr>
            <p:nvPr/>
          </p:nvSpPr>
          <p:spPr bwMode="auto">
            <a:xfrm flipH="1">
              <a:off x="2327" y="718"/>
              <a:ext cx="382" cy="0"/>
            </a:xfrm>
            <a:prstGeom prst="line">
              <a:avLst/>
            </a:prstGeom>
            <a:noFill/>
            <a:ln w="12700">
              <a:solidFill>
                <a:schemeClr val="accent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sp>
        <p:nvSpPr>
          <p:cNvPr id="24" name="Rectangle 2"/>
          <p:cNvSpPr>
            <a:spLocks noGrp="1" noChangeArrowheads="1"/>
          </p:cNvSpPr>
          <p:nvPr>
            <p:ph type="title"/>
          </p:nvPr>
        </p:nvSpPr>
        <p:spPr>
          <a:xfrm>
            <a:off x="1229557" y="319033"/>
            <a:ext cx="6961800" cy="694200"/>
          </a:xfrm>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27898059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3" name="Text Box 3"/>
          <p:cNvSpPr txBox="1">
            <a:spLocks noChangeArrowheads="1"/>
          </p:cNvSpPr>
          <p:nvPr/>
        </p:nvSpPr>
        <p:spPr bwMode="auto">
          <a:xfrm>
            <a:off x="1042988" y="1989138"/>
            <a:ext cx="6781800" cy="2743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57238" indent="-300038">
              <a:defRPr sz="2400">
                <a:solidFill>
                  <a:schemeClr val="tx1"/>
                </a:solidFill>
                <a:latin typeface="Times New Roman" panose="02020603050405020304" pitchFamily="18" charset="0"/>
              </a:defRPr>
            </a:lvl2pPr>
            <a:lvl3pPr marL="947738">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s-ES" altLang="es-ES">
                <a:latin typeface="Arial" panose="020B0604020202020204" pitchFamily="34" charset="0"/>
              </a:rPr>
              <a:t>Otras orientaciones de diseño:</a:t>
            </a:r>
          </a:p>
          <a:p>
            <a:pPr lvl="1" eaLnBrk="1" hangingPunct="1">
              <a:spcBef>
                <a:spcPct val="50000"/>
              </a:spcBef>
              <a:buClr>
                <a:schemeClr val="accent2"/>
              </a:buClr>
              <a:buFont typeface="Wingdings" panose="05000000000000000000" pitchFamily="2" charset="2"/>
              <a:buChar char="ü"/>
            </a:pPr>
            <a:r>
              <a:rPr lang="es-ES" altLang="es-ES" sz="2000">
                <a:latin typeface="Arial" panose="020B0604020202020204" pitchFamily="34" charset="0"/>
              </a:rPr>
              <a:t>usar claves sin significado:</a:t>
            </a:r>
          </a:p>
          <a:p>
            <a:pPr lvl="1" eaLnBrk="1" hangingPunct="1">
              <a:spcBef>
                <a:spcPct val="50000"/>
              </a:spcBef>
              <a:buClr>
                <a:schemeClr val="accent2"/>
              </a:buClr>
              <a:buFont typeface="Wingdings" panose="05000000000000000000" pitchFamily="2" charset="2"/>
              <a:buChar char="ü"/>
            </a:pPr>
            <a:r>
              <a:rPr lang="es-ES" altLang="es-ES" sz="2000">
                <a:latin typeface="Arial" panose="020B0604020202020204" pitchFamily="34" charset="0"/>
              </a:rPr>
              <a:t>evitar normalizar.</a:t>
            </a:r>
          </a:p>
          <a:p>
            <a:pPr lvl="1" eaLnBrk="1" hangingPunct="1">
              <a:spcBef>
                <a:spcPct val="50000"/>
              </a:spcBef>
              <a:buClr>
                <a:schemeClr val="accent2"/>
              </a:buClr>
              <a:buFont typeface="Wingdings" panose="05000000000000000000" pitchFamily="2" charset="2"/>
              <a:buChar char="ü"/>
            </a:pPr>
            <a:r>
              <a:rPr lang="es-ES" altLang="es-ES" sz="2000">
                <a:latin typeface="Arial" panose="020B0604020202020204" pitchFamily="34" charset="0"/>
              </a:rPr>
              <a:t>incluir la dimensión Tiempo.</a:t>
            </a:r>
          </a:p>
          <a:p>
            <a:pPr lvl="1" eaLnBrk="1" hangingPunct="1">
              <a:spcBef>
                <a:spcPct val="50000"/>
              </a:spcBef>
              <a:buClr>
                <a:schemeClr val="accent2"/>
              </a:buClr>
              <a:buFont typeface="Wingdings" panose="05000000000000000000" pitchFamily="2" charset="2"/>
              <a:buChar char="ü"/>
            </a:pPr>
            <a:r>
              <a:rPr lang="es-ES" altLang="es-ES" sz="2000">
                <a:latin typeface="Arial" panose="020B0604020202020204" pitchFamily="34" charset="0"/>
              </a:rPr>
              <a:t>dimensiones “que cambian”.</a:t>
            </a:r>
          </a:p>
          <a:p>
            <a:pPr lvl="1" eaLnBrk="1" hangingPunct="1">
              <a:spcBef>
                <a:spcPct val="50000"/>
              </a:spcBef>
              <a:buClr>
                <a:schemeClr val="accent2"/>
              </a:buClr>
              <a:buFont typeface="Wingdings" panose="05000000000000000000" pitchFamily="2" charset="2"/>
              <a:buChar char="ü"/>
            </a:pPr>
            <a:r>
              <a:rPr lang="es-ES" altLang="es-ES" sz="2000">
                <a:latin typeface="Arial" panose="020B0604020202020204" pitchFamily="34" charset="0"/>
              </a:rPr>
              <a:t>definición de agregados.</a:t>
            </a:r>
            <a:endParaRPr lang="es-ES" altLang="es-ES">
              <a:latin typeface="Arial" panose="020B0604020202020204" pitchFamily="34" charset="0"/>
            </a:endParaRPr>
          </a:p>
        </p:txBody>
      </p:sp>
      <p:sp>
        <p:nvSpPr>
          <p:cNvPr id="6" name="Rectangle 2"/>
          <p:cNvSpPr>
            <a:spLocks noGrp="1" noChangeArrowheads="1"/>
          </p:cNvSpPr>
          <p:nvPr>
            <p:ph type="title"/>
          </p:nvPr>
        </p:nvSpPr>
        <p:spPr>
          <a:xfrm>
            <a:off x="1229557" y="319033"/>
            <a:ext cx="6961800" cy="694200"/>
          </a:xfrm>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20396725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7" name="Rectangle 3"/>
          <p:cNvSpPr>
            <a:spLocks noChangeArrowheads="1"/>
          </p:cNvSpPr>
          <p:nvPr/>
        </p:nvSpPr>
        <p:spPr bwMode="auto">
          <a:xfrm>
            <a:off x="971550" y="1557338"/>
            <a:ext cx="43211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665163" indent="-207963">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s-ES" altLang="es-ES">
                <a:latin typeface="Arial" panose="020B0604020202020204" pitchFamily="34" charset="0"/>
              </a:rPr>
              <a:t>Otras orientaciones de diseño:</a:t>
            </a:r>
            <a:endParaRPr lang="es-ES" altLang="es-ES" sz="2000">
              <a:latin typeface="Arial" panose="020B0604020202020204" pitchFamily="34" charset="0"/>
            </a:endParaRPr>
          </a:p>
          <a:p>
            <a:pPr lvl="1" eaLnBrk="1" hangingPunct="1">
              <a:spcBef>
                <a:spcPct val="50000"/>
              </a:spcBef>
              <a:buClr>
                <a:schemeClr val="accent2"/>
              </a:buClr>
              <a:buFont typeface="Wingdings" panose="05000000000000000000" pitchFamily="2" charset="2"/>
              <a:buChar char="ü"/>
            </a:pPr>
            <a:r>
              <a:rPr lang="es-ES" altLang="es-ES" sz="2000">
                <a:latin typeface="Arial" panose="020B0604020202020204" pitchFamily="34" charset="0"/>
              </a:rPr>
              <a:t>uso de </a:t>
            </a:r>
            <a:r>
              <a:rPr lang="es-ES_tradnl" altLang="es-ES" sz="2000">
                <a:latin typeface="Arial" panose="020B0604020202020204" pitchFamily="34" charset="0"/>
              </a:rPr>
              <a:t>claves sin</a:t>
            </a:r>
            <a:r>
              <a:rPr lang="es-ES" altLang="es-ES" sz="2000">
                <a:latin typeface="Arial" panose="020B0604020202020204" pitchFamily="34" charset="0"/>
              </a:rPr>
              <a:t> significado.</a:t>
            </a:r>
          </a:p>
        </p:txBody>
      </p:sp>
      <p:sp>
        <p:nvSpPr>
          <p:cNvPr id="251908" name="Text Box 4"/>
          <p:cNvSpPr txBox="1">
            <a:spLocks noChangeArrowheads="1"/>
          </p:cNvSpPr>
          <p:nvPr/>
        </p:nvSpPr>
        <p:spPr bwMode="auto">
          <a:xfrm>
            <a:off x="1600200" y="2590800"/>
            <a:ext cx="6738938"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7338" indent="-287338">
              <a:defRPr sz="2400">
                <a:solidFill>
                  <a:schemeClr val="tx1"/>
                </a:solidFill>
                <a:latin typeface="Times New Roman" panose="02020603050405020304" pitchFamily="18" charset="0"/>
              </a:defRPr>
            </a:lvl1pPr>
            <a:lvl2pPr marL="568325">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Clr>
                <a:srgbClr val="3333CC"/>
              </a:buClr>
              <a:buFontTx/>
              <a:buChar char="–"/>
            </a:pPr>
            <a:r>
              <a:rPr lang="es-ES_tradnl" altLang="es-ES" sz="1800">
                <a:latin typeface="Arial" panose="020B0604020202020204" pitchFamily="34" charset="0"/>
              </a:rPr>
              <a:t>en un almacén de datos debe evitarse el uso de las claves del sistema operacional.</a:t>
            </a:r>
          </a:p>
          <a:p>
            <a:pPr eaLnBrk="1" hangingPunct="1">
              <a:spcBef>
                <a:spcPct val="50000"/>
              </a:spcBef>
              <a:buClr>
                <a:srgbClr val="3333CC"/>
              </a:buClr>
              <a:buFontTx/>
              <a:buChar char="–"/>
            </a:pPr>
            <a:r>
              <a:rPr lang="es-ES_tradnl" altLang="es-ES" sz="1800">
                <a:latin typeface="Arial" panose="020B0604020202020204" pitchFamily="34" charset="0"/>
              </a:rPr>
              <a:t>las claves de las dimensiones deben ser generadas artificialmente: claves de tipo entero  (4 bytes) son suficiente para dimensiones de cualquier tamaño (2</a:t>
            </a:r>
            <a:r>
              <a:rPr lang="es-ES_tradnl" altLang="es-ES" sz="1800" baseline="30000">
                <a:latin typeface="Arial" panose="020B0604020202020204" pitchFamily="34" charset="0"/>
              </a:rPr>
              <a:t>32</a:t>
            </a:r>
            <a:r>
              <a:rPr lang="es-ES_tradnl" altLang="es-ES" sz="1800">
                <a:latin typeface="Arial" panose="020B0604020202020204" pitchFamily="34" charset="0"/>
              </a:rPr>
              <a:t> valores distintos)</a:t>
            </a:r>
            <a:r>
              <a:rPr lang="es-ES" altLang="es-ES" sz="1800">
                <a:latin typeface="Arial" panose="020B0604020202020204" pitchFamily="34" charset="0"/>
              </a:rPr>
              <a:t>.</a:t>
            </a:r>
          </a:p>
          <a:p>
            <a:pPr eaLnBrk="1" hangingPunct="1">
              <a:spcBef>
                <a:spcPct val="50000"/>
              </a:spcBef>
              <a:buClr>
                <a:srgbClr val="3333CC"/>
              </a:buClr>
              <a:buFontTx/>
              <a:buChar char="–"/>
            </a:pPr>
            <a:r>
              <a:rPr lang="es-ES_tradnl" altLang="es-ES" sz="1800">
                <a:latin typeface="Arial" panose="020B0604020202020204" pitchFamily="34" charset="0"/>
              </a:rPr>
              <a:t>la dimensión TIEMPO debe tener también una clave artificial.</a:t>
            </a:r>
            <a:endParaRPr lang="es-ES" altLang="es-ES" sz="1800">
              <a:latin typeface="Arial" panose="020B0604020202020204" pitchFamily="34" charset="0"/>
            </a:endParaRPr>
          </a:p>
        </p:txBody>
      </p:sp>
      <p:sp>
        <p:nvSpPr>
          <p:cNvPr id="251909" name="Text Box 5"/>
          <p:cNvSpPr txBox="1">
            <a:spLocks noChangeArrowheads="1"/>
          </p:cNvSpPr>
          <p:nvPr/>
        </p:nvSpPr>
        <p:spPr bwMode="auto">
          <a:xfrm>
            <a:off x="990600" y="4876800"/>
            <a:ext cx="734853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57238" indent="-300038">
              <a:defRPr sz="2400">
                <a:solidFill>
                  <a:schemeClr val="tx1"/>
                </a:solidFill>
                <a:latin typeface="Times New Roman" panose="02020603050405020304" pitchFamily="18" charset="0"/>
              </a:defRPr>
            </a:lvl2pPr>
            <a:lvl3pPr marL="947738">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s-ES_tradnl" altLang="es-ES" sz="1800" dirty="0">
                <a:solidFill>
                  <a:schemeClr val="accent2"/>
                </a:solidFill>
                <a:latin typeface="Arial" panose="020B0604020202020204" pitchFamily="34" charset="0"/>
              </a:rPr>
              <a:t>Inconvenientes del uso de las claves del sistema operacional:</a:t>
            </a:r>
          </a:p>
          <a:p>
            <a:pPr lvl="1" eaLnBrk="1" hangingPunct="1">
              <a:spcBef>
                <a:spcPct val="50000"/>
              </a:spcBef>
              <a:buClr>
                <a:schemeClr val="accent2"/>
              </a:buClr>
              <a:buFont typeface="Wingdings" panose="05000000000000000000" pitchFamily="2" charset="2"/>
              <a:buChar char="ü"/>
            </a:pPr>
            <a:r>
              <a:rPr lang="es-ES_tradnl" altLang="es-ES" sz="1800" dirty="0">
                <a:latin typeface="Arial" panose="020B0604020202020204" pitchFamily="34" charset="0"/>
              </a:rPr>
              <a:t>en el OLTP se puede decidir reutilizar valores de la clave no utilizados actualmente.</a:t>
            </a:r>
          </a:p>
          <a:p>
            <a:pPr lvl="1" eaLnBrk="1" hangingPunct="1">
              <a:spcBef>
                <a:spcPct val="50000"/>
              </a:spcBef>
              <a:buClr>
                <a:schemeClr val="accent2"/>
              </a:buClr>
              <a:buFont typeface="Wingdings" panose="05000000000000000000" pitchFamily="2" charset="2"/>
              <a:buChar char="ü"/>
            </a:pPr>
            <a:r>
              <a:rPr lang="es-ES_tradnl" altLang="es-ES" sz="1800" dirty="0">
                <a:latin typeface="Arial" panose="020B0604020202020204" pitchFamily="34" charset="0"/>
              </a:rPr>
              <a:t>en el OLTP se puede decidir cambiar la codificación de las claves.</a:t>
            </a:r>
            <a:endParaRPr lang="es-ES" altLang="es-ES" sz="1800" dirty="0">
              <a:latin typeface="Arial" panose="020B0604020202020204" pitchFamily="34" charset="0"/>
            </a:endParaRPr>
          </a:p>
        </p:txBody>
      </p:sp>
      <p:sp>
        <p:nvSpPr>
          <p:cNvPr id="8" name="Rectangle 2"/>
          <p:cNvSpPr>
            <a:spLocks noGrp="1" noChangeArrowheads="1"/>
          </p:cNvSpPr>
          <p:nvPr>
            <p:ph type="title"/>
          </p:nvPr>
        </p:nvSpPr>
        <p:spPr>
          <a:xfrm>
            <a:off x="1229557" y="319033"/>
            <a:ext cx="6961800" cy="694200"/>
          </a:xfrm>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41830579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1" name="Rectangle 3"/>
          <p:cNvSpPr>
            <a:spLocks noChangeArrowheads="1"/>
          </p:cNvSpPr>
          <p:nvPr/>
        </p:nvSpPr>
        <p:spPr bwMode="auto">
          <a:xfrm>
            <a:off x="1042988" y="1628775"/>
            <a:ext cx="43878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665163" indent="-207963">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s-ES" altLang="es-ES">
                <a:latin typeface="Arial" panose="020B0604020202020204" pitchFamily="34" charset="0"/>
              </a:rPr>
              <a:t>Otras Orientaciones de diseño:</a:t>
            </a:r>
            <a:endParaRPr lang="es-ES" altLang="es-ES" sz="2000">
              <a:latin typeface="Arial" panose="020B0604020202020204" pitchFamily="34" charset="0"/>
            </a:endParaRPr>
          </a:p>
          <a:p>
            <a:pPr lvl="1" eaLnBrk="1" hangingPunct="1">
              <a:spcBef>
                <a:spcPct val="50000"/>
              </a:spcBef>
              <a:buClr>
                <a:schemeClr val="accent2"/>
              </a:buClr>
              <a:buFont typeface="Wingdings" panose="05000000000000000000" pitchFamily="2" charset="2"/>
              <a:buChar char="ü"/>
            </a:pPr>
            <a:r>
              <a:rPr lang="es-ES" altLang="es-ES" sz="2000">
                <a:latin typeface="Arial" panose="020B0604020202020204" pitchFamily="34" charset="0"/>
              </a:rPr>
              <a:t>evitar normalizar.</a:t>
            </a:r>
          </a:p>
        </p:txBody>
      </p:sp>
      <p:sp>
        <p:nvSpPr>
          <p:cNvPr id="252932" name="Text Box 4"/>
          <p:cNvSpPr txBox="1">
            <a:spLocks noChangeArrowheads="1"/>
          </p:cNvSpPr>
          <p:nvPr/>
        </p:nvSpPr>
        <p:spPr bwMode="auto">
          <a:xfrm>
            <a:off x="1177925" y="2695575"/>
            <a:ext cx="6883400" cy="129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10000"/>
              </a:lnSpc>
              <a:spcBef>
                <a:spcPct val="50000"/>
              </a:spcBef>
            </a:pPr>
            <a:r>
              <a:rPr lang="es-ES" altLang="es-ES" sz="1800">
                <a:latin typeface="Arial" panose="020B0604020202020204" pitchFamily="34" charset="0"/>
              </a:rPr>
              <a:t>Si se define una tabla de dimensión para cada dimensión identificada en el análisis, es frecuente que entre el conjunto de atributos de la tabla aparezcan dependencias funcionales que hacen que la tabla no esté en 3ª F.N.</a:t>
            </a:r>
          </a:p>
        </p:txBody>
      </p:sp>
      <p:sp>
        <p:nvSpPr>
          <p:cNvPr id="252933" name="AutoShape 5"/>
          <p:cNvSpPr>
            <a:spLocks noChangeArrowheads="1"/>
          </p:cNvSpPr>
          <p:nvPr/>
        </p:nvSpPr>
        <p:spPr bwMode="auto">
          <a:xfrm>
            <a:off x="3890963" y="4024313"/>
            <a:ext cx="346075" cy="519112"/>
          </a:xfrm>
          <a:prstGeom prst="downArrow">
            <a:avLst>
              <a:gd name="adj1" fmla="val 50000"/>
              <a:gd name="adj2" fmla="val 37500"/>
            </a:avLst>
          </a:prstGeom>
          <a:solidFill>
            <a:schemeClr val="accent2"/>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52934" name="Text Box 6"/>
          <p:cNvSpPr txBox="1">
            <a:spLocks noChangeArrowheads="1"/>
          </p:cNvSpPr>
          <p:nvPr/>
        </p:nvSpPr>
        <p:spPr bwMode="auto">
          <a:xfrm>
            <a:off x="1477963" y="4645025"/>
            <a:ext cx="5481637" cy="1192213"/>
          </a:xfrm>
          <a:prstGeom prst="rect">
            <a:avLst/>
          </a:prstGeom>
          <a:solidFill>
            <a:srgbClr val="F3C6A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800">
                <a:latin typeface="Arial" panose="020B0604020202020204" pitchFamily="34" charset="0"/>
              </a:rPr>
              <a:t>Evitar normalizar:</a:t>
            </a:r>
          </a:p>
          <a:p>
            <a:pPr lvl="1" eaLnBrk="1" hangingPunct="1">
              <a:spcBef>
                <a:spcPct val="50000"/>
              </a:spcBef>
              <a:buClr>
                <a:schemeClr val="accent2"/>
              </a:buClr>
              <a:buFont typeface="Wingdings" panose="05000000000000000000" pitchFamily="2" charset="2"/>
              <a:buChar char="ü"/>
            </a:pPr>
            <a:r>
              <a:rPr lang="es-ES" altLang="es-ES" sz="1800">
                <a:latin typeface="Arial" panose="020B0604020202020204" pitchFamily="34" charset="0"/>
              </a:rPr>
              <a:t> el ahorro de espacio no es significativo</a:t>
            </a:r>
          </a:p>
          <a:p>
            <a:pPr lvl="1" eaLnBrk="1" hangingPunct="1">
              <a:spcBef>
                <a:spcPct val="50000"/>
              </a:spcBef>
              <a:buClr>
                <a:schemeClr val="accent2"/>
              </a:buClr>
              <a:buFont typeface="Wingdings" panose="05000000000000000000" pitchFamily="2" charset="2"/>
              <a:buChar char="ü"/>
            </a:pPr>
            <a:r>
              <a:rPr lang="es-ES" altLang="es-ES" sz="1800">
                <a:latin typeface="Arial" panose="020B0604020202020204" pitchFamily="34" charset="0"/>
              </a:rPr>
              <a:t>se multiplican los JOIN durante las consultas.</a:t>
            </a:r>
          </a:p>
        </p:txBody>
      </p:sp>
      <p:sp>
        <p:nvSpPr>
          <p:cNvPr id="9" name="Rectangle 2"/>
          <p:cNvSpPr>
            <a:spLocks noGrp="1" noChangeArrowheads="1"/>
          </p:cNvSpPr>
          <p:nvPr>
            <p:ph type="title"/>
          </p:nvPr>
        </p:nvSpPr>
        <p:spPr>
          <a:xfrm>
            <a:off x="1229557" y="319033"/>
            <a:ext cx="6961800" cy="694200"/>
          </a:xfrm>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38715353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5" name="Text Box 3"/>
          <p:cNvSpPr txBox="1">
            <a:spLocks noChangeArrowheads="1"/>
          </p:cNvSpPr>
          <p:nvPr/>
        </p:nvSpPr>
        <p:spPr bwMode="auto">
          <a:xfrm>
            <a:off x="1554163" y="3733800"/>
            <a:ext cx="5684837" cy="996950"/>
          </a:xfrm>
          <a:prstGeom prst="rect">
            <a:avLst/>
          </a:prstGeom>
          <a:solidFill>
            <a:srgbClr val="F3C6A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lnSpc>
                <a:spcPct val="110000"/>
              </a:lnSpc>
              <a:spcBef>
                <a:spcPct val="50000"/>
              </a:spcBef>
            </a:pPr>
            <a:r>
              <a:rPr lang="es-ES_tradnl" altLang="es-ES" sz="1800">
                <a:latin typeface="Arial" panose="020B0604020202020204" pitchFamily="34" charset="0"/>
              </a:rPr>
              <a:t>En un almacén de Datos muchas consultas son restringidas y parametrizadas por criterios relativos a periodos de tiempo (último mes, este año, ...).</a:t>
            </a:r>
          </a:p>
        </p:txBody>
      </p:sp>
      <p:sp>
        <p:nvSpPr>
          <p:cNvPr id="253956" name="Rectangle 4"/>
          <p:cNvSpPr>
            <a:spLocks noChangeArrowheads="1"/>
          </p:cNvSpPr>
          <p:nvPr/>
        </p:nvSpPr>
        <p:spPr bwMode="auto">
          <a:xfrm>
            <a:off x="1042988" y="2133600"/>
            <a:ext cx="544353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57238" indent="-300038">
              <a:defRPr sz="2400">
                <a:solidFill>
                  <a:schemeClr val="tx1"/>
                </a:solidFill>
                <a:latin typeface="Times New Roman" panose="02020603050405020304" pitchFamily="18" charset="0"/>
              </a:defRPr>
            </a:lvl2pPr>
            <a:lvl3pPr marL="947738">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s-ES" altLang="es-ES">
                <a:latin typeface="Arial" panose="020B0604020202020204" pitchFamily="34" charset="0"/>
              </a:rPr>
              <a:t>Otras Orientaciones de diseño:</a:t>
            </a:r>
            <a:endParaRPr lang="es-ES" altLang="es-ES" sz="2000">
              <a:latin typeface="Arial" panose="020B0604020202020204" pitchFamily="34" charset="0"/>
            </a:endParaRPr>
          </a:p>
          <a:p>
            <a:pPr lvl="1" eaLnBrk="1" hangingPunct="1">
              <a:spcBef>
                <a:spcPct val="50000"/>
              </a:spcBef>
              <a:buClr>
                <a:schemeClr val="accent2"/>
              </a:buClr>
              <a:buFont typeface="Wingdings" panose="05000000000000000000" pitchFamily="2" charset="2"/>
              <a:buChar char="ü"/>
            </a:pPr>
            <a:r>
              <a:rPr lang="es-ES" altLang="es-ES" sz="2000">
                <a:latin typeface="Arial" panose="020B0604020202020204" pitchFamily="34" charset="0"/>
              </a:rPr>
              <a:t>siempre introducir la dimensión Tiempo.</a:t>
            </a:r>
          </a:p>
        </p:txBody>
      </p:sp>
      <p:sp>
        <p:nvSpPr>
          <p:cNvPr id="7" name="Rectangle 2"/>
          <p:cNvSpPr>
            <a:spLocks noGrp="1" noChangeArrowheads="1"/>
          </p:cNvSpPr>
          <p:nvPr>
            <p:ph type="title"/>
          </p:nvPr>
        </p:nvSpPr>
        <p:spPr>
          <a:xfrm>
            <a:off x="1229557" y="319033"/>
            <a:ext cx="6961800" cy="694200"/>
          </a:xfrm>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22257348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9" name="Rectangle 3"/>
          <p:cNvSpPr>
            <a:spLocks noChangeArrowheads="1"/>
          </p:cNvSpPr>
          <p:nvPr/>
        </p:nvSpPr>
        <p:spPr bwMode="auto">
          <a:xfrm>
            <a:off x="900113" y="1628775"/>
            <a:ext cx="43211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50000"/>
              </a:spcBef>
            </a:pPr>
            <a:r>
              <a:rPr lang="es-ES" altLang="es-ES">
                <a:solidFill>
                  <a:srgbClr val="3333CC"/>
                </a:solidFill>
                <a:latin typeface="Arial" panose="020B0604020202020204" pitchFamily="34" charset="0"/>
              </a:rPr>
              <a:t>Otras orientaciones de diseño:</a:t>
            </a:r>
            <a:endParaRPr lang="es-ES" altLang="es-ES" sz="2000">
              <a:latin typeface="Arial" panose="020B0604020202020204" pitchFamily="34" charset="0"/>
            </a:endParaRPr>
          </a:p>
          <a:p>
            <a:pPr lvl="1" eaLnBrk="1" hangingPunct="1">
              <a:spcBef>
                <a:spcPct val="50000"/>
              </a:spcBef>
              <a:buClr>
                <a:schemeClr val="accent2"/>
              </a:buClr>
              <a:buFont typeface="Wingdings" panose="05000000000000000000" pitchFamily="2" charset="2"/>
              <a:buChar char="ü"/>
            </a:pPr>
            <a:r>
              <a:rPr lang="es-ES" altLang="es-ES" sz="2000">
                <a:latin typeface="Arial" panose="020B0604020202020204" pitchFamily="34" charset="0"/>
              </a:rPr>
              <a:t>dimensiones “que cambian”.</a:t>
            </a:r>
          </a:p>
        </p:txBody>
      </p:sp>
      <p:sp>
        <p:nvSpPr>
          <p:cNvPr id="254980" name="Text Box 4"/>
          <p:cNvSpPr txBox="1">
            <a:spLocks noChangeArrowheads="1"/>
          </p:cNvSpPr>
          <p:nvPr/>
        </p:nvSpPr>
        <p:spPr bwMode="auto">
          <a:xfrm>
            <a:off x="838200" y="3657600"/>
            <a:ext cx="7312025" cy="1082675"/>
          </a:xfrm>
          <a:prstGeom prst="rect">
            <a:avLst/>
          </a:prstGeom>
          <a:noFill/>
          <a:ln w="12700">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s-ES" altLang="es-ES" sz="1600">
                <a:solidFill>
                  <a:schemeClr val="accent2"/>
                </a:solidFill>
                <a:latin typeface="Arial" panose="020B0604020202020204" pitchFamily="34" charset="0"/>
              </a:rPr>
              <a:t>Ejemplo:</a:t>
            </a:r>
            <a:r>
              <a:rPr lang="es-ES" altLang="es-ES" sz="1600">
                <a:latin typeface="Arial" panose="020B0604020202020204" pitchFamily="34" charset="0"/>
              </a:rPr>
              <a:t> En un A.D existe la dimensión CLIENTE. En la tabla correspondiente un registro representa la información sobre el cliente “María García” cuyo estado civil cambia el 15-01-1994 de </a:t>
            </a:r>
            <a:r>
              <a:rPr lang="es-ES" altLang="es-ES" sz="1600" i="1">
                <a:latin typeface="Arial" panose="020B0604020202020204" pitchFamily="34" charset="0"/>
              </a:rPr>
              <a:t>soltera</a:t>
            </a:r>
            <a:r>
              <a:rPr lang="es-ES" altLang="es-ES" sz="1600">
                <a:latin typeface="Arial" panose="020B0604020202020204" pitchFamily="34" charset="0"/>
              </a:rPr>
              <a:t> a </a:t>
            </a:r>
            <a:r>
              <a:rPr lang="es-ES" altLang="es-ES" sz="1600" i="1">
                <a:latin typeface="Arial" panose="020B0604020202020204" pitchFamily="34" charset="0"/>
              </a:rPr>
              <a:t>casada</a:t>
            </a:r>
            <a:r>
              <a:rPr lang="es-ES" altLang="es-ES" sz="1600">
                <a:latin typeface="Arial" panose="020B0604020202020204" pitchFamily="34" charset="0"/>
              </a:rPr>
              <a:t>. El estado civil del cliente es utilizado con frecuencia en el análisis de la información.</a:t>
            </a:r>
          </a:p>
        </p:txBody>
      </p:sp>
      <p:sp>
        <p:nvSpPr>
          <p:cNvPr id="254981" name="Text Box 5"/>
          <p:cNvSpPr txBox="1">
            <a:spLocks noChangeArrowheads="1"/>
          </p:cNvSpPr>
          <p:nvPr/>
        </p:nvSpPr>
        <p:spPr bwMode="auto">
          <a:xfrm>
            <a:off x="1258888" y="2565400"/>
            <a:ext cx="6896100" cy="915988"/>
          </a:xfrm>
          <a:prstGeom prst="rect">
            <a:avLst/>
          </a:prstGeom>
          <a:solidFill>
            <a:srgbClr val="F3C6A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s-ES_tradnl" altLang="es-ES" sz="1800">
                <a:latin typeface="Arial" panose="020B0604020202020204" pitchFamily="34" charset="0"/>
              </a:rPr>
              <a:t>Se considera relevante el caso en que, en el mundo real, para un valor de una dimensión, cambia el valor de un atributo que es significativo para el análisis sin cambiar el valor de su clave.</a:t>
            </a:r>
            <a:endParaRPr lang="es-ES" altLang="es-ES" sz="1800">
              <a:latin typeface="Arial" panose="020B0604020202020204" pitchFamily="34" charset="0"/>
            </a:endParaRPr>
          </a:p>
        </p:txBody>
      </p:sp>
      <p:sp>
        <p:nvSpPr>
          <p:cNvPr id="254982" name="Text Box 6"/>
          <p:cNvSpPr txBox="1">
            <a:spLocks noChangeArrowheads="1"/>
          </p:cNvSpPr>
          <p:nvPr/>
        </p:nvSpPr>
        <p:spPr bwMode="auto">
          <a:xfrm>
            <a:off x="1187451" y="4784725"/>
            <a:ext cx="6962774" cy="187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lang="es-ES" altLang="es-ES" sz="1800" dirty="0">
                <a:latin typeface="Arial" panose="020B0604020202020204" pitchFamily="34" charset="0"/>
              </a:rPr>
              <a:t>Existen tres estrategias para el tratamiento de los cambios en las dimensiones:</a:t>
            </a:r>
          </a:p>
          <a:p>
            <a:pPr lvl="2" eaLnBrk="1" hangingPunct="1">
              <a:spcBef>
                <a:spcPct val="50000"/>
              </a:spcBef>
            </a:pPr>
            <a:r>
              <a:rPr lang="es-ES" altLang="es-ES" sz="1800" dirty="0">
                <a:solidFill>
                  <a:schemeClr val="accent2"/>
                </a:solidFill>
                <a:latin typeface="Arial" panose="020B0604020202020204" pitchFamily="34" charset="0"/>
              </a:rPr>
              <a:t>Tipo 1: Realizar la modificación.</a:t>
            </a:r>
          </a:p>
          <a:p>
            <a:pPr lvl="2" eaLnBrk="1" hangingPunct="1">
              <a:spcBef>
                <a:spcPct val="50000"/>
              </a:spcBef>
            </a:pPr>
            <a:r>
              <a:rPr lang="es-ES" altLang="es-ES" sz="1800" dirty="0">
                <a:solidFill>
                  <a:schemeClr val="accent2"/>
                </a:solidFill>
                <a:latin typeface="Arial" panose="020B0604020202020204" pitchFamily="34" charset="0"/>
              </a:rPr>
              <a:t>Tipo 2: Crear un nuevo registro.</a:t>
            </a:r>
          </a:p>
          <a:p>
            <a:pPr lvl="2" eaLnBrk="1" hangingPunct="1">
              <a:spcBef>
                <a:spcPct val="50000"/>
              </a:spcBef>
            </a:pPr>
            <a:r>
              <a:rPr lang="es-ES" altLang="es-ES" sz="1800" dirty="0">
                <a:solidFill>
                  <a:schemeClr val="accent2"/>
                </a:solidFill>
                <a:latin typeface="Arial" panose="020B0604020202020204" pitchFamily="34" charset="0"/>
              </a:rPr>
              <a:t>Tipo 3: Crear un nuevo atributo</a:t>
            </a:r>
            <a:r>
              <a:rPr lang="es-ES" altLang="es-ES" sz="1800" dirty="0">
                <a:latin typeface="Arial" panose="020B0604020202020204" pitchFamily="34" charset="0"/>
              </a:rPr>
              <a:t>.</a:t>
            </a:r>
          </a:p>
        </p:txBody>
      </p:sp>
      <p:sp>
        <p:nvSpPr>
          <p:cNvPr id="9" name="Rectangle 2"/>
          <p:cNvSpPr>
            <a:spLocks noGrp="1" noChangeArrowheads="1"/>
          </p:cNvSpPr>
          <p:nvPr>
            <p:ph type="title"/>
          </p:nvPr>
        </p:nvSpPr>
        <p:spPr>
          <a:xfrm>
            <a:off x="1229557" y="319033"/>
            <a:ext cx="6961800" cy="694200"/>
          </a:xfrm>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19082625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3" name="Rectangle 3"/>
          <p:cNvSpPr>
            <a:spLocks noChangeArrowheads="1"/>
          </p:cNvSpPr>
          <p:nvPr/>
        </p:nvSpPr>
        <p:spPr bwMode="auto">
          <a:xfrm>
            <a:off x="900113" y="1628775"/>
            <a:ext cx="43211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50000"/>
              </a:spcBef>
            </a:pPr>
            <a:r>
              <a:rPr lang="es-ES" altLang="es-ES">
                <a:solidFill>
                  <a:srgbClr val="3333CC"/>
                </a:solidFill>
                <a:latin typeface="Arial" panose="020B0604020202020204" pitchFamily="34" charset="0"/>
              </a:rPr>
              <a:t>Otras orientaciones de diseño:</a:t>
            </a:r>
            <a:endParaRPr lang="es-ES" altLang="es-ES" sz="2000">
              <a:latin typeface="Arial" panose="020B0604020202020204" pitchFamily="34" charset="0"/>
            </a:endParaRPr>
          </a:p>
          <a:p>
            <a:pPr lvl="1" eaLnBrk="1" hangingPunct="1">
              <a:spcBef>
                <a:spcPct val="50000"/>
              </a:spcBef>
              <a:buClr>
                <a:schemeClr val="accent2"/>
              </a:buClr>
              <a:buFont typeface="Wingdings" panose="05000000000000000000" pitchFamily="2" charset="2"/>
              <a:buChar char="ü"/>
            </a:pPr>
            <a:r>
              <a:rPr lang="es-ES" altLang="es-ES" sz="2000">
                <a:latin typeface="Arial" panose="020B0604020202020204" pitchFamily="34" charset="0"/>
              </a:rPr>
              <a:t>definición de agregados.</a:t>
            </a:r>
          </a:p>
        </p:txBody>
      </p:sp>
      <p:sp>
        <p:nvSpPr>
          <p:cNvPr id="256004" name="Text Box 4"/>
          <p:cNvSpPr txBox="1">
            <a:spLocks noChangeArrowheads="1"/>
          </p:cNvSpPr>
          <p:nvPr/>
        </p:nvSpPr>
        <p:spPr bwMode="auto">
          <a:xfrm>
            <a:off x="1817688" y="2643188"/>
            <a:ext cx="5713412" cy="641350"/>
          </a:xfrm>
          <a:prstGeom prst="rect">
            <a:avLst/>
          </a:prstGeom>
          <a:solidFill>
            <a:srgbClr val="F3C6A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lnSpc>
                <a:spcPct val="90000"/>
              </a:lnSpc>
              <a:spcBef>
                <a:spcPct val="50000"/>
              </a:spcBef>
            </a:pPr>
            <a:r>
              <a:rPr lang="es-ES" altLang="es-ES" sz="2000">
                <a:latin typeface="Arial" panose="020B0604020202020204" pitchFamily="34" charset="0"/>
              </a:rPr>
              <a:t>¡En un almacén de datos es usual consultar información agregada!</a:t>
            </a:r>
          </a:p>
        </p:txBody>
      </p:sp>
      <p:sp>
        <p:nvSpPr>
          <p:cNvPr id="256005" name="Text Box 5"/>
          <p:cNvSpPr txBox="1">
            <a:spLocks noChangeArrowheads="1"/>
          </p:cNvSpPr>
          <p:nvPr/>
        </p:nvSpPr>
        <p:spPr bwMode="auto">
          <a:xfrm>
            <a:off x="1182688" y="3536950"/>
            <a:ext cx="6708775" cy="641350"/>
          </a:xfrm>
          <a:prstGeom prst="rect">
            <a:avLst/>
          </a:prstGeom>
          <a:solidFill>
            <a:srgbClr val="F3C6A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 altLang="es-ES" sz="1800">
                <a:latin typeface="Arial" panose="020B0604020202020204" pitchFamily="34" charset="0"/>
              </a:rPr>
              <a:t>El almacenamiento de datos agregados por distintos criterios de agregación en la tabla de hechos mejora la eficiencia del AD.</a:t>
            </a:r>
          </a:p>
        </p:txBody>
      </p:sp>
      <p:sp>
        <p:nvSpPr>
          <p:cNvPr id="256006" name="Text Box 6"/>
          <p:cNvSpPr txBox="1">
            <a:spLocks noChangeArrowheads="1"/>
          </p:cNvSpPr>
          <p:nvPr/>
        </p:nvSpPr>
        <p:spPr bwMode="auto">
          <a:xfrm>
            <a:off x="1001713" y="4300538"/>
            <a:ext cx="7439025" cy="232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57238" indent="-300038">
              <a:defRPr sz="2400">
                <a:solidFill>
                  <a:schemeClr val="tx1"/>
                </a:solidFill>
                <a:latin typeface="Times New Roman" panose="02020603050405020304" pitchFamily="18" charset="0"/>
              </a:defRPr>
            </a:lvl2pPr>
            <a:lvl3pPr marL="947738">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s-ES" altLang="es-ES" sz="2000" u="sng">
                <a:solidFill>
                  <a:schemeClr val="accent2"/>
                </a:solidFill>
                <a:latin typeface="Arial" panose="020B0604020202020204" pitchFamily="34" charset="0"/>
              </a:rPr>
              <a:t>Estrategias de almacenamiento de datos agregados:</a:t>
            </a:r>
            <a:endParaRPr lang="es-ES" altLang="es-ES" sz="1800" u="sng">
              <a:solidFill>
                <a:schemeClr val="accent2"/>
              </a:solidFill>
              <a:latin typeface="Arial" panose="020B0604020202020204" pitchFamily="34" charset="0"/>
            </a:endParaRPr>
          </a:p>
          <a:p>
            <a:pPr lvl="1" eaLnBrk="1" hangingPunct="1">
              <a:spcBef>
                <a:spcPct val="50000"/>
              </a:spcBef>
              <a:buClr>
                <a:schemeClr val="accent2"/>
              </a:buClr>
              <a:buFont typeface="Wingdings" panose="05000000000000000000" pitchFamily="2" charset="2"/>
              <a:buChar char="ü"/>
            </a:pPr>
            <a:r>
              <a:rPr lang="es-ES" altLang="es-ES" sz="1800">
                <a:solidFill>
                  <a:schemeClr val="accent2"/>
                </a:solidFill>
                <a:latin typeface="Arial" panose="020B0604020202020204" pitchFamily="34" charset="0"/>
              </a:rPr>
              <a:t>Estrategia 1:</a:t>
            </a:r>
            <a:r>
              <a:rPr lang="es-ES" altLang="es-ES" sz="1800">
                <a:latin typeface="Arial" panose="020B0604020202020204" pitchFamily="34" charset="0"/>
              </a:rPr>
              <a:t> definir nuevas tablas de hechos (resp. de dimensiones) para almacenar la información agregada (resp. la descripción de los niveles de agregación).</a:t>
            </a:r>
          </a:p>
          <a:p>
            <a:pPr lvl="1" eaLnBrk="1" hangingPunct="1">
              <a:spcBef>
                <a:spcPct val="50000"/>
              </a:spcBef>
              <a:buClr>
                <a:schemeClr val="accent2"/>
              </a:buClr>
              <a:buFont typeface="Wingdings" panose="05000000000000000000" pitchFamily="2" charset="2"/>
              <a:buChar char="ü"/>
            </a:pPr>
            <a:r>
              <a:rPr lang="es-ES" altLang="es-ES" sz="1800">
                <a:solidFill>
                  <a:schemeClr val="accent2"/>
                </a:solidFill>
                <a:latin typeface="Arial" panose="020B0604020202020204" pitchFamily="34" charset="0"/>
              </a:rPr>
              <a:t>Estrategia 2:</a:t>
            </a:r>
            <a:r>
              <a:rPr lang="es-ES" altLang="es-ES" sz="1800">
                <a:latin typeface="Arial" panose="020B0604020202020204" pitchFamily="34" charset="0"/>
              </a:rPr>
              <a:t> insertar en la tabla de hechos (resp. dimensiones) tuplas que representan la información agregada (resp. los niveles de agregación).</a:t>
            </a:r>
          </a:p>
        </p:txBody>
      </p:sp>
      <p:sp>
        <p:nvSpPr>
          <p:cNvPr id="9" name="Rectangle 2"/>
          <p:cNvSpPr>
            <a:spLocks noGrp="1" noChangeArrowheads="1"/>
          </p:cNvSpPr>
          <p:nvPr>
            <p:ph type="title"/>
          </p:nvPr>
        </p:nvSpPr>
        <p:spPr>
          <a:xfrm>
            <a:off x="1229557" y="319033"/>
            <a:ext cx="6961800" cy="694200"/>
          </a:xfrm>
        </p:spPr>
        <p:txBody>
          <a:bodyPr/>
          <a:lstStyle/>
          <a:p>
            <a:pPr>
              <a:tabLst>
                <a:tab pos="7143750" algn="l"/>
              </a:tabLst>
            </a:pPr>
            <a:r>
              <a:rPr lang="en-GB" altLang="es-ES" sz="3200" dirty="0" err="1"/>
              <a:t>Diseño</a:t>
            </a:r>
            <a:r>
              <a:rPr lang="en-GB" altLang="es-ES" sz="3200" dirty="0"/>
              <a:t> de un </a:t>
            </a:r>
            <a:r>
              <a:rPr lang="en-GB" altLang="es-ES" sz="3200" dirty="0" err="1"/>
              <a:t>Almacén</a:t>
            </a:r>
            <a:r>
              <a:rPr lang="en-GB" altLang="es-ES" sz="3200" dirty="0"/>
              <a:t> de </a:t>
            </a:r>
            <a:r>
              <a:rPr lang="en-GB" altLang="es-ES" sz="3200" dirty="0" err="1"/>
              <a:t>Datos</a:t>
            </a:r>
            <a:endParaRPr lang="es-ES_tradnl" altLang="es-ES" sz="3200" dirty="0"/>
          </a:p>
        </p:txBody>
      </p:sp>
    </p:spTree>
    <p:extLst>
      <p:ext uri="{BB962C8B-B14F-4D97-AF65-F5344CB8AC3E}">
        <p14:creationId xmlns:p14="http://schemas.microsoft.com/office/powerpoint/2010/main" val="4888557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1256191" y="292400"/>
            <a:ext cx="6961800" cy="694200"/>
          </a:xfrm>
        </p:spPr>
        <p:txBody>
          <a:bodyPr/>
          <a:lstStyle/>
          <a:p>
            <a:pPr>
              <a:tabLst>
                <a:tab pos="7143750" algn="l"/>
              </a:tabLst>
            </a:pPr>
            <a:r>
              <a:rPr lang="en-GB" altLang="es-ES" sz="2800" dirty="0" err="1"/>
              <a:t>Líneas</a:t>
            </a:r>
            <a:r>
              <a:rPr lang="en-GB" altLang="es-ES" sz="2800" dirty="0"/>
              <a:t> de </a:t>
            </a:r>
            <a:r>
              <a:rPr lang="en-GB" altLang="es-ES" sz="2800" dirty="0" err="1"/>
              <a:t>Investigación</a:t>
            </a:r>
            <a:r>
              <a:rPr lang="en-GB" altLang="es-ES" sz="2800" dirty="0"/>
              <a:t> </a:t>
            </a:r>
            <a:r>
              <a:rPr lang="en-GB" altLang="es-ES" sz="2800" dirty="0" err="1"/>
              <a:t>Abiertas</a:t>
            </a:r>
            <a:endParaRPr lang="es-ES_tradnl" altLang="es-ES" sz="2800" dirty="0"/>
          </a:p>
        </p:txBody>
      </p:sp>
      <p:sp>
        <p:nvSpPr>
          <p:cNvPr id="126980" name="Text Box 4"/>
          <p:cNvSpPr txBox="1">
            <a:spLocks noChangeArrowheads="1"/>
          </p:cNvSpPr>
          <p:nvPr/>
        </p:nvSpPr>
        <p:spPr bwMode="auto">
          <a:xfrm>
            <a:off x="685800" y="1828800"/>
            <a:ext cx="7808913" cy="474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75000"/>
              </a:lnSpc>
              <a:spcBef>
                <a:spcPct val="50000"/>
              </a:spcBef>
            </a:pPr>
            <a:r>
              <a:rPr lang="es-ES_tradnl" altLang="es-ES" sz="2800">
                <a:solidFill>
                  <a:srgbClr val="000099"/>
                </a:solidFill>
                <a:latin typeface="Arial" panose="020B0604020202020204" pitchFamily="34" charset="0"/>
              </a:rPr>
              <a:t>Resúmenes:</a:t>
            </a:r>
            <a:endParaRPr lang="es-ES_tradnl" altLang="es-ES" sz="1800">
              <a:latin typeface="Arial" panose="020B0604020202020204" pitchFamily="34" charset="0"/>
            </a:endParaRPr>
          </a:p>
          <a:p>
            <a:pPr eaLnBrk="1" hangingPunct="1">
              <a:lnSpc>
                <a:spcPct val="80000"/>
              </a:lnSpc>
              <a:spcBef>
                <a:spcPct val="50000"/>
              </a:spcBef>
              <a:buClr>
                <a:schemeClr val="accent2"/>
              </a:buClr>
              <a:buFont typeface="Wingdings" panose="05000000000000000000" pitchFamily="2" charset="2"/>
              <a:buChar char="ü"/>
            </a:pPr>
            <a:r>
              <a:rPr lang="es-ES_tradnl" altLang="es-ES" sz="1800">
                <a:latin typeface="Arial" panose="020B0604020202020204" pitchFamily="34" charset="0"/>
              </a:rPr>
              <a:t>Widom, J. </a:t>
            </a:r>
            <a:r>
              <a:rPr lang="es-ES_tradnl" altLang="es-ES" sz="1800" i="1">
                <a:solidFill>
                  <a:schemeClr val="accent2"/>
                </a:solidFill>
                <a:latin typeface="Arial" panose="020B0604020202020204" pitchFamily="34" charset="0"/>
              </a:rPr>
              <a:t>Research problems in data warehousing</a:t>
            </a:r>
          </a:p>
          <a:p>
            <a:pPr lvl="1" eaLnBrk="1" hangingPunct="1">
              <a:lnSpc>
                <a:spcPct val="110000"/>
              </a:lnSpc>
              <a:spcBef>
                <a:spcPct val="50000"/>
              </a:spcBef>
            </a:pPr>
            <a:r>
              <a:rPr lang="es-ES_tradnl" altLang="es-ES" sz="1800">
                <a:latin typeface="Arial" panose="020B0604020202020204" pitchFamily="34" charset="0"/>
              </a:rPr>
              <a:t>Actas de la International Conference on Information and Knowledge Management (CIKM95), ACM Press. 1995</a:t>
            </a:r>
          </a:p>
          <a:p>
            <a:pPr lvl="1" eaLnBrk="1" hangingPunct="1">
              <a:lnSpc>
                <a:spcPct val="75000"/>
              </a:lnSpc>
              <a:spcBef>
                <a:spcPct val="50000"/>
              </a:spcBef>
            </a:pPr>
            <a:endParaRPr lang="es-ES_tradnl" altLang="es-ES" sz="1800">
              <a:latin typeface="Arial" panose="020B0604020202020204" pitchFamily="34" charset="0"/>
            </a:endParaRPr>
          </a:p>
          <a:p>
            <a:pPr eaLnBrk="1" hangingPunct="1">
              <a:lnSpc>
                <a:spcPct val="105000"/>
              </a:lnSpc>
              <a:spcBef>
                <a:spcPct val="50000"/>
              </a:spcBef>
              <a:buClr>
                <a:schemeClr val="accent2"/>
              </a:buClr>
              <a:buFont typeface="Wingdings" panose="05000000000000000000" pitchFamily="2" charset="2"/>
              <a:buChar char="ü"/>
            </a:pPr>
            <a:r>
              <a:rPr lang="es-ES_tradnl" altLang="es-ES" sz="1800">
                <a:latin typeface="Arial" panose="020B0604020202020204" pitchFamily="34" charset="0"/>
              </a:rPr>
              <a:t>Chaudhuri, S., Dayal, U. </a:t>
            </a:r>
            <a:r>
              <a:rPr lang="es-ES_tradnl" altLang="es-ES" sz="1800" i="1">
                <a:solidFill>
                  <a:schemeClr val="accent2"/>
                </a:solidFill>
                <a:latin typeface="Arial" panose="020B0604020202020204" pitchFamily="34" charset="0"/>
              </a:rPr>
              <a:t>An overview of data warehousing and OLAP technology</a:t>
            </a:r>
            <a:r>
              <a:rPr lang="es-ES_tradnl" altLang="es-ES" sz="1800">
                <a:latin typeface="Arial" panose="020B0604020202020204" pitchFamily="34" charset="0"/>
              </a:rPr>
              <a:t>.</a:t>
            </a:r>
          </a:p>
          <a:p>
            <a:pPr lvl="1" eaLnBrk="1" hangingPunct="1">
              <a:lnSpc>
                <a:spcPct val="75000"/>
              </a:lnSpc>
              <a:spcBef>
                <a:spcPct val="50000"/>
              </a:spcBef>
            </a:pPr>
            <a:r>
              <a:rPr lang="es-ES_tradnl" altLang="es-ES" sz="1800">
                <a:latin typeface="Arial" panose="020B0604020202020204" pitchFamily="34" charset="0"/>
              </a:rPr>
              <a:t>SIGMOD Records. 26(1), pp. 65-74, 1997.</a:t>
            </a:r>
          </a:p>
          <a:p>
            <a:pPr lvl="1" eaLnBrk="1" hangingPunct="1">
              <a:lnSpc>
                <a:spcPct val="75000"/>
              </a:lnSpc>
              <a:spcBef>
                <a:spcPct val="50000"/>
              </a:spcBef>
            </a:pPr>
            <a:endParaRPr lang="es-ES_tradnl" altLang="es-ES" sz="1800">
              <a:latin typeface="Arial" panose="020B0604020202020204" pitchFamily="34" charset="0"/>
            </a:endParaRPr>
          </a:p>
          <a:p>
            <a:pPr eaLnBrk="1" hangingPunct="1">
              <a:lnSpc>
                <a:spcPct val="85000"/>
              </a:lnSpc>
              <a:spcBef>
                <a:spcPct val="50000"/>
              </a:spcBef>
              <a:buClr>
                <a:schemeClr val="accent2"/>
              </a:buClr>
              <a:buFont typeface="Wingdings" panose="05000000000000000000" pitchFamily="2" charset="2"/>
              <a:buChar char="ü"/>
            </a:pPr>
            <a:r>
              <a:rPr lang="es-ES_tradnl" altLang="es-ES" sz="1800">
                <a:latin typeface="Arial" panose="020B0604020202020204" pitchFamily="34" charset="0"/>
              </a:rPr>
              <a:t>Wu, Ch., Buchmann, P. </a:t>
            </a:r>
            <a:r>
              <a:rPr lang="es-ES_tradnl" altLang="es-ES" sz="1800" i="1">
                <a:solidFill>
                  <a:schemeClr val="accent2"/>
                </a:solidFill>
                <a:latin typeface="Arial" panose="020B0604020202020204" pitchFamily="34" charset="0"/>
              </a:rPr>
              <a:t>Research issues in data warehousing</a:t>
            </a:r>
          </a:p>
          <a:p>
            <a:pPr lvl="1" eaLnBrk="1" hangingPunct="1">
              <a:lnSpc>
                <a:spcPct val="90000"/>
              </a:lnSpc>
              <a:spcBef>
                <a:spcPct val="50000"/>
              </a:spcBef>
              <a:buClr>
                <a:schemeClr val="accent2"/>
              </a:buClr>
              <a:buFont typeface="Wingdings" panose="05000000000000000000" pitchFamily="2" charset="2"/>
              <a:buNone/>
            </a:pPr>
            <a:r>
              <a:rPr lang="es-ES_tradnl" altLang="es-ES" sz="1800">
                <a:latin typeface="Arial" panose="020B0604020202020204" pitchFamily="34" charset="0"/>
              </a:rPr>
              <a:t>Datebanksysteme in Büro, Technik und Wissenchaft (BTW),</a:t>
            </a:r>
          </a:p>
          <a:p>
            <a:pPr lvl="1" eaLnBrk="1" hangingPunct="1">
              <a:lnSpc>
                <a:spcPct val="90000"/>
              </a:lnSpc>
              <a:spcBef>
                <a:spcPct val="50000"/>
              </a:spcBef>
              <a:buClr>
                <a:schemeClr val="accent2"/>
              </a:buClr>
              <a:buFont typeface="Wingdings" panose="05000000000000000000" pitchFamily="2" charset="2"/>
              <a:buNone/>
            </a:pPr>
            <a:r>
              <a:rPr lang="es-ES_tradnl" altLang="es-ES" sz="1800">
                <a:latin typeface="Arial" panose="020B0604020202020204" pitchFamily="34" charset="0"/>
              </a:rPr>
              <a:t>Informatik Aktuell, pp. 61-62. Springer, 1997</a:t>
            </a:r>
          </a:p>
          <a:p>
            <a:pPr eaLnBrk="1" hangingPunct="1">
              <a:lnSpc>
                <a:spcPct val="75000"/>
              </a:lnSpc>
              <a:spcBef>
                <a:spcPct val="50000"/>
              </a:spcBef>
            </a:pPr>
            <a:endParaRPr lang="es-ES_tradnl" altLang="es-ES" sz="1800">
              <a:latin typeface="Arial" panose="020B0604020202020204" pitchFamily="34" charset="0"/>
            </a:endParaRPr>
          </a:p>
        </p:txBody>
      </p:sp>
    </p:spTree>
    <p:extLst>
      <p:ext uri="{BB962C8B-B14F-4D97-AF65-F5344CB8AC3E}">
        <p14:creationId xmlns:p14="http://schemas.microsoft.com/office/powerpoint/2010/main" val="9156690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3" name="Text Box 3"/>
          <p:cNvSpPr txBox="1">
            <a:spLocks noChangeArrowheads="1"/>
          </p:cNvSpPr>
          <p:nvPr/>
        </p:nvSpPr>
        <p:spPr bwMode="auto">
          <a:xfrm>
            <a:off x="698501" y="1557985"/>
            <a:ext cx="8152536" cy="5401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75000"/>
              </a:lnSpc>
              <a:spcBef>
                <a:spcPct val="50000"/>
              </a:spcBef>
            </a:pPr>
            <a:r>
              <a:rPr lang="es-ES_tradnl" altLang="es-ES" sz="2800" dirty="0">
                <a:solidFill>
                  <a:srgbClr val="000099"/>
                </a:solidFill>
                <a:latin typeface="Arial" panose="020B0604020202020204" pitchFamily="34" charset="0"/>
              </a:rPr>
              <a:t>Resúmenes:</a:t>
            </a:r>
            <a:endParaRPr lang="es-ES_tradnl" altLang="es-ES" sz="1800" dirty="0">
              <a:latin typeface="Arial" panose="020B0604020202020204" pitchFamily="34" charset="0"/>
            </a:endParaRPr>
          </a:p>
          <a:p>
            <a:pPr eaLnBrk="1" hangingPunct="1">
              <a:lnSpc>
                <a:spcPct val="75000"/>
              </a:lnSpc>
              <a:spcBef>
                <a:spcPct val="100000"/>
              </a:spcBef>
              <a:buClr>
                <a:schemeClr val="accent2"/>
              </a:buClr>
              <a:buFont typeface="Wingdings" panose="05000000000000000000" pitchFamily="2" charset="2"/>
              <a:buChar char="ü"/>
            </a:pPr>
            <a:r>
              <a:rPr lang="es-ES_tradnl" altLang="es-ES" sz="1800" dirty="0" err="1">
                <a:latin typeface="Arial" panose="020B0604020202020204" pitchFamily="34" charset="0"/>
              </a:rPr>
              <a:t>Samtani</a:t>
            </a:r>
            <a:r>
              <a:rPr lang="es-ES_tradnl" altLang="es-ES" sz="1800" dirty="0">
                <a:latin typeface="Arial" panose="020B0604020202020204" pitchFamily="34" charset="0"/>
              </a:rPr>
              <a:t>, S., </a:t>
            </a:r>
            <a:r>
              <a:rPr lang="es-ES_tradnl" altLang="es-ES" sz="1800" dirty="0" err="1">
                <a:latin typeface="Arial" panose="020B0604020202020204" pitchFamily="34" charset="0"/>
              </a:rPr>
              <a:t>Kumar</a:t>
            </a:r>
            <a:r>
              <a:rPr lang="es-ES_tradnl" altLang="es-ES" sz="1800" dirty="0">
                <a:latin typeface="Arial" panose="020B0604020202020204" pitchFamily="34" charset="0"/>
              </a:rPr>
              <a:t>, V., </a:t>
            </a:r>
            <a:r>
              <a:rPr lang="es-ES_tradnl" altLang="es-ES" sz="1800" dirty="0" err="1">
                <a:latin typeface="Arial" panose="020B0604020202020204" pitchFamily="34" charset="0"/>
              </a:rPr>
              <a:t>Kambayashi</a:t>
            </a:r>
            <a:r>
              <a:rPr lang="es-ES_tradnl" altLang="es-ES" sz="1800" dirty="0">
                <a:latin typeface="Arial" panose="020B0604020202020204" pitchFamily="34" charset="0"/>
              </a:rPr>
              <a:t>, Y.</a:t>
            </a:r>
          </a:p>
          <a:p>
            <a:pPr lvl="1" eaLnBrk="1" hangingPunct="1">
              <a:lnSpc>
                <a:spcPct val="75000"/>
              </a:lnSpc>
              <a:spcBef>
                <a:spcPct val="50000"/>
              </a:spcBef>
            </a:pPr>
            <a:r>
              <a:rPr lang="es-ES_tradnl" altLang="es-ES" sz="1800" i="1" dirty="0" err="1">
                <a:solidFill>
                  <a:schemeClr val="accent2"/>
                </a:solidFill>
                <a:latin typeface="Arial" panose="020B0604020202020204" pitchFamily="34" charset="0"/>
              </a:rPr>
              <a:t>Recent</a:t>
            </a:r>
            <a:r>
              <a:rPr lang="es-ES_tradnl" altLang="es-ES" sz="1800" i="1" dirty="0">
                <a:solidFill>
                  <a:schemeClr val="accent2"/>
                </a:solidFill>
                <a:latin typeface="Arial" panose="020B0604020202020204" pitchFamily="34" charset="0"/>
              </a:rPr>
              <a:t> </a:t>
            </a:r>
            <a:r>
              <a:rPr lang="es-ES_tradnl" altLang="es-ES" sz="1800" i="1" dirty="0" err="1">
                <a:solidFill>
                  <a:schemeClr val="accent2"/>
                </a:solidFill>
                <a:latin typeface="Arial" panose="020B0604020202020204" pitchFamily="34" charset="0"/>
              </a:rPr>
              <a:t>advances</a:t>
            </a:r>
            <a:r>
              <a:rPr lang="es-ES_tradnl" altLang="es-ES" sz="1800" i="1" dirty="0">
                <a:solidFill>
                  <a:schemeClr val="accent2"/>
                </a:solidFill>
                <a:latin typeface="Arial" panose="020B0604020202020204" pitchFamily="34" charset="0"/>
              </a:rPr>
              <a:t> and </a:t>
            </a:r>
            <a:r>
              <a:rPr lang="es-ES_tradnl" altLang="es-ES" sz="1800" i="1" dirty="0" err="1">
                <a:solidFill>
                  <a:schemeClr val="accent2"/>
                </a:solidFill>
                <a:latin typeface="Arial" panose="020B0604020202020204" pitchFamily="34" charset="0"/>
              </a:rPr>
              <a:t>research</a:t>
            </a:r>
            <a:r>
              <a:rPr lang="es-ES_tradnl" altLang="es-ES" sz="1800" i="1" dirty="0">
                <a:solidFill>
                  <a:schemeClr val="accent2"/>
                </a:solidFill>
                <a:latin typeface="Arial" panose="020B0604020202020204" pitchFamily="34" charset="0"/>
              </a:rPr>
              <a:t> </a:t>
            </a:r>
            <a:r>
              <a:rPr lang="es-ES_tradnl" altLang="es-ES" sz="1800" i="1" dirty="0" err="1">
                <a:solidFill>
                  <a:schemeClr val="accent2"/>
                </a:solidFill>
                <a:latin typeface="Arial" panose="020B0604020202020204" pitchFamily="34" charset="0"/>
              </a:rPr>
              <a:t>problems</a:t>
            </a:r>
            <a:r>
              <a:rPr lang="es-ES_tradnl" altLang="es-ES" sz="1800" i="1" dirty="0">
                <a:solidFill>
                  <a:schemeClr val="accent2"/>
                </a:solidFill>
                <a:latin typeface="Arial" panose="020B0604020202020204" pitchFamily="34" charset="0"/>
              </a:rPr>
              <a:t> in data </a:t>
            </a:r>
            <a:r>
              <a:rPr lang="es-ES_tradnl" altLang="es-ES" sz="1800" i="1" dirty="0" err="1">
                <a:solidFill>
                  <a:schemeClr val="accent2"/>
                </a:solidFill>
                <a:latin typeface="Arial" panose="020B0604020202020204" pitchFamily="34" charset="0"/>
              </a:rPr>
              <a:t>warehousing</a:t>
            </a:r>
            <a:r>
              <a:rPr lang="es-ES_tradnl" altLang="es-ES" sz="1800" i="1" dirty="0">
                <a:solidFill>
                  <a:schemeClr val="accent2"/>
                </a:solidFill>
                <a:latin typeface="Arial" panose="020B0604020202020204" pitchFamily="34" charset="0"/>
              </a:rPr>
              <a:t>.</a:t>
            </a:r>
          </a:p>
          <a:p>
            <a:pPr lvl="1" eaLnBrk="1" hangingPunct="1">
              <a:lnSpc>
                <a:spcPct val="75000"/>
              </a:lnSpc>
              <a:spcBef>
                <a:spcPct val="50000"/>
              </a:spcBef>
            </a:pPr>
            <a:r>
              <a:rPr lang="es-ES_tradnl" altLang="es-ES" sz="1800" dirty="0">
                <a:latin typeface="Arial" panose="020B0604020202020204" pitchFamily="34" charset="0"/>
              </a:rPr>
              <a:t>Actas de la International </a:t>
            </a:r>
            <a:r>
              <a:rPr lang="es-ES_tradnl" altLang="es-ES" sz="1800" dirty="0" err="1">
                <a:latin typeface="Arial" panose="020B0604020202020204" pitchFamily="34" charset="0"/>
              </a:rPr>
              <a:t>Conference</a:t>
            </a:r>
            <a:r>
              <a:rPr lang="es-ES_tradnl" altLang="es-ES" sz="1800" dirty="0">
                <a:latin typeface="Arial" panose="020B0604020202020204" pitchFamily="34" charset="0"/>
              </a:rPr>
              <a:t> </a:t>
            </a:r>
            <a:r>
              <a:rPr lang="es-ES_tradnl" altLang="es-ES" sz="1800" dirty="0" err="1">
                <a:latin typeface="Arial" panose="020B0604020202020204" pitchFamily="34" charset="0"/>
              </a:rPr>
              <a:t>on</a:t>
            </a:r>
            <a:r>
              <a:rPr lang="es-ES_tradnl" altLang="es-ES" sz="1800" dirty="0">
                <a:latin typeface="Arial" panose="020B0604020202020204" pitchFamily="34" charset="0"/>
              </a:rPr>
              <a:t> Conceptual </a:t>
            </a:r>
            <a:r>
              <a:rPr lang="es-ES_tradnl" altLang="es-ES" sz="1800" dirty="0" err="1">
                <a:latin typeface="Arial" panose="020B0604020202020204" pitchFamily="34" charset="0"/>
              </a:rPr>
              <a:t>Modeling</a:t>
            </a:r>
            <a:r>
              <a:rPr lang="es-ES_tradnl" altLang="es-ES" sz="1800" dirty="0">
                <a:latin typeface="Arial" panose="020B0604020202020204" pitchFamily="34" charset="0"/>
              </a:rPr>
              <a:t> (ER)</a:t>
            </a:r>
          </a:p>
          <a:p>
            <a:pPr lvl="1" eaLnBrk="1" hangingPunct="1">
              <a:lnSpc>
                <a:spcPct val="75000"/>
              </a:lnSpc>
              <a:spcBef>
                <a:spcPct val="50000"/>
              </a:spcBef>
            </a:pPr>
            <a:r>
              <a:rPr lang="es-ES_tradnl" altLang="es-ES" sz="1800" dirty="0">
                <a:latin typeface="Arial" panose="020B0604020202020204" pitchFamily="34" charset="0"/>
              </a:rPr>
              <a:t>LNCS 1507,Springer, 1998</a:t>
            </a:r>
            <a:endParaRPr lang="es-ES" altLang="es-ES" sz="1800" dirty="0">
              <a:latin typeface="Arial" panose="020B0604020202020204" pitchFamily="34" charset="0"/>
            </a:endParaRPr>
          </a:p>
          <a:p>
            <a:pPr eaLnBrk="1" hangingPunct="1">
              <a:lnSpc>
                <a:spcPct val="75000"/>
              </a:lnSpc>
              <a:spcBef>
                <a:spcPct val="50000"/>
              </a:spcBef>
              <a:buClr>
                <a:schemeClr val="accent2"/>
              </a:buClr>
              <a:buFont typeface="Wingdings" panose="05000000000000000000" pitchFamily="2" charset="2"/>
              <a:buChar char="ü"/>
            </a:pPr>
            <a:endParaRPr lang="es-ES_tradnl" altLang="es-ES" sz="1800" dirty="0">
              <a:latin typeface="Arial" panose="020B0604020202020204" pitchFamily="34" charset="0"/>
            </a:endParaRPr>
          </a:p>
          <a:p>
            <a:pPr eaLnBrk="1" hangingPunct="1">
              <a:lnSpc>
                <a:spcPct val="75000"/>
              </a:lnSpc>
              <a:spcBef>
                <a:spcPct val="50000"/>
              </a:spcBef>
              <a:buClr>
                <a:schemeClr val="accent2"/>
              </a:buClr>
              <a:buFont typeface="Wingdings" panose="05000000000000000000" pitchFamily="2" charset="2"/>
              <a:buChar char="ü"/>
            </a:pPr>
            <a:r>
              <a:rPr lang="es-ES_tradnl" altLang="es-ES" sz="1800" dirty="0">
                <a:latin typeface="Arial" panose="020B0604020202020204" pitchFamily="34" charset="0"/>
              </a:rPr>
              <a:t>Gardner, S.R.</a:t>
            </a:r>
          </a:p>
          <a:p>
            <a:pPr lvl="1" eaLnBrk="1" hangingPunct="1">
              <a:lnSpc>
                <a:spcPct val="75000"/>
              </a:lnSpc>
              <a:spcBef>
                <a:spcPct val="50000"/>
              </a:spcBef>
            </a:pPr>
            <a:r>
              <a:rPr lang="es-ES_tradnl" altLang="es-ES" sz="1800" i="1" dirty="0" err="1">
                <a:solidFill>
                  <a:schemeClr val="accent2"/>
                </a:solidFill>
                <a:latin typeface="Arial" panose="020B0604020202020204" pitchFamily="34" charset="0"/>
              </a:rPr>
              <a:t>Building</a:t>
            </a:r>
            <a:r>
              <a:rPr lang="es-ES_tradnl" altLang="es-ES" sz="1800" i="1" dirty="0">
                <a:solidFill>
                  <a:schemeClr val="accent2"/>
                </a:solidFill>
                <a:latin typeface="Arial" panose="020B0604020202020204" pitchFamily="34" charset="0"/>
              </a:rPr>
              <a:t> </a:t>
            </a:r>
            <a:r>
              <a:rPr lang="es-ES_tradnl" altLang="es-ES" sz="1800" i="1" dirty="0" err="1">
                <a:solidFill>
                  <a:schemeClr val="accent2"/>
                </a:solidFill>
                <a:latin typeface="Arial" panose="020B0604020202020204" pitchFamily="34" charset="0"/>
              </a:rPr>
              <a:t>the</a:t>
            </a:r>
            <a:r>
              <a:rPr lang="es-ES_tradnl" altLang="es-ES" sz="1800" i="1" dirty="0">
                <a:solidFill>
                  <a:schemeClr val="accent2"/>
                </a:solidFill>
                <a:latin typeface="Arial" panose="020B0604020202020204" pitchFamily="34" charset="0"/>
              </a:rPr>
              <a:t> data </a:t>
            </a:r>
            <a:r>
              <a:rPr lang="es-ES_tradnl" altLang="es-ES" sz="1800" i="1" dirty="0" err="1">
                <a:solidFill>
                  <a:schemeClr val="accent2"/>
                </a:solidFill>
                <a:latin typeface="Arial" panose="020B0604020202020204" pitchFamily="34" charset="0"/>
              </a:rPr>
              <a:t>warehouse</a:t>
            </a:r>
            <a:r>
              <a:rPr lang="es-ES_tradnl" altLang="es-ES" sz="1800" i="1" dirty="0">
                <a:solidFill>
                  <a:schemeClr val="accent2"/>
                </a:solidFill>
                <a:latin typeface="Arial" panose="020B0604020202020204" pitchFamily="34" charset="0"/>
              </a:rPr>
              <a:t>.</a:t>
            </a:r>
            <a:endParaRPr lang="es-ES_tradnl" altLang="es-ES" sz="1800" dirty="0">
              <a:latin typeface="Arial" panose="020B0604020202020204" pitchFamily="34" charset="0"/>
            </a:endParaRPr>
          </a:p>
          <a:p>
            <a:pPr lvl="1" eaLnBrk="1" hangingPunct="1">
              <a:lnSpc>
                <a:spcPct val="75000"/>
              </a:lnSpc>
              <a:spcBef>
                <a:spcPct val="50000"/>
              </a:spcBef>
            </a:pPr>
            <a:r>
              <a:rPr lang="es-ES_tradnl" altLang="es-ES" sz="1800" dirty="0" err="1">
                <a:latin typeface="Arial" panose="020B0604020202020204" pitchFamily="34" charset="0"/>
              </a:rPr>
              <a:t>Communications</a:t>
            </a:r>
            <a:r>
              <a:rPr lang="es-ES_tradnl" altLang="es-ES" sz="1800" dirty="0">
                <a:latin typeface="Arial" panose="020B0604020202020204" pitchFamily="34" charset="0"/>
              </a:rPr>
              <a:t> of </a:t>
            </a:r>
            <a:r>
              <a:rPr lang="es-ES_tradnl" altLang="es-ES" sz="1800" dirty="0" err="1">
                <a:latin typeface="Arial" panose="020B0604020202020204" pitchFamily="34" charset="0"/>
              </a:rPr>
              <a:t>the</a:t>
            </a:r>
            <a:r>
              <a:rPr lang="es-ES_tradnl" altLang="es-ES" sz="1800" dirty="0">
                <a:latin typeface="Arial" panose="020B0604020202020204" pitchFamily="34" charset="0"/>
              </a:rPr>
              <a:t> ACM 41(9), pp. 52-60, 1998.</a:t>
            </a:r>
          </a:p>
          <a:p>
            <a:pPr lvl="1" eaLnBrk="1" hangingPunct="1">
              <a:lnSpc>
                <a:spcPct val="75000"/>
              </a:lnSpc>
              <a:spcBef>
                <a:spcPct val="50000"/>
              </a:spcBef>
            </a:pPr>
            <a:endParaRPr lang="es-ES_tradnl" altLang="es-ES" sz="1800" dirty="0">
              <a:latin typeface="Arial" panose="020B0604020202020204" pitchFamily="34" charset="0"/>
            </a:endParaRPr>
          </a:p>
          <a:p>
            <a:pPr eaLnBrk="1" hangingPunct="1">
              <a:lnSpc>
                <a:spcPct val="75000"/>
              </a:lnSpc>
              <a:spcBef>
                <a:spcPct val="50000"/>
              </a:spcBef>
              <a:buClr>
                <a:schemeClr val="accent2"/>
              </a:buClr>
              <a:buFont typeface="Wingdings" panose="05000000000000000000" pitchFamily="2" charset="2"/>
              <a:buChar char="ü"/>
            </a:pPr>
            <a:r>
              <a:rPr lang="es-ES_tradnl" altLang="es-ES" sz="1800" dirty="0" err="1">
                <a:latin typeface="Arial" panose="020B0604020202020204" pitchFamily="34" charset="0"/>
              </a:rPr>
              <a:t>Dinter</a:t>
            </a:r>
            <a:r>
              <a:rPr lang="es-ES_tradnl" altLang="es-ES" sz="1800" dirty="0">
                <a:latin typeface="Arial" panose="020B0604020202020204" pitchFamily="34" charset="0"/>
              </a:rPr>
              <a:t>, B., </a:t>
            </a:r>
            <a:r>
              <a:rPr lang="es-ES_tradnl" altLang="es-ES" sz="1800" dirty="0" err="1">
                <a:latin typeface="Arial" panose="020B0604020202020204" pitchFamily="34" charset="0"/>
              </a:rPr>
              <a:t>Sapia</a:t>
            </a:r>
            <a:r>
              <a:rPr lang="es-ES_tradnl" altLang="es-ES" sz="1800" dirty="0">
                <a:latin typeface="Arial" panose="020B0604020202020204" pitchFamily="34" charset="0"/>
              </a:rPr>
              <a:t>, C. </a:t>
            </a:r>
            <a:r>
              <a:rPr lang="es-ES_tradnl" altLang="es-ES" sz="1800" dirty="0" err="1">
                <a:latin typeface="Arial" panose="020B0604020202020204" pitchFamily="34" charset="0"/>
              </a:rPr>
              <a:t>Hölfing</a:t>
            </a:r>
            <a:r>
              <a:rPr lang="es-ES_tradnl" altLang="es-ES" sz="1800" dirty="0">
                <a:latin typeface="Arial" panose="020B0604020202020204" pitchFamily="34" charset="0"/>
              </a:rPr>
              <a:t>, G., </a:t>
            </a:r>
            <a:r>
              <a:rPr lang="es-ES_tradnl" altLang="es-ES" sz="1800" dirty="0" err="1">
                <a:latin typeface="Arial" panose="020B0604020202020204" pitchFamily="34" charset="0"/>
              </a:rPr>
              <a:t>Blaschka</a:t>
            </a:r>
            <a:r>
              <a:rPr lang="es-ES_tradnl" altLang="es-ES" sz="1800" dirty="0">
                <a:latin typeface="Arial" panose="020B0604020202020204" pitchFamily="34" charset="0"/>
              </a:rPr>
              <a:t>, M.</a:t>
            </a:r>
          </a:p>
          <a:p>
            <a:pPr lvl="1" eaLnBrk="1" hangingPunct="1">
              <a:lnSpc>
                <a:spcPct val="75000"/>
              </a:lnSpc>
              <a:spcBef>
                <a:spcPct val="50000"/>
              </a:spcBef>
            </a:pPr>
            <a:r>
              <a:rPr lang="es-ES_tradnl" altLang="es-ES" sz="1800" i="1" dirty="0">
                <a:solidFill>
                  <a:schemeClr val="accent2"/>
                </a:solidFill>
                <a:latin typeface="Arial" panose="020B0604020202020204" pitchFamily="34" charset="0"/>
              </a:rPr>
              <a:t>OLAP </a:t>
            </a:r>
            <a:r>
              <a:rPr lang="es-ES_tradnl" altLang="es-ES" sz="1800" i="1" dirty="0" err="1">
                <a:solidFill>
                  <a:schemeClr val="accent2"/>
                </a:solidFill>
                <a:latin typeface="Arial" panose="020B0604020202020204" pitchFamily="34" charset="0"/>
              </a:rPr>
              <a:t>market</a:t>
            </a:r>
            <a:r>
              <a:rPr lang="es-ES_tradnl" altLang="es-ES" sz="1800" i="1" dirty="0">
                <a:solidFill>
                  <a:schemeClr val="accent2"/>
                </a:solidFill>
                <a:latin typeface="Arial" panose="020B0604020202020204" pitchFamily="34" charset="0"/>
              </a:rPr>
              <a:t> and </a:t>
            </a:r>
            <a:r>
              <a:rPr lang="es-ES_tradnl" altLang="es-ES" sz="1800" i="1" dirty="0" err="1">
                <a:solidFill>
                  <a:schemeClr val="accent2"/>
                </a:solidFill>
                <a:latin typeface="Arial" panose="020B0604020202020204" pitchFamily="34" charset="0"/>
              </a:rPr>
              <a:t>research</a:t>
            </a:r>
            <a:r>
              <a:rPr lang="es-ES_tradnl" altLang="es-ES" sz="1800" i="1" dirty="0">
                <a:solidFill>
                  <a:schemeClr val="accent2"/>
                </a:solidFill>
                <a:latin typeface="Arial" panose="020B0604020202020204" pitchFamily="34" charset="0"/>
              </a:rPr>
              <a:t>: </a:t>
            </a:r>
            <a:r>
              <a:rPr lang="es-ES_tradnl" altLang="es-ES" sz="1800" i="1" dirty="0" err="1">
                <a:solidFill>
                  <a:schemeClr val="accent2"/>
                </a:solidFill>
                <a:latin typeface="Arial" panose="020B0604020202020204" pitchFamily="34" charset="0"/>
              </a:rPr>
              <a:t>initiating</a:t>
            </a:r>
            <a:r>
              <a:rPr lang="es-ES_tradnl" altLang="es-ES" sz="1800" i="1" dirty="0">
                <a:solidFill>
                  <a:schemeClr val="accent2"/>
                </a:solidFill>
                <a:latin typeface="Arial" panose="020B0604020202020204" pitchFamily="34" charset="0"/>
              </a:rPr>
              <a:t> </a:t>
            </a:r>
            <a:r>
              <a:rPr lang="es-ES_tradnl" altLang="es-ES" sz="1800" i="1" dirty="0" err="1">
                <a:solidFill>
                  <a:schemeClr val="accent2"/>
                </a:solidFill>
                <a:latin typeface="Arial" panose="020B0604020202020204" pitchFamily="34" charset="0"/>
              </a:rPr>
              <a:t>the</a:t>
            </a:r>
            <a:r>
              <a:rPr lang="es-ES_tradnl" altLang="es-ES" sz="1800" i="1" dirty="0">
                <a:solidFill>
                  <a:schemeClr val="accent2"/>
                </a:solidFill>
                <a:latin typeface="Arial" panose="020B0604020202020204" pitchFamily="34" charset="0"/>
              </a:rPr>
              <a:t> </a:t>
            </a:r>
            <a:r>
              <a:rPr lang="es-ES_tradnl" altLang="es-ES" sz="1800" i="1" dirty="0" err="1">
                <a:solidFill>
                  <a:schemeClr val="accent2"/>
                </a:solidFill>
                <a:latin typeface="Arial" panose="020B0604020202020204" pitchFamily="34" charset="0"/>
              </a:rPr>
              <a:t>cooperation</a:t>
            </a:r>
            <a:r>
              <a:rPr lang="es-ES_tradnl" altLang="es-ES" sz="1800" i="1" dirty="0">
                <a:solidFill>
                  <a:schemeClr val="accent2"/>
                </a:solidFill>
                <a:latin typeface="Arial" panose="020B0604020202020204" pitchFamily="34" charset="0"/>
              </a:rPr>
              <a:t>.</a:t>
            </a:r>
          </a:p>
          <a:p>
            <a:pPr lvl="1" eaLnBrk="1" hangingPunct="1">
              <a:lnSpc>
                <a:spcPct val="75000"/>
              </a:lnSpc>
              <a:spcBef>
                <a:spcPct val="50000"/>
              </a:spcBef>
            </a:pPr>
            <a:r>
              <a:rPr lang="es-ES_tradnl" altLang="es-ES" sz="1800" dirty="0" err="1">
                <a:latin typeface="Arial" panose="020B0604020202020204" pitchFamily="34" charset="0"/>
              </a:rPr>
              <a:t>Journal</a:t>
            </a:r>
            <a:r>
              <a:rPr lang="es-ES_tradnl" altLang="es-ES" sz="1800" dirty="0">
                <a:latin typeface="Arial" panose="020B0604020202020204" pitchFamily="34" charset="0"/>
              </a:rPr>
              <a:t> of </a:t>
            </a:r>
            <a:r>
              <a:rPr lang="es-ES_tradnl" altLang="es-ES" sz="1800" dirty="0" err="1">
                <a:latin typeface="Arial" panose="020B0604020202020204" pitchFamily="34" charset="0"/>
              </a:rPr>
              <a:t>Computer</a:t>
            </a:r>
            <a:r>
              <a:rPr lang="es-ES_tradnl" altLang="es-ES" sz="1800" dirty="0">
                <a:latin typeface="Arial" panose="020B0604020202020204" pitchFamily="34" charset="0"/>
              </a:rPr>
              <a:t> </a:t>
            </a:r>
            <a:r>
              <a:rPr lang="es-ES_tradnl" altLang="es-ES" sz="1800" dirty="0" err="1">
                <a:latin typeface="Arial" panose="020B0604020202020204" pitchFamily="34" charset="0"/>
              </a:rPr>
              <a:t>Science</a:t>
            </a:r>
            <a:r>
              <a:rPr lang="es-ES_tradnl" altLang="es-ES" sz="1800" dirty="0">
                <a:latin typeface="Arial" panose="020B0604020202020204" pitchFamily="34" charset="0"/>
              </a:rPr>
              <a:t> and </a:t>
            </a:r>
            <a:r>
              <a:rPr lang="es-ES_tradnl" altLang="es-ES" sz="1800" dirty="0" err="1">
                <a:latin typeface="Arial" panose="020B0604020202020204" pitchFamily="34" charset="0"/>
              </a:rPr>
              <a:t>Information</a:t>
            </a:r>
            <a:r>
              <a:rPr lang="es-ES_tradnl" altLang="es-ES" sz="1800" dirty="0">
                <a:latin typeface="Arial" panose="020B0604020202020204" pitchFamily="34" charset="0"/>
              </a:rPr>
              <a:t> Management, 2(3), 1999</a:t>
            </a:r>
          </a:p>
          <a:p>
            <a:pPr eaLnBrk="1" hangingPunct="1">
              <a:lnSpc>
                <a:spcPct val="75000"/>
              </a:lnSpc>
              <a:spcBef>
                <a:spcPct val="50000"/>
              </a:spcBef>
              <a:buClr>
                <a:schemeClr val="accent2"/>
              </a:buClr>
              <a:buFont typeface="Wingdings" panose="05000000000000000000" pitchFamily="2" charset="2"/>
              <a:buChar char="ü"/>
            </a:pPr>
            <a:endParaRPr lang="es-ES_tradnl" altLang="es-ES" sz="1800" dirty="0">
              <a:latin typeface="Arial" panose="020B0604020202020204" pitchFamily="34" charset="0"/>
            </a:endParaRPr>
          </a:p>
          <a:p>
            <a:pPr eaLnBrk="1" hangingPunct="1">
              <a:lnSpc>
                <a:spcPct val="75000"/>
              </a:lnSpc>
              <a:spcBef>
                <a:spcPct val="50000"/>
              </a:spcBef>
            </a:pPr>
            <a:endParaRPr lang="es-ES_tradnl" altLang="es-ES" sz="1800" dirty="0">
              <a:latin typeface="Arial" panose="020B0604020202020204" pitchFamily="34" charset="0"/>
            </a:endParaRPr>
          </a:p>
        </p:txBody>
      </p:sp>
      <p:sp>
        <p:nvSpPr>
          <p:cNvPr id="6" name="Rectangle 2"/>
          <p:cNvSpPr>
            <a:spLocks noGrp="1" noChangeArrowheads="1"/>
          </p:cNvSpPr>
          <p:nvPr>
            <p:ph type="title"/>
          </p:nvPr>
        </p:nvSpPr>
        <p:spPr>
          <a:xfrm>
            <a:off x="1256191" y="292400"/>
            <a:ext cx="6961800" cy="694200"/>
          </a:xfrm>
        </p:spPr>
        <p:txBody>
          <a:bodyPr/>
          <a:lstStyle/>
          <a:p>
            <a:pPr>
              <a:tabLst>
                <a:tab pos="7143750" algn="l"/>
              </a:tabLst>
            </a:pPr>
            <a:r>
              <a:rPr lang="en-GB" altLang="es-ES" sz="2800" dirty="0" err="1"/>
              <a:t>Líneas</a:t>
            </a:r>
            <a:r>
              <a:rPr lang="en-GB" altLang="es-ES" sz="2800" dirty="0"/>
              <a:t> de </a:t>
            </a:r>
            <a:r>
              <a:rPr lang="en-GB" altLang="es-ES" sz="2800" dirty="0" err="1"/>
              <a:t>Investigación</a:t>
            </a:r>
            <a:r>
              <a:rPr lang="en-GB" altLang="es-ES" sz="2800" dirty="0"/>
              <a:t> </a:t>
            </a:r>
            <a:r>
              <a:rPr lang="en-GB" altLang="es-ES" sz="2800" dirty="0" err="1"/>
              <a:t>Abiertas</a:t>
            </a:r>
            <a:endParaRPr lang="es-ES_tradnl" altLang="es-ES" sz="2800" dirty="0"/>
          </a:p>
        </p:txBody>
      </p:sp>
    </p:spTree>
    <p:extLst>
      <p:ext uri="{BB962C8B-B14F-4D97-AF65-F5344CB8AC3E}">
        <p14:creationId xmlns:p14="http://schemas.microsoft.com/office/powerpoint/2010/main" val="41743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ChangeArrowheads="1"/>
          </p:cNvSpPr>
          <p:nvPr/>
        </p:nvSpPr>
        <p:spPr bwMode="auto">
          <a:xfrm>
            <a:off x="735013" y="1812925"/>
            <a:ext cx="145415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s-ES_tradnl" altLang="es-ES" sz="2800" b="1">
                <a:solidFill>
                  <a:srgbClr val="A41512"/>
                </a:solidFill>
                <a:latin typeface="Helvetica-Narrow" pitchFamily="34" charset="0"/>
              </a:rPr>
              <a:t>E.T.T.</a:t>
            </a:r>
            <a:endParaRPr lang="es-ES" altLang="es-ES" sz="2800" b="1">
              <a:solidFill>
                <a:srgbClr val="A41512"/>
              </a:solidFill>
              <a:latin typeface="Helvetica-Narrow" pitchFamily="34" charset="0"/>
            </a:endParaRPr>
          </a:p>
        </p:txBody>
      </p:sp>
      <p:sp>
        <p:nvSpPr>
          <p:cNvPr id="268292" name="Rectangle 4"/>
          <p:cNvSpPr>
            <a:spLocks noChangeArrowheads="1"/>
          </p:cNvSpPr>
          <p:nvPr/>
        </p:nvSpPr>
        <p:spPr bwMode="auto">
          <a:xfrm>
            <a:off x="862013" y="1714500"/>
            <a:ext cx="73152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68293" name="Line 5"/>
          <p:cNvSpPr>
            <a:spLocks noChangeShapeType="1"/>
          </p:cNvSpPr>
          <p:nvPr/>
        </p:nvSpPr>
        <p:spPr bwMode="auto">
          <a:xfrm>
            <a:off x="5278438" y="3162300"/>
            <a:ext cx="1952625" cy="0"/>
          </a:xfrm>
          <a:prstGeom prst="line">
            <a:avLst/>
          </a:prstGeom>
          <a:noFill/>
          <a:ln w="25400">
            <a:solidFill>
              <a:schemeClr val="hlink"/>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68294" name="Line 6"/>
          <p:cNvSpPr>
            <a:spLocks noChangeShapeType="1"/>
          </p:cNvSpPr>
          <p:nvPr/>
        </p:nvSpPr>
        <p:spPr bwMode="auto">
          <a:xfrm>
            <a:off x="2503488" y="3130550"/>
            <a:ext cx="1476375" cy="0"/>
          </a:xfrm>
          <a:prstGeom prst="line">
            <a:avLst/>
          </a:prstGeom>
          <a:noFill/>
          <a:ln w="25400">
            <a:solidFill>
              <a:schemeClr val="hlink"/>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68295" name="Rectangle 7"/>
          <p:cNvSpPr>
            <a:spLocks noChangeArrowheads="1"/>
          </p:cNvSpPr>
          <p:nvPr/>
        </p:nvSpPr>
        <p:spPr bwMode="auto">
          <a:xfrm>
            <a:off x="3581400" y="1752600"/>
            <a:ext cx="1752600" cy="393700"/>
          </a:xfrm>
          <a:prstGeom prst="rect">
            <a:avLst/>
          </a:prstGeom>
          <a:solidFill>
            <a:srgbClr val="99CCFF"/>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_tradnl" altLang="es-ES" sz="1600" b="1">
                <a:solidFill>
                  <a:srgbClr val="000000"/>
                </a:solidFill>
                <a:latin typeface="Arial" panose="020B0604020202020204" pitchFamily="34" charset="0"/>
              </a:rPr>
              <a:t>Correspondencia</a:t>
            </a:r>
            <a:endParaRPr lang="es-ES" altLang="es-ES" sz="1600" b="1">
              <a:solidFill>
                <a:srgbClr val="000000"/>
              </a:solidFill>
              <a:latin typeface="Arial" panose="020B0604020202020204" pitchFamily="34" charset="0"/>
            </a:endParaRPr>
          </a:p>
        </p:txBody>
      </p:sp>
      <p:sp>
        <p:nvSpPr>
          <p:cNvPr id="268296" name="Arc 8"/>
          <p:cNvSpPr>
            <a:spLocks/>
          </p:cNvSpPr>
          <p:nvPr/>
        </p:nvSpPr>
        <p:spPr bwMode="auto">
          <a:xfrm rot="10800000">
            <a:off x="2062163" y="1949450"/>
            <a:ext cx="1476375" cy="8001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600"/>
                  <a:pt x="0" y="21600"/>
                </a:cubicBezTo>
              </a:path>
              <a:path w="21600" h="21600" stroke="0" extrusionOk="0">
                <a:moveTo>
                  <a:pt x="21600" y="0"/>
                </a:moveTo>
                <a:cubicBezTo>
                  <a:pt x="21600" y="11929"/>
                  <a:pt x="11929" y="21600"/>
                  <a:pt x="0" y="21600"/>
                </a:cubicBezTo>
                <a:lnTo>
                  <a:pt x="0" y="0"/>
                </a:lnTo>
                <a:close/>
              </a:path>
            </a:pathLst>
          </a:custGeom>
          <a:noFill/>
          <a:ln w="25400" cap="rnd">
            <a:solidFill>
              <a:schemeClr val="hlink"/>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grpSp>
        <p:nvGrpSpPr>
          <p:cNvPr id="268297" name="Group 9"/>
          <p:cNvGrpSpPr>
            <a:grpSpLocks/>
          </p:cNvGrpSpPr>
          <p:nvPr/>
        </p:nvGrpSpPr>
        <p:grpSpPr bwMode="auto">
          <a:xfrm>
            <a:off x="4013200" y="2603500"/>
            <a:ext cx="971550" cy="823913"/>
            <a:chOff x="2401" y="1896"/>
            <a:chExt cx="612" cy="519"/>
          </a:xfrm>
        </p:grpSpPr>
        <p:sp>
          <p:nvSpPr>
            <p:cNvPr id="268298" name="Rectangle 10"/>
            <p:cNvSpPr>
              <a:spLocks noChangeArrowheads="1"/>
            </p:cNvSpPr>
            <p:nvPr/>
          </p:nvSpPr>
          <p:spPr bwMode="auto">
            <a:xfrm>
              <a:off x="2401" y="2002"/>
              <a:ext cx="612" cy="310"/>
            </a:xfrm>
            <a:prstGeom prst="rect">
              <a:avLst/>
            </a:prstGeom>
            <a:gradFill rotWithShape="0">
              <a:gsLst>
                <a:gs pos="0">
                  <a:srgbClr val="FFFF99">
                    <a:gamma/>
                    <a:shade val="89804"/>
                    <a:invGamma/>
                  </a:srgbClr>
                </a:gs>
                <a:gs pos="50000">
                  <a:srgbClr val="FFFF99"/>
                </a:gs>
                <a:gs pos="100000">
                  <a:srgbClr val="FFFF99">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68299" name="Oval 11"/>
            <p:cNvSpPr>
              <a:spLocks noChangeArrowheads="1"/>
            </p:cNvSpPr>
            <p:nvPr/>
          </p:nvSpPr>
          <p:spPr bwMode="auto">
            <a:xfrm>
              <a:off x="2401" y="1896"/>
              <a:ext cx="612" cy="199"/>
            </a:xfrm>
            <a:prstGeom prst="ellipse">
              <a:avLst/>
            </a:prstGeom>
            <a:gradFill rotWithShape="0">
              <a:gsLst>
                <a:gs pos="0">
                  <a:srgbClr val="FFFF99">
                    <a:gamma/>
                    <a:shade val="80000"/>
                    <a:invGamma/>
                  </a:srgbClr>
                </a:gs>
                <a:gs pos="100000">
                  <a:srgbClr val="FFFF99"/>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68300" name="Oval 12"/>
            <p:cNvSpPr>
              <a:spLocks noChangeArrowheads="1"/>
            </p:cNvSpPr>
            <p:nvPr/>
          </p:nvSpPr>
          <p:spPr bwMode="auto">
            <a:xfrm>
              <a:off x="2401" y="2216"/>
              <a:ext cx="612" cy="199"/>
            </a:xfrm>
            <a:prstGeom prst="ellipse">
              <a:avLst/>
            </a:prstGeom>
            <a:gradFill rotWithShape="0">
              <a:gsLst>
                <a:gs pos="0">
                  <a:srgbClr val="FFFF99">
                    <a:gamma/>
                    <a:shade val="89804"/>
                    <a:invGamma/>
                  </a:srgbClr>
                </a:gs>
                <a:gs pos="50000">
                  <a:srgbClr val="FFFF99"/>
                </a:gs>
                <a:gs pos="100000">
                  <a:srgbClr val="FFFF99">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nvGrpSpPr>
          <p:cNvPr id="268301" name="Group 13"/>
          <p:cNvGrpSpPr>
            <a:grpSpLocks/>
          </p:cNvGrpSpPr>
          <p:nvPr/>
        </p:nvGrpSpPr>
        <p:grpSpPr bwMode="auto">
          <a:xfrm>
            <a:off x="7366000" y="2684463"/>
            <a:ext cx="844550" cy="755650"/>
            <a:chOff x="4585" y="1555"/>
            <a:chExt cx="532" cy="412"/>
          </a:xfrm>
        </p:grpSpPr>
        <p:sp>
          <p:nvSpPr>
            <p:cNvPr id="268302" name="Rectangle 14"/>
            <p:cNvSpPr>
              <a:spLocks noChangeArrowheads="1"/>
            </p:cNvSpPr>
            <p:nvPr/>
          </p:nvSpPr>
          <p:spPr bwMode="auto">
            <a:xfrm>
              <a:off x="4585" y="1639"/>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68303" name="Oval 15"/>
            <p:cNvSpPr>
              <a:spLocks noChangeArrowheads="1"/>
            </p:cNvSpPr>
            <p:nvPr/>
          </p:nvSpPr>
          <p:spPr bwMode="auto">
            <a:xfrm>
              <a:off x="4585" y="1555"/>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68304" name="Oval 16"/>
            <p:cNvSpPr>
              <a:spLocks noChangeArrowheads="1"/>
            </p:cNvSpPr>
            <p:nvPr/>
          </p:nvSpPr>
          <p:spPr bwMode="auto">
            <a:xfrm>
              <a:off x="4585" y="1809"/>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sp>
        <p:nvSpPr>
          <p:cNvPr id="268305" name="Arc 17"/>
          <p:cNvSpPr>
            <a:spLocks/>
          </p:cNvSpPr>
          <p:nvPr/>
        </p:nvSpPr>
        <p:spPr bwMode="auto">
          <a:xfrm rot="10800000">
            <a:off x="5464175" y="1911350"/>
            <a:ext cx="2251075" cy="91440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hlink"/>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68306" name="Rectangle 18"/>
          <p:cNvSpPr>
            <a:spLocks noChangeArrowheads="1"/>
          </p:cNvSpPr>
          <p:nvPr/>
        </p:nvSpPr>
        <p:spPr bwMode="auto">
          <a:xfrm>
            <a:off x="3938588" y="3524250"/>
            <a:ext cx="1292225" cy="374650"/>
          </a:xfrm>
          <a:prstGeom prst="rect">
            <a:avLst/>
          </a:prstGeom>
          <a:solidFill>
            <a:srgbClr val="FFCC66"/>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_tradnl" altLang="es-ES" sz="1200" b="1">
                <a:solidFill>
                  <a:srgbClr val="000000"/>
                </a:solidFill>
                <a:latin typeface="Arial" panose="020B0604020202020204" pitchFamily="34" charset="0"/>
              </a:rPr>
              <a:t>Transformación</a:t>
            </a:r>
            <a:endParaRPr lang="es-ES" altLang="es-ES" sz="1200" b="1">
              <a:solidFill>
                <a:srgbClr val="000000"/>
              </a:solidFill>
              <a:latin typeface="Arial" panose="020B0604020202020204" pitchFamily="34" charset="0"/>
            </a:endParaRPr>
          </a:p>
        </p:txBody>
      </p:sp>
      <p:sp>
        <p:nvSpPr>
          <p:cNvPr id="268307" name="Rectangle 19"/>
          <p:cNvSpPr>
            <a:spLocks noChangeArrowheads="1"/>
          </p:cNvSpPr>
          <p:nvPr/>
        </p:nvSpPr>
        <p:spPr bwMode="auto">
          <a:xfrm>
            <a:off x="2681288" y="2660650"/>
            <a:ext cx="1101725" cy="374650"/>
          </a:xfrm>
          <a:prstGeom prst="rect">
            <a:avLst/>
          </a:prstGeom>
          <a:solidFill>
            <a:srgbClr val="FFCC66"/>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_tradnl" altLang="es-ES" sz="1200" b="1">
                <a:solidFill>
                  <a:srgbClr val="000000"/>
                </a:solidFill>
                <a:latin typeface="Arial" panose="020B0604020202020204" pitchFamily="34" charset="0"/>
              </a:rPr>
              <a:t>Extracción</a:t>
            </a:r>
            <a:endParaRPr lang="es-ES" altLang="es-ES" sz="1200" b="1">
              <a:solidFill>
                <a:srgbClr val="000000"/>
              </a:solidFill>
              <a:latin typeface="Arial" panose="020B0604020202020204" pitchFamily="34" charset="0"/>
            </a:endParaRPr>
          </a:p>
        </p:txBody>
      </p:sp>
      <p:sp>
        <p:nvSpPr>
          <p:cNvPr id="268308" name="Rectangle 20"/>
          <p:cNvSpPr>
            <a:spLocks noChangeArrowheads="1"/>
          </p:cNvSpPr>
          <p:nvPr/>
        </p:nvSpPr>
        <p:spPr bwMode="auto">
          <a:xfrm>
            <a:off x="5703888" y="2673350"/>
            <a:ext cx="1076325" cy="374650"/>
          </a:xfrm>
          <a:prstGeom prst="rect">
            <a:avLst/>
          </a:prstGeom>
          <a:solidFill>
            <a:srgbClr val="FFCC66"/>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_tradnl" altLang="es-ES" sz="1200" b="1">
                <a:solidFill>
                  <a:srgbClr val="000000"/>
                </a:solidFill>
                <a:latin typeface="Arial" panose="020B0604020202020204" pitchFamily="34" charset="0"/>
              </a:rPr>
              <a:t>Transporte</a:t>
            </a:r>
            <a:endParaRPr lang="es-ES" altLang="es-ES" sz="1200" b="1">
              <a:solidFill>
                <a:srgbClr val="000000"/>
              </a:solidFill>
              <a:latin typeface="Arial" panose="020B0604020202020204" pitchFamily="34" charset="0"/>
            </a:endParaRPr>
          </a:p>
        </p:txBody>
      </p:sp>
      <p:sp>
        <p:nvSpPr>
          <p:cNvPr id="268309" name="Text Box 21"/>
          <p:cNvSpPr txBox="1">
            <a:spLocks noChangeArrowheads="1"/>
          </p:cNvSpPr>
          <p:nvPr/>
        </p:nvSpPr>
        <p:spPr bwMode="auto">
          <a:xfrm>
            <a:off x="620713" y="3911600"/>
            <a:ext cx="2362200" cy="1900238"/>
          </a:xfrm>
          <a:prstGeom prst="rect">
            <a:avLst/>
          </a:prstGeom>
          <a:solidFill>
            <a:srgbClr val="D4FCD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
                <a:schemeClr val="accent2"/>
              </a:buClr>
              <a:buFont typeface="Wingdings" panose="05000000000000000000" pitchFamily="2" charset="2"/>
              <a:buChar char="ü"/>
            </a:pPr>
            <a:r>
              <a:rPr lang="es-ES_tradnl" altLang="es-ES" sz="1400">
                <a:latin typeface="Arial" panose="020B0604020202020204" pitchFamily="34" charset="0"/>
              </a:rPr>
              <a:t>Identificación de los datos que han cambiado</a:t>
            </a:r>
          </a:p>
          <a:p>
            <a:pPr eaLnBrk="1" hangingPunct="1">
              <a:spcBef>
                <a:spcPct val="50000"/>
              </a:spcBef>
              <a:buClr>
                <a:schemeClr val="accent2"/>
              </a:buClr>
              <a:buFont typeface="Wingdings" panose="05000000000000000000" pitchFamily="2" charset="2"/>
              <a:buChar char="ü"/>
            </a:pPr>
            <a:r>
              <a:rPr lang="es-ES_tradnl" altLang="es-ES" sz="1400">
                <a:latin typeface="Arial" panose="020B0604020202020204" pitchFamily="34" charset="0"/>
              </a:rPr>
              <a:t>Extracción (lectura) de datos.</a:t>
            </a:r>
          </a:p>
          <a:p>
            <a:pPr eaLnBrk="1" hangingPunct="1">
              <a:spcBef>
                <a:spcPct val="50000"/>
              </a:spcBef>
              <a:buClr>
                <a:schemeClr val="accent2"/>
              </a:buClr>
              <a:buFont typeface="Wingdings" panose="05000000000000000000" pitchFamily="2" charset="2"/>
              <a:buChar char="ü"/>
            </a:pPr>
            <a:r>
              <a:rPr lang="es-ES_tradnl" altLang="es-ES" sz="1400">
                <a:latin typeface="Arial" panose="020B0604020202020204" pitchFamily="34" charset="0"/>
              </a:rPr>
              <a:t>Obtención de agregados</a:t>
            </a:r>
          </a:p>
          <a:p>
            <a:pPr eaLnBrk="1" hangingPunct="1">
              <a:spcBef>
                <a:spcPct val="50000"/>
              </a:spcBef>
              <a:buClr>
                <a:schemeClr val="accent2"/>
              </a:buClr>
              <a:buFont typeface="Wingdings" panose="05000000000000000000" pitchFamily="2" charset="2"/>
              <a:buChar char="ü"/>
            </a:pPr>
            <a:r>
              <a:rPr lang="es-ES_tradnl" altLang="es-ES" sz="1400">
                <a:latin typeface="Arial" panose="020B0604020202020204" pitchFamily="34" charset="0"/>
              </a:rPr>
              <a:t>Mantenimiento de metadata</a:t>
            </a:r>
            <a:endParaRPr lang="es-ES" altLang="es-ES" sz="1400">
              <a:latin typeface="Arial" panose="020B0604020202020204" pitchFamily="34" charset="0"/>
            </a:endParaRPr>
          </a:p>
        </p:txBody>
      </p:sp>
      <p:sp>
        <p:nvSpPr>
          <p:cNvPr id="268310" name="Line 22"/>
          <p:cNvSpPr>
            <a:spLocks noChangeShapeType="1"/>
          </p:cNvSpPr>
          <p:nvPr/>
        </p:nvSpPr>
        <p:spPr bwMode="auto">
          <a:xfrm flipH="1">
            <a:off x="2284413" y="3213100"/>
            <a:ext cx="723900" cy="698500"/>
          </a:xfrm>
          <a:prstGeom prst="line">
            <a:avLst/>
          </a:prstGeom>
          <a:noFill/>
          <a:ln w="127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CR"/>
          </a:p>
        </p:txBody>
      </p:sp>
      <p:sp>
        <p:nvSpPr>
          <p:cNvPr id="268311" name="Text Box 23"/>
          <p:cNvSpPr txBox="1">
            <a:spLocks noChangeArrowheads="1"/>
          </p:cNvSpPr>
          <p:nvPr/>
        </p:nvSpPr>
        <p:spPr bwMode="auto">
          <a:xfrm>
            <a:off x="3414713" y="4330700"/>
            <a:ext cx="2463800" cy="2219325"/>
          </a:xfrm>
          <a:prstGeom prst="rect">
            <a:avLst/>
          </a:prstGeom>
          <a:solidFill>
            <a:srgbClr val="D4FCD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
                <a:schemeClr val="accent2"/>
              </a:buClr>
              <a:buFont typeface="Wingdings" panose="05000000000000000000" pitchFamily="2" charset="2"/>
              <a:buChar char="ü"/>
            </a:pPr>
            <a:r>
              <a:rPr lang="es-ES_tradnl" altLang="es-ES" sz="1400">
                <a:latin typeface="Arial" panose="020B0604020202020204" pitchFamily="34" charset="0"/>
              </a:rPr>
              <a:t>Limpieza y transformación de datos </a:t>
            </a:r>
          </a:p>
          <a:p>
            <a:pPr eaLnBrk="1" hangingPunct="1">
              <a:spcBef>
                <a:spcPct val="50000"/>
              </a:spcBef>
              <a:buClr>
                <a:schemeClr val="accent2"/>
              </a:buClr>
              <a:buFont typeface="Wingdings" panose="05000000000000000000" pitchFamily="2" charset="2"/>
              <a:buChar char="ü"/>
            </a:pPr>
            <a:r>
              <a:rPr lang="es-ES_tradnl" altLang="es-ES" sz="1400">
                <a:latin typeface="Arial" panose="020B0604020202020204" pitchFamily="34" charset="0"/>
              </a:rPr>
              <a:t>Integración de datos (cálculo de datos derivados)</a:t>
            </a:r>
          </a:p>
          <a:p>
            <a:pPr eaLnBrk="1" hangingPunct="1">
              <a:spcBef>
                <a:spcPct val="50000"/>
              </a:spcBef>
              <a:buClr>
                <a:schemeClr val="accent2"/>
              </a:buClr>
              <a:buFont typeface="Wingdings" panose="05000000000000000000" pitchFamily="2" charset="2"/>
              <a:buChar char="ü"/>
            </a:pPr>
            <a:r>
              <a:rPr lang="es-ES_tradnl" altLang="es-ES" sz="1400">
                <a:latin typeface="Arial" panose="020B0604020202020204" pitchFamily="34" charset="0"/>
              </a:rPr>
              <a:t>Creación de claves</a:t>
            </a:r>
          </a:p>
          <a:p>
            <a:pPr eaLnBrk="1" hangingPunct="1">
              <a:spcBef>
                <a:spcPct val="50000"/>
              </a:spcBef>
              <a:buClr>
                <a:schemeClr val="accent2"/>
              </a:buClr>
              <a:buFont typeface="Wingdings" panose="05000000000000000000" pitchFamily="2" charset="2"/>
              <a:buChar char="ü"/>
            </a:pPr>
            <a:r>
              <a:rPr lang="es-ES_tradnl" altLang="es-ES" sz="1400">
                <a:latin typeface="Arial" panose="020B0604020202020204" pitchFamily="34" charset="0"/>
              </a:rPr>
              <a:t>Obtención de agregados</a:t>
            </a:r>
          </a:p>
          <a:p>
            <a:pPr eaLnBrk="1" hangingPunct="1">
              <a:spcBef>
                <a:spcPct val="50000"/>
              </a:spcBef>
              <a:buClr>
                <a:schemeClr val="accent2"/>
              </a:buClr>
              <a:buFont typeface="Wingdings" panose="05000000000000000000" pitchFamily="2" charset="2"/>
              <a:buChar char="ü"/>
            </a:pPr>
            <a:r>
              <a:rPr lang="es-ES_tradnl" altLang="es-ES" sz="1400">
                <a:latin typeface="Arial" panose="020B0604020202020204" pitchFamily="34" charset="0"/>
              </a:rPr>
              <a:t>Mantenimiento de metadata</a:t>
            </a:r>
            <a:endParaRPr lang="es-ES" altLang="es-ES" sz="1400">
              <a:latin typeface="Arial" panose="020B0604020202020204" pitchFamily="34" charset="0"/>
            </a:endParaRPr>
          </a:p>
        </p:txBody>
      </p:sp>
      <p:sp>
        <p:nvSpPr>
          <p:cNvPr id="268312" name="Text Box 24"/>
          <p:cNvSpPr txBox="1">
            <a:spLocks noChangeArrowheads="1"/>
          </p:cNvSpPr>
          <p:nvPr/>
        </p:nvSpPr>
        <p:spPr bwMode="auto">
          <a:xfrm>
            <a:off x="6132513" y="3759200"/>
            <a:ext cx="2336800" cy="2538413"/>
          </a:xfrm>
          <a:prstGeom prst="rect">
            <a:avLst/>
          </a:prstGeom>
          <a:solidFill>
            <a:srgbClr val="D4FCD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
                <a:schemeClr val="accent2"/>
              </a:buClr>
              <a:buFont typeface="Wingdings" panose="05000000000000000000" pitchFamily="2" charset="2"/>
              <a:buChar char="ü"/>
            </a:pPr>
            <a:r>
              <a:rPr lang="es-ES_tradnl" altLang="es-ES" sz="1400">
                <a:latin typeface="Arial" panose="020B0604020202020204" pitchFamily="34" charset="0"/>
              </a:rPr>
              <a:t>Carga</a:t>
            </a:r>
          </a:p>
          <a:p>
            <a:pPr eaLnBrk="1" hangingPunct="1">
              <a:spcBef>
                <a:spcPct val="50000"/>
              </a:spcBef>
              <a:buClr>
                <a:schemeClr val="accent2"/>
              </a:buClr>
              <a:buFont typeface="Wingdings" panose="05000000000000000000" pitchFamily="2" charset="2"/>
              <a:buChar char="ü"/>
            </a:pPr>
            <a:r>
              <a:rPr lang="es-ES_tradnl" altLang="es-ES" sz="1400">
                <a:latin typeface="Arial" panose="020B0604020202020204" pitchFamily="34" charset="0"/>
              </a:rPr>
              <a:t> Indización </a:t>
            </a:r>
          </a:p>
          <a:p>
            <a:pPr eaLnBrk="1" hangingPunct="1">
              <a:spcBef>
                <a:spcPct val="50000"/>
              </a:spcBef>
              <a:buClr>
                <a:schemeClr val="accent2"/>
              </a:buClr>
              <a:buFont typeface="Wingdings" panose="05000000000000000000" pitchFamily="2" charset="2"/>
              <a:buChar char="ü"/>
            </a:pPr>
            <a:r>
              <a:rPr lang="es-ES_tradnl" altLang="es-ES" sz="1400">
                <a:latin typeface="Arial" panose="020B0604020202020204" pitchFamily="34" charset="0"/>
              </a:rPr>
              <a:t>Obtención de datos agregados.</a:t>
            </a:r>
          </a:p>
          <a:p>
            <a:pPr eaLnBrk="1" hangingPunct="1">
              <a:spcBef>
                <a:spcPct val="50000"/>
              </a:spcBef>
              <a:buClr>
                <a:schemeClr val="accent2"/>
              </a:buClr>
              <a:buFont typeface="Wingdings" panose="05000000000000000000" pitchFamily="2" charset="2"/>
              <a:buChar char="ü"/>
            </a:pPr>
            <a:r>
              <a:rPr lang="es-ES_tradnl" altLang="es-ES" sz="1400">
                <a:latin typeface="Arial" panose="020B0604020202020204" pitchFamily="34" charset="0"/>
              </a:rPr>
              <a:t> Realización de pruebas de calidad de la carga.</a:t>
            </a:r>
          </a:p>
          <a:p>
            <a:pPr eaLnBrk="1" hangingPunct="1">
              <a:spcBef>
                <a:spcPct val="50000"/>
              </a:spcBef>
              <a:buClr>
                <a:schemeClr val="accent2"/>
              </a:buClr>
              <a:buFont typeface="Wingdings" panose="05000000000000000000" pitchFamily="2" charset="2"/>
              <a:buChar char="ü"/>
            </a:pPr>
            <a:r>
              <a:rPr lang="es-ES_tradnl" altLang="es-ES" sz="1400">
                <a:latin typeface="Arial" panose="020B0604020202020204" pitchFamily="34" charset="0"/>
              </a:rPr>
              <a:t>Gestión de errores.</a:t>
            </a:r>
          </a:p>
          <a:p>
            <a:pPr eaLnBrk="1" hangingPunct="1">
              <a:spcBef>
                <a:spcPct val="50000"/>
              </a:spcBef>
              <a:buClr>
                <a:schemeClr val="accent2"/>
              </a:buClr>
              <a:buFont typeface="Wingdings" panose="05000000000000000000" pitchFamily="2" charset="2"/>
              <a:buChar char="ü"/>
            </a:pPr>
            <a:r>
              <a:rPr lang="es-ES_tradnl" altLang="es-ES" sz="1400">
                <a:latin typeface="Arial" panose="020B0604020202020204" pitchFamily="34" charset="0"/>
              </a:rPr>
              <a:t>Mantenimiento de metadata</a:t>
            </a:r>
            <a:endParaRPr lang="es-ES" altLang="es-ES" sz="1400">
              <a:latin typeface="Arial" panose="020B0604020202020204" pitchFamily="34" charset="0"/>
            </a:endParaRPr>
          </a:p>
        </p:txBody>
      </p:sp>
      <p:sp>
        <p:nvSpPr>
          <p:cNvPr id="268313" name="Line 25"/>
          <p:cNvSpPr>
            <a:spLocks noChangeShapeType="1"/>
          </p:cNvSpPr>
          <p:nvPr/>
        </p:nvSpPr>
        <p:spPr bwMode="auto">
          <a:xfrm>
            <a:off x="4583113" y="3911600"/>
            <a:ext cx="0" cy="406400"/>
          </a:xfrm>
          <a:prstGeom prst="line">
            <a:avLst/>
          </a:prstGeom>
          <a:noFill/>
          <a:ln w="127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CR"/>
          </a:p>
        </p:txBody>
      </p:sp>
      <p:sp>
        <p:nvSpPr>
          <p:cNvPr id="268314" name="Line 26"/>
          <p:cNvSpPr>
            <a:spLocks noChangeShapeType="1"/>
          </p:cNvSpPr>
          <p:nvPr/>
        </p:nvSpPr>
        <p:spPr bwMode="auto">
          <a:xfrm>
            <a:off x="6170613" y="3175000"/>
            <a:ext cx="825500" cy="571500"/>
          </a:xfrm>
          <a:prstGeom prst="line">
            <a:avLst/>
          </a:prstGeom>
          <a:noFill/>
          <a:ln w="127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CR"/>
          </a:p>
        </p:txBody>
      </p:sp>
      <p:grpSp>
        <p:nvGrpSpPr>
          <p:cNvPr id="268315" name="Group 27"/>
          <p:cNvGrpSpPr>
            <a:grpSpLocks/>
          </p:cNvGrpSpPr>
          <p:nvPr/>
        </p:nvGrpSpPr>
        <p:grpSpPr bwMode="auto">
          <a:xfrm>
            <a:off x="487363" y="2787650"/>
            <a:ext cx="1924050" cy="666750"/>
            <a:chOff x="572" y="1740"/>
            <a:chExt cx="1212" cy="420"/>
          </a:xfrm>
        </p:grpSpPr>
        <p:grpSp>
          <p:nvGrpSpPr>
            <p:cNvPr id="268316" name="Group 28"/>
            <p:cNvGrpSpPr>
              <a:grpSpLocks/>
            </p:cNvGrpSpPr>
            <p:nvPr/>
          </p:nvGrpSpPr>
          <p:grpSpPr bwMode="auto">
            <a:xfrm>
              <a:off x="1276" y="1756"/>
              <a:ext cx="508" cy="404"/>
              <a:chOff x="1548" y="2501"/>
              <a:chExt cx="532" cy="412"/>
            </a:xfrm>
          </p:grpSpPr>
          <p:sp>
            <p:nvSpPr>
              <p:cNvPr id="268317" name="Rectangle 29"/>
              <p:cNvSpPr>
                <a:spLocks noChangeArrowheads="1"/>
              </p:cNvSpPr>
              <p:nvPr/>
            </p:nvSpPr>
            <p:spPr bwMode="auto">
              <a:xfrm>
                <a:off x="1548" y="2585"/>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68318" name="Oval 30"/>
              <p:cNvSpPr>
                <a:spLocks noChangeArrowheads="1"/>
              </p:cNvSpPr>
              <p:nvPr/>
            </p:nvSpPr>
            <p:spPr bwMode="auto">
              <a:xfrm>
                <a:off x="1548" y="2501"/>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68319" name="Oval 31"/>
              <p:cNvSpPr>
                <a:spLocks noChangeArrowheads="1"/>
              </p:cNvSpPr>
              <p:nvPr/>
            </p:nvSpPr>
            <p:spPr bwMode="auto">
              <a:xfrm>
                <a:off x="1548" y="2755"/>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nvGrpSpPr>
            <p:cNvPr id="268320" name="Group 32"/>
            <p:cNvGrpSpPr>
              <a:grpSpLocks/>
            </p:cNvGrpSpPr>
            <p:nvPr/>
          </p:nvGrpSpPr>
          <p:grpSpPr bwMode="auto">
            <a:xfrm>
              <a:off x="876" y="1748"/>
              <a:ext cx="508" cy="412"/>
              <a:chOff x="1148" y="2493"/>
              <a:chExt cx="532" cy="412"/>
            </a:xfrm>
          </p:grpSpPr>
          <p:sp>
            <p:nvSpPr>
              <p:cNvPr id="268321" name="Rectangle 33"/>
              <p:cNvSpPr>
                <a:spLocks noChangeArrowheads="1"/>
              </p:cNvSpPr>
              <p:nvPr/>
            </p:nvSpPr>
            <p:spPr bwMode="auto">
              <a:xfrm>
                <a:off x="1148" y="2577"/>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68322" name="Oval 34"/>
              <p:cNvSpPr>
                <a:spLocks noChangeArrowheads="1"/>
              </p:cNvSpPr>
              <p:nvPr/>
            </p:nvSpPr>
            <p:spPr bwMode="auto">
              <a:xfrm>
                <a:off x="1148" y="2493"/>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68323" name="Oval 35"/>
              <p:cNvSpPr>
                <a:spLocks noChangeArrowheads="1"/>
              </p:cNvSpPr>
              <p:nvPr/>
            </p:nvSpPr>
            <p:spPr bwMode="auto">
              <a:xfrm>
                <a:off x="1148" y="2747"/>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nvGrpSpPr>
            <p:cNvPr id="268324" name="Group 36"/>
            <p:cNvGrpSpPr>
              <a:grpSpLocks/>
            </p:cNvGrpSpPr>
            <p:nvPr/>
          </p:nvGrpSpPr>
          <p:grpSpPr bwMode="auto">
            <a:xfrm>
              <a:off x="572" y="1740"/>
              <a:ext cx="436" cy="420"/>
              <a:chOff x="748" y="2485"/>
              <a:chExt cx="532" cy="412"/>
            </a:xfrm>
          </p:grpSpPr>
          <p:sp>
            <p:nvSpPr>
              <p:cNvPr id="268325" name="Rectangle 37"/>
              <p:cNvSpPr>
                <a:spLocks noChangeArrowheads="1"/>
              </p:cNvSpPr>
              <p:nvPr/>
            </p:nvSpPr>
            <p:spPr bwMode="auto">
              <a:xfrm>
                <a:off x="748" y="2569"/>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68326" name="Oval 38"/>
              <p:cNvSpPr>
                <a:spLocks noChangeArrowheads="1"/>
              </p:cNvSpPr>
              <p:nvPr/>
            </p:nvSpPr>
            <p:spPr bwMode="auto">
              <a:xfrm>
                <a:off x="748" y="2485"/>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68327" name="Oval 39"/>
              <p:cNvSpPr>
                <a:spLocks noChangeArrowheads="1"/>
              </p:cNvSpPr>
              <p:nvPr/>
            </p:nvSpPr>
            <p:spPr bwMode="auto">
              <a:xfrm>
                <a:off x="748" y="2739"/>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sp>
        <p:nvSpPr>
          <p:cNvPr id="42" name="Rectangle 2"/>
          <p:cNvSpPr>
            <a:spLocks noGrp="1" noChangeArrowheads="1"/>
          </p:cNvSpPr>
          <p:nvPr>
            <p:ph type="title"/>
          </p:nvPr>
        </p:nvSpPr>
        <p:spPr>
          <a:xfrm>
            <a:off x="1176825" y="312045"/>
            <a:ext cx="6961800" cy="694200"/>
          </a:xfrm>
        </p:spPr>
        <p:txBody>
          <a:bodyPr/>
          <a:lstStyle/>
          <a:p>
            <a:pPr>
              <a:tabLst>
                <a:tab pos="7143750" algn="l"/>
              </a:tabLst>
            </a:pPr>
            <a:r>
              <a:rPr lang="en-GB" altLang="es-ES" sz="2800" dirty="0" err="1"/>
              <a:t>Carga</a:t>
            </a:r>
            <a:r>
              <a:rPr lang="en-GB" altLang="es-ES" sz="2800" dirty="0"/>
              <a:t> y </a:t>
            </a:r>
            <a:r>
              <a:rPr lang="en-GB" altLang="es-ES" sz="2800" dirty="0" err="1"/>
              <a:t>Mantenimiento</a:t>
            </a:r>
            <a:r>
              <a:rPr lang="en-GB" altLang="es-ES" sz="2800" dirty="0"/>
              <a:t> de un A.D.</a:t>
            </a:r>
            <a:endParaRPr lang="es-ES_tradnl" altLang="es-ES" sz="2800" dirty="0"/>
          </a:p>
        </p:txBody>
      </p:sp>
    </p:spTree>
    <p:extLst>
      <p:ext uri="{BB962C8B-B14F-4D97-AF65-F5344CB8AC3E}">
        <p14:creationId xmlns:p14="http://schemas.microsoft.com/office/powerpoint/2010/main" val="37512351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8876AB5F-2636-4FE9-80EC-1C6E8DB172EE}" type="slidenum">
              <a:rPr lang="en-US" altLang="es-ES"/>
              <a:pPr/>
              <a:t>60</a:t>
            </a:fld>
            <a:endParaRPr lang="en-US" altLang="es-ES"/>
          </a:p>
        </p:txBody>
      </p:sp>
      <p:sp>
        <p:nvSpPr>
          <p:cNvPr id="287747" name="Text Box 3"/>
          <p:cNvSpPr txBox="1">
            <a:spLocks noChangeArrowheads="1"/>
          </p:cNvSpPr>
          <p:nvPr/>
        </p:nvSpPr>
        <p:spPr bwMode="auto">
          <a:xfrm>
            <a:off x="808038" y="1917700"/>
            <a:ext cx="7823200"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7338" indent="-287338">
              <a:defRPr sz="2400">
                <a:solidFill>
                  <a:schemeClr val="tx1"/>
                </a:solidFill>
                <a:latin typeface="Times New Roman" panose="02020603050405020304" pitchFamily="18" charset="0"/>
              </a:defRPr>
            </a:lvl1pPr>
            <a:lvl2pPr marL="477838">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Clr>
                <a:schemeClr val="accent2"/>
              </a:buClr>
              <a:buFont typeface="Wingdings" panose="05000000000000000000" pitchFamily="2" charset="2"/>
              <a:buNone/>
            </a:pPr>
            <a:r>
              <a:rPr lang="es-ES_tradnl" altLang="es-ES" sz="2800">
                <a:solidFill>
                  <a:srgbClr val="000099"/>
                </a:solidFill>
                <a:latin typeface="Arial" panose="020B0604020202020204" pitchFamily="34" charset="0"/>
              </a:rPr>
              <a:t>Conferencias especializadas en DW:</a:t>
            </a:r>
          </a:p>
          <a:p>
            <a:pPr eaLnBrk="1" hangingPunct="1">
              <a:spcBef>
                <a:spcPct val="50000"/>
              </a:spcBef>
              <a:buClr>
                <a:schemeClr val="accent2"/>
              </a:buClr>
              <a:buFont typeface="Wingdings" panose="05000000000000000000" pitchFamily="2" charset="2"/>
              <a:buNone/>
            </a:pPr>
            <a:endParaRPr lang="es-ES_tradnl" altLang="es-ES" sz="1600">
              <a:solidFill>
                <a:srgbClr val="000099"/>
              </a:solidFill>
              <a:latin typeface="Arial" panose="020B0604020202020204" pitchFamily="34" charset="0"/>
            </a:endParaRPr>
          </a:p>
          <a:p>
            <a:pPr eaLnBrk="1" hangingPunct="1">
              <a:lnSpc>
                <a:spcPct val="120000"/>
              </a:lnSpc>
              <a:spcBef>
                <a:spcPct val="50000"/>
              </a:spcBef>
              <a:buClr>
                <a:schemeClr val="accent2"/>
              </a:buClr>
              <a:buFont typeface="Wingdings" panose="05000000000000000000" pitchFamily="2" charset="2"/>
              <a:buChar char="ü"/>
            </a:pPr>
            <a:r>
              <a:rPr lang="es-ES_tradnl" altLang="es-ES" sz="1800">
                <a:latin typeface="Arial" panose="020B0604020202020204" pitchFamily="34" charset="0"/>
              </a:rPr>
              <a:t>International Worshop on Data Warehousing and OLAP. (DOLAP)</a:t>
            </a:r>
          </a:p>
          <a:p>
            <a:pPr eaLnBrk="1" hangingPunct="1">
              <a:lnSpc>
                <a:spcPct val="120000"/>
              </a:lnSpc>
              <a:spcBef>
                <a:spcPct val="50000"/>
              </a:spcBef>
              <a:buClr>
                <a:schemeClr val="accent2"/>
              </a:buClr>
              <a:buFont typeface="Wingdings" panose="05000000000000000000" pitchFamily="2" charset="2"/>
              <a:buChar char="ü"/>
            </a:pPr>
            <a:r>
              <a:rPr lang="es-ES_tradnl" altLang="es-ES" sz="1800">
                <a:latin typeface="Arial" panose="020B0604020202020204" pitchFamily="34" charset="0"/>
              </a:rPr>
              <a:t>International Workshop on Data Warehouse and Data Mining. (DWDM)</a:t>
            </a:r>
          </a:p>
          <a:p>
            <a:pPr eaLnBrk="1" hangingPunct="1">
              <a:lnSpc>
                <a:spcPct val="120000"/>
              </a:lnSpc>
              <a:spcBef>
                <a:spcPct val="50000"/>
              </a:spcBef>
              <a:buClr>
                <a:schemeClr val="accent2"/>
              </a:buClr>
              <a:buFont typeface="Wingdings" panose="05000000000000000000" pitchFamily="2" charset="2"/>
              <a:buChar char="ü"/>
            </a:pPr>
            <a:r>
              <a:rPr lang="es-ES_tradnl" altLang="es-ES" sz="1800">
                <a:latin typeface="Arial" panose="020B0604020202020204" pitchFamily="34" charset="0"/>
              </a:rPr>
              <a:t>Interantional Workshop on Design and Management of Data Warehouses. (DMDW)</a:t>
            </a:r>
          </a:p>
          <a:p>
            <a:pPr eaLnBrk="1" hangingPunct="1">
              <a:lnSpc>
                <a:spcPct val="120000"/>
              </a:lnSpc>
              <a:spcBef>
                <a:spcPct val="50000"/>
              </a:spcBef>
              <a:buClr>
                <a:schemeClr val="accent2"/>
              </a:buClr>
              <a:buFont typeface="Wingdings" panose="05000000000000000000" pitchFamily="2" charset="2"/>
              <a:buChar char="ü"/>
            </a:pPr>
            <a:r>
              <a:rPr lang="es-ES_tradnl" altLang="es-ES" sz="1800">
                <a:latin typeface="Arial" panose="020B0604020202020204" pitchFamily="34" charset="0"/>
              </a:rPr>
              <a:t>International Conference on Data Warehousing and Knowledege Discovery.  (DaWaK)</a:t>
            </a:r>
            <a:endParaRPr lang="es-ES" altLang="es-ES" sz="1800">
              <a:latin typeface="Arial" panose="020B0604020202020204" pitchFamily="34" charset="0"/>
            </a:endParaRPr>
          </a:p>
        </p:txBody>
      </p:sp>
      <p:sp>
        <p:nvSpPr>
          <p:cNvPr id="6" name="Rectangle 2"/>
          <p:cNvSpPr>
            <a:spLocks noGrp="1" noChangeArrowheads="1"/>
          </p:cNvSpPr>
          <p:nvPr>
            <p:ph type="title"/>
          </p:nvPr>
        </p:nvSpPr>
        <p:spPr>
          <a:xfrm>
            <a:off x="1256191" y="292400"/>
            <a:ext cx="6961800" cy="694200"/>
          </a:xfrm>
        </p:spPr>
        <p:txBody>
          <a:bodyPr/>
          <a:lstStyle/>
          <a:p>
            <a:pPr>
              <a:tabLst>
                <a:tab pos="7143750" algn="l"/>
              </a:tabLst>
            </a:pPr>
            <a:r>
              <a:rPr lang="en-GB" altLang="es-ES" sz="2800" dirty="0" err="1"/>
              <a:t>Líneas</a:t>
            </a:r>
            <a:r>
              <a:rPr lang="en-GB" altLang="es-ES" sz="2800" dirty="0"/>
              <a:t> de </a:t>
            </a:r>
            <a:r>
              <a:rPr lang="en-GB" altLang="es-ES" sz="2800" dirty="0" err="1"/>
              <a:t>Investigación</a:t>
            </a:r>
            <a:r>
              <a:rPr lang="en-GB" altLang="es-ES" sz="2800" dirty="0"/>
              <a:t> </a:t>
            </a:r>
            <a:r>
              <a:rPr lang="en-GB" altLang="es-ES" sz="2800" dirty="0" err="1"/>
              <a:t>Abiertas</a:t>
            </a:r>
            <a:endParaRPr lang="es-ES_tradnl" altLang="es-ES" sz="2800" dirty="0"/>
          </a:p>
        </p:txBody>
      </p:sp>
    </p:spTree>
    <p:extLst>
      <p:ext uri="{BB962C8B-B14F-4D97-AF65-F5344CB8AC3E}">
        <p14:creationId xmlns:p14="http://schemas.microsoft.com/office/powerpoint/2010/main" val="3348515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3AE32649-98CF-47BD-A24E-B17DAE6D5455}" type="slidenum">
              <a:rPr lang="en-US" altLang="es-ES"/>
              <a:pPr/>
              <a:t>61</a:t>
            </a:fld>
            <a:endParaRPr lang="en-US" altLang="es-ES"/>
          </a:p>
        </p:txBody>
      </p:sp>
      <p:sp>
        <p:nvSpPr>
          <p:cNvPr id="288771" name="Text Box 3"/>
          <p:cNvSpPr txBox="1">
            <a:spLocks noChangeArrowheads="1"/>
          </p:cNvSpPr>
          <p:nvPr/>
        </p:nvSpPr>
        <p:spPr bwMode="auto">
          <a:xfrm>
            <a:off x="857250" y="1879600"/>
            <a:ext cx="7823200"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7338" indent="-287338">
              <a:defRPr sz="2400">
                <a:solidFill>
                  <a:schemeClr val="tx1"/>
                </a:solidFill>
                <a:latin typeface="Times New Roman" panose="02020603050405020304" pitchFamily="18" charset="0"/>
              </a:defRPr>
            </a:lvl1pPr>
            <a:lvl2pPr marL="477838">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Clr>
                <a:schemeClr val="accent2"/>
              </a:buClr>
              <a:buFont typeface="Wingdings" panose="05000000000000000000" pitchFamily="2" charset="2"/>
              <a:buNone/>
            </a:pPr>
            <a:r>
              <a:rPr lang="es-ES_tradnl" altLang="es-ES" sz="2800">
                <a:solidFill>
                  <a:srgbClr val="000099"/>
                </a:solidFill>
                <a:latin typeface="Arial" panose="020B0604020202020204" pitchFamily="34" charset="0"/>
              </a:rPr>
              <a:t>Conferencias especializadas en BD:</a:t>
            </a:r>
          </a:p>
          <a:p>
            <a:pPr eaLnBrk="1" hangingPunct="1">
              <a:spcBef>
                <a:spcPct val="50000"/>
              </a:spcBef>
              <a:buClr>
                <a:schemeClr val="accent2"/>
              </a:buClr>
              <a:buFont typeface="Wingdings" panose="05000000000000000000" pitchFamily="2" charset="2"/>
              <a:buNone/>
            </a:pPr>
            <a:endParaRPr lang="es-ES_tradnl" altLang="es-ES" sz="1600">
              <a:solidFill>
                <a:srgbClr val="000099"/>
              </a:solidFill>
              <a:latin typeface="Arial" panose="020B0604020202020204" pitchFamily="34" charset="0"/>
            </a:endParaRPr>
          </a:p>
          <a:p>
            <a:pPr eaLnBrk="1" hangingPunct="1">
              <a:spcBef>
                <a:spcPct val="50000"/>
              </a:spcBef>
              <a:buClr>
                <a:schemeClr val="accent2"/>
              </a:buClr>
              <a:buFont typeface="Wingdings" panose="05000000000000000000" pitchFamily="2" charset="2"/>
              <a:buChar char="ü"/>
            </a:pPr>
            <a:r>
              <a:rPr lang="es-ES_tradnl" altLang="es-ES" sz="1800">
                <a:latin typeface="Arial" panose="020B0604020202020204" pitchFamily="34" charset="0"/>
              </a:rPr>
              <a:t>International Conference of Very Large Databases. (VLDB)</a:t>
            </a:r>
          </a:p>
          <a:p>
            <a:pPr eaLnBrk="1" hangingPunct="1">
              <a:spcBef>
                <a:spcPct val="50000"/>
              </a:spcBef>
              <a:buClr>
                <a:schemeClr val="accent2"/>
              </a:buClr>
              <a:buFont typeface="Wingdings" panose="05000000000000000000" pitchFamily="2" charset="2"/>
              <a:buChar char="ü"/>
            </a:pPr>
            <a:r>
              <a:rPr lang="es-ES_tradnl" altLang="es-ES" sz="1800">
                <a:latin typeface="Arial" panose="020B0604020202020204" pitchFamily="34" charset="0"/>
              </a:rPr>
              <a:t>International Conference on Data Engineering. (ICDE)</a:t>
            </a:r>
          </a:p>
          <a:p>
            <a:pPr eaLnBrk="1" hangingPunct="1">
              <a:spcBef>
                <a:spcPct val="50000"/>
              </a:spcBef>
              <a:buClr>
                <a:schemeClr val="accent2"/>
              </a:buClr>
              <a:buFont typeface="Wingdings" panose="05000000000000000000" pitchFamily="2" charset="2"/>
              <a:buChar char="ü"/>
            </a:pPr>
            <a:r>
              <a:rPr lang="es-ES_tradnl" altLang="es-ES" sz="1800">
                <a:latin typeface="Arial" panose="020B0604020202020204" pitchFamily="34" charset="0"/>
              </a:rPr>
              <a:t>Interantional Conference on Conceptual Modeling. (ER)</a:t>
            </a:r>
          </a:p>
          <a:p>
            <a:pPr eaLnBrk="1" hangingPunct="1">
              <a:spcBef>
                <a:spcPct val="50000"/>
              </a:spcBef>
              <a:buClr>
                <a:schemeClr val="accent2"/>
              </a:buClr>
              <a:buFont typeface="Wingdings" panose="05000000000000000000" pitchFamily="2" charset="2"/>
              <a:buChar char="ü"/>
            </a:pPr>
            <a:r>
              <a:rPr lang="es-ES_tradnl" altLang="es-ES" sz="1800">
                <a:latin typeface="Arial" panose="020B0604020202020204" pitchFamily="34" charset="0"/>
              </a:rPr>
              <a:t>International Conference on Extending Database Technology (EDBT).</a:t>
            </a:r>
          </a:p>
          <a:p>
            <a:pPr eaLnBrk="1" hangingPunct="1">
              <a:spcBef>
                <a:spcPct val="50000"/>
              </a:spcBef>
              <a:buClr>
                <a:schemeClr val="accent2"/>
              </a:buClr>
              <a:buFont typeface="Wingdings" panose="05000000000000000000" pitchFamily="2" charset="2"/>
              <a:buChar char="ü"/>
            </a:pPr>
            <a:r>
              <a:rPr lang="es-ES_tradnl" altLang="es-ES" sz="1800">
                <a:latin typeface="Arial" panose="020B0604020202020204" pitchFamily="34" charset="0"/>
              </a:rPr>
              <a:t>International Conference on Database Theory (ICDT). </a:t>
            </a:r>
          </a:p>
          <a:p>
            <a:pPr eaLnBrk="1" hangingPunct="1">
              <a:spcBef>
                <a:spcPct val="50000"/>
              </a:spcBef>
              <a:buClr>
                <a:schemeClr val="accent2"/>
              </a:buClr>
              <a:buFont typeface="Wingdings" panose="05000000000000000000" pitchFamily="2" charset="2"/>
              <a:buChar char="ü"/>
            </a:pPr>
            <a:endParaRPr lang="es-ES" altLang="es-ES" sz="1800">
              <a:latin typeface="Arial" panose="020B0604020202020204" pitchFamily="34" charset="0"/>
            </a:endParaRPr>
          </a:p>
        </p:txBody>
      </p:sp>
      <p:sp>
        <p:nvSpPr>
          <p:cNvPr id="6" name="Rectangle 2"/>
          <p:cNvSpPr>
            <a:spLocks noGrp="1" noChangeArrowheads="1"/>
          </p:cNvSpPr>
          <p:nvPr>
            <p:ph type="title"/>
          </p:nvPr>
        </p:nvSpPr>
        <p:spPr>
          <a:xfrm>
            <a:off x="1287950" y="345666"/>
            <a:ext cx="6961800" cy="694200"/>
          </a:xfrm>
        </p:spPr>
        <p:txBody>
          <a:bodyPr/>
          <a:lstStyle/>
          <a:p>
            <a:pPr>
              <a:tabLst>
                <a:tab pos="7143750" algn="l"/>
              </a:tabLst>
            </a:pPr>
            <a:r>
              <a:rPr lang="en-GB" altLang="es-ES" sz="2800" dirty="0" err="1"/>
              <a:t>Líneas</a:t>
            </a:r>
            <a:r>
              <a:rPr lang="en-GB" altLang="es-ES" sz="2800" dirty="0"/>
              <a:t> de </a:t>
            </a:r>
            <a:r>
              <a:rPr lang="en-GB" altLang="es-ES" sz="2800" dirty="0" err="1"/>
              <a:t>Investigación</a:t>
            </a:r>
            <a:r>
              <a:rPr lang="en-GB" altLang="es-ES" sz="2800" dirty="0"/>
              <a:t> </a:t>
            </a:r>
            <a:r>
              <a:rPr lang="en-GB" altLang="es-ES" sz="2800" dirty="0" err="1"/>
              <a:t>Abiertas</a:t>
            </a:r>
            <a:endParaRPr lang="es-ES_tradnl" altLang="es-ES" sz="2800" dirty="0"/>
          </a:p>
        </p:txBody>
      </p:sp>
    </p:spTree>
    <p:extLst>
      <p:ext uri="{BB962C8B-B14F-4D97-AF65-F5344CB8AC3E}">
        <p14:creationId xmlns:p14="http://schemas.microsoft.com/office/powerpoint/2010/main" val="16756264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7C2D3424-7652-4EF3-9C00-1D198B53323E}" type="slidenum">
              <a:rPr lang="en-US" altLang="es-ES"/>
              <a:pPr/>
              <a:t>62</a:t>
            </a:fld>
            <a:endParaRPr lang="en-US" altLang="es-ES"/>
          </a:p>
        </p:txBody>
      </p:sp>
      <p:sp>
        <p:nvSpPr>
          <p:cNvPr id="289795" name="Text Box 3"/>
          <p:cNvSpPr txBox="1">
            <a:spLocks noChangeArrowheads="1"/>
          </p:cNvSpPr>
          <p:nvPr/>
        </p:nvSpPr>
        <p:spPr bwMode="auto">
          <a:xfrm>
            <a:off x="825500" y="1733550"/>
            <a:ext cx="77343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860425" indent="-403225">
              <a:defRPr sz="2400">
                <a:solidFill>
                  <a:schemeClr val="tx1"/>
                </a:solidFill>
                <a:latin typeface="Times New Roman" panose="02020603050405020304" pitchFamily="18" charset="0"/>
              </a:defRPr>
            </a:lvl2pPr>
            <a:lvl3pPr marL="1050925">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s-ES_tradnl" altLang="es-ES" sz="2800" dirty="0">
                <a:latin typeface="Arial" panose="020B0604020202020204" pitchFamily="34" charset="0"/>
              </a:rPr>
              <a:t>Direcciones de interés:</a:t>
            </a:r>
          </a:p>
          <a:p>
            <a:pPr lvl="1" eaLnBrk="1" hangingPunct="1">
              <a:spcBef>
                <a:spcPct val="50000"/>
              </a:spcBef>
              <a:buFontTx/>
              <a:buChar char="•"/>
            </a:pPr>
            <a:r>
              <a:rPr lang="es-ES" altLang="es-ES" dirty="0">
                <a:solidFill>
                  <a:srgbClr val="0070C0"/>
                </a:solidFill>
                <a:latin typeface="Arial" panose="020B0604020202020204" pitchFamily="34" charset="0"/>
              </a:rPr>
              <a:t>http://www.cs.toronto.edu/~mendel/dwbib.html</a:t>
            </a:r>
          </a:p>
          <a:p>
            <a:pPr lvl="1" eaLnBrk="1" hangingPunct="1">
              <a:spcBef>
                <a:spcPct val="50000"/>
              </a:spcBef>
              <a:buFontTx/>
              <a:buChar char="•"/>
            </a:pPr>
            <a:r>
              <a:rPr lang="es-ES" altLang="es-ES" dirty="0">
                <a:solidFill>
                  <a:srgbClr val="0070C0"/>
                </a:solidFill>
                <a:latin typeface="Arial" panose="020B0604020202020204" pitchFamily="34" charset="0"/>
              </a:rPr>
              <a:t>http://www.olapcouncil.org/research/</a:t>
            </a:r>
            <a:endParaRPr lang="es-ES_tradnl" altLang="es-ES" dirty="0">
              <a:solidFill>
                <a:srgbClr val="0070C0"/>
              </a:solidFill>
              <a:latin typeface="Arial" panose="020B0604020202020204" pitchFamily="34" charset="0"/>
            </a:endParaRPr>
          </a:p>
          <a:p>
            <a:pPr lvl="1" eaLnBrk="1" hangingPunct="1">
              <a:spcBef>
                <a:spcPct val="50000"/>
              </a:spcBef>
              <a:buFontTx/>
              <a:buChar char="•"/>
            </a:pPr>
            <a:r>
              <a:rPr lang="es-ES_tradnl" altLang="es-ES" dirty="0">
                <a:solidFill>
                  <a:srgbClr val="0070C0"/>
                </a:solidFill>
                <a:latin typeface="Arial" panose="020B0604020202020204" pitchFamily="34" charset="0"/>
              </a:rPr>
              <a:t>http://www.ceur-ws.org/</a:t>
            </a:r>
          </a:p>
          <a:p>
            <a:pPr lvl="1" eaLnBrk="1" hangingPunct="1">
              <a:spcBef>
                <a:spcPct val="50000"/>
              </a:spcBef>
              <a:buFontTx/>
              <a:buChar char="•"/>
            </a:pPr>
            <a:r>
              <a:rPr lang="es-ES_tradnl" altLang="es-ES" dirty="0">
                <a:solidFill>
                  <a:srgbClr val="0070C0"/>
                </a:solidFill>
                <a:latin typeface="Arial" panose="020B0604020202020204" pitchFamily="34" charset="0"/>
              </a:rPr>
              <a:t>http://www.cis.drexel.edu/faculty/song/dolap.html</a:t>
            </a:r>
          </a:p>
          <a:p>
            <a:pPr lvl="1" eaLnBrk="1" hangingPunct="1">
              <a:spcBef>
                <a:spcPct val="50000"/>
              </a:spcBef>
              <a:buFontTx/>
              <a:buChar char="•"/>
            </a:pPr>
            <a:r>
              <a:rPr lang="es-ES_tradnl" altLang="es-ES" dirty="0">
                <a:solidFill>
                  <a:srgbClr val="0070C0"/>
                </a:solidFill>
                <a:latin typeface="Arial" panose="020B0604020202020204" pitchFamily="34" charset="0"/>
              </a:rPr>
              <a:t>http://www-db.stanford.edu/warehousing/</a:t>
            </a:r>
          </a:p>
          <a:p>
            <a:pPr lvl="1" eaLnBrk="1" hangingPunct="1">
              <a:spcBef>
                <a:spcPct val="50000"/>
              </a:spcBef>
            </a:pPr>
            <a:endParaRPr lang="es-ES" altLang="es-ES" dirty="0">
              <a:solidFill>
                <a:schemeClr val="tx2"/>
              </a:solidFill>
              <a:latin typeface="Arial" panose="020B0604020202020204" pitchFamily="34" charset="0"/>
            </a:endParaRPr>
          </a:p>
          <a:p>
            <a:pPr eaLnBrk="1" hangingPunct="1">
              <a:spcBef>
                <a:spcPct val="50000"/>
              </a:spcBef>
            </a:pPr>
            <a:endParaRPr lang="es-ES" altLang="es-ES" dirty="0">
              <a:latin typeface="Arial" panose="020B0604020202020204" pitchFamily="34" charset="0"/>
            </a:endParaRPr>
          </a:p>
        </p:txBody>
      </p:sp>
      <p:sp>
        <p:nvSpPr>
          <p:cNvPr id="6" name="Rectangle 2"/>
          <p:cNvSpPr>
            <a:spLocks noGrp="1" noChangeArrowheads="1"/>
          </p:cNvSpPr>
          <p:nvPr>
            <p:ph type="title"/>
          </p:nvPr>
        </p:nvSpPr>
        <p:spPr>
          <a:xfrm>
            <a:off x="1287950" y="345666"/>
            <a:ext cx="6961800" cy="694200"/>
          </a:xfrm>
        </p:spPr>
        <p:txBody>
          <a:bodyPr/>
          <a:lstStyle/>
          <a:p>
            <a:pPr>
              <a:tabLst>
                <a:tab pos="7143750" algn="l"/>
              </a:tabLst>
            </a:pPr>
            <a:r>
              <a:rPr lang="en-GB" altLang="es-ES" sz="2800" dirty="0" err="1"/>
              <a:t>Líneas</a:t>
            </a:r>
            <a:r>
              <a:rPr lang="en-GB" altLang="es-ES" sz="2800" dirty="0"/>
              <a:t> de </a:t>
            </a:r>
            <a:r>
              <a:rPr lang="en-GB" altLang="es-ES" sz="2800" dirty="0" err="1"/>
              <a:t>Investigación</a:t>
            </a:r>
            <a:r>
              <a:rPr lang="en-GB" altLang="es-ES" sz="2800" dirty="0"/>
              <a:t> </a:t>
            </a:r>
            <a:r>
              <a:rPr lang="en-GB" altLang="es-ES" sz="2800" dirty="0" err="1"/>
              <a:t>Abiertas</a:t>
            </a:r>
            <a:endParaRPr lang="es-ES_tradnl" altLang="es-ES" sz="2800" dirty="0"/>
          </a:p>
        </p:txBody>
      </p:sp>
    </p:spTree>
    <p:extLst>
      <p:ext uri="{BB962C8B-B14F-4D97-AF65-F5344CB8AC3E}">
        <p14:creationId xmlns:p14="http://schemas.microsoft.com/office/powerpoint/2010/main" val="26707202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3B25C2B3-0E8E-4B1B-BF41-E22AE25109DC}" type="slidenum">
              <a:rPr lang="en-US" altLang="es-ES"/>
              <a:pPr/>
              <a:t>63</a:t>
            </a:fld>
            <a:endParaRPr lang="en-US" altLang="es-ES"/>
          </a:p>
        </p:txBody>
      </p:sp>
      <p:sp>
        <p:nvSpPr>
          <p:cNvPr id="290819" name="Text Box 3"/>
          <p:cNvSpPr txBox="1">
            <a:spLocks noChangeArrowheads="1"/>
          </p:cNvSpPr>
          <p:nvPr/>
        </p:nvSpPr>
        <p:spPr bwMode="auto">
          <a:xfrm>
            <a:off x="971550" y="1557338"/>
            <a:ext cx="7461250" cy="499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1950" indent="-361950">
              <a:defRPr sz="2400">
                <a:solidFill>
                  <a:schemeClr val="tx1"/>
                </a:solidFill>
                <a:latin typeface="Times New Roman" panose="02020603050405020304" pitchFamily="18" charset="0"/>
              </a:defRPr>
            </a:lvl1pPr>
            <a:lvl2pPr marL="541338">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Clr>
                <a:schemeClr val="accent2"/>
              </a:buClr>
              <a:buFont typeface="Wingdings" panose="05000000000000000000" pitchFamily="2" charset="2"/>
              <a:buChar char="ü"/>
            </a:pPr>
            <a:r>
              <a:rPr lang="es-ES_tradnl" altLang="es-ES" sz="2100">
                <a:latin typeface="Arial" panose="020B0604020202020204" pitchFamily="34" charset="0"/>
              </a:rPr>
              <a:t>Diseño de Almacenes de Datos: modelos conceptuales, metodogías de diseño.</a:t>
            </a:r>
          </a:p>
          <a:p>
            <a:pPr eaLnBrk="1" hangingPunct="1">
              <a:spcBef>
                <a:spcPct val="50000"/>
              </a:spcBef>
              <a:buClr>
                <a:schemeClr val="accent2"/>
              </a:buClr>
              <a:buFont typeface="Wingdings" panose="05000000000000000000" pitchFamily="2" charset="2"/>
              <a:buChar char="ü"/>
            </a:pPr>
            <a:r>
              <a:rPr lang="es-ES_tradnl" altLang="es-ES" sz="2100">
                <a:latin typeface="Arial" panose="020B0604020202020204" pitchFamily="34" charset="0"/>
              </a:rPr>
              <a:t>Carga y ETL: recuperación de fallos durante la carga. Planificación de cargas y refrescos.</a:t>
            </a:r>
          </a:p>
          <a:p>
            <a:pPr eaLnBrk="1" hangingPunct="1">
              <a:spcBef>
                <a:spcPct val="50000"/>
              </a:spcBef>
              <a:buClr>
                <a:schemeClr val="accent2"/>
              </a:buClr>
              <a:buFont typeface="Wingdings" panose="05000000000000000000" pitchFamily="2" charset="2"/>
              <a:buChar char="ü"/>
            </a:pPr>
            <a:r>
              <a:rPr lang="es-ES_tradnl" altLang="es-ES" sz="2100">
                <a:latin typeface="Arial" panose="020B0604020202020204" pitchFamily="34" charset="0"/>
              </a:rPr>
              <a:t>Limpieza y Transformación</a:t>
            </a:r>
          </a:p>
          <a:p>
            <a:pPr eaLnBrk="1" hangingPunct="1">
              <a:spcBef>
                <a:spcPct val="50000"/>
              </a:spcBef>
              <a:buClr>
                <a:schemeClr val="accent2"/>
              </a:buClr>
              <a:buFont typeface="Wingdings" panose="05000000000000000000" pitchFamily="2" charset="2"/>
              <a:buChar char="ü"/>
            </a:pPr>
            <a:r>
              <a:rPr lang="es-ES_tradnl" altLang="es-ES" sz="2100">
                <a:latin typeface="Arial" panose="020B0604020202020204" pitchFamily="34" charset="0"/>
              </a:rPr>
              <a:t>Mantenimiento de Almacenes de Datos: mantenimiento de vistas materializadas.</a:t>
            </a:r>
          </a:p>
          <a:p>
            <a:pPr eaLnBrk="1" hangingPunct="1">
              <a:spcBef>
                <a:spcPct val="50000"/>
              </a:spcBef>
              <a:buClr>
                <a:schemeClr val="accent2"/>
              </a:buClr>
              <a:buFont typeface="Wingdings" panose="05000000000000000000" pitchFamily="2" charset="2"/>
              <a:buChar char="ü"/>
            </a:pPr>
            <a:r>
              <a:rPr lang="es-ES_tradnl" altLang="es-ES" sz="2100">
                <a:latin typeface="Arial" panose="020B0604020202020204" pitchFamily="34" charset="0"/>
              </a:rPr>
              <a:t>Implementación de Almacenes de Datos.</a:t>
            </a:r>
          </a:p>
          <a:p>
            <a:pPr eaLnBrk="1" hangingPunct="1">
              <a:spcBef>
                <a:spcPct val="50000"/>
              </a:spcBef>
              <a:buClr>
                <a:schemeClr val="accent2"/>
              </a:buClr>
              <a:buFont typeface="Wingdings" panose="05000000000000000000" pitchFamily="2" charset="2"/>
              <a:buChar char="ü"/>
            </a:pPr>
            <a:r>
              <a:rPr lang="es-ES_tradnl" altLang="es-ES" sz="2100">
                <a:latin typeface="Arial" panose="020B0604020202020204" pitchFamily="34" charset="0"/>
              </a:rPr>
              <a:t>Diseño Físico, optimizaciones para ROLAP, estructuras para MOLAP.</a:t>
            </a:r>
          </a:p>
          <a:p>
            <a:pPr eaLnBrk="1" hangingPunct="1">
              <a:spcBef>
                <a:spcPct val="50000"/>
              </a:spcBef>
              <a:buClr>
                <a:schemeClr val="accent2"/>
              </a:buClr>
              <a:buFont typeface="Wingdings" panose="05000000000000000000" pitchFamily="2" charset="2"/>
              <a:buChar char="ü"/>
            </a:pPr>
            <a:r>
              <a:rPr lang="es-ES_tradnl" altLang="es-ES" sz="2100">
                <a:latin typeface="Arial" panose="020B0604020202020204" pitchFamily="34" charset="0"/>
              </a:rPr>
              <a:t>Repartición de tareas OLAP entre el cliente y el servidor.</a:t>
            </a:r>
            <a:endParaRPr lang="es-ES_tradnl" altLang="es-ES" sz="1800">
              <a:latin typeface="Arial" panose="020B0604020202020204" pitchFamily="34" charset="0"/>
            </a:endParaRPr>
          </a:p>
          <a:p>
            <a:pPr eaLnBrk="1" hangingPunct="1">
              <a:spcBef>
                <a:spcPct val="50000"/>
              </a:spcBef>
              <a:buClr>
                <a:schemeClr val="accent2"/>
              </a:buClr>
              <a:buFont typeface="Wingdings" panose="05000000000000000000" pitchFamily="2" charset="2"/>
              <a:buChar char="ü"/>
            </a:pPr>
            <a:endParaRPr lang="es-ES" altLang="es-ES" sz="1800">
              <a:latin typeface="Arial" panose="020B0604020202020204" pitchFamily="34" charset="0"/>
            </a:endParaRPr>
          </a:p>
        </p:txBody>
      </p:sp>
      <p:sp>
        <p:nvSpPr>
          <p:cNvPr id="6" name="Rectangle 2"/>
          <p:cNvSpPr>
            <a:spLocks noGrp="1" noChangeArrowheads="1"/>
          </p:cNvSpPr>
          <p:nvPr>
            <p:ph type="title"/>
          </p:nvPr>
        </p:nvSpPr>
        <p:spPr>
          <a:xfrm>
            <a:off x="1287950" y="345666"/>
            <a:ext cx="6961800" cy="694200"/>
          </a:xfrm>
        </p:spPr>
        <p:txBody>
          <a:bodyPr/>
          <a:lstStyle/>
          <a:p>
            <a:pPr>
              <a:tabLst>
                <a:tab pos="7143750" algn="l"/>
              </a:tabLst>
            </a:pPr>
            <a:r>
              <a:rPr lang="en-GB" altLang="es-ES" sz="2800" dirty="0" err="1"/>
              <a:t>Líneas</a:t>
            </a:r>
            <a:r>
              <a:rPr lang="en-GB" altLang="es-ES" sz="2800" dirty="0"/>
              <a:t> de </a:t>
            </a:r>
            <a:r>
              <a:rPr lang="en-GB" altLang="es-ES" sz="2800" dirty="0" err="1"/>
              <a:t>Investigación</a:t>
            </a:r>
            <a:r>
              <a:rPr lang="en-GB" altLang="es-ES" sz="2800" dirty="0"/>
              <a:t> </a:t>
            </a:r>
            <a:r>
              <a:rPr lang="en-GB" altLang="es-ES" sz="2800" dirty="0" err="1"/>
              <a:t>Abiertas</a:t>
            </a:r>
            <a:endParaRPr lang="es-ES_tradnl" altLang="es-ES" sz="2800" dirty="0"/>
          </a:p>
        </p:txBody>
      </p:sp>
    </p:spTree>
    <p:extLst>
      <p:ext uri="{BB962C8B-B14F-4D97-AF65-F5344CB8AC3E}">
        <p14:creationId xmlns:p14="http://schemas.microsoft.com/office/powerpoint/2010/main" val="30192898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Tarea</a:t>
            </a:r>
          </a:p>
        </p:txBody>
      </p:sp>
      <p:sp>
        <p:nvSpPr>
          <p:cNvPr id="3" name="Marcador de texto 2"/>
          <p:cNvSpPr>
            <a:spLocks noGrp="1"/>
          </p:cNvSpPr>
          <p:nvPr>
            <p:ph type="body" idx="1"/>
          </p:nvPr>
        </p:nvSpPr>
        <p:spPr/>
        <p:txBody>
          <a:bodyPr/>
          <a:lstStyle/>
          <a:p>
            <a:r>
              <a:rPr lang="es-CR" dirty="0"/>
              <a:t>Realizaran una investigación sobre DW vs DW 2.0)</a:t>
            </a:r>
          </a:p>
          <a:p>
            <a:pPr lvl="1"/>
            <a:r>
              <a:rPr lang="es-CR" sz="2000" dirty="0"/>
              <a:t>Portada</a:t>
            </a:r>
          </a:p>
          <a:p>
            <a:pPr lvl="1"/>
            <a:r>
              <a:rPr lang="es-CR" sz="2000" dirty="0"/>
              <a:t>Índice</a:t>
            </a:r>
          </a:p>
          <a:p>
            <a:pPr lvl="1"/>
            <a:r>
              <a:rPr lang="es-CR" sz="2000" dirty="0" err="1"/>
              <a:t>Introduccion</a:t>
            </a:r>
            <a:endParaRPr lang="es-CR" sz="2000" dirty="0"/>
          </a:p>
          <a:p>
            <a:pPr lvl="1"/>
            <a:r>
              <a:rPr lang="es-CR" sz="2000" dirty="0"/>
              <a:t>Desarrollo (1 pagina  entre los 2)</a:t>
            </a:r>
          </a:p>
          <a:p>
            <a:pPr lvl="1"/>
            <a:r>
              <a:rPr lang="es-CR" sz="2000" dirty="0"/>
              <a:t>Ventajas (3 por cada uno)</a:t>
            </a:r>
          </a:p>
          <a:p>
            <a:pPr lvl="1"/>
            <a:r>
              <a:rPr lang="es-CR" sz="2000" dirty="0"/>
              <a:t>Desventajas (3 por cada uno)</a:t>
            </a:r>
          </a:p>
          <a:p>
            <a:pPr lvl="1"/>
            <a:r>
              <a:rPr lang="es-CR" sz="2000" dirty="0"/>
              <a:t>Conclusión </a:t>
            </a:r>
          </a:p>
        </p:txBody>
      </p:sp>
    </p:spTree>
    <p:extLst>
      <p:ext uri="{BB962C8B-B14F-4D97-AF65-F5344CB8AC3E}">
        <p14:creationId xmlns:p14="http://schemas.microsoft.com/office/powerpoint/2010/main" val="15113923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Bibliografía</a:t>
            </a:r>
          </a:p>
        </p:txBody>
      </p:sp>
      <p:sp>
        <p:nvSpPr>
          <p:cNvPr id="3" name="Marcador de texto 2"/>
          <p:cNvSpPr>
            <a:spLocks noGrp="1"/>
          </p:cNvSpPr>
          <p:nvPr>
            <p:ph type="body" idx="1"/>
          </p:nvPr>
        </p:nvSpPr>
        <p:spPr/>
        <p:txBody>
          <a:bodyPr/>
          <a:lstStyle/>
          <a:p>
            <a:r>
              <a:rPr lang="es-ES" sz="2000" i="1" dirty="0"/>
              <a:t>Inmon, W.H. "</a:t>
            </a:r>
            <a:r>
              <a:rPr lang="es-ES" sz="2000" i="1" dirty="0" err="1"/>
              <a:t>Building</a:t>
            </a:r>
            <a:r>
              <a:rPr lang="es-ES" sz="2000" i="1" dirty="0"/>
              <a:t> </a:t>
            </a:r>
            <a:r>
              <a:rPr lang="es-ES" sz="2000" i="1" dirty="0" err="1"/>
              <a:t>the</a:t>
            </a:r>
            <a:r>
              <a:rPr lang="es-ES" sz="2000" i="1" dirty="0"/>
              <a:t> Data </a:t>
            </a:r>
            <a:r>
              <a:rPr lang="es-ES" sz="2000" i="1" dirty="0" err="1"/>
              <a:t>Warehouse</a:t>
            </a:r>
            <a:r>
              <a:rPr lang="es-ES" sz="2000" i="1" dirty="0"/>
              <a:t>", John </a:t>
            </a:r>
            <a:r>
              <a:rPr lang="es-ES" sz="2000" i="1" dirty="0" err="1"/>
              <a:t>Wiley</a:t>
            </a:r>
            <a:r>
              <a:rPr lang="es-ES" sz="2000" i="1" dirty="0"/>
              <a:t>, 1992 </a:t>
            </a:r>
          </a:p>
          <a:p>
            <a:r>
              <a:rPr lang="es-ES" sz="2000" i="1" dirty="0"/>
              <a:t>Inmon, W.H. et al. "</a:t>
            </a:r>
            <a:r>
              <a:rPr lang="es-ES" sz="2000" i="1" dirty="0" err="1"/>
              <a:t>Managing</a:t>
            </a:r>
            <a:r>
              <a:rPr lang="es-ES" sz="2000" i="1" dirty="0"/>
              <a:t> </a:t>
            </a:r>
            <a:r>
              <a:rPr lang="es-ES" sz="2000" i="1" dirty="0" err="1"/>
              <a:t>the</a:t>
            </a:r>
            <a:r>
              <a:rPr lang="es-ES" sz="2000" i="1" dirty="0"/>
              <a:t> Data </a:t>
            </a:r>
            <a:r>
              <a:rPr lang="es-ES" sz="2000" i="1" dirty="0" err="1"/>
              <a:t>Warehouse</a:t>
            </a:r>
            <a:r>
              <a:rPr lang="es-ES" sz="2000" i="1" dirty="0"/>
              <a:t>", John </a:t>
            </a:r>
            <a:r>
              <a:rPr lang="es-ES" sz="2000" i="1" dirty="0" err="1"/>
              <a:t>Wiley</a:t>
            </a:r>
            <a:r>
              <a:rPr lang="es-ES" sz="2000" i="1" dirty="0"/>
              <a:t>, 1997 </a:t>
            </a:r>
          </a:p>
          <a:p>
            <a:r>
              <a:rPr lang="es-ES" sz="2000" i="1" dirty="0"/>
              <a:t>Inmon, W.H. et al. "Data </a:t>
            </a:r>
            <a:r>
              <a:rPr lang="es-ES" sz="2000" i="1" dirty="0" err="1"/>
              <a:t>Warehouse</a:t>
            </a:r>
            <a:r>
              <a:rPr lang="es-ES" sz="2000" i="1" dirty="0"/>
              <a:t> Performance", John </a:t>
            </a:r>
            <a:r>
              <a:rPr lang="es-ES" sz="2000" i="1" dirty="0" err="1"/>
              <a:t>Wiley</a:t>
            </a:r>
            <a:r>
              <a:rPr lang="es-ES" sz="2000" i="1" dirty="0"/>
              <a:t>, 1999 </a:t>
            </a:r>
          </a:p>
          <a:p>
            <a:r>
              <a:rPr lang="es-ES" sz="2000" i="1" dirty="0" err="1"/>
              <a:t>Kimball</a:t>
            </a:r>
            <a:r>
              <a:rPr lang="es-ES" sz="2000" i="1" dirty="0"/>
              <a:t>, R. "The Data </a:t>
            </a:r>
            <a:r>
              <a:rPr lang="es-ES" sz="2000" i="1" dirty="0" err="1"/>
              <a:t>Warehouse</a:t>
            </a:r>
            <a:r>
              <a:rPr lang="es-ES" sz="2000" i="1" dirty="0"/>
              <a:t> </a:t>
            </a:r>
            <a:r>
              <a:rPr lang="es-ES" sz="2000" i="1" dirty="0" err="1"/>
              <a:t>Toolkit</a:t>
            </a:r>
            <a:r>
              <a:rPr lang="es-ES" sz="2000" i="1" dirty="0"/>
              <a:t>", John </a:t>
            </a:r>
            <a:r>
              <a:rPr lang="es-ES" sz="2000" i="1" dirty="0" err="1"/>
              <a:t>Wiley</a:t>
            </a:r>
            <a:r>
              <a:rPr lang="es-ES" sz="2000" i="1" dirty="0"/>
              <a:t>, 1996</a:t>
            </a:r>
          </a:p>
          <a:p>
            <a:r>
              <a:rPr lang="es-ES" sz="2000" i="1" dirty="0" err="1"/>
              <a:t>Kimball</a:t>
            </a:r>
            <a:r>
              <a:rPr lang="es-ES" sz="2000" i="1" dirty="0"/>
              <a:t>, R et al. "The Data </a:t>
            </a:r>
            <a:r>
              <a:rPr lang="es-ES" sz="2000" i="1" dirty="0" err="1"/>
              <a:t>Warehouse</a:t>
            </a:r>
            <a:r>
              <a:rPr lang="es-ES" sz="2000" i="1" dirty="0"/>
              <a:t> Lifecycle </a:t>
            </a:r>
            <a:r>
              <a:rPr lang="es-ES" sz="2000" i="1" dirty="0" err="1"/>
              <a:t>Toolkit</a:t>
            </a:r>
            <a:r>
              <a:rPr lang="es-ES" sz="2000" i="1" dirty="0"/>
              <a:t>", John </a:t>
            </a:r>
            <a:r>
              <a:rPr lang="es-ES" sz="2000" i="1" dirty="0" err="1"/>
              <a:t>Wiley</a:t>
            </a:r>
            <a:r>
              <a:rPr lang="es-ES" sz="2000" i="1" dirty="0"/>
              <a:t>, 1998 </a:t>
            </a:r>
          </a:p>
          <a:p>
            <a:r>
              <a:rPr lang="es-ES" sz="2000" i="1" dirty="0" err="1"/>
              <a:t>Giovinazzo</a:t>
            </a:r>
            <a:r>
              <a:rPr lang="es-ES" sz="2000" i="1" dirty="0"/>
              <a:t>, W. "</a:t>
            </a:r>
            <a:r>
              <a:rPr lang="es-ES" sz="2000" i="1" dirty="0" err="1"/>
              <a:t>Object-Oriented</a:t>
            </a:r>
            <a:r>
              <a:rPr lang="es-ES" sz="2000" i="1" dirty="0"/>
              <a:t> Data </a:t>
            </a:r>
            <a:r>
              <a:rPr lang="es-ES" sz="2000" i="1" dirty="0" err="1"/>
              <a:t>Warehouse</a:t>
            </a:r>
            <a:r>
              <a:rPr lang="es-ES" sz="2000" i="1" dirty="0"/>
              <a:t> </a:t>
            </a:r>
            <a:r>
              <a:rPr lang="es-ES" sz="2000" i="1" dirty="0" err="1"/>
              <a:t>Design</a:t>
            </a:r>
            <a:r>
              <a:rPr lang="es-ES" sz="2000" i="1" dirty="0"/>
              <a:t>", Prentice-Hall, 2000. </a:t>
            </a:r>
          </a:p>
          <a:p>
            <a:r>
              <a:rPr lang="es-ES" sz="2000" i="1" dirty="0" err="1"/>
              <a:t>Jarke</a:t>
            </a:r>
            <a:r>
              <a:rPr lang="es-ES" sz="2000" i="1" dirty="0"/>
              <a:t>, M. et al. "Fundamentals of Data Warehouses", </a:t>
            </a:r>
            <a:r>
              <a:rPr lang="es-ES" sz="2000" i="1" dirty="0" err="1"/>
              <a:t>Springer</a:t>
            </a:r>
            <a:r>
              <a:rPr lang="es-ES" sz="2000" i="1" dirty="0"/>
              <a:t>, 2000.</a:t>
            </a:r>
            <a:endParaRPr lang="es-CR" sz="2000" i="1" dirty="0"/>
          </a:p>
        </p:txBody>
      </p:sp>
    </p:spTree>
    <p:extLst>
      <p:ext uri="{BB962C8B-B14F-4D97-AF65-F5344CB8AC3E}">
        <p14:creationId xmlns:p14="http://schemas.microsoft.com/office/powerpoint/2010/main" val="976025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5" name="Rectangle 3"/>
          <p:cNvSpPr>
            <a:spLocks noChangeArrowheads="1"/>
          </p:cNvSpPr>
          <p:nvPr/>
        </p:nvSpPr>
        <p:spPr bwMode="auto">
          <a:xfrm>
            <a:off x="1044575" y="2652713"/>
            <a:ext cx="6953250" cy="313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346075">
              <a:tabLst>
                <a:tab pos="576263" algn="l"/>
              </a:tabLst>
              <a:defRPr sz="2400">
                <a:solidFill>
                  <a:schemeClr val="tx1"/>
                </a:solidFill>
                <a:latin typeface="Times New Roman" panose="02020603050405020304" pitchFamily="18" charset="0"/>
              </a:defRPr>
            </a:lvl1pPr>
            <a:lvl2pPr marL="341313" indent="-227013" defTabSz="346075">
              <a:tabLst>
                <a:tab pos="576263" algn="l"/>
              </a:tabLst>
              <a:defRPr sz="2400">
                <a:solidFill>
                  <a:schemeClr val="tx1"/>
                </a:solidFill>
                <a:latin typeface="Times New Roman" panose="02020603050405020304" pitchFamily="18" charset="0"/>
              </a:defRPr>
            </a:lvl2pPr>
            <a:lvl3pPr marL="741363" indent="-285750" defTabSz="346075">
              <a:tabLst>
                <a:tab pos="576263" algn="l"/>
              </a:tabLst>
              <a:defRPr sz="2400">
                <a:solidFill>
                  <a:schemeClr val="tx1"/>
                </a:solidFill>
                <a:latin typeface="Times New Roman" panose="02020603050405020304" pitchFamily="18" charset="0"/>
              </a:defRPr>
            </a:lvl3pPr>
            <a:lvl4pPr marL="1600200" indent="-228600" defTabSz="346075">
              <a:tabLst>
                <a:tab pos="576263" algn="l"/>
              </a:tabLst>
              <a:defRPr sz="2400">
                <a:solidFill>
                  <a:schemeClr val="tx1"/>
                </a:solidFill>
                <a:latin typeface="Times New Roman" panose="02020603050405020304" pitchFamily="18" charset="0"/>
              </a:defRPr>
            </a:lvl4pPr>
            <a:lvl5pPr marL="2057400" indent="-228600" defTabSz="346075">
              <a:tabLst>
                <a:tab pos="576263" algn="l"/>
              </a:tabLst>
              <a:defRPr sz="2400">
                <a:solidFill>
                  <a:schemeClr val="tx1"/>
                </a:solidFill>
                <a:latin typeface="Times New Roman" panose="02020603050405020304" pitchFamily="18" charset="0"/>
              </a:defRPr>
            </a:lvl5pPr>
            <a:lvl6pPr marL="25146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6pPr>
            <a:lvl7pPr marL="29718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7pPr>
            <a:lvl8pPr marL="34290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8pPr>
            <a:lvl9pPr marL="38862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9pPr>
          </a:lstStyle>
          <a:p>
            <a:pPr lvl="1" eaLnBrk="1" hangingPunct="1">
              <a:spcBef>
                <a:spcPct val="20000"/>
              </a:spcBef>
              <a:buClr>
                <a:schemeClr val="accent1"/>
              </a:buClr>
            </a:pPr>
            <a:r>
              <a:rPr lang="es-ES_tradnl" altLang="es-ES" sz="2000">
                <a:solidFill>
                  <a:schemeClr val="accent2"/>
                </a:solidFill>
                <a:latin typeface="Arial" panose="020B0604020202020204" pitchFamily="34" charset="0"/>
              </a:rPr>
              <a:t>Definir una estrategia de calidad:</a:t>
            </a:r>
            <a:endParaRPr lang="es-ES" altLang="es-ES" sz="2000">
              <a:solidFill>
                <a:schemeClr val="accent2"/>
              </a:solidFill>
              <a:latin typeface="Arial" panose="020B0604020202020204" pitchFamily="34" charset="0"/>
            </a:endParaRPr>
          </a:p>
          <a:p>
            <a:pPr lvl="1" eaLnBrk="1" hangingPunct="1">
              <a:spcBef>
                <a:spcPct val="20000"/>
              </a:spcBef>
              <a:buClr>
                <a:schemeClr val="accent1"/>
              </a:buClr>
              <a:buFontTx/>
              <a:buChar char="–"/>
            </a:pPr>
            <a:r>
              <a:rPr lang="es-ES_tradnl" altLang="es-ES" sz="2000">
                <a:latin typeface="Arial" panose="020B0604020202020204" pitchFamily="34" charset="0"/>
              </a:rPr>
              <a:t>actuación sobre los sistemas operacionales: modificar las reglas de integridad, los disparadores y las aplicaciones de los sistemas operacionales.</a:t>
            </a:r>
          </a:p>
          <a:p>
            <a:pPr lvl="1" eaLnBrk="1" hangingPunct="1">
              <a:spcBef>
                <a:spcPct val="20000"/>
              </a:spcBef>
              <a:buClr>
                <a:schemeClr val="accent1"/>
              </a:buClr>
              <a:buFontTx/>
              <a:buChar char="–"/>
            </a:pPr>
            <a:r>
              <a:rPr lang="es-ES_tradnl" altLang="es-ES" sz="2000">
                <a:latin typeface="Arial" panose="020B0604020202020204" pitchFamily="34" charset="0"/>
              </a:rPr>
              <a:t>documentación de las fuentes de datos.</a:t>
            </a:r>
          </a:p>
          <a:p>
            <a:pPr lvl="1" eaLnBrk="1" hangingPunct="1">
              <a:spcBef>
                <a:spcPct val="20000"/>
              </a:spcBef>
              <a:buClr>
                <a:schemeClr val="accent1"/>
              </a:buClr>
              <a:buFontTx/>
              <a:buChar char="–"/>
            </a:pPr>
            <a:r>
              <a:rPr lang="es-ES_tradnl" altLang="es-ES" sz="2000">
                <a:latin typeface="Arial" panose="020B0604020202020204" pitchFamily="34" charset="0"/>
              </a:rPr>
              <a:t>definición de un proceso de transformación.</a:t>
            </a:r>
          </a:p>
          <a:p>
            <a:pPr lvl="1" eaLnBrk="1" hangingPunct="1">
              <a:spcBef>
                <a:spcPct val="20000"/>
              </a:spcBef>
              <a:buClr>
                <a:schemeClr val="accent1"/>
              </a:buClr>
              <a:buFontTx/>
              <a:buChar char="–"/>
            </a:pPr>
            <a:r>
              <a:rPr lang="es-ES_tradnl" altLang="es-ES" sz="2000">
                <a:latin typeface="Arial" panose="020B0604020202020204" pitchFamily="34" charset="0"/>
              </a:rPr>
              <a:t>nombramiento de un responsable de calidad del sistema (</a:t>
            </a:r>
            <a:r>
              <a:rPr lang="es-ES_tradnl" altLang="es-ES" sz="2000" i="1">
                <a:latin typeface="Arial" panose="020B0604020202020204" pitchFamily="34" charset="0"/>
              </a:rPr>
              <a:t>Data Quality Manager</a:t>
            </a:r>
            <a:r>
              <a:rPr lang="es-ES_tradnl" altLang="es-ES" sz="2000">
                <a:latin typeface="Arial" panose="020B0604020202020204" pitchFamily="34" charset="0"/>
              </a:rPr>
              <a:t>).</a:t>
            </a:r>
          </a:p>
          <a:p>
            <a:pPr lvl="1" eaLnBrk="1" hangingPunct="1">
              <a:spcBef>
                <a:spcPct val="20000"/>
              </a:spcBef>
              <a:buClr>
                <a:schemeClr val="accent1"/>
              </a:buClr>
              <a:buFontTx/>
              <a:buChar char="–"/>
            </a:pPr>
            <a:endParaRPr lang="es-ES" altLang="es-ES" sz="2000">
              <a:latin typeface="Arial" panose="020B0604020202020204" pitchFamily="34" charset="0"/>
            </a:endParaRPr>
          </a:p>
        </p:txBody>
      </p:sp>
      <p:sp>
        <p:nvSpPr>
          <p:cNvPr id="269316" name="Rectangle 4"/>
          <p:cNvSpPr>
            <a:spLocks noChangeArrowheads="1"/>
          </p:cNvSpPr>
          <p:nvPr/>
        </p:nvSpPr>
        <p:spPr bwMode="auto">
          <a:xfrm>
            <a:off x="2124075" y="1700213"/>
            <a:ext cx="4997450" cy="70167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346075">
              <a:tabLst>
                <a:tab pos="576263" algn="l"/>
              </a:tabLst>
              <a:defRPr sz="2400">
                <a:solidFill>
                  <a:schemeClr val="tx1"/>
                </a:solidFill>
                <a:latin typeface="Times New Roman" panose="02020603050405020304" pitchFamily="18" charset="0"/>
              </a:defRPr>
            </a:lvl1pPr>
            <a:lvl2pPr marL="341313" indent="-227013" defTabSz="346075">
              <a:tabLst>
                <a:tab pos="576263" algn="l"/>
              </a:tabLst>
              <a:defRPr sz="2400">
                <a:solidFill>
                  <a:schemeClr val="tx1"/>
                </a:solidFill>
                <a:latin typeface="Times New Roman" panose="02020603050405020304" pitchFamily="18" charset="0"/>
              </a:defRPr>
            </a:lvl2pPr>
            <a:lvl3pPr marL="741363" indent="-285750" defTabSz="346075">
              <a:tabLst>
                <a:tab pos="576263" algn="l"/>
              </a:tabLst>
              <a:defRPr sz="2400">
                <a:solidFill>
                  <a:schemeClr val="tx1"/>
                </a:solidFill>
                <a:latin typeface="Times New Roman" panose="02020603050405020304" pitchFamily="18" charset="0"/>
              </a:defRPr>
            </a:lvl3pPr>
            <a:lvl4pPr marL="1600200" indent="-228600" defTabSz="346075">
              <a:tabLst>
                <a:tab pos="576263" algn="l"/>
              </a:tabLst>
              <a:defRPr sz="2400">
                <a:solidFill>
                  <a:schemeClr val="tx1"/>
                </a:solidFill>
                <a:latin typeface="Times New Roman" panose="02020603050405020304" pitchFamily="18" charset="0"/>
              </a:defRPr>
            </a:lvl4pPr>
            <a:lvl5pPr marL="2057400" indent="-228600" defTabSz="346075">
              <a:tabLst>
                <a:tab pos="576263" algn="l"/>
              </a:tabLst>
              <a:defRPr sz="2400">
                <a:solidFill>
                  <a:schemeClr val="tx1"/>
                </a:solidFill>
                <a:latin typeface="Times New Roman" panose="02020603050405020304" pitchFamily="18" charset="0"/>
              </a:defRPr>
            </a:lvl5pPr>
            <a:lvl6pPr marL="25146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6pPr>
            <a:lvl7pPr marL="29718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7pPr>
            <a:lvl8pPr marL="34290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8pPr>
            <a:lvl9pPr marL="38862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9pPr>
          </a:lstStyle>
          <a:p>
            <a:pPr lvl="1" algn="ctr" eaLnBrk="1" hangingPunct="1">
              <a:spcBef>
                <a:spcPct val="20000"/>
              </a:spcBef>
              <a:buClr>
                <a:schemeClr val="accent1"/>
              </a:buClr>
            </a:pPr>
            <a:r>
              <a:rPr lang="es-ES_tradnl" altLang="es-ES" sz="2000">
                <a:latin typeface="Arial" panose="020B0604020202020204" pitchFamily="34" charset="0"/>
              </a:rPr>
              <a:t>La “calidad de los datos” es la clave del éxito de un almacén de datos.</a:t>
            </a:r>
            <a:endParaRPr lang="es-ES" altLang="es-ES" sz="2000">
              <a:latin typeface="Arial" panose="020B0604020202020204" pitchFamily="34" charset="0"/>
            </a:endParaRPr>
          </a:p>
        </p:txBody>
      </p:sp>
      <p:sp>
        <p:nvSpPr>
          <p:cNvPr id="7" name="Rectangle 2"/>
          <p:cNvSpPr>
            <a:spLocks noGrp="1" noChangeArrowheads="1"/>
          </p:cNvSpPr>
          <p:nvPr>
            <p:ph type="title"/>
          </p:nvPr>
        </p:nvSpPr>
        <p:spPr>
          <a:xfrm>
            <a:off x="1176825" y="312045"/>
            <a:ext cx="6961800" cy="694200"/>
          </a:xfrm>
        </p:spPr>
        <p:txBody>
          <a:bodyPr/>
          <a:lstStyle/>
          <a:p>
            <a:pPr>
              <a:tabLst>
                <a:tab pos="7143750" algn="l"/>
              </a:tabLst>
            </a:pPr>
            <a:r>
              <a:rPr lang="en-GB" altLang="es-ES" sz="2800" dirty="0" err="1"/>
              <a:t>Carga</a:t>
            </a:r>
            <a:r>
              <a:rPr lang="en-GB" altLang="es-ES" sz="2800" dirty="0"/>
              <a:t> y </a:t>
            </a:r>
            <a:r>
              <a:rPr lang="en-GB" altLang="es-ES" sz="2800" dirty="0" err="1"/>
              <a:t>Mantenimiento</a:t>
            </a:r>
            <a:r>
              <a:rPr lang="en-GB" altLang="es-ES" sz="2800" dirty="0"/>
              <a:t> de un A.D.</a:t>
            </a:r>
            <a:endParaRPr lang="es-ES_tradnl" altLang="es-ES" sz="2800" dirty="0"/>
          </a:p>
        </p:txBody>
      </p:sp>
    </p:spTree>
    <p:extLst>
      <p:ext uri="{BB962C8B-B14F-4D97-AF65-F5344CB8AC3E}">
        <p14:creationId xmlns:p14="http://schemas.microsoft.com/office/powerpoint/2010/main" val="2594751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9" name="Rectangle 3"/>
          <p:cNvSpPr>
            <a:spLocks noChangeArrowheads="1"/>
          </p:cNvSpPr>
          <p:nvPr/>
        </p:nvSpPr>
        <p:spPr bwMode="auto">
          <a:xfrm>
            <a:off x="871538" y="1673225"/>
            <a:ext cx="7221537"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s-ES" altLang="es-ES" sz="2800">
                <a:solidFill>
                  <a:srgbClr val="A41512"/>
                </a:solidFill>
                <a:latin typeface="Arial" panose="020B0604020202020204" pitchFamily="34" charset="0"/>
              </a:rPr>
              <a:t>Extrac</a:t>
            </a:r>
            <a:r>
              <a:rPr lang="es-ES_tradnl" altLang="es-ES" sz="2800">
                <a:solidFill>
                  <a:srgbClr val="A41512"/>
                </a:solidFill>
                <a:latin typeface="Arial" panose="020B0604020202020204" pitchFamily="34" charset="0"/>
              </a:rPr>
              <a:t>ción.</a:t>
            </a:r>
            <a:endParaRPr lang="es-ES" altLang="es-ES" sz="2800">
              <a:solidFill>
                <a:srgbClr val="A41512"/>
              </a:solidFill>
              <a:latin typeface="Arial" panose="020B0604020202020204" pitchFamily="34" charset="0"/>
            </a:endParaRPr>
          </a:p>
        </p:txBody>
      </p:sp>
      <p:sp>
        <p:nvSpPr>
          <p:cNvPr id="270340" name="Rectangle 4"/>
          <p:cNvSpPr>
            <a:spLocks noChangeArrowheads="1"/>
          </p:cNvSpPr>
          <p:nvPr/>
        </p:nvSpPr>
        <p:spPr bwMode="auto">
          <a:xfrm>
            <a:off x="920750" y="5324475"/>
            <a:ext cx="7385050"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346075">
              <a:tabLst>
                <a:tab pos="576263" algn="l"/>
              </a:tabLst>
              <a:defRPr sz="2400">
                <a:solidFill>
                  <a:schemeClr val="tx1"/>
                </a:solidFill>
                <a:latin typeface="Times New Roman" panose="02020603050405020304" pitchFamily="18" charset="0"/>
              </a:defRPr>
            </a:lvl1pPr>
            <a:lvl2pPr marL="341313" indent="-227013" defTabSz="346075">
              <a:tabLst>
                <a:tab pos="576263" algn="l"/>
              </a:tabLst>
              <a:defRPr sz="2400">
                <a:solidFill>
                  <a:schemeClr val="tx1"/>
                </a:solidFill>
                <a:latin typeface="Times New Roman" panose="02020603050405020304" pitchFamily="18" charset="0"/>
              </a:defRPr>
            </a:lvl2pPr>
            <a:lvl3pPr marL="741363" indent="-285750" defTabSz="346075">
              <a:tabLst>
                <a:tab pos="576263" algn="l"/>
              </a:tabLst>
              <a:defRPr sz="2400">
                <a:solidFill>
                  <a:schemeClr val="tx1"/>
                </a:solidFill>
                <a:latin typeface="Times New Roman" panose="02020603050405020304" pitchFamily="18" charset="0"/>
              </a:defRPr>
            </a:lvl3pPr>
            <a:lvl4pPr marL="1600200" indent="-228600" defTabSz="346075">
              <a:tabLst>
                <a:tab pos="576263" algn="l"/>
              </a:tabLst>
              <a:defRPr sz="2400">
                <a:solidFill>
                  <a:schemeClr val="tx1"/>
                </a:solidFill>
                <a:latin typeface="Times New Roman" panose="02020603050405020304" pitchFamily="18" charset="0"/>
              </a:defRPr>
            </a:lvl4pPr>
            <a:lvl5pPr marL="2057400" indent="-228600" defTabSz="346075">
              <a:tabLst>
                <a:tab pos="576263" algn="l"/>
              </a:tabLst>
              <a:defRPr sz="2400">
                <a:solidFill>
                  <a:schemeClr val="tx1"/>
                </a:solidFill>
                <a:latin typeface="Times New Roman" panose="02020603050405020304" pitchFamily="18" charset="0"/>
              </a:defRPr>
            </a:lvl5pPr>
            <a:lvl6pPr marL="25146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6pPr>
            <a:lvl7pPr marL="29718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7pPr>
            <a:lvl8pPr marL="34290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8pPr>
            <a:lvl9pPr marL="3886200" indent="-228600" defTabSz="346075" eaLnBrk="0" fontAlgn="base" hangingPunct="0">
              <a:spcBef>
                <a:spcPct val="0"/>
              </a:spcBef>
              <a:spcAft>
                <a:spcPct val="0"/>
              </a:spcAft>
              <a:tabLst>
                <a:tab pos="576263" algn="l"/>
              </a:tabLst>
              <a:defRPr sz="2400">
                <a:solidFill>
                  <a:schemeClr val="tx1"/>
                </a:solidFill>
                <a:latin typeface="Times New Roman" panose="02020603050405020304" pitchFamily="18" charset="0"/>
              </a:defRPr>
            </a:lvl9pPr>
          </a:lstStyle>
          <a:p>
            <a:pPr lvl="1" eaLnBrk="1" hangingPunct="1">
              <a:spcBef>
                <a:spcPct val="20000"/>
              </a:spcBef>
              <a:buClr>
                <a:schemeClr val="accent1"/>
              </a:buClr>
              <a:buFontTx/>
              <a:buChar char="–"/>
            </a:pPr>
            <a:r>
              <a:rPr lang="es-ES_tradnl" altLang="es-ES" sz="2000" dirty="0">
                <a:latin typeface="Arial" panose="020B0604020202020204" pitchFamily="34" charset="0"/>
              </a:rPr>
              <a:t>Programas diseñados para extraer los datos de las fuentes.</a:t>
            </a:r>
          </a:p>
          <a:p>
            <a:pPr lvl="1" eaLnBrk="1" hangingPunct="1">
              <a:spcBef>
                <a:spcPct val="20000"/>
              </a:spcBef>
              <a:buClr>
                <a:schemeClr val="accent1"/>
              </a:buClr>
              <a:buFontTx/>
              <a:buChar char="–"/>
            </a:pPr>
            <a:r>
              <a:rPr lang="es-ES_tradnl" altLang="es-ES" sz="2000" dirty="0">
                <a:latin typeface="Arial" panose="020B0604020202020204" pitchFamily="34" charset="0"/>
              </a:rPr>
              <a:t>Herramientas: </a:t>
            </a:r>
            <a:r>
              <a:rPr lang="es-ES_tradnl" altLang="es-ES" sz="2000" i="1" dirty="0">
                <a:latin typeface="Arial" panose="020B0604020202020204" pitchFamily="34" charset="0"/>
              </a:rPr>
              <a:t>data </a:t>
            </a:r>
            <a:r>
              <a:rPr lang="es-ES_tradnl" altLang="es-ES" sz="2000" i="1" dirty="0" err="1">
                <a:latin typeface="Arial" panose="020B0604020202020204" pitchFamily="34" charset="0"/>
              </a:rPr>
              <a:t>migration</a:t>
            </a:r>
            <a:r>
              <a:rPr lang="es-ES_tradnl" altLang="es-ES" sz="2000" i="1" dirty="0">
                <a:latin typeface="Arial" panose="020B0604020202020204" pitchFamily="34" charset="0"/>
              </a:rPr>
              <a:t> </a:t>
            </a:r>
            <a:r>
              <a:rPr lang="es-ES_tradnl" altLang="es-ES" sz="2000" i="1" dirty="0" err="1">
                <a:latin typeface="Arial" panose="020B0604020202020204" pitchFamily="34" charset="0"/>
              </a:rPr>
              <a:t>tools</a:t>
            </a:r>
            <a:r>
              <a:rPr lang="es-ES_tradnl" altLang="es-ES" sz="2000" i="1" dirty="0">
                <a:latin typeface="Arial" panose="020B0604020202020204" pitchFamily="34" charset="0"/>
              </a:rPr>
              <a:t>, </a:t>
            </a:r>
            <a:r>
              <a:rPr lang="es-ES_tradnl" altLang="es-ES" sz="2000" i="1" dirty="0" err="1">
                <a:latin typeface="Arial" panose="020B0604020202020204" pitchFamily="34" charset="0"/>
              </a:rPr>
              <a:t>wrappers</a:t>
            </a:r>
            <a:r>
              <a:rPr lang="es-ES_tradnl" altLang="es-ES" sz="2000" dirty="0">
                <a:latin typeface="Arial" panose="020B0604020202020204" pitchFamily="34" charset="0"/>
              </a:rPr>
              <a:t>, ...</a:t>
            </a:r>
          </a:p>
          <a:p>
            <a:pPr lvl="1" eaLnBrk="1" hangingPunct="1">
              <a:spcBef>
                <a:spcPct val="20000"/>
              </a:spcBef>
              <a:buClr>
                <a:schemeClr val="accent1"/>
              </a:buClr>
              <a:buFontTx/>
              <a:buChar char="–"/>
            </a:pPr>
            <a:endParaRPr lang="es-ES_tradnl" altLang="es-ES" sz="2000" dirty="0">
              <a:latin typeface="Arial" panose="020B0604020202020204" pitchFamily="34" charset="0"/>
            </a:endParaRPr>
          </a:p>
        </p:txBody>
      </p:sp>
      <p:sp>
        <p:nvSpPr>
          <p:cNvPr id="270341" name="Rectangle 5"/>
          <p:cNvSpPr>
            <a:spLocks noChangeArrowheads="1"/>
          </p:cNvSpPr>
          <p:nvPr/>
        </p:nvSpPr>
        <p:spPr bwMode="auto">
          <a:xfrm>
            <a:off x="987425" y="2393950"/>
            <a:ext cx="73152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70342" name="Line 6"/>
          <p:cNvSpPr>
            <a:spLocks noChangeShapeType="1"/>
          </p:cNvSpPr>
          <p:nvPr/>
        </p:nvSpPr>
        <p:spPr bwMode="auto">
          <a:xfrm flipV="1">
            <a:off x="5505450" y="3803650"/>
            <a:ext cx="1635125" cy="12700"/>
          </a:xfrm>
          <a:prstGeom prst="line">
            <a:avLst/>
          </a:prstGeom>
          <a:noFill/>
          <a:ln w="25400">
            <a:solidFill>
              <a:schemeClr val="hlink"/>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70343" name="Line 7"/>
          <p:cNvSpPr>
            <a:spLocks noChangeShapeType="1"/>
          </p:cNvSpPr>
          <p:nvPr/>
        </p:nvSpPr>
        <p:spPr bwMode="auto">
          <a:xfrm>
            <a:off x="2616200" y="3810000"/>
            <a:ext cx="1489075" cy="0"/>
          </a:xfrm>
          <a:prstGeom prst="line">
            <a:avLst/>
          </a:prstGeom>
          <a:noFill/>
          <a:ln w="25400">
            <a:solidFill>
              <a:schemeClr val="hlink"/>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70344" name="Rectangle 8"/>
          <p:cNvSpPr>
            <a:spLocks noChangeArrowheads="1"/>
          </p:cNvSpPr>
          <p:nvPr/>
        </p:nvSpPr>
        <p:spPr bwMode="auto">
          <a:xfrm>
            <a:off x="3706813" y="2432050"/>
            <a:ext cx="1752600" cy="393700"/>
          </a:xfrm>
          <a:prstGeom prst="rect">
            <a:avLst/>
          </a:prstGeom>
          <a:solidFill>
            <a:srgbClr val="99CCFF"/>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_tradnl" altLang="es-ES" sz="1600" b="1">
                <a:solidFill>
                  <a:srgbClr val="000000"/>
                </a:solidFill>
                <a:latin typeface="Arial" panose="020B0604020202020204" pitchFamily="34" charset="0"/>
              </a:rPr>
              <a:t>Correspondencia</a:t>
            </a:r>
            <a:endParaRPr lang="es-ES" altLang="es-ES" sz="1600" b="1">
              <a:solidFill>
                <a:srgbClr val="000000"/>
              </a:solidFill>
              <a:latin typeface="Arial" panose="020B0604020202020204" pitchFamily="34" charset="0"/>
            </a:endParaRPr>
          </a:p>
        </p:txBody>
      </p:sp>
      <p:sp>
        <p:nvSpPr>
          <p:cNvPr id="270345" name="Arc 9"/>
          <p:cNvSpPr>
            <a:spLocks/>
          </p:cNvSpPr>
          <p:nvPr/>
        </p:nvSpPr>
        <p:spPr bwMode="auto">
          <a:xfrm rot="10800000">
            <a:off x="2187575" y="2628900"/>
            <a:ext cx="1476375" cy="8001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600"/>
                  <a:pt x="0" y="21600"/>
                </a:cubicBezTo>
              </a:path>
              <a:path w="21600" h="21600" stroke="0" extrusionOk="0">
                <a:moveTo>
                  <a:pt x="21600" y="0"/>
                </a:moveTo>
                <a:cubicBezTo>
                  <a:pt x="21600" y="11929"/>
                  <a:pt x="11929" y="21600"/>
                  <a:pt x="0" y="21600"/>
                </a:cubicBezTo>
                <a:lnTo>
                  <a:pt x="0" y="0"/>
                </a:lnTo>
                <a:close/>
              </a:path>
            </a:pathLst>
          </a:custGeom>
          <a:noFill/>
          <a:ln w="25400" cap="rnd">
            <a:solidFill>
              <a:schemeClr val="hlink"/>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70346" name="Rectangle 10"/>
          <p:cNvSpPr>
            <a:spLocks noChangeArrowheads="1"/>
          </p:cNvSpPr>
          <p:nvPr/>
        </p:nvSpPr>
        <p:spPr bwMode="auto">
          <a:xfrm>
            <a:off x="879475" y="4186238"/>
            <a:ext cx="180975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spcBef>
                <a:spcPct val="50000"/>
              </a:spcBef>
            </a:pPr>
            <a:r>
              <a:rPr lang="es-ES_tradnl" altLang="es-ES" sz="1800">
                <a:solidFill>
                  <a:srgbClr val="000099"/>
                </a:solidFill>
                <a:latin typeface="Arial" panose="020B0604020202020204" pitchFamily="34" charset="0"/>
              </a:rPr>
              <a:t>Bases de datos operacionales</a:t>
            </a:r>
            <a:endParaRPr lang="es-ES" altLang="es-ES" sz="1800">
              <a:solidFill>
                <a:srgbClr val="000099"/>
              </a:solidFill>
              <a:latin typeface="Arial" panose="020B0604020202020204" pitchFamily="34" charset="0"/>
            </a:endParaRPr>
          </a:p>
        </p:txBody>
      </p:sp>
      <p:sp>
        <p:nvSpPr>
          <p:cNvPr id="270347" name="Rectangle 11"/>
          <p:cNvSpPr>
            <a:spLocks noChangeArrowheads="1"/>
          </p:cNvSpPr>
          <p:nvPr/>
        </p:nvSpPr>
        <p:spPr bwMode="auto">
          <a:xfrm>
            <a:off x="3778250" y="4200525"/>
            <a:ext cx="210185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spcBef>
                <a:spcPct val="50000"/>
              </a:spcBef>
            </a:pPr>
            <a:r>
              <a:rPr lang="es-ES_tradnl" altLang="es-ES" sz="1800">
                <a:solidFill>
                  <a:srgbClr val="000099"/>
                </a:solidFill>
                <a:latin typeface="Arial" panose="020B0604020202020204" pitchFamily="34" charset="0"/>
              </a:rPr>
              <a:t>Almacenamiento intermedio</a:t>
            </a:r>
            <a:endParaRPr lang="es-ES" altLang="es-ES" sz="1800">
              <a:solidFill>
                <a:srgbClr val="000099"/>
              </a:solidFill>
              <a:latin typeface="Arial" panose="020B0604020202020204" pitchFamily="34" charset="0"/>
            </a:endParaRPr>
          </a:p>
        </p:txBody>
      </p:sp>
      <p:sp>
        <p:nvSpPr>
          <p:cNvPr id="270348" name="Rectangle 12"/>
          <p:cNvSpPr>
            <a:spLocks noChangeArrowheads="1"/>
          </p:cNvSpPr>
          <p:nvPr/>
        </p:nvSpPr>
        <p:spPr bwMode="auto">
          <a:xfrm>
            <a:off x="7165975" y="4148138"/>
            <a:ext cx="141605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spcBef>
                <a:spcPct val="50000"/>
              </a:spcBef>
            </a:pPr>
            <a:r>
              <a:rPr lang="es-ES_tradnl" altLang="es-ES" sz="1800">
                <a:solidFill>
                  <a:srgbClr val="000099"/>
                </a:solidFill>
                <a:latin typeface="Arial" panose="020B0604020202020204" pitchFamily="34" charset="0"/>
              </a:rPr>
              <a:t>Almacén de datos</a:t>
            </a:r>
            <a:endParaRPr lang="es-ES" altLang="es-ES" sz="1800">
              <a:solidFill>
                <a:srgbClr val="000099"/>
              </a:solidFill>
              <a:latin typeface="Arial" panose="020B0604020202020204" pitchFamily="34" charset="0"/>
            </a:endParaRPr>
          </a:p>
        </p:txBody>
      </p:sp>
      <p:grpSp>
        <p:nvGrpSpPr>
          <p:cNvPr id="270349" name="Group 13"/>
          <p:cNvGrpSpPr>
            <a:grpSpLocks/>
          </p:cNvGrpSpPr>
          <p:nvPr/>
        </p:nvGrpSpPr>
        <p:grpSpPr bwMode="auto">
          <a:xfrm>
            <a:off x="4352925" y="3333750"/>
            <a:ext cx="971550" cy="823913"/>
            <a:chOff x="2401" y="1896"/>
            <a:chExt cx="612" cy="519"/>
          </a:xfrm>
        </p:grpSpPr>
        <p:sp>
          <p:nvSpPr>
            <p:cNvPr id="270350" name="Rectangle 14"/>
            <p:cNvSpPr>
              <a:spLocks noChangeArrowheads="1"/>
            </p:cNvSpPr>
            <p:nvPr/>
          </p:nvSpPr>
          <p:spPr bwMode="auto">
            <a:xfrm>
              <a:off x="2401" y="2002"/>
              <a:ext cx="612" cy="310"/>
            </a:xfrm>
            <a:prstGeom prst="rect">
              <a:avLst/>
            </a:prstGeom>
            <a:gradFill rotWithShape="0">
              <a:gsLst>
                <a:gs pos="0">
                  <a:srgbClr val="FFFF99">
                    <a:gamma/>
                    <a:shade val="89804"/>
                    <a:invGamma/>
                  </a:srgbClr>
                </a:gs>
                <a:gs pos="50000">
                  <a:srgbClr val="FFFF99"/>
                </a:gs>
                <a:gs pos="100000">
                  <a:srgbClr val="FFFF99">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70351" name="Oval 15"/>
            <p:cNvSpPr>
              <a:spLocks noChangeArrowheads="1"/>
            </p:cNvSpPr>
            <p:nvPr/>
          </p:nvSpPr>
          <p:spPr bwMode="auto">
            <a:xfrm>
              <a:off x="2401" y="1896"/>
              <a:ext cx="612" cy="199"/>
            </a:xfrm>
            <a:prstGeom prst="ellipse">
              <a:avLst/>
            </a:prstGeom>
            <a:gradFill rotWithShape="0">
              <a:gsLst>
                <a:gs pos="0">
                  <a:srgbClr val="FFFF99">
                    <a:gamma/>
                    <a:shade val="80000"/>
                    <a:invGamma/>
                  </a:srgbClr>
                </a:gs>
                <a:gs pos="100000">
                  <a:srgbClr val="FFFF99"/>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70352" name="Oval 16"/>
            <p:cNvSpPr>
              <a:spLocks noChangeArrowheads="1"/>
            </p:cNvSpPr>
            <p:nvPr/>
          </p:nvSpPr>
          <p:spPr bwMode="auto">
            <a:xfrm>
              <a:off x="2401" y="2216"/>
              <a:ext cx="612" cy="199"/>
            </a:xfrm>
            <a:prstGeom prst="ellipse">
              <a:avLst/>
            </a:prstGeom>
            <a:gradFill rotWithShape="0">
              <a:gsLst>
                <a:gs pos="0">
                  <a:srgbClr val="FFFF99">
                    <a:gamma/>
                    <a:shade val="89804"/>
                    <a:invGamma/>
                  </a:srgbClr>
                </a:gs>
                <a:gs pos="50000">
                  <a:srgbClr val="FFFF99"/>
                </a:gs>
                <a:gs pos="100000">
                  <a:srgbClr val="FFFF99">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nvGrpSpPr>
          <p:cNvPr id="270353" name="Group 17"/>
          <p:cNvGrpSpPr>
            <a:grpSpLocks/>
          </p:cNvGrpSpPr>
          <p:nvPr/>
        </p:nvGrpSpPr>
        <p:grpSpPr bwMode="auto">
          <a:xfrm>
            <a:off x="7300913" y="3314700"/>
            <a:ext cx="844550" cy="654050"/>
            <a:chOff x="4585" y="1555"/>
            <a:chExt cx="532" cy="412"/>
          </a:xfrm>
        </p:grpSpPr>
        <p:sp>
          <p:nvSpPr>
            <p:cNvPr id="270354" name="Rectangle 18"/>
            <p:cNvSpPr>
              <a:spLocks noChangeArrowheads="1"/>
            </p:cNvSpPr>
            <p:nvPr/>
          </p:nvSpPr>
          <p:spPr bwMode="auto">
            <a:xfrm>
              <a:off x="4585" y="1639"/>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70355" name="Oval 19"/>
            <p:cNvSpPr>
              <a:spLocks noChangeArrowheads="1"/>
            </p:cNvSpPr>
            <p:nvPr/>
          </p:nvSpPr>
          <p:spPr bwMode="auto">
            <a:xfrm>
              <a:off x="4585" y="1555"/>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70356" name="Oval 20"/>
            <p:cNvSpPr>
              <a:spLocks noChangeArrowheads="1"/>
            </p:cNvSpPr>
            <p:nvPr/>
          </p:nvSpPr>
          <p:spPr bwMode="auto">
            <a:xfrm>
              <a:off x="4585" y="1809"/>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sp>
        <p:nvSpPr>
          <p:cNvPr id="270357" name="Arc 21"/>
          <p:cNvSpPr>
            <a:spLocks/>
          </p:cNvSpPr>
          <p:nvPr/>
        </p:nvSpPr>
        <p:spPr bwMode="auto">
          <a:xfrm rot="10800000">
            <a:off x="5588000" y="2589213"/>
            <a:ext cx="2220913" cy="914400"/>
          </a:xfrm>
          <a:custGeom>
            <a:avLst/>
            <a:gdLst>
              <a:gd name="G0" fmla="+- 21316 0 0"/>
              <a:gd name="G1" fmla="+- 0 0 0"/>
              <a:gd name="G2" fmla="+- 21600 0 0"/>
              <a:gd name="T0" fmla="*/ 21316 w 21316"/>
              <a:gd name="T1" fmla="*/ 21600 h 21600"/>
              <a:gd name="T2" fmla="*/ 0 w 21316"/>
              <a:gd name="T3" fmla="*/ 3490 h 21600"/>
              <a:gd name="T4" fmla="*/ 21316 w 21316"/>
              <a:gd name="T5" fmla="*/ 0 h 21600"/>
            </a:gdLst>
            <a:ahLst/>
            <a:cxnLst>
              <a:cxn ang="0">
                <a:pos x="T0" y="T1"/>
              </a:cxn>
              <a:cxn ang="0">
                <a:pos x="T2" y="T3"/>
              </a:cxn>
              <a:cxn ang="0">
                <a:pos x="T4" y="T5"/>
              </a:cxn>
            </a:cxnLst>
            <a:rect l="0" t="0" r="r" b="b"/>
            <a:pathLst>
              <a:path w="21316" h="21600" fill="none" extrusionOk="0">
                <a:moveTo>
                  <a:pt x="21316" y="21600"/>
                </a:moveTo>
                <a:cubicBezTo>
                  <a:pt x="10733" y="21600"/>
                  <a:pt x="1709" y="13933"/>
                  <a:pt x="-1" y="3490"/>
                </a:cubicBezTo>
              </a:path>
              <a:path w="21316" h="21600" stroke="0" extrusionOk="0">
                <a:moveTo>
                  <a:pt x="21316" y="21600"/>
                </a:moveTo>
                <a:cubicBezTo>
                  <a:pt x="10733" y="21600"/>
                  <a:pt x="1709" y="13933"/>
                  <a:pt x="-1" y="3490"/>
                </a:cubicBezTo>
                <a:lnTo>
                  <a:pt x="21316" y="0"/>
                </a:lnTo>
                <a:close/>
              </a:path>
            </a:pathLst>
          </a:custGeom>
          <a:noFill/>
          <a:ln w="25400" cap="rnd">
            <a:solidFill>
              <a:schemeClr val="hlink"/>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R"/>
          </a:p>
        </p:txBody>
      </p:sp>
      <p:sp>
        <p:nvSpPr>
          <p:cNvPr id="270358" name="Rectangle 22"/>
          <p:cNvSpPr>
            <a:spLocks noChangeArrowheads="1"/>
          </p:cNvSpPr>
          <p:nvPr/>
        </p:nvSpPr>
        <p:spPr bwMode="auto">
          <a:xfrm>
            <a:off x="2819400" y="3352800"/>
            <a:ext cx="1101725" cy="374650"/>
          </a:xfrm>
          <a:prstGeom prst="rect">
            <a:avLst/>
          </a:prstGeom>
          <a:solidFill>
            <a:srgbClr val="FFCC66"/>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s-ES_tradnl" altLang="es-ES" sz="1200" b="1">
                <a:solidFill>
                  <a:srgbClr val="000000"/>
                </a:solidFill>
                <a:latin typeface="Arial" panose="020B0604020202020204" pitchFamily="34" charset="0"/>
              </a:rPr>
              <a:t>Extracción</a:t>
            </a:r>
            <a:endParaRPr lang="es-ES" altLang="es-ES" sz="1200" b="1">
              <a:solidFill>
                <a:srgbClr val="000000"/>
              </a:solidFill>
              <a:latin typeface="Arial" panose="020B0604020202020204" pitchFamily="34" charset="0"/>
            </a:endParaRPr>
          </a:p>
        </p:txBody>
      </p:sp>
      <p:grpSp>
        <p:nvGrpSpPr>
          <p:cNvPr id="270359" name="Group 23"/>
          <p:cNvGrpSpPr>
            <a:grpSpLocks/>
          </p:cNvGrpSpPr>
          <p:nvPr/>
        </p:nvGrpSpPr>
        <p:grpSpPr bwMode="auto">
          <a:xfrm>
            <a:off x="625475" y="3302000"/>
            <a:ext cx="1924050" cy="666750"/>
            <a:chOff x="572" y="1740"/>
            <a:chExt cx="1212" cy="420"/>
          </a:xfrm>
        </p:grpSpPr>
        <p:grpSp>
          <p:nvGrpSpPr>
            <p:cNvPr id="270360" name="Group 24"/>
            <p:cNvGrpSpPr>
              <a:grpSpLocks/>
            </p:cNvGrpSpPr>
            <p:nvPr/>
          </p:nvGrpSpPr>
          <p:grpSpPr bwMode="auto">
            <a:xfrm>
              <a:off x="1276" y="1756"/>
              <a:ext cx="508" cy="404"/>
              <a:chOff x="1548" y="2501"/>
              <a:chExt cx="532" cy="412"/>
            </a:xfrm>
          </p:grpSpPr>
          <p:sp>
            <p:nvSpPr>
              <p:cNvPr id="270361" name="Rectangle 25"/>
              <p:cNvSpPr>
                <a:spLocks noChangeArrowheads="1"/>
              </p:cNvSpPr>
              <p:nvPr/>
            </p:nvSpPr>
            <p:spPr bwMode="auto">
              <a:xfrm>
                <a:off x="1548" y="2585"/>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70362" name="Oval 26"/>
              <p:cNvSpPr>
                <a:spLocks noChangeArrowheads="1"/>
              </p:cNvSpPr>
              <p:nvPr/>
            </p:nvSpPr>
            <p:spPr bwMode="auto">
              <a:xfrm>
                <a:off x="1548" y="2501"/>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70363" name="Oval 27"/>
              <p:cNvSpPr>
                <a:spLocks noChangeArrowheads="1"/>
              </p:cNvSpPr>
              <p:nvPr/>
            </p:nvSpPr>
            <p:spPr bwMode="auto">
              <a:xfrm>
                <a:off x="1548" y="2755"/>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nvGrpSpPr>
            <p:cNvPr id="270364" name="Group 28"/>
            <p:cNvGrpSpPr>
              <a:grpSpLocks/>
            </p:cNvGrpSpPr>
            <p:nvPr/>
          </p:nvGrpSpPr>
          <p:grpSpPr bwMode="auto">
            <a:xfrm>
              <a:off x="876" y="1748"/>
              <a:ext cx="508" cy="412"/>
              <a:chOff x="1148" y="2493"/>
              <a:chExt cx="532" cy="412"/>
            </a:xfrm>
          </p:grpSpPr>
          <p:sp>
            <p:nvSpPr>
              <p:cNvPr id="270365" name="Rectangle 29"/>
              <p:cNvSpPr>
                <a:spLocks noChangeArrowheads="1"/>
              </p:cNvSpPr>
              <p:nvPr/>
            </p:nvSpPr>
            <p:spPr bwMode="auto">
              <a:xfrm>
                <a:off x="1148" y="2577"/>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70366" name="Oval 30"/>
              <p:cNvSpPr>
                <a:spLocks noChangeArrowheads="1"/>
              </p:cNvSpPr>
              <p:nvPr/>
            </p:nvSpPr>
            <p:spPr bwMode="auto">
              <a:xfrm>
                <a:off x="1148" y="2493"/>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70367" name="Oval 31"/>
              <p:cNvSpPr>
                <a:spLocks noChangeArrowheads="1"/>
              </p:cNvSpPr>
              <p:nvPr/>
            </p:nvSpPr>
            <p:spPr bwMode="auto">
              <a:xfrm>
                <a:off x="1148" y="2747"/>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nvGrpSpPr>
            <p:cNvPr id="270368" name="Group 32"/>
            <p:cNvGrpSpPr>
              <a:grpSpLocks/>
            </p:cNvGrpSpPr>
            <p:nvPr/>
          </p:nvGrpSpPr>
          <p:grpSpPr bwMode="auto">
            <a:xfrm>
              <a:off x="572" y="1740"/>
              <a:ext cx="436" cy="420"/>
              <a:chOff x="748" y="2485"/>
              <a:chExt cx="532" cy="412"/>
            </a:xfrm>
          </p:grpSpPr>
          <p:sp>
            <p:nvSpPr>
              <p:cNvPr id="270369" name="Rectangle 33"/>
              <p:cNvSpPr>
                <a:spLocks noChangeArrowheads="1"/>
              </p:cNvSpPr>
              <p:nvPr/>
            </p:nvSpPr>
            <p:spPr bwMode="auto">
              <a:xfrm>
                <a:off x="748" y="2569"/>
                <a:ext cx="532" cy="246"/>
              </a:xfrm>
              <a:prstGeom prst="rect">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70370" name="Oval 34"/>
              <p:cNvSpPr>
                <a:spLocks noChangeArrowheads="1"/>
              </p:cNvSpPr>
              <p:nvPr/>
            </p:nvSpPr>
            <p:spPr bwMode="auto">
              <a:xfrm>
                <a:off x="748" y="2485"/>
                <a:ext cx="532" cy="158"/>
              </a:xfrm>
              <a:prstGeom prst="ellipse">
                <a:avLst/>
              </a:prstGeom>
              <a:gradFill rotWithShape="0">
                <a:gsLst>
                  <a:gs pos="0">
                    <a:srgbClr val="99FFFF">
                      <a:gamma/>
                      <a:shade val="89804"/>
                      <a:invGamma/>
                    </a:srgbClr>
                  </a:gs>
                  <a:gs pos="100000">
                    <a:srgbClr val="99FFFF"/>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sp>
            <p:nvSpPr>
              <p:cNvPr id="270371" name="Oval 35"/>
              <p:cNvSpPr>
                <a:spLocks noChangeArrowheads="1"/>
              </p:cNvSpPr>
              <p:nvPr/>
            </p:nvSpPr>
            <p:spPr bwMode="auto">
              <a:xfrm>
                <a:off x="748" y="2739"/>
                <a:ext cx="532" cy="158"/>
              </a:xfrm>
              <a:prstGeom prst="ellipse">
                <a:avLst/>
              </a:prstGeom>
              <a:gradFill rotWithShape="0">
                <a:gsLst>
                  <a:gs pos="0">
                    <a:srgbClr val="99FFFF">
                      <a:gamma/>
                      <a:shade val="89804"/>
                      <a:invGamma/>
                    </a:srgbClr>
                  </a:gs>
                  <a:gs pos="50000">
                    <a:srgbClr val="99FFFF"/>
                  </a:gs>
                  <a:gs pos="100000">
                    <a:srgbClr val="99FFFF">
                      <a:gamma/>
                      <a:shade val="89804"/>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R"/>
              </a:p>
            </p:txBody>
          </p:sp>
        </p:grpSp>
      </p:grpSp>
      <p:sp>
        <p:nvSpPr>
          <p:cNvPr id="38" name="Rectangle 2"/>
          <p:cNvSpPr>
            <a:spLocks noGrp="1" noChangeArrowheads="1"/>
          </p:cNvSpPr>
          <p:nvPr>
            <p:ph type="title"/>
          </p:nvPr>
        </p:nvSpPr>
        <p:spPr>
          <a:xfrm>
            <a:off x="1176825" y="312045"/>
            <a:ext cx="6961800" cy="694200"/>
          </a:xfrm>
        </p:spPr>
        <p:txBody>
          <a:bodyPr/>
          <a:lstStyle/>
          <a:p>
            <a:pPr>
              <a:tabLst>
                <a:tab pos="7143750" algn="l"/>
              </a:tabLst>
            </a:pPr>
            <a:r>
              <a:rPr lang="en-GB" altLang="es-ES" sz="2800" dirty="0" err="1"/>
              <a:t>Carga</a:t>
            </a:r>
            <a:r>
              <a:rPr lang="en-GB" altLang="es-ES" sz="2800" dirty="0"/>
              <a:t> y </a:t>
            </a:r>
            <a:r>
              <a:rPr lang="en-GB" altLang="es-ES" sz="2800" dirty="0" err="1"/>
              <a:t>Mantenimiento</a:t>
            </a:r>
            <a:r>
              <a:rPr lang="en-GB" altLang="es-ES" sz="2800" dirty="0"/>
              <a:t> de un A.D.</a:t>
            </a:r>
            <a:endParaRPr lang="es-ES_tradnl" altLang="es-ES" sz="2800" dirty="0"/>
          </a:p>
        </p:txBody>
      </p:sp>
    </p:spTree>
    <p:extLst>
      <p:ext uri="{BB962C8B-B14F-4D97-AF65-F5344CB8AC3E}">
        <p14:creationId xmlns:p14="http://schemas.microsoft.com/office/powerpoint/2010/main" val="2462761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3" name="Text Box 3"/>
          <p:cNvSpPr txBox="1">
            <a:spLocks noChangeArrowheads="1"/>
          </p:cNvSpPr>
          <p:nvPr/>
        </p:nvSpPr>
        <p:spPr bwMode="auto">
          <a:xfrm>
            <a:off x="971550" y="3213100"/>
            <a:ext cx="7316788" cy="335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s-ES_tradnl" altLang="es-ES" sz="1800">
                <a:solidFill>
                  <a:schemeClr val="accent2"/>
                </a:solidFill>
                <a:latin typeface="Arial" panose="020B0604020202020204" pitchFamily="34" charset="0"/>
              </a:rPr>
              <a:t>Ejecución de la extracción:</a:t>
            </a:r>
            <a:endParaRPr lang="es-ES_tradnl" altLang="es-ES" sz="1800">
              <a:latin typeface="Arial" panose="020B0604020202020204" pitchFamily="34" charset="0"/>
            </a:endParaRPr>
          </a:p>
          <a:p>
            <a:pPr lvl="1" eaLnBrk="1" hangingPunct="1">
              <a:lnSpc>
                <a:spcPct val="110000"/>
              </a:lnSpc>
              <a:spcBef>
                <a:spcPct val="50000"/>
              </a:spcBef>
            </a:pPr>
            <a:r>
              <a:rPr lang="es-ES_tradnl" altLang="es-ES" sz="1800">
                <a:latin typeface="Arial" panose="020B0604020202020204" pitchFamily="34" charset="0"/>
              </a:rPr>
              <a:t>a) si los datos operacionales están mantenidos en </a:t>
            </a:r>
            <a:r>
              <a:rPr lang="es-ES_tradnl" altLang="es-ES" sz="1800" b="1">
                <a:latin typeface="Arial" panose="020B0604020202020204" pitchFamily="34" charset="0"/>
              </a:rPr>
              <a:t>un SGBDR</a:t>
            </a:r>
            <a:r>
              <a:rPr lang="es-ES_tradnl" altLang="es-ES" sz="1800">
                <a:latin typeface="Arial" panose="020B0604020202020204" pitchFamily="34" charset="0"/>
              </a:rPr>
              <a:t>, </a:t>
            </a:r>
            <a:r>
              <a:rPr lang="es-ES_tradnl" altLang="es-ES" sz="1800" b="1">
                <a:latin typeface="Arial" panose="020B0604020202020204" pitchFamily="34" charset="0"/>
              </a:rPr>
              <a:t>la extracción</a:t>
            </a:r>
            <a:r>
              <a:rPr lang="es-ES_tradnl" altLang="es-ES" sz="1800">
                <a:latin typeface="Arial" panose="020B0604020202020204" pitchFamily="34" charset="0"/>
              </a:rPr>
              <a:t> de datos se puede reducir a consultas </a:t>
            </a:r>
            <a:r>
              <a:rPr lang="es-ES_tradnl" altLang="es-ES" sz="1800" b="1">
                <a:latin typeface="Arial" panose="020B0604020202020204" pitchFamily="34" charset="0"/>
              </a:rPr>
              <a:t>en SQL</a:t>
            </a:r>
            <a:r>
              <a:rPr lang="es-ES_tradnl" altLang="es-ES" sz="1800">
                <a:latin typeface="Arial" panose="020B0604020202020204" pitchFamily="34" charset="0"/>
              </a:rPr>
              <a:t> o rutinas programadas.</a:t>
            </a:r>
          </a:p>
          <a:p>
            <a:pPr lvl="1" eaLnBrk="1" hangingPunct="1">
              <a:lnSpc>
                <a:spcPct val="110000"/>
              </a:lnSpc>
              <a:spcBef>
                <a:spcPct val="50000"/>
              </a:spcBef>
            </a:pPr>
            <a:r>
              <a:rPr lang="es-ES_tradnl" altLang="es-ES" sz="1800">
                <a:latin typeface="Arial" panose="020B0604020202020204" pitchFamily="34" charset="0"/>
              </a:rPr>
              <a:t>b) si los datos operacionales están en un </a:t>
            </a:r>
            <a:r>
              <a:rPr lang="es-ES_tradnl" altLang="es-ES" sz="1800" b="1">
                <a:latin typeface="Arial" panose="020B0604020202020204" pitchFamily="34" charset="0"/>
              </a:rPr>
              <a:t>sistema propietario</a:t>
            </a:r>
            <a:r>
              <a:rPr lang="es-ES_tradnl" altLang="es-ES" sz="1800">
                <a:latin typeface="Arial" panose="020B0604020202020204" pitchFamily="34" charset="0"/>
              </a:rPr>
              <a:t> (no se conoce el formato de los datos) </a:t>
            </a:r>
            <a:r>
              <a:rPr lang="es-ES_tradnl" altLang="es-ES" sz="1800" b="1">
                <a:latin typeface="Arial" panose="020B0604020202020204" pitchFamily="34" charset="0"/>
              </a:rPr>
              <a:t>o</a:t>
            </a:r>
            <a:r>
              <a:rPr lang="es-ES_tradnl" altLang="es-ES" sz="1800">
                <a:latin typeface="Arial" panose="020B0604020202020204" pitchFamily="34" charset="0"/>
              </a:rPr>
              <a:t> en </a:t>
            </a:r>
            <a:r>
              <a:rPr lang="es-ES_tradnl" altLang="es-ES" sz="1800" b="1">
                <a:latin typeface="Arial" panose="020B0604020202020204" pitchFamily="34" charset="0"/>
              </a:rPr>
              <a:t>fuentes externas</a:t>
            </a:r>
            <a:r>
              <a:rPr lang="es-ES_tradnl" altLang="es-ES" sz="1800">
                <a:latin typeface="Arial" panose="020B0604020202020204" pitchFamily="34" charset="0"/>
              </a:rPr>
              <a:t> textuales, hipertextuales u hojas de cálculo, </a:t>
            </a:r>
            <a:r>
              <a:rPr lang="es-ES_tradnl" altLang="es-ES" sz="1800" b="1">
                <a:latin typeface="Arial" panose="020B0604020202020204" pitchFamily="34" charset="0"/>
              </a:rPr>
              <a:t>la extracción puede ser muy difícil</a:t>
            </a:r>
            <a:r>
              <a:rPr lang="es-ES_tradnl" altLang="es-ES" sz="1800">
                <a:latin typeface="Arial" panose="020B0604020202020204" pitchFamily="34" charset="0"/>
              </a:rPr>
              <a:t> y puede tener que realizarse a partir de informes o volcados de datos proporcionados por los propietarios que deberán ser procesados posteriormente. </a:t>
            </a:r>
          </a:p>
        </p:txBody>
      </p:sp>
      <p:sp>
        <p:nvSpPr>
          <p:cNvPr id="271364" name="Text Box 4"/>
          <p:cNvSpPr txBox="1">
            <a:spLocks noChangeArrowheads="1"/>
          </p:cNvSpPr>
          <p:nvPr/>
        </p:nvSpPr>
        <p:spPr bwMode="auto">
          <a:xfrm>
            <a:off x="808038" y="1677988"/>
            <a:ext cx="7554912" cy="134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Clr>
                <a:schemeClr val="accent2"/>
              </a:buClr>
              <a:buFont typeface="Wingdings" panose="05000000000000000000" pitchFamily="2" charset="2"/>
              <a:buNone/>
            </a:pPr>
            <a:r>
              <a:rPr lang="es-ES_tradnl" altLang="es-ES" sz="2800">
                <a:solidFill>
                  <a:srgbClr val="A41512"/>
                </a:solidFill>
                <a:latin typeface="Arial" panose="020B0604020202020204" pitchFamily="34" charset="0"/>
              </a:rPr>
              <a:t>Extracción:</a:t>
            </a:r>
            <a:r>
              <a:rPr lang="es-ES_tradnl" altLang="es-ES" sz="2000">
                <a:solidFill>
                  <a:srgbClr val="000099"/>
                </a:solidFill>
                <a:latin typeface="Arial" panose="020B0604020202020204" pitchFamily="34" charset="0"/>
              </a:rPr>
              <a:t> </a:t>
            </a:r>
            <a:r>
              <a:rPr lang="es-ES_tradnl" altLang="es-ES" sz="2000">
                <a:latin typeface="Arial" panose="020B0604020202020204" pitchFamily="34" charset="0"/>
              </a:rPr>
              <a:t>lectura de datos del sistema operacional.</a:t>
            </a:r>
          </a:p>
          <a:p>
            <a:pPr lvl="1" eaLnBrk="1" hangingPunct="1">
              <a:spcBef>
                <a:spcPct val="50000"/>
              </a:spcBef>
            </a:pPr>
            <a:r>
              <a:rPr lang="es-ES_tradnl" altLang="es-ES" sz="1800">
                <a:latin typeface="Arial" panose="020B0604020202020204" pitchFamily="34" charset="0"/>
              </a:rPr>
              <a:t>a) durante la carga inicial .</a:t>
            </a:r>
          </a:p>
          <a:p>
            <a:pPr lvl="1" eaLnBrk="1" hangingPunct="1">
              <a:spcBef>
                <a:spcPct val="50000"/>
              </a:spcBef>
            </a:pPr>
            <a:r>
              <a:rPr lang="es-ES_tradnl" altLang="es-ES" sz="1800">
                <a:latin typeface="Arial" panose="020B0604020202020204" pitchFamily="34" charset="0"/>
              </a:rPr>
              <a:t>b) mantenimiento del AD</a:t>
            </a:r>
          </a:p>
        </p:txBody>
      </p:sp>
      <p:sp>
        <p:nvSpPr>
          <p:cNvPr id="7" name="Rectangle 2"/>
          <p:cNvSpPr>
            <a:spLocks noGrp="1" noChangeArrowheads="1"/>
          </p:cNvSpPr>
          <p:nvPr>
            <p:ph type="title"/>
          </p:nvPr>
        </p:nvSpPr>
        <p:spPr>
          <a:xfrm>
            <a:off x="1176825" y="312045"/>
            <a:ext cx="6961800" cy="694200"/>
          </a:xfrm>
        </p:spPr>
        <p:txBody>
          <a:bodyPr/>
          <a:lstStyle/>
          <a:p>
            <a:pPr>
              <a:tabLst>
                <a:tab pos="7143750" algn="l"/>
              </a:tabLst>
            </a:pPr>
            <a:r>
              <a:rPr lang="en-GB" altLang="es-ES" sz="2800" dirty="0" err="1"/>
              <a:t>Carga</a:t>
            </a:r>
            <a:r>
              <a:rPr lang="en-GB" altLang="es-ES" sz="2800" dirty="0"/>
              <a:t> y </a:t>
            </a:r>
            <a:r>
              <a:rPr lang="en-GB" altLang="es-ES" sz="2800" dirty="0" err="1"/>
              <a:t>Mantenimiento</a:t>
            </a:r>
            <a:r>
              <a:rPr lang="en-GB" altLang="es-ES" sz="2800" dirty="0"/>
              <a:t> de un A.D.</a:t>
            </a:r>
            <a:endParaRPr lang="es-ES_tradnl" altLang="es-ES" sz="2800" dirty="0"/>
          </a:p>
        </p:txBody>
      </p:sp>
    </p:spTree>
    <p:extLst>
      <p:ext uri="{BB962C8B-B14F-4D97-AF65-F5344CB8AC3E}">
        <p14:creationId xmlns:p14="http://schemas.microsoft.com/office/powerpoint/2010/main" val="4076199549"/>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1317</TotalTime>
  <Words>4392</Words>
  <Application>Microsoft Office PowerPoint</Application>
  <PresentationFormat>Presentación en pantalla (4:3)</PresentationFormat>
  <Paragraphs>718</Paragraphs>
  <Slides>65</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65</vt:i4>
      </vt:variant>
    </vt:vector>
  </HeadingPairs>
  <TitlesOfParts>
    <vt:vector size="72" baseType="lpstr">
      <vt:lpstr>Arial</vt:lpstr>
      <vt:lpstr>Calibri</vt:lpstr>
      <vt:lpstr>Helvetica-Narrow</vt:lpstr>
      <vt:lpstr>Monotype Sorts</vt:lpstr>
      <vt:lpstr>Symbol</vt:lpstr>
      <vt:lpstr>Wingdings</vt:lpstr>
      <vt:lpstr>Tema de Office</vt:lpstr>
      <vt:lpstr>MINERÍA DE DATOS ISW­-911 </vt:lpstr>
      <vt:lpstr>Agenda</vt:lpstr>
      <vt:lpstr>Objetivos</vt:lpstr>
      <vt:lpstr>Carga y Mantenimiento de un A.D.</vt:lpstr>
      <vt:lpstr>Carga y Mantenimiento de un A.D.</vt:lpstr>
      <vt:lpstr>Carga y Mantenimiento de un A.D.</vt:lpstr>
      <vt:lpstr>Carga y Mantenimiento de un A.D.</vt:lpstr>
      <vt:lpstr>Carga y Mantenimiento de un A.D.</vt:lpstr>
      <vt:lpstr>Carga y Mantenimiento de un A.D.</vt:lpstr>
      <vt:lpstr>Carga y Mantenimiento de un A.D.</vt:lpstr>
      <vt:lpstr>Carga y Mantenimiento de un A.D.</vt:lpstr>
      <vt:lpstr>Carga y Mantenimiento de un A.D.</vt:lpstr>
      <vt:lpstr>Carga y Mantenimiento de un A.D.</vt:lpstr>
      <vt:lpstr>Carga y Mantenimiento de un A.D.</vt:lpstr>
      <vt:lpstr>Carga y Mantenimiento de un A.D.</vt:lpstr>
      <vt:lpstr>Carga y Mantenimiento de un A.D.</vt:lpstr>
      <vt:lpstr>Carga y Mantenimiento de un A.D.</vt:lpstr>
      <vt:lpstr>Carga y Mantenimiento de un A.D.</vt:lpstr>
      <vt:lpstr>Carga y Mantenimiento de un A.D.</vt:lpstr>
      <vt:lpstr>Carga y Mantenimiento de un A.D.</vt:lpstr>
      <vt:lpstr>Carga y Mantenimiento de un A.D.</vt:lpstr>
      <vt:lpstr>Carga y Mantenimiento de un A.D.</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Diseño de un Almacén de Datos</vt:lpstr>
      <vt:lpstr>Líneas de Investigación Abiertas</vt:lpstr>
      <vt:lpstr>Líneas de Investigación Abiertas</vt:lpstr>
      <vt:lpstr>Líneas de Investigación Abiertas</vt:lpstr>
      <vt:lpstr>Líneas de Investigación Abiertas</vt:lpstr>
      <vt:lpstr>Líneas de Investigación Abiertas</vt:lpstr>
      <vt:lpstr>Líneas de Investigación Abiertas</vt:lpstr>
      <vt:lpstr>Tarea</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EN AMBIENTE WEB II</dc:title>
  <dc:creator>Efren</dc:creator>
  <cp:lastModifiedBy>Efren</cp:lastModifiedBy>
  <cp:revision>69</cp:revision>
  <dcterms:modified xsi:type="dcterms:W3CDTF">2016-09-21T18:55:29Z</dcterms:modified>
</cp:coreProperties>
</file>