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0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262" autoAdjust="0"/>
  </p:normalViewPr>
  <p:slideViewPr>
    <p:cSldViewPr snapToGrid="0">
      <p:cViewPr varScale="1">
        <p:scale>
          <a:sx n="108" d="100"/>
          <a:sy n="108" d="100"/>
        </p:scale>
        <p:origin x="17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E51AD-9423-4966-B0AC-E7AE111B55B2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75131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MINERÍA DE DATOS</a:t>
            </a:r>
            <a:br>
              <a:rPr lang="es-MX" b="1" dirty="0"/>
            </a:br>
            <a:r>
              <a:rPr lang="es-ES" dirty="0"/>
              <a:t>ISW­-911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229600" cy="422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_tradnl" altLang="es-ES" dirty="0"/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/>
              <a:t>La minería o prospección de datos (DM) no es más que una fase del KDD: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/>
              <a:t>Fase que integra los métodos de aprendizaje y estadísticos para obtener hipótesis de patrones y modelos.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endParaRPr lang="es-ES_tradnl" altLang="es-ES" sz="2000" dirty="0"/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/>
              <a:t>Al ser la fase de generación de hipótesis, vulgarmente se asimila KDD con DM.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endParaRPr lang="es-ES_tradnl" altLang="es-ES" sz="2000" dirty="0"/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/>
              <a:t>Además, las connotaciones de aventura y de dinero fácil del término “minería de datos” han hecho que éste se use como identificador del área.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114147" y="283523"/>
            <a:ext cx="6961800" cy="694200"/>
          </a:xfrm>
          <a:noFill/>
          <a:ln/>
        </p:spPr>
        <p:txBody>
          <a:bodyPr/>
          <a:lstStyle/>
          <a:p>
            <a:r>
              <a:rPr lang="es-ES_tradnl" altLang="es-ES" sz="2000" dirty="0"/>
              <a:t>Relación de DM con Otras Disciplinas</a:t>
            </a:r>
          </a:p>
        </p:txBody>
      </p:sp>
    </p:spTree>
    <p:extLst>
      <p:ext uri="{BB962C8B-B14F-4D97-AF65-F5344CB8AC3E}">
        <p14:creationId xmlns:p14="http://schemas.microsoft.com/office/powerpoint/2010/main" val="216418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229600" cy="45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" sz="2000" dirty="0"/>
              <a:t>La minería de datos no es una extensión de los sistemas de informes inteligentes o sistemas OLAP (</a:t>
            </a:r>
            <a:r>
              <a:rPr lang="es-ES_tradnl" altLang="es-ES" sz="2000" i="1" dirty="0"/>
              <a:t>On-Line </a:t>
            </a:r>
            <a:r>
              <a:rPr lang="es-ES_tradnl" altLang="es-ES" sz="2000" i="1" dirty="0" err="1"/>
              <a:t>Analytical</a:t>
            </a:r>
            <a:r>
              <a:rPr lang="es-ES_tradnl" altLang="es-ES" sz="2000" i="1" dirty="0"/>
              <a:t> </a:t>
            </a:r>
            <a:r>
              <a:rPr lang="es-ES_tradnl" altLang="es-ES" sz="2000" i="1" dirty="0" err="1"/>
              <a:t>Processing</a:t>
            </a:r>
            <a:r>
              <a:rPr lang="es-ES_tradnl" altLang="es-ES" sz="2000" dirty="0"/>
              <a:t>).</a:t>
            </a:r>
          </a:p>
          <a:p>
            <a:pPr algn="ctr"/>
            <a:endParaRPr lang="es-ES_tradnl" altLang="es-ES" dirty="0"/>
          </a:p>
          <a:p>
            <a:pPr algn="ctr"/>
            <a:endParaRPr lang="es-ES_tradnl" altLang="es-E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s-ES" altLang="es-ES" sz="2000" dirty="0"/>
              <a:t>Otras herramientas, p.ej. consultas sofisticadas o análisis estadístico, pueden responder a preguntas como: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s-ES" sz="1800" dirty="0">
                <a:solidFill>
                  <a:srgbClr val="800000"/>
                </a:solidFill>
              </a:rPr>
              <a:t>“¿Han subido las ventas del producto X en junio?” 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s-ES" sz="1800" dirty="0">
                <a:solidFill>
                  <a:srgbClr val="800000"/>
                </a:solidFill>
              </a:rPr>
              <a:t>“¿Las ventas del producto X bajan cuando promocionamos el producto Y?”</a:t>
            </a:r>
            <a:endParaRPr lang="es-ES" altLang="es-ES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s-ES" altLang="es-ES" sz="2000" dirty="0"/>
              <a:t>Pero sólo con técnicas de minería de datos podremos responder a preguntas del estilo: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s-ES" sz="1800" dirty="0">
                <a:solidFill>
                  <a:srgbClr val="800000"/>
                </a:solidFill>
              </a:rPr>
              <a:t>“¿Qué factores influyen en las ventas del producto X?” 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s-ES" altLang="es-ES" sz="1800" dirty="0">
                <a:solidFill>
                  <a:srgbClr val="800000"/>
                </a:solidFill>
              </a:rPr>
              <a:t>“¿Cuál será el producto más vendido si abrimos una delegación en Portugal?</a:t>
            </a:r>
            <a:endParaRPr lang="es-ES" altLang="es-ES" sz="1800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1802" y="248012"/>
            <a:ext cx="6961800" cy="694200"/>
          </a:xfrm>
          <a:noFill/>
          <a:ln/>
        </p:spPr>
        <p:txBody>
          <a:bodyPr/>
          <a:lstStyle/>
          <a:p>
            <a:r>
              <a:rPr lang="es-ES_tradnl" altLang="es-ES" sz="2000" dirty="0"/>
              <a:t>Relación de DM con Otras Disciplinas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601170" y="2361460"/>
            <a:ext cx="418306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ES" dirty="0"/>
              <a:t>La minería de datos aspira a más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95129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53615" y="1370819"/>
            <a:ext cx="8229600" cy="516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endParaRPr lang="es-ES" altLang="es-ES" sz="2000" dirty="0"/>
          </a:p>
          <a:p>
            <a:pPr>
              <a:buFontTx/>
              <a:buChar char="•"/>
            </a:pPr>
            <a:r>
              <a:rPr lang="es-ES" altLang="es-ES" sz="2000" dirty="0"/>
              <a:t>Visión con las herramientas tradicionales:</a:t>
            </a:r>
          </a:p>
          <a:p>
            <a:pPr lvl="1">
              <a:buFontTx/>
              <a:buChar char="•"/>
            </a:pPr>
            <a:r>
              <a:rPr lang="es-ES" altLang="es-ES" sz="2000" dirty="0"/>
              <a:t>El analista empieza con una pregunta, una suposición o simplemente una intuición y explora los datos y construye un modelo. </a:t>
            </a:r>
            <a:r>
              <a:rPr lang="es-ES" altLang="es-ES" sz="2000" b="1" dirty="0"/>
              <a:t>El analista propone el modelo</a:t>
            </a:r>
            <a:r>
              <a:rPr lang="es-ES" altLang="es-ES" sz="2000" dirty="0"/>
              <a:t>.</a:t>
            </a:r>
          </a:p>
          <a:p>
            <a:pPr>
              <a:buFontTx/>
              <a:buChar char="•"/>
            </a:pPr>
            <a:r>
              <a:rPr lang="es-ES" altLang="es-ES" sz="2000" dirty="0"/>
              <a:t>Visión con la minería de datos:</a:t>
            </a:r>
          </a:p>
          <a:p>
            <a:pPr lvl="1">
              <a:buFontTx/>
              <a:buChar char="•"/>
            </a:pPr>
            <a:r>
              <a:rPr lang="es-ES" altLang="es-ES" sz="2000" dirty="0"/>
              <a:t>Aunque el analista no pierde la posibilidad de proponer modelos, </a:t>
            </a:r>
            <a:r>
              <a:rPr lang="es-ES" altLang="es-ES" sz="2000" b="1" dirty="0"/>
              <a:t>el sistema encuentra y sugiere modelos</a:t>
            </a:r>
            <a:r>
              <a:rPr lang="es-ES" altLang="es-ES" sz="2000" dirty="0"/>
              <a:t>.</a:t>
            </a:r>
          </a:p>
          <a:p>
            <a:endParaRPr lang="es-ES" altLang="es-ES" sz="900" dirty="0"/>
          </a:p>
          <a:p>
            <a:r>
              <a:rPr lang="es-ES" altLang="es-ES" sz="2000" dirty="0"/>
              <a:t>Ventajas: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s-ES" altLang="es-ES" sz="2000" dirty="0"/>
              <a:t>Generar un modelo requiere menos esfuerzo manual y permite evaluar cantidades ingentes de datos.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s-ES" altLang="es-ES" sz="2000" dirty="0"/>
              <a:t>Se pueden evaluar muchos modelos generados automáticamente, y esto aumenta la probabilidad de encontrar un buen modelo.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s-ES" altLang="es-ES" sz="2000" dirty="0"/>
              <a:t>El analista necesita menos formación sobre construcción de modelos y menos experiencia.</a:t>
            </a:r>
            <a:endParaRPr lang="es-ES_tradnl" altLang="es-ES" sz="2000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87515" y="265767"/>
            <a:ext cx="6961800" cy="694200"/>
          </a:xfrm>
          <a:noFill/>
          <a:ln/>
        </p:spPr>
        <p:txBody>
          <a:bodyPr/>
          <a:lstStyle/>
          <a:p>
            <a:r>
              <a:rPr lang="es-ES_tradnl" altLang="es-ES" sz="2000" dirty="0"/>
              <a:t>Relación de DM con Otras Disciplinas</a:t>
            </a:r>
          </a:p>
        </p:txBody>
      </p:sp>
    </p:spTree>
    <p:extLst>
      <p:ext uri="{BB962C8B-B14F-4D97-AF65-F5344CB8AC3E}">
        <p14:creationId xmlns:p14="http://schemas.microsoft.com/office/powerpoint/2010/main" val="325823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04800" y="1603375"/>
            <a:ext cx="8305800" cy="414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19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9238" indent="-147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400"/>
              </a:spcAft>
            </a:pPr>
            <a:r>
              <a:rPr lang="es-ES" altLang="es-ES" sz="2000" dirty="0"/>
              <a:t>Áreas de Aplicación:</a:t>
            </a:r>
          </a:p>
          <a:p>
            <a:pPr lvl="1">
              <a:buFontTx/>
              <a:buChar char="•"/>
            </a:pPr>
            <a:r>
              <a:rPr lang="es-ES" altLang="es-ES" sz="2000" dirty="0"/>
              <a:t>Toma de Decisiones (banca-finanzas-seguros, </a:t>
            </a:r>
            <a:r>
              <a:rPr lang="es-ES" altLang="es-ES" sz="2000" dirty="0" err="1"/>
              <a:t>márketing</a:t>
            </a:r>
            <a:r>
              <a:rPr lang="es-ES" altLang="es-ES" sz="2000" dirty="0"/>
              <a:t>, políticas sanitarias/demográficas, ...)</a:t>
            </a:r>
          </a:p>
          <a:p>
            <a:pPr lvl="1">
              <a:buFontTx/>
              <a:buChar char="•"/>
            </a:pPr>
            <a:r>
              <a:rPr lang="es-ES" altLang="es-ES" sz="2000" dirty="0"/>
              <a:t>Procesos Industriales (componentes químicos, compuestos, mezclas, esmaltes, procesos, etc.)</a:t>
            </a:r>
          </a:p>
          <a:p>
            <a:pPr lvl="1">
              <a:buFontTx/>
              <a:buChar char="•"/>
            </a:pPr>
            <a:r>
              <a:rPr lang="es-ES" altLang="es-ES" sz="2000" dirty="0"/>
              <a:t>Investigación Científica (medicina, astronomía, meteorología, psicología, ...). Aquí la eficiencia no es tan importante.</a:t>
            </a:r>
          </a:p>
          <a:p>
            <a:pPr lvl="1">
              <a:buFontTx/>
              <a:buChar char="•"/>
            </a:pPr>
            <a:r>
              <a:rPr lang="es-ES" altLang="es-ES" sz="2000" dirty="0"/>
              <a:t>Soporte al Diseño de Bases de Datos. </a:t>
            </a:r>
          </a:p>
          <a:p>
            <a:pPr lvl="1">
              <a:buFontTx/>
              <a:buChar char="•"/>
            </a:pPr>
            <a:r>
              <a:rPr lang="es-ES" altLang="es-ES" sz="2000" i="1" dirty="0"/>
              <a:t>Reverse </a:t>
            </a:r>
            <a:r>
              <a:rPr lang="es-ES" altLang="es-ES" sz="2000" i="1" dirty="0" err="1"/>
              <a:t>Engineering</a:t>
            </a:r>
            <a:r>
              <a:rPr lang="es-ES" altLang="es-ES" sz="2000" dirty="0"/>
              <a:t> (dados una base de datos, </a:t>
            </a:r>
            <a:r>
              <a:rPr lang="es-ES" altLang="es-ES" sz="2000" dirty="0" err="1"/>
              <a:t>desnormalizarla</a:t>
            </a:r>
            <a:r>
              <a:rPr lang="es-ES" altLang="es-ES" sz="2000" dirty="0"/>
              <a:t> para que luego el sistema la normalice). </a:t>
            </a:r>
          </a:p>
          <a:p>
            <a:pPr lvl="1">
              <a:buFontTx/>
              <a:buChar char="•"/>
            </a:pPr>
            <a:r>
              <a:rPr lang="es-ES" altLang="es-ES" sz="2000" dirty="0"/>
              <a:t>Mejora de Calidad de Datos.</a:t>
            </a:r>
          </a:p>
          <a:p>
            <a:pPr lvl="1">
              <a:buFontTx/>
              <a:buChar char="•"/>
            </a:pPr>
            <a:r>
              <a:rPr lang="es-ES" altLang="es-ES" sz="2000" dirty="0"/>
              <a:t>Mejora de Consultas (si se descubren dependencias funcionales nuevas u otras condiciones evitables).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8100"/>
            <a:ext cx="7772400" cy="1143000"/>
          </a:xfrm>
          <a:noFill/>
          <a:ln/>
        </p:spPr>
        <p:txBody>
          <a:bodyPr/>
          <a:lstStyle/>
          <a:p>
            <a:r>
              <a:rPr lang="es-ES_tradnl" altLang="es-ES" sz="3600" dirty="0"/>
              <a:t>Áreas de Aplicación</a:t>
            </a:r>
          </a:p>
        </p:txBody>
      </p:sp>
      <p:sp>
        <p:nvSpPr>
          <p:cNvPr id="120836" name="Oval 4"/>
          <p:cNvSpPr>
            <a:spLocks noChangeArrowheads="1"/>
          </p:cNvSpPr>
          <p:nvPr/>
        </p:nvSpPr>
        <p:spPr bwMode="auto">
          <a:xfrm>
            <a:off x="152400" y="1852493"/>
            <a:ext cx="8382000" cy="1752600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629400" y="5606811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ES" sz="1600" dirty="0">
                <a:solidFill>
                  <a:srgbClr val="276F25"/>
                </a:solidFill>
                <a:latin typeface="Arial" panose="020B0604020202020204" pitchFamily="34" charset="0"/>
              </a:rPr>
              <a:t>Más importante industrialmente</a:t>
            </a:r>
            <a:endParaRPr lang="es-ES" altLang="es-ES" dirty="0">
              <a:solidFill>
                <a:srgbClr val="276F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4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79387" y="1944689"/>
            <a:ext cx="8787059" cy="482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2575" indent="-282575">
              <a:tabLst>
                <a:tab pos="24717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tabLst>
                <a:tab pos="24717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192088">
              <a:tabLst>
                <a:tab pos="24717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9238" indent="-147638">
              <a:tabLst>
                <a:tab pos="24717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4717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17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17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17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17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400"/>
              </a:spcAft>
            </a:pPr>
            <a:r>
              <a:rPr lang="es-ES" altLang="es-ES" sz="1900" dirty="0">
                <a:latin typeface="Arial Narrow" panose="020B0606020202030204" pitchFamily="34" charset="0"/>
              </a:rPr>
              <a:t>Comercio/Marketing:	- Identificar patrones de compra de los clientes.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Buscar asociaciones entre clientes y características demográficas. 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Predecir respuesta a campañas de </a:t>
            </a:r>
            <a:r>
              <a:rPr lang="es-ES" altLang="es-ES" sz="1900" i="1" dirty="0" err="1">
                <a:latin typeface="Arial Narrow" panose="020B0606020202030204" pitchFamily="34" charset="0"/>
              </a:rPr>
              <a:t>mailing</a:t>
            </a:r>
            <a:r>
              <a:rPr lang="es-ES" altLang="es-ES" sz="1900" dirty="0">
                <a:latin typeface="Arial Narrow" panose="020B0606020202030204" pitchFamily="34" charset="0"/>
              </a:rPr>
              <a:t>.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Análisis de cestas de la compra.</a:t>
            </a:r>
          </a:p>
          <a:p>
            <a:r>
              <a:rPr lang="es-ES" altLang="es-ES" sz="1900" dirty="0">
                <a:latin typeface="Arial Narrow" panose="020B0606020202030204" pitchFamily="34" charset="0"/>
              </a:rPr>
              <a:t>Banca:	- Detectar patrones de uso fraudulento de tarjetas de crédito. 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Identificar clientes leales.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Predecir clientes con probabilidad de cambiar su afiliación. 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Determinar gasto en tarjeta de crédito por grupos.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Encontrar correlaciones entre indicadores financieros.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Identificar reglas de mercado de valores a partir de históricos.</a:t>
            </a:r>
          </a:p>
          <a:p>
            <a:r>
              <a:rPr lang="es-ES" altLang="es-ES" sz="1900" dirty="0">
                <a:latin typeface="Arial Narrow" panose="020B0606020202030204" pitchFamily="34" charset="0"/>
              </a:rPr>
              <a:t>Seguros y Salud Privada:	- Análisis de procedimientos médicos solicitados conjuntamente. 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Predecir qué clientes compran nuevas pólizas.</a:t>
            </a:r>
          </a:p>
          <a:p>
            <a:pPr lvl="1"/>
            <a:r>
              <a:rPr lang="es-ES" altLang="es-ES" sz="1900" dirty="0">
                <a:latin typeface="Arial Narrow" panose="020B0606020202030204" pitchFamily="34" charset="0"/>
              </a:rPr>
              <a:t>		- Identificar patrones de comportamiento para clientes con riesgo. </a:t>
            </a:r>
          </a:p>
          <a:p>
            <a:pPr lvl="1"/>
            <a:r>
              <a:rPr lang="es-ES" altLang="es-ES" sz="1900" dirty="0">
                <a:latin typeface="Arial Narrow" panose="020B0606020202030204" pitchFamily="34" charset="0"/>
              </a:rPr>
              <a:t>		- Identificar comportamiento fraudulento.</a:t>
            </a:r>
          </a:p>
          <a:p>
            <a:r>
              <a:rPr lang="es-ES" altLang="es-ES" sz="1900" dirty="0">
                <a:latin typeface="Arial Narrow" panose="020B0606020202030204" pitchFamily="34" charset="0"/>
              </a:rPr>
              <a:t>Transportes:	- Determinar la planificación de la distribución entre tiendas.</a:t>
            </a:r>
          </a:p>
          <a:p>
            <a:pPr lvl="4"/>
            <a:r>
              <a:rPr lang="es-ES" altLang="es-ES" sz="1900" dirty="0">
                <a:latin typeface="Arial Narrow" panose="020B0606020202030204" pitchFamily="34" charset="0"/>
              </a:rPr>
              <a:t>	- Analizar patrones de carga. 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9844"/>
            <a:ext cx="7772400" cy="1143000"/>
          </a:xfrm>
          <a:noFill/>
          <a:ln/>
        </p:spPr>
        <p:txBody>
          <a:bodyPr/>
          <a:lstStyle/>
          <a:p>
            <a:r>
              <a:rPr lang="es-ES_tradnl" altLang="es-ES" sz="2400" dirty="0"/>
              <a:t>Áreas de Aplicación. Problemas Tipo.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85800" y="1524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ES" b="1"/>
              <a:t>KDD para toma de decisiones </a:t>
            </a:r>
            <a:r>
              <a:rPr lang="es-ES" altLang="es-ES"/>
              <a:t>(Dilly 96)</a:t>
            </a:r>
          </a:p>
        </p:txBody>
      </p:sp>
    </p:spTree>
    <p:extLst>
      <p:ext uri="{BB962C8B-B14F-4D97-AF65-F5344CB8AC3E}">
        <p14:creationId xmlns:p14="http://schemas.microsoft.com/office/powerpoint/2010/main" val="398088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57200" y="2133600"/>
            <a:ext cx="83058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19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9238" indent="-147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ES" sz="1900" dirty="0">
                <a:latin typeface="Arial Narrow" panose="020B0606020202030204" pitchFamily="34" charset="0"/>
              </a:rPr>
              <a:t>Medicina:	</a:t>
            </a:r>
          </a:p>
          <a:p>
            <a:pPr lvl="2">
              <a:buFontTx/>
              <a:buChar char="-"/>
            </a:pPr>
            <a:r>
              <a:rPr lang="es-ES" altLang="es-ES" sz="1900" dirty="0">
                <a:latin typeface="Arial Narrow" panose="020B0606020202030204" pitchFamily="34" charset="0"/>
              </a:rPr>
              <a:t>Identificación de terapias médicas satisfactorias para diferentes enfermedades.</a:t>
            </a:r>
          </a:p>
          <a:p>
            <a:pPr lvl="2" algn="just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es-ES_tradnl" altLang="es-ES" sz="1900" dirty="0">
                <a:latin typeface="Arial Narrow" panose="020B0606020202030204" pitchFamily="34" charset="0"/>
              </a:rPr>
              <a:t>Asociación de síntomas y clasificación diferencial de patologías.</a:t>
            </a:r>
          </a:p>
          <a:p>
            <a:pPr lvl="2" algn="just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es-ES_tradnl" altLang="es-ES" sz="1900" dirty="0">
                <a:latin typeface="Arial Narrow" panose="020B0606020202030204" pitchFamily="34" charset="0"/>
              </a:rPr>
              <a:t>Estudio de factores (genéticos, precedentes, hábitos, alimenticios, etc.) de riesgo/salud en distintas patologías.</a:t>
            </a:r>
          </a:p>
          <a:p>
            <a:pPr lvl="2" algn="just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es-ES_tradnl" altLang="es-ES" sz="1900" dirty="0">
                <a:latin typeface="Arial Narrow" panose="020B0606020202030204" pitchFamily="34" charset="0"/>
              </a:rPr>
              <a:t>Segmentación de pacientes para una atención más inteligente según su grupo.</a:t>
            </a:r>
          </a:p>
          <a:p>
            <a:pPr lvl="2" algn="just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es-ES_tradnl" altLang="es-ES" sz="1900" dirty="0">
                <a:latin typeface="Arial Narrow" panose="020B0606020202030204" pitchFamily="34" charset="0"/>
              </a:rPr>
              <a:t>Predicciones temporales de los centros asistenciales para el mejor uso de recursos, consultas, salas y habitaciones.</a:t>
            </a:r>
          </a:p>
          <a:p>
            <a:pPr lvl="2" algn="just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es-ES_tradnl" altLang="es-ES" sz="1900" dirty="0">
                <a:latin typeface="Arial Narrow" panose="020B0606020202030204" pitchFamily="34" charset="0"/>
              </a:rPr>
              <a:t>Estudios epidemiológicos, análisis de rendimientos de campañas de información, prevención, sustitución de fármacos, etc.</a:t>
            </a:r>
          </a:p>
          <a:p>
            <a:pPr lvl="2">
              <a:buFontTx/>
              <a:buChar char="-"/>
            </a:pPr>
            <a:endParaRPr lang="es-ES" altLang="es-ES" sz="1900" dirty="0">
              <a:latin typeface="Arial Narrow" panose="020B0606020202030204" pitchFamily="34" charset="0"/>
            </a:endParaRPr>
          </a:p>
          <a:p>
            <a:pPr lvl="2">
              <a:buFontTx/>
              <a:buChar char="-"/>
            </a:pPr>
            <a:endParaRPr lang="es-ES_tradnl" altLang="es-ES" sz="1900" dirty="0">
              <a:latin typeface="Arial Narrow" panose="020B0606020202030204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  <a:noFill/>
          <a:ln/>
        </p:spPr>
        <p:txBody>
          <a:bodyPr/>
          <a:lstStyle/>
          <a:p>
            <a:r>
              <a:rPr lang="es-ES_tradnl" altLang="es-ES" sz="2400" dirty="0"/>
              <a:t>Áreas de Aplicación. Problemas Tipo</a:t>
            </a:r>
            <a:r>
              <a:rPr lang="es-ES_tradnl" altLang="es-ES" dirty="0"/>
              <a:t>.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85800" y="1524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ES" b="1"/>
              <a:t>KDD para toma de decisión</a:t>
            </a:r>
            <a:endParaRPr lang="es-ES" altLang="es-ES" b="1"/>
          </a:p>
        </p:txBody>
      </p:sp>
    </p:spTree>
    <p:extLst>
      <p:ext uri="{BB962C8B-B14F-4D97-AF65-F5344CB8AC3E}">
        <p14:creationId xmlns:p14="http://schemas.microsoft.com/office/powerpoint/2010/main" val="401602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457200" y="2133600"/>
            <a:ext cx="83058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19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9238" indent="-147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ES"/>
          </a:p>
          <a:p>
            <a:pPr lvl="2">
              <a:buFontTx/>
              <a:buChar char="-"/>
            </a:pPr>
            <a:r>
              <a:rPr lang="es-ES" altLang="es-ES" sz="1900">
                <a:latin typeface="Arial Narrow" panose="020B0606020202030204" pitchFamily="34" charset="0"/>
              </a:rPr>
              <a:t>Extracción de modelos sobre comportamiento de compuestos.</a:t>
            </a:r>
          </a:p>
          <a:p>
            <a:pPr lvl="2">
              <a:buFontTx/>
              <a:buChar char="-"/>
            </a:pPr>
            <a:r>
              <a:rPr lang="es-ES" altLang="es-ES" sz="1900">
                <a:latin typeface="Arial Narrow" panose="020B0606020202030204" pitchFamily="34" charset="0"/>
              </a:rPr>
              <a:t>Detección de piezas con trabas.</a:t>
            </a:r>
          </a:p>
          <a:p>
            <a:pPr lvl="2">
              <a:buFontTx/>
              <a:buChar char="-"/>
            </a:pPr>
            <a:r>
              <a:rPr lang="es-ES" altLang="es-ES" sz="1900">
                <a:latin typeface="Arial Narrow" panose="020B0606020202030204" pitchFamily="34" charset="0"/>
              </a:rPr>
              <a:t>Predicción de fallos</a:t>
            </a:r>
          </a:p>
          <a:p>
            <a:pPr lvl="2">
              <a:buFontTx/>
              <a:buChar char="-"/>
            </a:pPr>
            <a:r>
              <a:rPr lang="es-ES" altLang="es-ES" sz="1900">
                <a:latin typeface="Arial Narrow" panose="020B0606020202030204" pitchFamily="34" charset="0"/>
              </a:rPr>
              <a:t>Modelos de calidad.</a:t>
            </a:r>
          </a:p>
          <a:p>
            <a:pPr lvl="2">
              <a:buFontTx/>
              <a:buChar char="-"/>
            </a:pPr>
            <a:r>
              <a:rPr lang="es-ES" altLang="es-ES" sz="1900">
                <a:latin typeface="Arial Narrow" panose="020B0606020202030204" pitchFamily="34" charset="0"/>
              </a:rPr>
              <a:t>Estimación de composiciones óptimas en mezclas.</a:t>
            </a:r>
          </a:p>
          <a:p>
            <a:pPr lvl="2">
              <a:buFontTx/>
              <a:buChar char="-"/>
            </a:pPr>
            <a:r>
              <a:rPr lang="es-ES" altLang="es-ES" sz="1900">
                <a:latin typeface="Arial Narrow" panose="020B0606020202030204" pitchFamily="34" charset="0"/>
              </a:rPr>
              <a:t>Extracción de modelos de coste.</a:t>
            </a:r>
          </a:p>
          <a:p>
            <a:pPr lvl="2">
              <a:buFontTx/>
              <a:buChar char="-"/>
            </a:pPr>
            <a:r>
              <a:rPr lang="es-ES" altLang="es-ES" sz="1900">
                <a:latin typeface="Arial Narrow" panose="020B0606020202030204" pitchFamily="34" charset="0"/>
              </a:rPr>
              <a:t>Extracción de modelos de producción.</a:t>
            </a:r>
          </a:p>
          <a:p>
            <a:pPr lvl="2">
              <a:buFontTx/>
              <a:buChar char="-"/>
            </a:pPr>
            <a:r>
              <a:rPr lang="es-ES" altLang="es-ES" sz="1900">
                <a:latin typeface="Arial Narrow" panose="020B0606020202030204" pitchFamily="34" charset="0"/>
              </a:rPr>
              <a:t>Simulación costes/beneficios según niveles de calidad</a:t>
            </a:r>
          </a:p>
          <a:p>
            <a:pPr lvl="2">
              <a:buFontTx/>
              <a:buChar char="-"/>
            </a:pPr>
            <a:endParaRPr lang="es-ES_tradnl" altLang="es-ES" sz="1900">
              <a:latin typeface="Arial Narrow" panose="020B0606020202030204" pitchFamily="34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126724" y="0"/>
            <a:ext cx="6966751" cy="1100091"/>
          </a:xfrm>
          <a:noFill/>
          <a:ln/>
        </p:spPr>
        <p:txBody>
          <a:bodyPr/>
          <a:lstStyle/>
          <a:p>
            <a:r>
              <a:rPr lang="es-ES_tradnl" altLang="es-ES" sz="2400" dirty="0"/>
              <a:t>Áreas de Aplicación. Problemas Tipo</a:t>
            </a:r>
            <a:endParaRPr lang="es-ES_tradnl" altLang="es-ES" dirty="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5800" y="1842856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ES" b="1"/>
              <a:t>KDD para </a:t>
            </a:r>
            <a:r>
              <a:rPr lang="es-ES" altLang="es-ES" b="1"/>
              <a:t>Procesos Industriales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9549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i="1" dirty="0"/>
              <a:t>Inmon, W.H. "</a:t>
            </a:r>
            <a:r>
              <a:rPr lang="es-ES" sz="2000" i="1" dirty="0" err="1"/>
              <a:t>Building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1992 </a:t>
            </a:r>
          </a:p>
          <a:p>
            <a:r>
              <a:rPr lang="es-ES" sz="2000" i="1" dirty="0"/>
              <a:t>Inmon, W.H. et al. "</a:t>
            </a:r>
            <a:r>
              <a:rPr lang="es-ES" sz="2000" i="1" dirty="0" err="1"/>
              <a:t>Managing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1997 </a:t>
            </a:r>
          </a:p>
          <a:p>
            <a:r>
              <a:rPr lang="es-ES" sz="2000" i="1" dirty="0"/>
              <a:t>Inmon, W.H. et al. "Data </a:t>
            </a:r>
            <a:r>
              <a:rPr lang="es-ES" sz="2000" i="1" dirty="0" err="1"/>
              <a:t>Warehouse</a:t>
            </a:r>
            <a:r>
              <a:rPr lang="es-ES" sz="2000" i="1" dirty="0"/>
              <a:t> Performance", John </a:t>
            </a:r>
            <a:r>
              <a:rPr lang="es-ES" sz="2000" i="1" dirty="0" err="1"/>
              <a:t>Wiley</a:t>
            </a:r>
            <a:r>
              <a:rPr lang="es-ES" sz="2000" i="1" dirty="0"/>
              <a:t>, 1999 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1996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 et al.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Lifecycle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1998 </a:t>
            </a:r>
          </a:p>
          <a:p>
            <a:r>
              <a:rPr lang="es-ES" sz="2000" i="1" dirty="0" err="1"/>
              <a:t>Giovinazzo</a:t>
            </a:r>
            <a:r>
              <a:rPr lang="es-ES" sz="2000" i="1" dirty="0"/>
              <a:t>, W. "</a:t>
            </a:r>
            <a:r>
              <a:rPr lang="es-ES" sz="2000" i="1" dirty="0" err="1"/>
              <a:t>Object-Oriented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Design</a:t>
            </a:r>
            <a:r>
              <a:rPr lang="es-ES" sz="2000" i="1" dirty="0"/>
              <a:t>", Prentice-Hall, 2000. </a:t>
            </a:r>
          </a:p>
          <a:p>
            <a:r>
              <a:rPr lang="es-ES" sz="2000" i="1" dirty="0" err="1"/>
              <a:t>Jarke</a:t>
            </a:r>
            <a:r>
              <a:rPr lang="es-ES" sz="2000" i="1" dirty="0"/>
              <a:t>, M. et al. "Fundamentals of Data Warehouses", </a:t>
            </a:r>
            <a:r>
              <a:rPr lang="es-ES" sz="2000" i="1" dirty="0" err="1"/>
              <a:t>Springer</a:t>
            </a:r>
            <a:r>
              <a:rPr lang="es-ES" sz="2000" i="1" dirty="0"/>
              <a:t>, 2000.</a:t>
            </a:r>
            <a:endParaRPr lang="es-CR" sz="2000" i="1" dirty="0"/>
          </a:p>
        </p:txBody>
      </p:sp>
    </p:spTree>
    <p:extLst>
      <p:ext uri="{BB962C8B-B14F-4D97-AF65-F5344CB8AC3E}">
        <p14:creationId xmlns:p14="http://schemas.microsoft.com/office/powerpoint/2010/main" val="97602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b="1" dirty="0"/>
              <a:t>Minería de Datos</a:t>
            </a:r>
          </a:p>
          <a:p>
            <a:pPr lvl="1"/>
            <a:r>
              <a:rPr lang="es-ES" dirty="0"/>
              <a:t>Introducción a la Minería de Datos (DM)</a:t>
            </a:r>
          </a:p>
          <a:p>
            <a:pPr lvl="1"/>
            <a:r>
              <a:rPr lang="es-ES" dirty="0"/>
              <a:t>El proceso de KDD</a:t>
            </a:r>
          </a:p>
          <a:p>
            <a:pPr lvl="1"/>
            <a:r>
              <a:rPr lang="es-ES" dirty="0"/>
              <a:t>Técnicas de Minería de Datos</a:t>
            </a:r>
          </a:p>
          <a:p>
            <a:pPr lvl="1"/>
            <a:r>
              <a:rPr lang="es-ES" dirty="0"/>
              <a:t>Web </a:t>
            </a:r>
            <a:r>
              <a:rPr lang="es-ES" dirty="0" err="1"/>
              <a:t>Mining</a:t>
            </a:r>
            <a:endParaRPr lang="es-ES" dirty="0"/>
          </a:p>
          <a:p>
            <a:pPr lvl="1"/>
            <a:r>
              <a:rPr lang="es-ES" dirty="0"/>
              <a:t>Líneas de Investigación Abiertas</a:t>
            </a:r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Reconocer la problemática del análisis de grandes volúmenes de datos y de los beneficios de su uso sistemático para la obtención de modelos y patrones predictivos o descriptivos.</a:t>
            </a:r>
          </a:p>
          <a:p>
            <a:endParaRPr lang="es-ES" sz="2000" dirty="0"/>
          </a:p>
          <a:p>
            <a:r>
              <a:rPr lang="es-ES" sz="2000" dirty="0"/>
              <a:t>Conocer las fases del Descubrimiento de Conocimiento de Bases de Datos y la importancia de las mismas en el éxito del proceso (en especial las de limpieza y selección de datos).</a:t>
            </a:r>
          </a:p>
          <a:p>
            <a:endParaRPr lang="es-ES" sz="2000" dirty="0"/>
          </a:p>
          <a:p>
            <a:r>
              <a:rPr lang="es-ES" sz="2000" dirty="0"/>
              <a:t>Conocer las distintas técnicas de aprendizaje automático y estadísticas utilizadas en minería de datos, su potencial, su coste computacional y sus limitaciones de representación y de inteligibilidad.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011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la Minería de Datos</a:t>
            </a:r>
            <a:endParaRPr lang="es-C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3968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52021" y="2199620"/>
            <a:ext cx="8229600" cy="382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_tradnl" altLang="es-ES" dirty="0"/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>
                <a:latin typeface="Times" panose="02020603050405020304" pitchFamily="18" charset="0"/>
              </a:rPr>
              <a:t>El </a:t>
            </a:r>
            <a:r>
              <a:rPr lang="es-ES_tradnl" altLang="es-ES" sz="2000" b="1" dirty="0">
                <a:latin typeface="Times" panose="02020603050405020304" pitchFamily="18" charset="0"/>
              </a:rPr>
              <a:t>aumento del volumen y variedad de información</a:t>
            </a:r>
            <a:r>
              <a:rPr lang="es-ES_tradnl" altLang="es-ES" sz="2000" dirty="0">
                <a:latin typeface="Times" panose="02020603050405020304" pitchFamily="18" charset="0"/>
              </a:rPr>
              <a:t> que se encuentra informatizada en bases de datos digitales ha crecido espectacularmente en la última década.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endParaRPr lang="es-ES_tradnl" altLang="es-ES" sz="2000" dirty="0">
              <a:latin typeface="Times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>
                <a:latin typeface="Times" panose="02020603050405020304" pitchFamily="18" charset="0"/>
              </a:rPr>
              <a:t>Gran parte de esta </a:t>
            </a:r>
            <a:r>
              <a:rPr lang="es-ES_tradnl" altLang="es-ES" sz="2000" b="1" dirty="0">
                <a:latin typeface="Times" panose="02020603050405020304" pitchFamily="18" charset="0"/>
              </a:rPr>
              <a:t>información es histórica</a:t>
            </a:r>
            <a:r>
              <a:rPr lang="es-ES_tradnl" altLang="es-ES" sz="2000" dirty="0">
                <a:latin typeface="Times" panose="02020603050405020304" pitchFamily="18" charset="0"/>
              </a:rPr>
              <a:t>, es decir, representa transacciones o situaciones que se han producido.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endParaRPr lang="es-ES_tradnl" altLang="es-ES" sz="2000" dirty="0">
              <a:latin typeface="Times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>
                <a:latin typeface="Times" panose="02020603050405020304" pitchFamily="18" charset="0"/>
              </a:rPr>
              <a:t>Aparte de su función de “memoria de la organización”, la información histórica es útil </a:t>
            </a:r>
            <a:r>
              <a:rPr lang="es-ES_tradnl" altLang="es-ES" sz="2000" b="1" dirty="0">
                <a:latin typeface="Times" panose="02020603050405020304" pitchFamily="18" charset="0"/>
              </a:rPr>
              <a:t>para predecir la información futura</a:t>
            </a:r>
            <a:r>
              <a:rPr lang="es-ES_tradnl" altLang="es-ES" sz="2000" dirty="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774577" y="254493"/>
            <a:ext cx="7772400" cy="685800"/>
          </a:xfrm>
          <a:noFill/>
          <a:ln/>
        </p:spPr>
        <p:txBody>
          <a:bodyPr/>
          <a:lstStyle/>
          <a:p>
            <a:r>
              <a:rPr lang="es-ES_tradnl" altLang="es-ES" dirty="0"/>
              <a:t>Motivación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057400" y="1676400"/>
            <a:ext cx="4572000" cy="52322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altLang="es-ES" b="1" dirty="0"/>
              <a:t>Nuevas Necesidades del Análisis de Grandes Volúmenes de Datos</a:t>
            </a:r>
            <a:endParaRPr lang="es-ES" altLang="es-ES" b="1" dirty="0"/>
          </a:p>
        </p:txBody>
      </p:sp>
    </p:spTree>
    <p:extLst>
      <p:ext uri="{BB962C8B-B14F-4D97-AF65-F5344CB8AC3E}">
        <p14:creationId xmlns:p14="http://schemas.microsoft.com/office/powerpoint/2010/main" val="357706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229600" cy="394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_tradnl" altLang="es-ES" dirty="0"/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>
                <a:latin typeface="Times" panose="02020603050405020304" pitchFamily="18" charset="0"/>
              </a:rPr>
              <a:t>La mayoría de </a:t>
            </a:r>
            <a:r>
              <a:rPr lang="es-ES_tradnl" altLang="es-ES" sz="2000" b="1" i="1" dirty="0">
                <a:latin typeface="Times" panose="02020603050405020304" pitchFamily="18" charset="0"/>
              </a:rPr>
              <a:t>decisiones</a:t>
            </a:r>
            <a:r>
              <a:rPr lang="es-ES_tradnl" altLang="es-ES" sz="2000" dirty="0">
                <a:latin typeface="Times" panose="02020603050405020304" pitchFamily="18" charset="0"/>
              </a:rPr>
              <a:t> de empresas, organizaciones e instituciones se basan también en información de experiencias pasadas extraídas de fuentes muy diversas.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endParaRPr lang="es-ES_tradnl" altLang="es-ES" sz="2000" dirty="0">
              <a:latin typeface="Times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>
                <a:latin typeface="Times" panose="02020603050405020304" pitchFamily="18" charset="0"/>
              </a:rPr>
              <a:t>Las </a:t>
            </a:r>
            <a:r>
              <a:rPr lang="es-ES_tradnl" altLang="es-ES" sz="2000" b="1" dirty="0">
                <a:latin typeface="Times" panose="02020603050405020304" pitchFamily="18" charset="0"/>
              </a:rPr>
              <a:t>decisiones colectivas</a:t>
            </a:r>
            <a:r>
              <a:rPr lang="es-ES_tradnl" altLang="es-ES" sz="2000" dirty="0">
                <a:latin typeface="Times" panose="02020603050405020304" pitchFamily="18" charset="0"/>
              </a:rPr>
              <a:t> suelen tener consecuencias mucho más graves, especialmente económicas, y, recientemente, se deben basar en </a:t>
            </a:r>
            <a:r>
              <a:rPr lang="es-ES_tradnl" altLang="es-ES" sz="2000" b="1" dirty="0">
                <a:latin typeface="Times" panose="02020603050405020304" pitchFamily="18" charset="0"/>
              </a:rPr>
              <a:t>volúmenes de datos que desbordan la capacidad humana</a:t>
            </a:r>
            <a:r>
              <a:rPr lang="es-ES_tradnl" altLang="es-ES" sz="2000" dirty="0">
                <a:latin typeface="Times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endParaRPr lang="es-ES_tradnl" altLang="es-ES" dirty="0">
              <a:latin typeface="Times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endParaRPr lang="es-ES_tradnl" altLang="es-E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756822" y="236737"/>
            <a:ext cx="7772400" cy="685800"/>
          </a:xfrm>
          <a:noFill/>
          <a:ln/>
        </p:spPr>
        <p:txBody>
          <a:bodyPr/>
          <a:lstStyle/>
          <a:p>
            <a:r>
              <a:rPr lang="es-ES_tradnl" altLang="es-ES" dirty="0"/>
              <a:t>Motivación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85800" y="5105400"/>
            <a:ext cx="7467600" cy="523220"/>
          </a:xfrm>
          <a:prstGeom prst="rect">
            <a:avLst/>
          </a:prstGeom>
          <a:noFill/>
          <a:ln w="9525">
            <a:solidFill>
              <a:srgbClr val="3AA5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altLang="es-ES" b="1" dirty="0"/>
              <a:t>El área de la extracción (</a:t>
            </a:r>
            <a:r>
              <a:rPr lang="es-ES_tradnl" altLang="es-ES" b="1" dirty="0" err="1"/>
              <a:t>semi</a:t>
            </a:r>
            <a:r>
              <a:rPr lang="es-ES_tradnl" altLang="es-ES" b="1" dirty="0"/>
              <a:t>-)automática de conocimiento de bases de datos ha adquirido recientemente una importancia científica y económica inusual</a:t>
            </a:r>
            <a:endParaRPr lang="en-GB" altLang="es-ES" b="1" dirty="0"/>
          </a:p>
        </p:txBody>
      </p:sp>
    </p:spTree>
    <p:extLst>
      <p:ext uri="{BB962C8B-B14F-4D97-AF65-F5344CB8AC3E}">
        <p14:creationId xmlns:p14="http://schemas.microsoft.com/office/powerpoint/2010/main" val="198299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229600" cy="462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endParaRPr lang="es-ES_tradnl" altLang="es-ES" sz="2000" dirty="0">
              <a:latin typeface="Times" panose="02020603050405020304" pitchFamily="18" charset="0"/>
            </a:endParaRPr>
          </a:p>
          <a:p>
            <a:pPr>
              <a:buFontTx/>
              <a:buChar char="•"/>
            </a:pPr>
            <a:r>
              <a:rPr lang="es-ES_tradnl" altLang="es-ES" sz="1800" dirty="0">
                <a:latin typeface="Times" panose="02020603050405020304" pitchFamily="18" charset="0"/>
              </a:rPr>
              <a:t>Tamaño de datos poco habitual para algoritmos clásicos: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1800" dirty="0">
                <a:latin typeface="Times" panose="02020603050405020304" pitchFamily="18" charset="0"/>
              </a:rPr>
              <a:t>número de registros (ejemplos) muy largo (10</a:t>
            </a:r>
            <a:r>
              <a:rPr lang="es-ES_tradnl" altLang="es-ES" sz="1800" baseline="30000" dirty="0">
                <a:latin typeface="Times" panose="02020603050405020304" pitchFamily="18" charset="0"/>
              </a:rPr>
              <a:t>8</a:t>
            </a:r>
            <a:r>
              <a:rPr lang="es-ES_tradnl" altLang="es-ES" sz="1800" dirty="0">
                <a:latin typeface="Times" panose="02020603050405020304" pitchFamily="18" charset="0"/>
              </a:rPr>
              <a:t>-10</a:t>
            </a:r>
            <a:r>
              <a:rPr lang="es-ES_tradnl" altLang="es-ES" sz="1800" baseline="30000" dirty="0">
                <a:latin typeface="Times" panose="02020603050405020304" pitchFamily="18" charset="0"/>
              </a:rPr>
              <a:t>12</a:t>
            </a:r>
            <a:r>
              <a:rPr lang="es-ES_tradnl" altLang="es-ES" sz="1800" dirty="0">
                <a:latin typeface="Times" panose="02020603050405020304" pitchFamily="18" charset="0"/>
              </a:rPr>
              <a:t> bytes).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1800" dirty="0">
                <a:latin typeface="Times" panose="02020603050405020304" pitchFamily="18" charset="0"/>
              </a:rPr>
              <a:t>datos altamente dimensionales (nº de columnas/atributos): 10</a:t>
            </a:r>
            <a:r>
              <a:rPr lang="es-ES_tradnl" altLang="es-ES" sz="1800" baseline="30000" dirty="0">
                <a:latin typeface="Times" panose="02020603050405020304" pitchFamily="18" charset="0"/>
              </a:rPr>
              <a:t>2</a:t>
            </a:r>
            <a:r>
              <a:rPr lang="es-ES_tradnl" altLang="es-ES" sz="1800" dirty="0">
                <a:latin typeface="Times" panose="02020603050405020304" pitchFamily="18" charset="0"/>
              </a:rPr>
              <a:t>-10</a:t>
            </a:r>
            <a:r>
              <a:rPr lang="es-ES_tradnl" altLang="es-ES" sz="1800" baseline="30000" dirty="0">
                <a:latin typeface="Times" panose="02020603050405020304" pitchFamily="18" charset="0"/>
              </a:rPr>
              <a:t>4</a:t>
            </a:r>
            <a:r>
              <a:rPr lang="es-ES_tradnl" altLang="es-ES" sz="1800" dirty="0">
                <a:latin typeface="Times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1800" dirty="0">
                <a:latin typeface="Times" panose="02020603050405020304" pitchFamily="18" charset="0"/>
              </a:rPr>
              <a:t>El usuario final no es un experto en aprendizaje automático ni en estadística. 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endParaRPr lang="es-ES_tradnl" altLang="es-ES" sz="1800" dirty="0">
              <a:latin typeface="Times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1800" dirty="0">
                <a:latin typeface="Times" panose="02020603050405020304" pitchFamily="18" charset="0"/>
              </a:rPr>
              <a:t>El usuario no puede perder más tiempo analizando los datos: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1800" dirty="0">
                <a:latin typeface="Times" panose="02020603050405020304" pitchFamily="18" charset="0"/>
              </a:rPr>
              <a:t>industria: ventajas competitivas, decisiones más efectivas.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1800" dirty="0">
                <a:latin typeface="Times" panose="02020603050405020304" pitchFamily="18" charset="0"/>
              </a:rPr>
              <a:t>ciencia: datos nunca analizados, bancos no cruzados, etc.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1800" dirty="0">
                <a:latin typeface="Times" panose="02020603050405020304" pitchFamily="18" charset="0"/>
              </a:rPr>
              <a:t>personal: “</a:t>
            </a:r>
            <a:r>
              <a:rPr lang="es-ES_tradnl" altLang="es-ES" sz="1800" dirty="0" err="1">
                <a:latin typeface="Times" panose="02020603050405020304" pitchFamily="18" charset="0"/>
              </a:rPr>
              <a:t>information</a:t>
            </a:r>
            <a:r>
              <a:rPr lang="es-ES_tradnl" altLang="es-ES" sz="1800" dirty="0">
                <a:latin typeface="Times" panose="02020603050405020304" pitchFamily="18" charset="0"/>
              </a:rPr>
              <a:t> </a:t>
            </a:r>
            <a:r>
              <a:rPr lang="es-ES_tradnl" altLang="es-ES" sz="1800" dirty="0" err="1">
                <a:latin typeface="Times" panose="02020603050405020304" pitchFamily="18" charset="0"/>
              </a:rPr>
              <a:t>overload</a:t>
            </a:r>
            <a:r>
              <a:rPr lang="es-ES_tradnl" altLang="es-ES" sz="1800" dirty="0">
                <a:latin typeface="Times" panose="02020603050405020304" pitchFamily="18" charset="0"/>
              </a:rPr>
              <a:t>”...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endParaRPr lang="es-ES_tradnl" altLang="es-ES" sz="1800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s-ES_tradnl" altLang="es-ES" sz="1800" b="1" i="1" dirty="0">
                <a:latin typeface="Times" panose="02020603050405020304" pitchFamily="18" charset="0"/>
              </a:rPr>
              <a:t> Los sistemas clásicos de estadística son difíciles de usar y no escalan al número de datos típicos en bases de datos.</a:t>
            </a:r>
            <a:endParaRPr lang="es-ES_tradnl" altLang="es-ES" sz="1800" b="1" dirty="0">
              <a:latin typeface="Times" panose="02020603050405020304" pitchFamily="18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398233" y="230257"/>
            <a:ext cx="6961800" cy="694200"/>
          </a:xfrm>
          <a:noFill/>
          <a:ln/>
        </p:spPr>
        <p:txBody>
          <a:bodyPr/>
          <a:lstStyle/>
          <a:p>
            <a:r>
              <a:rPr lang="es-ES_tradnl" altLang="es-ES"/>
              <a:t>Motivación</a:t>
            </a:r>
          </a:p>
        </p:txBody>
      </p:sp>
    </p:spTree>
    <p:extLst>
      <p:ext uri="{BB962C8B-B14F-4D97-AF65-F5344CB8AC3E}">
        <p14:creationId xmlns:p14="http://schemas.microsoft.com/office/powerpoint/2010/main" val="233591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229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_tradnl" altLang="es-ES" sz="2000" dirty="0"/>
          </a:p>
          <a:p>
            <a:r>
              <a:rPr lang="es-ES_tradnl" altLang="es-ES" sz="2000" dirty="0"/>
              <a:t>Aparece...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>
                <a:latin typeface="Times" panose="02020603050405020304" pitchFamily="18" charset="0"/>
              </a:rPr>
              <a:t>“Descubrimiento de Conocimiento a partir de Bases de Datos” (KDD, del inglés </a:t>
            </a:r>
            <a:r>
              <a:rPr lang="es-ES_tradnl" altLang="es-ES" sz="2000" i="1" dirty="0" err="1">
                <a:latin typeface="Times" panose="02020603050405020304" pitchFamily="18" charset="0"/>
              </a:rPr>
              <a:t>Knowledge</a:t>
            </a:r>
            <a:r>
              <a:rPr lang="es-ES_tradnl" altLang="es-ES" sz="2000" i="1" dirty="0">
                <a:latin typeface="Times" panose="02020603050405020304" pitchFamily="18" charset="0"/>
              </a:rPr>
              <a:t> Discovery </a:t>
            </a:r>
            <a:r>
              <a:rPr lang="es-ES_tradnl" altLang="es-ES" sz="2000" i="1" dirty="0" err="1">
                <a:latin typeface="Times" panose="02020603050405020304" pitchFamily="18" charset="0"/>
              </a:rPr>
              <a:t>from</a:t>
            </a:r>
            <a:r>
              <a:rPr lang="es-ES_tradnl" altLang="es-ES" sz="2000" i="1" dirty="0">
                <a:latin typeface="Times" panose="02020603050405020304" pitchFamily="18" charset="0"/>
              </a:rPr>
              <a:t> </a:t>
            </a:r>
            <a:r>
              <a:rPr lang="es-ES_tradnl" altLang="es-ES" sz="2000" i="1" dirty="0" err="1">
                <a:latin typeface="Times" panose="02020603050405020304" pitchFamily="18" charset="0"/>
              </a:rPr>
              <a:t>Databases</a:t>
            </a:r>
            <a:r>
              <a:rPr lang="es-ES_tradnl" altLang="es-ES" sz="2000" dirty="0">
                <a:latin typeface="Times" panose="02020603050405020304" pitchFamily="18" charset="0"/>
              </a:rPr>
              <a:t>).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s-ES_tradnl" altLang="es-ES" sz="2000" dirty="0">
                <a:latin typeface="Times" panose="02020603050405020304" pitchFamily="18" charset="0"/>
              </a:rPr>
              <a:t>“</a:t>
            </a:r>
            <a:r>
              <a:rPr lang="es-ES_tradnl" altLang="es-ES" sz="2000" i="1" dirty="0">
                <a:latin typeface="Times" panose="02020603050405020304" pitchFamily="18" charset="0"/>
              </a:rPr>
              <a:t>proceso no trivial de identificar patrones válidos, novedosos, potencialmente útiles y en última instancia comprensibles a partir de los datos</a:t>
            </a:r>
            <a:r>
              <a:rPr lang="es-ES_tradnl" altLang="es-ES" sz="2000" dirty="0">
                <a:latin typeface="Times" panose="02020603050405020304" pitchFamily="18" charset="0"/>
              </a:rPr>
              <a:t>”. </a:t>
            </a:r>
            <a:r>
              <a:rPr lang="es-ES_tradnl" altLang="es-ES" sz="2000" dirty="0" err="1">
                <a:latin typeface="Times" panose="02020603050405020304" pitchFamily="18" charset="0"/>
              </a:rPr>
              <a:t>Fayyad</a:t>
            </a:r>
            <a:r>
              <a:rPr lang="es-ES_tradnl" altLang="es-ES" sz="2000" dirty="0">
                <a:latin typeface="Times" panose="02020603050405020304" pitchFamily="18" charset="0"/>
              </a:rPr>
              <a:t> et al. 1996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>
                <a:latin typeface="Times" panose="02020603050405020304" pitchFamily="18" charset="0"/>
              </a:rPr>
              <a:t>Diferencia clara con métodos estadísticos: la estadística se utiliza para validar o parametrizar un </a:t>
            </a:r>
            <a:r>
              <a:rPr lang="es-ES_tradnl" altLang="es-ES" sz="2000" i="1" dirty="0">
                <a:latin typeface="Times" panose="02020603050405020304" pitchFamily="18" charset="0"/>
              </a:rPr>
              <a:t>modelo sugerido y preexistente</a:t>
            </a:r>
            <a:r>
              <a:rPr lang="es-ES_tradnl" altLang="es-ES" sz="2000" dirty="0">
                <a:latin typeface="Times" panose="02020603050405020304" pitchFamily="18" charset="0"/>
              </a:rPr>
              <a:t>, no para generarlo. 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sz="2000" dirty="0"/>
              <a:t>Diferencia sutil “Análisis Inteligente de Datos” (IDA, del inglés </a:t>
            </a:r>
            <a:r>
              <a:rPr lang="es-ES_tradnl" altLang="es-ES" sz="2000" dirty="0" err="1"/>
              <a:t>Intelligent</a:t>
            </a:r>
            <a:r>
              <a:rPr lang="es-ES_tradnl" altLang="es-ES" sz="2000" dirty="0"/>
              <a:t> Data </a:t>
            </a:r>
            <a:r>
              <a:rPr lang="es-ES_tradnl" altLang="es-ES" sz="2000" dirty="0" err="1"/>
              <a:t>Analysis</a:t>
            </a:r>
            <a:r>
              <a:rPr lang="es-ES_tradnl" altLang="es-ES" sz="2000" dirty="0"/>
              <a:t>) que correspondía con el uso de técnicas de inteligencia artificial en el análisis de los datos.</a:t>
            </a:r>
            <a:endParaRPr lang="es-ES_tradnl" altLang="es-ES" sz="2000" i="1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xfrm>
            <a:off x="747943" y="316637"/>
            <a:ext cx="7772400" cy="762000"/>
          </a:xfrm>
          <a:noFill/>
          <a:ln/>
        </p:spPr>
        <p:txBody>
          <a:bodyPr/>
          <a:lstStyle/>
          <a:p>
            <a:r>
              <a:rPr lang="es-ES_tradnl" altLang="es-ES" sz="2400" dirty="0"/>
              <a:t>Relación de DM con Otras Disciplinas</a:t>
            </a:r>
          </a:p>
        </p:txBody>
      </p:sp>
    </p:spTree>
    <p:extLst>
      <p:ext uri="{BB962C8B-B14F-4D97-AF65-F5344CB8AC3E}">
        <p14:creationId xmlns:p14="http://schemas.microsoft.com/office/powerpoint/2010/main" val="197652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229600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3588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_tradnl" altLang="es-ES" dirty="0"/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dirty="0">
                <a:latin typeface="Times" panose="02020603050405020304" pitchFamily="18" charset="0"/>
              </a:rPr>
              <a:t>KDD nace como interfaz y se nutre de diferentes disciplinas: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dirty="0">
                <a:latin typeface="Times" panose="02020603050405020304" pitchFamily="18" charset="0"/>
              </a:rPr>
              <a:t>estadística.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dirty="0">
                <a:latin typeface="Times" panose="02020603050405020304" pitchFamily="18" charset="0"/>
              </a:rPr>
              <a:t>sistemas de información / bases de datos.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dirty="0">
                <a:latin typeface="Times" panose="02020603050405020304" pitchFamily="18" charset="0"/>
              </a:rPr>
              <a:t>aprendizaje automático / IA.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dirty="0">
                <a:latin typeface="Times" panose="02020603050405020304" pitchFamily="18" charset="0"/>
              </a:rPr>
              <a:t>visualización de datos.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dirty="0">
                <a:latin typeface="Times" panose="02020603050405020304" pitchFamily="18" charset="0"/>
              </a:rPr>
              <a:t>computación paralela / distribuida.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Tx/>
              <a:buChar char="•"/>
            </a:pPr>
            <a:r>
              <a:rPr lang="es-ES_tradnl" altLang="es-ES" dirty="0">
                <a:latin typeface="Times" panose="02020603050405020304" pitchFamily="18" charset="0"/>
              </a:rPr>
              <a:t>interfaces de lenguaje natural a bases de datos.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014900" y="230256"/>
            <a:ext cx="6961800" cy="694200"/>
          </a:xfrm>
          <a:noFill/>
          <a:ln/>
        </p:spPr>
        <p:txBody>
          <a:bodyPr/>
          <a:lstStyle/>
          <a:p>
            <a:r>
              <a:rPr lang="es-ES_tradnl" altLang="es-ES" sz="2000" dirty="0"/>
              <a:t>Relación de DM con Otras Disciplinas</a:t>
            </a:r>
          </a:p>
        </p:txBody>
      </p:sp>
    </p:spTree>
    <p:extLst>
      <p:ext uri="{BB962C8B-B14F-4D97-AF65-F5344CB8AC3E}">
        <p14:creationId xmlns:p14="http://schemas.microsoft.com/office/powerpoint/2010/main" val="1663623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1185</Words>
  <Application>Microsoft Office PowerPoint</Application>
  <PresentationFormat>Presentación en pantalla (4:3)</PresentationFormat>
  <Paragraphs>149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Symbol</vt:lpstr>
      <vt:lpstr>Times</vt:lpstr>
      <vt:lpstr>Times New Roman</vt:lpstr>
      <vt:lpstr>Tema de Office</vt:lpstr>
      <vt:lpstr>MINERÍA DE DATOS ISW­-911 </vt:lpstr>
      <vt:lpstr>Agenda</vt:lpstr>
      <vt:lpstr>Objetivos</vt:lpstr>
      <vt:lpstr>Introducción a la Minería de Datos</vt:lpstr>
      <vt:lpstr>Motivación</vt:lpstr>
      <vt:lpstr>Motivación</vt:lpstr>
      <vt:lpstr>Motivación</vt:lpstr>
      <vt:lpstr>Relación de DM con Otras Disciplinas</vt:lpstr>
      <vt:lpstr>Relación de DM con Otras Disciplinas</vt:lpstr>
      <vt:lpstr>Relación de DM con Otras Disciplinas</vt:lpstr>
      <vt:lpstr>Relación de DM con Otras Disciplinas</vt:lpstr>
      <vt:lpstr>Relación de DM con Otras Disciplinas</vt:lpstr>
      <vt:lpstr>Áreas de Aplicación</vt:lpstr>
      <vt:lpstr>Áreas de Aplicación. Problemas Tipo.</vt:lpstr>
      <vt:lpstr>Áreas de Aplicación. Problemas Tipo.</vt:lpstr>
      <vt:lpstr>Áreas de Aplicación. Problemas Tipo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72</cp:revision>
  <dcterms:modified xsi:type="dcterms:W3CDTF">2016-10-05T22:33:08Z</dcterms:modified>
</cp:coreProperties>
</file>