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65" r:id="rId7"/>
    <p:sldId id="258"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0DBED-AE64-AF60-F9E4-9B0AE3648260}" v="70" dt="2023-12-26T14:23:53.013"/>
    <p1510:client id="{5BDB1734-87FE-D845-242A-C4E834801EE1}" v="1" dt="2023-12-26T11:16:46.673"/>
    <p1510:client id="{D423FF97-C6E1-4DE3-A264-8D16BABED627}" v="13" dt="2023-12-26T11:12:03.488"/>
    <p1510:client id="{F4A799A8-DBE2-444D-9D1D-FF23CEE6BAEA}" v="34" dt="2023-12-25T20:11:17.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7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12/26/2023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27207" y="5586890"/>
            <a:ext cx="4941771" cy="1122202"/>
          </a:xfrm>
        </p:spPr>
        <p:txBody>
          <a:bodyPr/>
          <a:lstStyle/>
          <a:p>
            <a:r>
              <a:rPr lang="en-US"/>
              <a:t>Information System of Research-Oriented University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123024" y="6147991"/>
            <a:ext cx="5066183" cy="396660"/>
          </a:xfrm>
        </p:spPr>
        <p:txBody>
          <a:bodyPr vert="horz" lIns="91440" tIns="45720" rIns="91440" bIns="45720" rtlCol="0" anchor="t">
            <a:noAutofit/>
          </a:bodyPr>
          <a:lstStyle/>
          <a:p>
            <a:pPr algn="r"/>
            <a:endParaRPr lang="en-US" sz="1400" dirty="0"/>
          </a:p>
        </p:txBody>
      </p:sp>
      <p:sp>
        <p:nvSpPr>
          <p:cNvPr id="7" name="Subtitle 2">
            <a:extLst>
              <a:ext uri="{FF2B5EF4-FFF2-40B4-BE49-F238E27FC236}">
                <a16:creationId xmlns:a16="http://schemas.microsoft.com/office/drawing/2014/main" id="{04C3E18F-49DD-8CFF-E148-7D4BBCB48823}"/>
              </a:ext>
            </a:extLst>
          </p:cNvPr>
          <p:cNvSpPr txBox="1">
            <a:spLocks/>
          </p:cNvSpPr>
          <p:nvPr/>
        </p:nvSpPr>
        <p:spPr>
          <a:xfrm>
            <a:off x="6459347" y="3032340"/>
            <a:ext cx="5066183"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t>Grigoriy </a:t>
            </a:r>
            <a:r>
              <a:rPr lang="en-US" sz="1400" dirty="0" err="1"/>
              <a:t>Kovrizhnykh</a:t>
            </a:r>
            <a:endParaRPr lang="en-US" sz="1400"/>
          </a:p>
          <a:p>
            <a:pPr algn="r"/>
            <a:r>
              <a:rPr lang="en-US" sz="1400" dirty="0" err="1">
                <a:ea typeface="+mn-lt"/>
                <a:cs typeface="+mn-lt"/>
              </a:rPr>
              <a:t>Kenesbek</a:t>
            </a:r>
            <a:r>
              <a:rPr lang="en-US" sz="1400" dirty="0">
                <a:ea typeface="+mn-lt"/>
                <a:cs typeface="+mn-lt"/>
              </a:rPr>
              <a:t> Asylmurat</a:t>
            </a:r>
            <a:endParaRPr lang="en-US" dirty="0">
              <a:ea typeface="+mn-lt"/>
              <a:cs typeface="+mn-lt"/>
            </a:endParaRPr>
          </a:p>
          <a:p>
            <a:pPr algn="r"/>
            <a:r>
              <a:rPr lang="en-US" sz="1400" dirty="0" err="1">
                <a:ea typeface="+mn-lt"/>
                <a:cs typeface="+mn-lt"/>
              </a:rPr>
              <a:t>Myrzakhanov</a:t>
            </a:r>
            <a:r>
              <a:rPr lang="en-US" sz="1400" dirty="0">
                <a:ea typeface="+mn-lt"/>
                <a:cs typeface="+mn-lt"/>
              </a:rPr>
              <a:t> </a:t>
            </a:r>
            <a:r>
              <a:rPr lang="en-US" sz="1400" dirty="0" err="1">
                <a:ea typeface="+mn-lt"/>
                <a:cs typeface="+mn-lt"/>
              </a:rPr>
              <a:t>Zhanibek</a:t>
            </a:r>
            <a:endParaRPr lang="en-US" dirty="0" err="1">
              <a:ea typeface="+mn-lt"/>
              <a:cs typeface="+mn-lt"/>
            </a:endParaRPr>
          </a:p>
          <a:p>
            <a:pPr algn="r"/>
            <a:r>
              <a:rPr lang="en-US" sz="1400" dirty="0"/>
              <a:t>Arslan Koshimov</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72117" y="1588541"/>
            <a:ext cx="3143149" cy="841330"/>
          </a:xfrm>
        </p:spPr>
        <p:txBody>
          <a:bodyPr>
            <a:normAutofit fontScale="90000"/>
          </a:bodyPr>
          <a:lstStyle/>
          <a:p>
            <a:r>
              <a:rPr lang="en-US" b="1" i="0" dirty="0">
                <a:effectLst/>
                <a:latin typeface="Söhne"/>
              </a:rPr>
              <a:t>What Works</a:t>
            </a:r>
            <a:br>
              <a:rPr lang="en-US" b="1" i="0" dirty="0">
                <a:effectLst/>
                <a:latin typeface="Söhne"/>
              </a:rPr>
            </a:br>
            <a:endParaRPr lang="en-US" dirty="0"/>
          </a:p>
        </p:txBody>
      </p:sp>
      <p:pic>
        <p:nvPicPr>
          <p:cNvPr id="15" name="Picture 14">
            <a:extLst>
              <a:ext uri="{FF2B5EF4-FFF2-40B4-BE49-F238E27FC236}">
                <a16:creationId xmlns:a16="http://schemas.microsoft.com/office/drawing/2014/main" id="{F2CB4131-F8EF-3B7D-38A0-ECDD614CBF3A}"/>
              </a:ext>
            </a:extLst>
          </p:cNvPr>
          <p:cNvPicPr>
            <a:picLocks noChangeAspect="1"/>
          </p:cNvPicPr>
          <p:nvPr/>
        </p:nvPicPr>
        <p:blipFill>
          <a:blip r:embed="rId2"/>
          <a:stretch>
            <a:fillRect/>
          </a:stretch>
        </p:blipFill>
        <p:spPr>
          <a:xfrm>
            <a:off x="0" y="3619219"/>
            <a:ext cx="4671465" cy="3238781"/>
          </a:xfrm>
          <a:prstGeom prst="rect">
            <a:avLst/>
          </a:prstGeom>
        </p:spPr>
      </p:pic>
      <p:sp>
        <p:nvSpPr>
          <p:cNvPr id="17" name="TextBox 16">
            <a:extLst>
              <a:ext uri="{FF2B5EF4-FFF2-40B4-BE49-F238E27FC236}">
                <a16:creationId xmlns:a16="http://schemas.microsoft.com/office/drawing/2014/main" id="{C98B5A6F-D403-1850-18E1-F7791143D12E}"/>
              </a:ext>
            </a:extLst>
          </p:cNvPr>
          <p:cNvSpPr txBox="1"/>
          <p:nvPr/>
        </p:nvSpPr>
        <p:spPr>
          <a:xfrm>
            <a:off x="2931505" y="4038290"/>
            <a:ext cx="6096000" cy="369332"/>
          </a:xfrm>
          <a:prstGeom prst="rect">
            <a:avLst/>
          </a:prstGeom>
          <a:noFill/>
        </p:spPr>
        <p:txBody>
          <a:bodyPr wrap="square">
            <a:spAutoFit/>
          </a:bodyPr>
          <a:lstStyle/>
          <a:p>
            <a:r>
              <a:rPr lang="en-US" dirty="0">
                <a:solidFill>
                  <a:schemeClr val="bg1"/>
                </a:solidFill>
              </a:rPr>
              <a:t>Creating User</a:t>
            </a:r>
            <a:endParaRPr lang="ru-KZ" dirty="0">
              <a:solidFill>
                <a:schemeClr val="bg1"/>
              </a:solidFill>
            </a:endParaRPr>
          </a:p>
        </p:txBody>
      </p:sp>
      <p:pic>
        <p:nvPicPr>
          <p:cNvPr id="20" name="Picture 19">
            <a:extLst>
              <a:ext uri="{FF2B5EF4-FFF2-40B4-BE49-F238E27FC236}">
                <a16:creationId xmlns:a16="http://schemas.microsoft.com/office/drawing/2014/main" id="{0CF9659F-BA01-2B79-25E9-6D2C2A96206D}"/>
              </a:ext>
            </a:extLst>
          </p:cNvPr>
          <p:cNvPicPr>
            <a:picLocks noChangeAspect="1"/>
          </p:cNvPicPr>
          <p:nvPr/>
        </p:nvPicPr>
        <p:blipFill>
          <a:blip r:embed="rId3"/>
          <a:stretch>
            <a:fillRect/>
          </a:stretch>
        </p:blipFill>
        <p:spPr>
          <a:xfrm>
            <a:off x="7813572" y="1"/>
            <a:ext cx="4378428" cy="2180492"/>
          </a:xfrm>
          <a:prstGeom prst="rect">
            <a:avLst/>
          </a:prstGeom>
        </p:spPr>
      </p:pic>
      <p:sp>
        <p:nvSpPr>
          <p:cNvPr id="22" name="TextBox 21">
            <a:extLst>
              <a:ext uri="{FF2B5EF4-FFF2-40B4-BE49-F238E27FC236}">
                <a16:creationId xmlns:a16="http://schemas.microsoft.com/office/drawing/2014/main" id="{7E498C78-5B70-6F43-FF71-FE0E9DD37BFC}"/>
              </a:ext>
            </a:extLst>
          </p:cNvPr>
          <p:cNvSpPr txBox="1"/>
          <p:nvPr/>
        </p:nvSpPr>
        <p:spPr>
          <a:xfrm>
            <a:off x="10094305" y="830826"/>
            <a:ext cx="2178981" cy="369332"/>
          </a:xfrm>
          <a:prstGeom prst="rect">
            <a:avLst/>
          </a:prstGeom>
          <a:noFill/>
        </p:spPr>
        <p:txBody>
          <a:bodyPr wrap="square">
            <a:spAutoFit/>
          </a:bodyPr>
          <a:lstStyle/>
          <a:p>
            <a:r>
              <a:rPr lang="en-US" dirty="0">
                <a:solidFill>
                  <a:schemeClr val="bg1"/>
                </a:solidFill>
              </a:rPr>
              <a:t>Grading a student</a:t>
            </a:r>
            <a:endParaRPr lang="ru-KZ" dirty="0">
              <a:solidFill>
                <a:schemeClr val="bg1"/>
              </a:solidFill>
            </a:endParaRPr>
          </a:p>
        </p:txBody>
      </p:sp>
      <p:pic>
        <p:nvPicPr>
          <p:cNvPr id="24" name="Picture 23">
            <a:extLst>
              <a:ext uri="{FF2B5EF4-FFF2-40B4-BE49-F238E27FC236}">
                <a16:creationId xmlns:a16="http://schemas.microsoft.com/office/drawing/2014/main" id="{30B672A0-0A8F-95B0-A98D-9DAFC4A212F0}"/>
              </a:ext>
            </a:extLst>
          </p:cNvPr>
          <p:cNvPicPr>
            <a:picLocks noChangeAspect="1"/>
          </p:cNvPicPr>
          <p:nvPr/>
        </p:nvPicPr>
        <p:blipFill>
          <a:blip r:embed="rId4"/>
          <a:stretch>
            <a:fillRect/>
          </a:stretch>
        </p:blipFill>
        <p:spPr>
          <a:xfrm>
            <a:off x="6335325" y="3908808"/>
            <a:ext cx="5856675" cy="2949191"/>
          </a:xfrm>
          <a:prstGeom prst="rect">
            <a:avLst/>
          </a:prstGeom>
        </p:spPr>
      </p:pic>
      <p:sp>
        <p:nvSpPr>
          <p:cNvPr id="25" name="TextBox 24">
            <a:extLst>
              <a:ext uri="{FF2B5EF4-FFF2-40B4-BE49-F238E27FC236}">
                <a16:creationId xmlns:a16="http://schemas.microsoft.com/office/drawing/2014/main" id="{40112E7E-FC2E-24D8-ED84-0E5B70DFE849}"/>
              </a:ext>
            </a:extLst>
          </p:cNvPr>
          <p:cNvSpPr txBox="1"/>
          <p:nvPr/>
        </p:nvSpPr>
        <p:spPr>
          <a:xfrm>
            <a:off x="9144000" y="4677508"/>
            <a:ext cx="6096000" cy="369332"/>
          </a:xfrm>
          <a:prstGeom prst="rect">
            <a:avLst/>
          </a:prstGeom>
          <a:noFill/>
        </p:spPr>
        <p:txBody>
          <a:bodyPr wrap="square">
            <a:spAutoFit/>
          </a:bodyPr>
          <a:lstStyle/>
          <a:p>
            <a:r>
              <a:rPr lang="en-US" dirty="0">
                <a:solidFill>
                  <a:schemeClr val="bg1"/>
                </a:solidFill>
              </a:rPr>
              <a:t>Registration for courses</a:t>
            </a:r>
            <a:endParaRPr lang="ru-KZ" dirty="0">
              <a:solidFill>
                <a:schemeClr val="bg1"/>
              </a:solidFill>
            </a:endParaRPr>
          </a:p>
        </p:txBody>
      </p:sp>
      <p:pic>
        <p:nvPicPr>
          <p:cNvPr id="31" name="Picture 30">
            <a:extLst>
              <a:ext uri="{FF2B5EF4-FFF2-40B4-BE49-F238E27FC236}">
                <a16:creationId xmlns:a16="http://schemas.microsoft.com/office/drawing/2014/main" id="{4F160690-2DAF-35C6-789A-80B3FC5BF7D8}"/>
              </a:ext>
            </a:extLst>
          </p:cNvPr>
          <p:cNvPicPr>
            <a:picLocks noChangeAspect="1"/>
          </p:cNvPicPr>
          <p:nvPr/>
        </p:nvPicPr>
        <p:blipFill>
          <a:blip r:embed="rId5"/>
          <a:stretch>
            <a:fillRect/>
          </a:stretch>
        </p:blipFill>
        <p:spPr>
          <a:xfrm>
            <a:off x="3815267" y="71290"/>
            <a:ext cx="3917019" cy="1463167"/>
          </a:xfrm>
          <a:prstGeom prst="rect">
            <a:avLst/>
          </a:prstGeom>
        </p:spPr>
      </p:pic>
      <p:sp>
        <p:nvSpPr>
          <p:cNvPr id="32" name="TextBox 31">
            <a:extLst>
              <a:ext uri="{FF2B5EF4-FFF2-40B4-BE49-F238E27FC236}">
                <a16:creationId xmlns:a16="http://schemas.microsoft.com/office/drawing/2014/main" id="{5E41221C-6DD9-4B85-DB92-AF82C3D6C225}"/>
              </a:ext>
            </a:extLst>
          </p:cNvPr>
          <p:cNvSpPr txBox="1"/>
          <p:nvPr/>
        </p:nvSpPr>
        <p:spPr>
          <a:xfrm>
            <a:off x="6518031" y="801878"/>
            <a:ext cx="1369925" cy="369332"/>
          </a:xfrm>
          <a:prstGeom prst="rect">
            <a:avLst/>
          </a:prstGeom>
          <a:noFill/>
        </p:spPr>
        <p:txBody>
          <a:bodyPr wrap="square">
            <a:spAutoFit/>
          </a:bodyPr>
          <a:lstStyle/>
          <a:p>
            <a:r>
              <a:rPr lang="en-US" dirty="0">
                <a:solidFill>
                  <a:schemeClr val="bg1"/>
                </a:solidFill>
              </a:rPr>
              <a:t>Messages</a:t>
            </a:r>
            <a:endParaRPr lang="ru-KZ" dirty="0">
              <a:solidFill>
                <a:schemeClr val="bg1"/>
              </a:solidFill>
            </a:endParaRPr>
          </a:p>
        </p:txBody>
      </p:sp>
      <p:pic>
        <p:nvPicPr>
          <p:cNvPr id="34" name="Picture 33">
            <a:extLst>
              <a:ext uri="{FF2B5EF4-FFF2-40B4-BE49-F238E27FC236}">
                <a16:creationId xmlns:a16="http://schemas.microsoft.com/office/drawing/2014/main" id="{338B2E9B-86EE-B4FC-36A2-0A74533F9CC3}"/>
              </a:ext>
            </a:extLst>
          </p:cNvPr>
          <p:cNvPicPr>
            <a:picLocks noChangeAspect="1"/>
          </p:cNvPicPr>
          <p:nvPr/>
        </p:nvPicPr>
        <p:blipFill>
          <a:blip r:embed="rId6"/>
          <a:stretch>
            <a:fillRect/>
          </a:stretch>
        </p:blipFill>
        <p:spPr>
          <a:xfrm>
            <a:off x="5079919" y="2429871"/>
            <a:ext cx="4486112" cy="1340113"/>
          </a:xfrm>
          <a:prstGeom prst="rect">
            <a:avLst/>
          </a:prstGeom>
        </p:spPr>
      </p:pic>
      <p:sp>
        <p:nvSpPr>
          <p:cNvPr id="35" name="TextBox 34">
            <a:extLst>
              <a:ext uri="{FF2B5EF4-FFF2-40B4-BE49-F238E27FC236}">
                <a16:creationId xmlns:a16="http://schemas.microsoft.com/office/drawing/2014/main" id="{4B1EE06D-D12E-E018-6494-49B14D44A52B}"/>
              </a:ext>
            </a:extLst>
          </p:cNvPr>
          <p:cNvSpPr txBox="1"/>
          <p:nvPr/>
        </p:nvSpPr>
        <p:spPr>
          <a:xfrm>
            <a:off x="5968538" y="3419551"/>
            <a:ext cx="6096000" cy="369332"/>
          </a:xfrm>
          <a:prstGeom prst="rect">
            <a:avLst/>
          </a:prstGeom>
          <a:noFill/>
        </p:spPr>
        <p:txBody>
          <a:bodyPr wrap="square">
            <a:spAutoFit/>
          </a:bodyPr>
          <a:lstStyle/>
          <a:p>
            <a:r>
              <a:rPr lang="en-US" dirty="0">
                <a:solidFill>
                  <a:schemeClr val="bg1"/>
                </a:solidFill>
              </a:rPr>
              <a:t>Basic researcher functionality</a:t>
            </a:r>
            <a:endParaRPr lang="ru-KZ" dirty="0">
              <a:solidFill>
                <a:schemeClr val="bg1"/>
              </a:solidFill>
            </a:endParaRPr>
          </a:p>
        </p:txBody>
      </p:sp>
      <p:sp>
        <p:nvSpPr>
          <p:cNvPr id="36" name="Rectangle 4">
            <a:extLst>
              <a:ext uri="{FF2B5EF4-FFF2-40B4-BE49-F238E27FC236}">
                <a16:creationId xmlns:a16="http://schemas.microsoft.com/office/drawing/2014/main" id="{A4D6DBD3-57AA-0166-64BF-B1C80A5F072F}"/>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KZ" altLang="ru-KZ"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475E-AC0F-E0AD-5885-8D8ACEFFA1F6}"/>
              </a:ext>
            </a:extLst>
          </p:cNvPr>
          <p:cNvSpPr>
            <a:spLocks noGrp="1"/>
          </p:cNvSpPr>
          <p:nvPr>
            <p:ph type="title"/>
          </p:nvPr>
        </p:nvSpPr>
        <p:spPr/>
        <p:txBody>
          <a:bodyPr/>
          <a:lstStyle/>
          <a:p>
            <a:pPr algn="ctr"/>
            <a:r>
              <a:rPr lang="en-US" dirty="0"/>
              <a:t>University system can do</a:t>
            </a:r>
            <a:endParaRPr lang="ru-KZ" dirty="0"/>
          </a:p>
        </p:txBody>
      </p:sp>
      <p:sp>
        <p:nvSpPr>
          <p:cNvPr id="4" name="Footer Placeholder 3">
            <a:extLst>
              <a:ext uri="{FF2B5EF4-FFF2-40B4-BE49-F238E27FC236}">
                <a16:creationId xmlns:a16="http://schemas.microsoft.com/office/drawing/2014/main" id="{10A76FDA-0A3C-4232-768F-4D4ED0BE392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21B73685-B60F-F9E0-F6E9-080E94579587}"/>
              </a:ext>
            </a:extLst>
          </p:cNvPr>
          <p:cNvSpPr>
            <a:spLocks noGrp="1"/>
          </p:cNvSpPr>
          <p:nvPr>
            <p:ph type="sldNum" sz="quarter" idx="12"/>
          </p:nvPr>
        </p:nvSpPr>
        <p:spPr/>
        <p:txBody>
          <a:bodyPr/>
          <a:lstStyle/>
          <a:p>
            <a:fld id="{A49DFD55-3C28-40EF-9E31-A92D2E4017FF}" type="slidenum">
              <a:rPr lang="en-US" smtClean="0"/>
              <a:pPr/>
              <a:t>3</a:t>
            </a:fld>
            <a:endParaRPr lang="en-US"/>
          </a:p>
        </p:txBody>
      </p:sp>
      <p:pic>
        <p:nvPicPr>
          <p:cNvPr id="7" name="Picture 6">
            <a:extLst>
              <a:ext uri="{FF2B5EF4-FFF2-40B4-BE49-F238E27FC236}">
                <a16:creationId xmlns:a16="http://schemas.microsoft.com/office/drawing/2014/main" id="{E4457F39-15A4-6151-4AC9-501A3421EDCC}"/>
              </a:ext>
            </a:extLst>
          </p:cNvPr>
          <p:cNvPicPr>
            <a:picLocks noChangeAspect="1"/>
          </p:cNvPicPr>
          <p:nvPr/>
        </p:nvPicPr>
        <p:blipFill>
          <a:blip r:embed="rId2"/>
          <a:stretch>
            <a:fillRect/>
          </a:stretch>
        </p:blipFill>
        <p:spPr>
          <a:xfrm>
            <a:off x="233778" y="4511993"/>
            <a:ext cx="3223539" cy="1470787"/>
          </a:xfrm>
          <a:prstGeom prst="rect">
            <a:avLst/>
          </a:prstGeom>
        </p:spPr>
      </p:pic>
      <p:pic>
        <p:nvPicPr>
          <p:cNvPr id="9" name="Picture 8">
            <a:extLst>
              <a:ext uri="{FF2B5EF4-FFF2-40B4-BE49-F238E27FC236}">
                <a16:creationId xmlns:a16="http://schemas.microsoft.com/office/drawing/2014/main" id="{E239B0F8-414C-CAF5-E537-7DBCF11FD7DE}"/>
              </a:ext>
            </a:extLst>
          </p:cNvPr>
          <p:cNvPicPr>
            <a:picLocks noChangeAspect="1"/>
          </p:cNvPicPr>
          <p:nvPr/>
        </p:nvPicPr>
        <p:blipFill>
          <a:blip r:embed="rId3"/>
          <a:stretch>
            <a:fillRect/>
          </a:stretch>
        </p:blipFill>
        <p:spPr>
          <a:xfrm>
            <a:off x="3911307" y="4470157"/>
            <a:ext cx="4359018" cy="1699407"/>
          </a:xfrm>
          <a:prstGeom prst="rect">
            <a:avLst/>
          </a:prstGeom>
        </p:spPr>
      </p:pic>
      <p:pic>
        <p:nvPicPr>
          <p:cNvPr id="11" name="Picture 10">
            <a:extLst>
              <a:ext uri="{FF2B5EF4-FFF2-40B4-BE49-F238E27FC236}">
                <a16:creationId xmlns:a16="http://schemas.microsoft.com/office/drawing/2014/main" id="{7A441295-00BA-79E5-EA71-36316EB27B59}"/>
              </a:ext>
            </a:extLst>
          </p:cNvPr>
          <p:cNvPicPr>
            <a:picLocks noChangeAspect="1"/>
          </p:cNvPicPr>
          <p:nvPr/>
        </p:nvPicPr>
        <p:blipFill>
          <a:blip r:embed="rId4"/>
          <a:stretch>
            <a:fillRect/>
          </a:stretch>
        </p:blipFill>
        <p:spPr>
          <a:xfrm>
            <a:off x="5346590" y="2719701"/>
            <a:ext cx="3635055" cy="1249788"/>
          </a:xfrm>
          <a:prstGeom prst="rect">
            <a:avLst/>
          </a:prstGeom>
        </p:spPr>
      </p:pic>
      <p:pic>
        <p:nvPicPr>
          <p:cNvPr id="13" name="Picture 12">
            <a:extLst>
              <a:ext uri="{FF2B5EF4-FFF2-40B4-BE49-F238E27FC236}">
                <a16:creationId xmlns:a16="http://schemas.microsoft.com/office/drawing/2014/main" id="{F25E6102-F297-278B-AC97-496E064D45A2}"/>
              </a:ext>
            </a:extLst>
          </p:cNvPr>
          <p:cNvPicPr>
            <a:picLocks noChangeAspect="1"/>
          </p:cNvPicPr>
          <p:nvPr/>
        </p:nvPicPr>
        <p:blipFill>
          <a:blip r:embed="rId5"/>
          <a:stretch>
            <a:fillRect/>
          </a:stretch>
        </p:blipFill>
        <p:spPr>
          <a:xfrm>
            <a:off x="5336010" y="344070"/>
            <a:ext cx="3871295" cy="1501270"/>
          </a:xfrm>
          <a:prstGeom prst="rect">
            <a:avLst/>
          </a:prstGeom>
        </p:spPr>
      </p:pic>
    </p:spTree>
    <p:extLst>
      <p:ext uri="{BB962C8B-B14F-4D97-AF65-F5344CB8AC3E}">
        <p14:creationId xmlns:p14="http://schemas.microsoft.com/office/powerpoint/2010/main" val="355197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33411" y="1278193"/>
            <a:ext cx="4590640" cy="550607"/>
          </a:xfrm>
        </p:spPr>
        <p:txBody>
          <a:bodyPr>
            <a:noAutofit/>
          </a:bodyPr>
          <a:lstStyle/>
          <a:p>
            <a:r>
              <a:rPr lang="en-US" sz="3200" b="1" i="0" dirty="0">
                <a:effectLst/>
                <a:latin typeface="Söhne"/>
              </a:rPr>
              <a:t>What Does Not Work</a:t>
            </a:r>
            <a:br>
              <a:rPr lang="en-US" sz="3200" b="1" i="0" dirty="0">
                <a:effectLst/>
                <a:latin typeface="Söhne"/>
              </a:rPr>
            </a:br>
            <a:endParaRPr lang="en-US" sz="32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Information System of Research-Oriented University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
        <p:nvSpPr>
          <p:cNvPr id="4" name="Title 1">
            <a:extLst>
              <a:ext uri="{FF2B5EF4-FFF2-40B4-BE49-F238E27FC236}">
                <a16:creationId xmlns:a16="http://schemas.microsoft.com/office/drawing/2014/main" id="{739A61E8-BD42-2B41-40ED-FCAFCC2A7F40}"/>
              </a:ext>
            </a:extLst>
          </p:cNvPr>
          <p:cNvSpPr txBox="1">
            <a:spLocks/>
          </p:cNvSpPr>
          <p:nvPr/>
        </p:nvSpPr>
        <p:spPr>
          <a:xfrm>
            <a:off x="625372" y="1349862"/>
            <a:ext cx="5111750" cy="3133648"/>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cap="none" dirty="0">
                <a:latin typeface="inherit"/>
              </a:rPr>
              <a:t>C</a:t>
            </a:r>
            <a:r>
              <a:rPr kumimoji="0" lang="ru-KZ" sz="2800" b="0" i="0" u="none" strike="noStrike" cap="none" normalizeH="0" baseline="0" dirty="0">
                <a:ln>
                  <a:noFill/>
                </a:ln>
                <a:effectLst/>
                <a:latin typeface="inherit"/>
              </a:rPr>
              <a:t>reated</a:t>
            </a:r>
            <a:r>
              <a:rPr lang="en-US" cap="none" dirty="0">
                <a:latin typeface="inherit"/>
              </a:rPr>
              <a:t>,</a:t>
            </a:r>
            <a:r>
              <a:rPr kumimoji="0" lang="ru-KZ" sz="2800" b="0" i="0" u="none" strike="noStrike" cap="none" normalizeH="0" baseline="0" dirty="0">
                <a:ln>
                  <a:noFill/>
                </a:ln>
                <a:effectLst/>
                <a:latin typeface="inherit"/>
              </a:rPr>
              <a:t> but not enabled</a:t>
            </a:r>
            <a:r>
              <a:rPr kumimoji="0" lang="en-US" sz="2800" b="0" i="0" u="none" strike="noStrike" cap="none" normalizeH="0" baseline="0" dirty="0">
                <a:ln>
                  <a:noFill/>
                </a:ln>
                <a:effectLst/>
                <a:latin typeface="inherit"/>
              </a:rPr>
              <a:t>:</a:t>
            </a:r>
          </a:p>
          <a:p>
            <a:r>
              <a:rPr lang="en-US" sz="2000" cap="none">
                <a:latin typeface="inherit"/>
              </a:rPr>
              <a:t>-  See news</a:t>
            </a:r>
          </a:p>
          <a:p>
            <a:r>
              <a:rPr lang="en-US" sz="2000" cap="none">
                <a:latin typeface="inherit"/>
              </a:rPr>
              <a:t>-  Teacher evaluation</a:t>
            </a:r>
          </a:p>
          <a:p>
            <a:r>
              <a:rPr lang="en-US" sz="2000" cap="none">
                <a:latin typeface="inherit"/>
              </a:rPr>
              <a:t>-  Tech support system</a:t>
            </a:r>
          </a:p>
          <a:p>
            <a:pPr marL="342900" indent="-342900">
              <a:buFont typeface="Calibri"/>
              <a:buChar char="-"/>
            </a:pPr>
            <a:r>
              <a:rPr lang="en-US" sz="2000" cap="none">
                <a:latin typeface="inherit"/>
              </a:rPr>
              <a:t>Student organizations</a:t>
            </a:r>
          </a:p>
          <a:p>
            <a:pPr marL="342900" indent="-342900">
              <a:buFont typeface="Calibri"/>
              <a:buChar char="-"/>
            </a:pPr>
            <a:r>
              <a:rPr lang="en-US" sz="2000" cap="none">
                <a:latin typeface="inherit"/>
              </a:rPr>
              <a:t>Journals</a:t>
            </a:r>
          </a:p>
          <a:p>
            <a:endParaRPr lang="en-US" altLang="ru-KZ" cap="none" dirty="0">
              <a:latin typeface="inherit"/>
            </a:endParaRPr>
          </a:p>
          <a:p>
            <a:r>
              <a:rPr lang="en-US" altLang="ru-KZ" cap="none" dirty="0">
                <a:latin typeface="inherit"/>
              </a:rPr>
              <a:t>There is no:</a:t>
            </a:r>
          </a:p>
          <a:p>
            <a:r>
              <a:rPr kumimoji="0" lang="en-US" sz="2000" b="0" i="0" u="none" strike="noStrike" cap="none" normalizeH="0" baseline="0">
                <a:ln>
                  <a:noFill/>
                </a:ln>
                <a:effectLst/>
                <a:latin typeface="inherit"/>
              </a:rPr>
              <a:t>-</a:t>
            </a:r>
            <a:r>
              <a:rPr lang="en-US" sz="2000" cap="none">
                <a:latin typeface="inherit"/>
              </a:rPr>
              <a:t>   </a:t>
            </a:r>
            <a:r>
              <a:rPr kumimoji="0" lang="en-US" sz="2000" b="0" i="0" u="none" strike="noStrike" cap="none" normalizeH="0" baseline="0">
                <a:ln>
                  <a:noFill/>
                </a:ln>
                <a:effectLst/>
                <a:latin typeface="inherit"/>
              </a:rPr>
              <a:t>Librarian system</a:t>
            </a:r>
            <a:endParaRPr lang="en-US" sz="2000" b="0" i="0" u="none" strike="noStrike" cap="none" normalizeH="0" baseline="0">
              <a:ln>
                <a:noFill/>
              </a:ln>
              <a:effectLst/>
              <a:latin typeface="inherit"/>
            </a:endParaRPr>
          </a:p>
          <a:p>
            <a:pPr marL="342900" indent="-342900">
              <a:buFont typeface="Calibri"/>
              <a:buChar char="-"/>
            </a:pPr>
            <a:r>
              <a:rPr lang="en-US" sz="2000" cap="none">
                <a:latin typeface="inherit"/>
              </a:rPr>
              <a:t>Schedule</a:t>
            </a:r>
          </a:p>
        </p:txBody>
      </p:sp>
      <p:pic>
        <p:nvPicPr>
          <p:cNvPr id="11" name="Picture 10">
            <a:extLst>
              <a:ext uri="{FF2B5EF4-FFF2-40B4-BE49-F238E27FC236}">
                <a16:creationId xmlns:a16="http://schemas.microsoft.com/office/drawing/2014/main" id="{2C65B4DE-94DD-B892-34F8-BDB570392185}"/>
              </a:ext>
            </a:extLst>
          </p:cNvPr>
          <p:cNvPicPr>
            <a:picLocks noChangeAspect="1"/>
          </p:cNvPicPr>
          <p:nvPr/>
        </p:nvPicPr>
        <p:blipFill>
          <a:blip r:embed="rId2"/>
          <a:stretch>
            <a:fillRect/>
          </a:stretch>
        </p:blipFill>
        <p:spPr>
          <a:xfrm>
            <a:off x="4239500" y="3717669"/>
            <a:ext cx="2512145" cy="251214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43507" y="-1185966"/>
            <a:ext cx="4968390" cy="2118698"/>
          </a:xfrm>
        </p:spPr>
        <p:txBody>
          <a:bodyPr/>
          <a:lstStyle/>
          <a:p>
            <a:pPr algn="l"/>
            <a:r>
              <a:rPr lang="en-US" b="1" i="0" dirty="0">
                <a:effectLst/>
                <a:latin typeface="Söhne"/>
              </a:rPr>
              <a:t>Conclusion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243485" y="1145226"/>
            <a:ext cx="5409752" cy="2846672"/>
          </a:xfrm>
        </p:spPr>
        <p:txBody>
          <a:bodyPr>
            <a:noAutofit/>
          </a:bodyPr>
          <a:lstStyle/>
          <a:p>
            <a:pPr algn="l"/>
            <a:r>
              <a:rPr lang="en-US" sz="2000" b="0" i="0" dirty="0">
                <a:solidFill>
                  <a:srgbClr val="D1D5DB"/>
                </a:solidFill>
                <a:effectLst/>
                <a:latin typeface="Söhne"/>
              </a:rPr>
              <a:t>The completion of our project reflects a meticulous and thoughtful process, with the team engaging in in-depth discussions to strategically plan and execute each step. Assigning specific responsibilities ensured that everyone contributed meaningfully to the project's success. Through this collaborative effort, our team experienced significant growth in both hard and soft skills, learning to communicate effectively and work cohesively. The utilization of various tools and services streamlined our workflow, enabling efficient validation and study of essential project materials. Despite encountering challenges, the collective dedication of the team, coupled with the invaluable guidance of our teacher </a:t>
            </a:r>
            <a:r>
              <a:rPr lang="en-US" sz="2000" b="0" i="0" dirty="0" err="1">
                <a:solidFill>
                  <a:srgbClr val="D1D5DB"/>
                </a:solidFill>
                <a:effectLst/>
                <a:latin typeface="Söhne"/>
              </a:rPr>
              <a:t>Shamoi</a:t>
            </a:r>
            <a:r>
              <a:rPr lang="en-US" sz="2000" b="0" i="0" dirty="0">
                <a:solidFill>
                  <a:srgbClr val="D1D5DB"/>
                </a:solidFill>
                <a:effectLst/>
                <a:latin typeface="Söhne"/>
              </a:rPr>
              <a:t> </a:t>
            </a:r>
            <a:r>
              <a:rPr lang="en-US" sz="2000" b="0" i="0" dirty="0" err="1">
                <a:solidFill>
                  <a:srgbClr val="D1D5DB"/>
                </a:solidFill>
                <a:effectLst/>
                <a:latin typeface="Söhne"/>
              </a:rPr>
              <a:t>Pakita</a:t>
            </a:r>
            <a:r>
              <a:rPr lang="en-US" sz="2000" b="0" i="0" dirty="0">
                <a:solidFill>
                  <a:srgbClr val="D1D5DB"/>
                </a:solidFill>
                <a:effectLst/>
                <a:latin typeface="Söhne"/>
              </a:rPr>
              <a:t>, led to a successful outcome, highlighting the power of collaboration and continuous learning.</a:t>
            </a:r>
            <a:endParaRPr lang="en-US" sz="1800" b="0" i="0" dirty="0">
              <a:effectLst/>
              <a:latin typeface="Söhne"/>
            </a:endParaRPr>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97c468c-4e08-4315-a958-9212e24ffc5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C8BD17BE1D3A41458CAB56E6CFD98330" ma:contentTypeVersion="11" ma:contentTypeDescription="Создание документа." ma:contentTypeScope="" ma:versionID="d22b4bf88ff33843a272e218eccec125">
  <xsd:schema xmlns:xsd="http://www.w3.org/2001/XMLSchema" xmlns:xs="http://www.w3.org/2001/XMLSchema" xmlns:p="http://schemas.microsoft.com/office/2006/metadata/properties" xmlns:ns3="fec699de-7b44-49a1-92c4-7553d68283f8" xmlns:ns4="897c468c-4e08-4315-a958-9212e24ffc56" targetNamespace="http://schemas.microsoft.com/office/2006/metadata/properties" ma:root="true" ma:fieldsID="12c56dd135aa7de0ddfc700d67657bab" ns3:_="" ns4:_="">
    <xsd:import namespace="fec699de-7b44-49a1-92c4-7553d68283f8"/>
    <xsd:import namespace="897c468c-4e08-4315-a958-9212e24ffc56"/>
    <xsd:element name="properties">
      <xsd:complexType>
        <xsd:sequence>
          <xsd:element name="documentManagement">
            <xsd:complexType>
              <xsd:all>
                <xsd:element ref="ns3:SharedWithDetails" minOccurs="0"/>
                <xsd:element ref="ns3:SharingHintHash" minOccurs="0"/>
                <xsd:element ref="ns3:SharedWithUsers"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699de-7b44-49a1-92c4-7553d68283f8" elementFormDefault="qualified">
    <xsd:import namespace="http://schemas.microsoft.com/office/2006/documentManagement/types"/>
    <xsd:import namespace="http://schemas.microsoft.com/office/infopath/2007/PartnerControls"/>
    <xsd:element name="SharedWithDetails" ma:index="8" nillable="true" ma:displayName="Совместно с подробностями" ma:internalName="SharedWithDetails" ma:readOnly="true">
      <xsd:simpleType>
        <xsd:restriction base="dms:Note">
          <xsd:maxLength value="255"/>
        </xsd:restriction>
      </xsd:simpleType>
    </xsd:element>
    <xsd:element name="SharingHintHash" ma:index="9" nillable="true" ma:displayName="Хэш подсказки о совместном доступе" ma:hidden="true" ma:internalName="SharingHintHash" ma:readOnly="true">
      <xsd:simpleType>
        <xsd:restriction base="dms:Text"/>
      </xsd:simpleType>
    </xsd:element>
    <xsd:element name="SharedWithUsers" ma:index="10"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97c468c-4e08-4315-a958-9212e24ffc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www.w3.org/XML/1998/namespace"/>
    <ds:schemaRef ds:uri="http://purl.org/dc/elements/1.1/"/>
    <ds:schemaRef ds:uri="http://purl.org/dc/terms/"/>
    <ds:schemaRef ds:uri="http://purl.org/dc/dcmitype/"/>
    <ds:schemaRef ds:uri="http://schemas.microsoft.com/office/2006/documentManagement/types"/>
    <ds:schemaRef ds:uri="http://schemas.openxmlformats.org/package/2006/metadata/core-properties"/>
    <ds:schemaRef ds:uri="897c468c-4e08-4315-a958-9212e24ffc56"/>
    <ds:schemaRef ds:uri="fec699de-7b44-49a1-92c4-7553d68283f8"/>
  </ds:schemaRefs>
</ds:datastoreItem>
</file>

<file path=customXml/itemProps2.xml><?xml version="1.0" encoding="utf-8"?>
<ds:datastoreItem xmlns:ds="http://schemas.openxmlformats.org/officeDocument/2006/customXml" ds:itemID="{6F8B2E73-F889-482B-99A2-4FEB5F3CBA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c699de-7b44-49a1-92c4-7553d68283f8"/>
    <ds:schemaRef ds:uri="897c468c-4e08-4315-a958-9212e24ff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{8032D395-E404-43FB-8244-2AC5DFC842AE}tf67328976_win32</Template>
  <TotalTime>27</TotalTime>
  <Words>208</Words>
  <Application>Microsoft Office PowerPoint</Application>
  <PresentationFormat>Широкоэкранный</PresentationFormat>
  <Paragraphs>28</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Office Theme</vt:lpstr>
      <vt:lpstr>Information System of Research-Oriented University </vt:lpstr>
      <vt:lpstr>What Works </vt:lpstr>
      <vt:lpstr>University system can do</vt:lpstr>
      <vt:lpstr>What Does Not Work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of Research-Oriented University </dc:title>
  <dc:creator>Arslan Koshimov</dc:creator>
  <cp:lastModifiedBy>Arslan Koshimov</cp:lastModifiedBy>
  <cp:revision>21</cp:revision>
  <dcterms:created xsi:type="dcterms:W3CDTF">2023-12-19T14:49:45Z</dcterms:created>
  <dcterms:modified xsi:type="dcterms:W3CDTF">2023-12-26T14:24:48Z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0x010100C8BD17BE1D3A41458CAB56E6CFD98330</vt:lpwstr>
  </property>
  <property fmtid="{D5CDD505-2E9C-101B-9397-08002B2CF9AE}" pid="3" name="MediaServiceImageTags">
    <vt:lpwstr/>
  </property>
</Properties>
</file>